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79" r:id="rId6"/>
    <p:sldId id="295" r:id="rId7"/>
    <p:sldId id="297" r:id="rId8"/>
    <p:sldId id="298" r:id="rId9"/>
    <p:sldId id="300" r:id="rId10"/>
    <p:sldId id="303" r:id="rId11"/>
    <p:sldId id="302" r:id="rId12"/>
    <p:sldId id="304" r:id="rId13"/>
    <p:sldId id="305" r:id="rId14"/>
    <p:sldId id="306" r:id="rId15"/>
    <p:sldId id="307" r:id="rId16"/>
    <p:sldId id="308" r:id="rId17"/>
    <p:sldId id="309" r:id="rId18"/>
    <p:sldId id="310" r:id="rId19"/>
    <p:sldId id="286" r:id="rId20"/>
    <p:sldId id="29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D38"/>
    <a:srgbClr val="105A25"/>
    <a:srgbClr val="FFC5A1"/>
    <a:srgbClr val="DCB6E1"/>
    <a:srgbClr val="DF9AE1"/>
    <a:srgbClr val="C5FFDE"/>
    <a:srgbClr val="81D297"/>
    <a:srgbClr val="66A677"/>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286" autoAdjust="0"/>
    <p:restoredTop sz="59098" autoAdjust="0"/>
  </p:normalViewPr>
  <p:slideViewPr>
    <p:cSldViewPr snapToGrid="0" snapToObjects="1" showGuides="1">
      <p:cViewPr varScale="1">
        <p:scale>
          <a:sx n="38" d="100"/>
          <a:sy n="38" d="100"/>
        </p:scale>
        <p:origin x="1020" y="42"/>
      </p:cViewPr>
      <p:guideLst>
        <p:guide orient="horz" pos="4228"/>
        <p:guide pos="3841"/>
      </p:guideLst>
    </p:cSldViewPr>
  </p:slideViewPr>
  <p:outlineViewPr>
    <p:cViewPr>
      <p:scale>
        <a:sx n="33" d="100"/>
        <a:sy n="33" d="100"/>
      </p:scale>
      <p:origin x="0" y="-6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10/16/2021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10/16/2021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a:t>
            </a:fld>
            <a:endParaRPr lang="en-US"/>
          </a:p>
        </p:txBody>
      </p:sp>
    </p:spTree>
    <p:extLst>
      <p:ext uri="{BB962C8B-B14F-4D97-AF65-F5344CB8AC3E}">
        <p14:creationId xmlns:p14="http://schemas.microsoft.com/office/powerpoint/2010/main" val="3075241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05259CE-35B4-F249-A2D4-2A860B274D7B}" type="slidenum">
              <a:rPr lang="en-US" smtClean="0"/>
              <a:t>10</a:t>
            </a:fld>
            <a:endParaRPr lang="en-US"/>
          </a:p>
        </p:txBody>
      </p:sp>
    </p:spTree>
    <p:extLst>
      <p:ext uri="{BB962C8B-B14F-4D97-AF65-F5344CB8AC3E}">
        <p14:creationId xmlns:p14="http://schemas.microsoft.com/office/powerpoint/2010/main" val="1243999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11</a:t>
            </a:fld>
            <a:endParaRPr lang="en-US"/>
          </a:p>
        </p:txBody>
      </p:sp>
    </p:spTree>
    <p:extLst>
      <p:ext uri="{BB962C8B-B14F-4D97-AF65-F5344CB8AC3E}">
        <p14:creationId xmlns:p14="http://schemas.microsoft.com/office/powerpoint/2010/main" val="1858390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12</a:t>
            </a:fld>
            <a:endParaRPr lang="en-US"/>
          </a:p>
        </p:txBody>
      </p:sp>
    </p:spTree>
    <p:extLst>
      <p:ext uri="{BB962C8B-B14F-4D97-AF65-F5344CB8AC3E}">
        <p14:creationId xmlns:p14="http://schemas.microsoft.com/office/powerpoint/2010/main" val="3877335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13</a:t>
            </a:fld>
            <a:endParaRPr lang="en-US"/>
          </a:p>
        </p:txBody>
      </p:sp>
    </p:spTree>
    <p:extLst>
      <p:ext uri="{BB962C8B-B14F-4D97-AF65-F5344CB8AC3E}">
        <p14:creationId xmlns:p14="http://schemas.microsoft.com/office/powerpoint/2010/main" val="2418879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14</a:t>
            </a:fld>
            <a:endParaRPr lang="en-US"/>
          </a:p>
        </p:txBody>
      </p:sp>
    </p:spTree>
    <p:extLst>
      <p:ext uri="{BB962C8B-B14F-4D97-AF65-F5344CB8AC3E}">
        <p14:creationId xmlns:p14="http://schemas.microsoft.com/office/powerpoint/2010/main" val="3483757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15</a:t>
            </a:fld>
            <a:endParaRPr lang="en-US"/>
          </a:p>
        </p:txBody>
      </p:sp>
    </p:spTree>
    <p:extLst>
      <p:ext uri="{BB962C8B-B14F-4D97-AF65-F5344CB8AC3E}">
        <p14:creationId xmlns:p14="http://schemas.microsoft.com/office/powerpoint/2010/main" val="2028387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16</a:t>
            </a:fld>
            <a:endParaRPr lang="en-US"/>
          </a:p>
        </p:txBody>
      </p:sp>
    </p:spTree>
    <p:extLst>
      <p:ext uri="{BB962C8B-B14F-4D97-AF65-F5344CB8AC3E}">
        <p14:creationId xmlns:p14="http://schemas.microsoft.com/office/powerpoint/2010/main" val="2739781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17</a:t>
            </a:fld>
            <a:endParaRPr lang="en-US"/>
          </a:p>
        </p:txBody>
      </p:sp>
    </p:spTree>
    <p:extLst>
      <p:ext uri="{BB962C8B-B14F-4D97-AF65-F5344CB8AC3E}">
        <p14:creationId xmlns:p14="http://schemas.microsoft.com/office/powerpoint/2010/main" val="47891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2</a:t>
            </a:fld>
            <a:endParaRPr lang="en-US"/>
          </a:p>
        </p:txBody>
      </p:sp>
    </p:spTree>
    <p:extLst>
      <p:ext uri="{BB962C8B-B14F-4D97-AF65-F5344CB8AC3E}">
        <p14:creationId xmlns:p14="http://schemas.microsoft.com/office/powerpoint/2010/main" val="84431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3</a:t>
            </a:fld>
            <a:endParaRPr lang="en-US"/>
          </a:p>
        </p:txBody>
      </p:sp>
    </p:spTree>
    <p:extLst>
      <p:ext uri="{BB962C8B-B14F-4D97-AF65-F5344CB8AC3E}">
        <p14:creationId xmlns:p14="http://schemas.microsoft.com/office/powerpoint/2010/main" val="3047184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4</a:t>
            </a:fld>
            <a:endParaRPr lang="en-US"/>
          </a:p>
        </p:txBody>
      </p:sp>
    </p:spTree>
    <p:extLst>
      <p:ext uri="{BB962C8B-B14F-4D97-AF65-F5344CB8AC3E}">
        <p14:creationId xmlns:p14="http://schemas.microsoft.com/office/powerpoint/2010/main" val="4155635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5</a:t>
            </a:fld>
            <a:endParaRPr lang="en-US"/>
          </a:p>
        </p:txBody>
      </p:sp>
    </p:spTree>
    <p:extLst>
      <p:ext uri="{BB962C8B-B14F-4D97-AF65-F5344CB8AC3E}">
        <p14:creationId xmlns:p14="http://schemas.microsoft.com/office/powerpoint/2010/main" val="1780764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6</a:t>
            </a:fld>
            <a:endParaRPr lang="en-US"/>
          </a:p>
        </p:txBody>
      </p:sp>
    </p:spTree>
    <p:extLst>
      <p:ext uri="{BB962C8B-B14F-4D97-AF65-F5344CB8AC3E}">
        <p14:creationId xmlns:p14="http://schemas.microsoft.com/office/powerpoint/2010/main" val="309384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7</a:t>
            </a:fld>
            <a:endParaRPr lang="en-US"/>
          </a:p>
        </p:txBody>
      </p:sp>
    </p:spTree>
    <p:extLst>
      <p:ext uri="{BB962C8B-B14F-4D97-AF65-F5344CB8AC3E}">
        <p14:creationId xmlns:p14="http://schemas.microsoft.com/office/powerpoint/2010/main" val="404769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8</a:t>
            </a:fld>
            <a:endParaRPr lang="en-US"/>
          </a:p>
        </p:txBody>
      </p:sp>
    </p:spTree>
    <p:extLst>
      <p:ext uri="{BB962C8B-B14F-4D97-AF65-F5344CB8AC3E}">
        <p14:creationId xmlns:p14="http://schemas.microsoft.com/office/powerpoint/2010/main" val="3474660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5259CE-35B4-F249-A2D4-2A860B274D7B}" type="slidenum">
              <a:rPr lang="en-US" smtClean="0"/>
              <a:t>9</a:t>
            </a:fld>
            <a:endParaRPr lang="en-US"/>
          </a:p>
        </p:txBody>
      </p:sp>
    </p:spTree>
    <p:extLst>
      <p:ext uri="{BB962C8B-B14F-4D97-AF65-F5344CB8AC3E}">
        <p14:creationId xmlns:p14="http://schemas.microsoft.com/office/powerpoint/2010/main" val="211471300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508" y="2476506"/>
            <a:ext cx="11568222" cy="1755252"/>
          </a:xfrm>
        </p:spPr>
        <p:txBody>
          <a:bodyPr>
            <a:noAutofit/>
          </a:bodyPr>
          <a:lstStyle/>
          <a:p>
            <a:r>
              <a:rPr lang="en-US" sz="3600" dirty="0"/>
              <a:t>How to Develop a Collaborative Research Team: </a:t>
            </a:r>
            <a:br>
              <a:rPr lang="en-US" sz="3600" dirty="0"/>
            </a:br>
            <a:r>
              <a:rPr lang="en-US" sz="3600" dirty="0"/>
              <a:t>When Your Research Overlaps </a:t>
            </a:r>
            <a:br>
              <a:rPr lang="en-US" sz="3600" dirty="0"/>
            </a:br>
            <a:r>
              <a:rPr lang="en-US" sz="3600" dirty="0"/>
              <a:t>Physical and Mental Health Domains</a:t>
            </a:r>
          </a:p>
        </p:txBody>
      </p:sp>
      <p:sp>
        <p:nvSpPr>
          <p:cNvPr id="3" name="Subtitle 2"/>
          <p:cNvSpPr>
            <a:spLocks noGrp="1"/>
          </p:cNvSpPr>
          <p:nvPr>
            <p:ph type="subTitle" idx="1"/>
          </p:nvPr>
        </p:nvSpPr>
        <p:spPr>
          <a:xfrm>
            <a:off x="1726516" y="4560100"/>
            <a:ext cx="8743203" cy="1330332"/>
          </a:xfrm>
        </p:spPr>
        <p:txBody>
          <a:bodyPr>
            <a:normAutofit fontScale="92500" lnSpcReduction="20000"/>
          </a:bodyPr>
          <a:lstStyle/>
          <a:p>
            <a:r>
              <a:rPr lang="en-US" sz="3100" b="1" dirty="0"/>
              <a:t>Elizabeth Madva, MD</a:t>
            </a:r>
          </a:p>
          <a:p>
            <a:r>
              <a:rPr lang="en-US" dirty="0"/>
              <a:t>Massachusetts General Hospital</a:t>
            </a:r>
          </a:p>
          <a:p>
            <a:r>
              <a:rPr lang="en-US" dirty="0"/>
              <a:t>Boston, MA</a:t>
            </a:r>
          </a:p>
        </p:txBody>
      </p:sp>
    </p:spTree>
    <p:extLst>
      <p:ext uri="{BB962C8B-B14F-4D97-AF65-F5344CB8AC3E}">
        <p14:creationId xmlns:p14="http://schemas.microsoft.com/office/powerpoint/2010/main" val="367619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Patient Population</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2403025"/>
            <a:ext cx="10972800" cy="2756806"/>
          </a:xfrm>
        </p:spPr>
        <p:txBody>
          <a:bodyPr/>
          <a:lstStyle/>
          <a:p>
            <a:pPr marL="514350" indent="-514350">
              <a:buFont typeface="+mj-lt"/>
              <a:buAutoNum type="arabicPeriod"/>
            </a:pPr>
            <a:r>
              <a:rPr lang="en-US" sz="3200" dirty="0"/>
              <a:t>Lack of widely used diagnostic criteria</a:t>
            </a:r>
          </a:p>
          <a:p>
            <a:pPr marL="514350" indent="-514350">
              <a:buFont typeface="+mj-lt"/>
              <a:buAutoNum type="arabicPeriod"/>
            </a:pPr>
            <a:endParaRPr lang="en-US" sz="3200" dirty="0"/>
          </a:p>
          <a:p>
            <a:pPr marL="514350" indent="-514350">
              <a:buFont typeface="+mj-lt"/>
              <a:buAutoNum type="arabicPeriod"/>
            </a:pPr>
            <a:r>
              <a:rPr lang="en-US" sz="3200" dirty="0"/>
              <a:t>Recruitment challenges</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10</a:t>
            </a:fld>
            <a:endParaRPr lang="en-US" dirty="0"/>
          </a:p>
        </p:txBody>
      </p:sp>
      <p:grpSp>
        <p:nvGrpSpPr>
          <p:cNvPr id="6" name="Group 5">
            <a:extLst>
              <a:ext uri="{FF2B5EF4-FFF2-40B4-BE49-F238E27FC236}">
                <a16:creationId xmlns:a16="http://schemas.microsoft.com/office/drawing/2014/main" id="{B09CCD71-0C2C-2847-A74C-8BDE03D98A6D}"/>
              </a:ext>
            </a:extLst>
          </p:cNvPr>
          <p:cNvGrpSpPr/>
          <p:nvPr/>
        </p:nvGrpSpPr>
        <p:grpSpPr>
          <a:xfrm>
            <a:off x="1184361" y="4764746"/>
            <a:ext cx="2871096" cy="1376916"/>
            <a:chOff x="609599" y="2419964"/>
            <a:chExt cx="2871096" cy="1376916"/>
          </a:xfrm>
        </p:grpSpPr>
        <p:sp>
          <p:nvSpPr>
            <p:cNvPr id="7" name="Rectangle 6">
              <a:extLst>
                <a:ext uri="{FF2B5EF4-FFF2-40B4-BE49-F238E27FC236}">
                  <a16:creationId xmlns:a16="http://schemas.microsoft.com/office/drawing/2014/main" id="{F73FC576-E9B9-2C4F-9905-6E9D34F4191D}"/>
                </a:ext>
              </a:extLst>
            </p:cNvPr>
            <p:cNvSpPr/>
            <p:nvPr/>
          </p:nvSpPr>
          <p:spPr>
            <a:xfrm>
              <a:off x="609599" y="2419964"/>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EAF669A-8460-484D-BEEC-5DD605F4C977}"/>
                </a:ext>
              </a:extLst>
            </p:cNvPr>
            <p:cNvSpPr txBox="1"/>
            <p:nvPr/>
          </p:nvSpPr>
          <p:spPr>
            <a:xfrm>
              <a:off x="896984" y="2900143"/>
              <a:ext cx="2583711" cy="369332"/>
            </a:xfrm>
            <a:prstGeom prst="rect">
              <a:avLst/>
            </a:prstGeom>
            <a:noFill/>
          </p:spPr>
          <p:txBody>
            <a:bodyPr wrap="square" rtlCol="0">
              <a:spAutoFit/>
            </a:bodyPr>
            <a:lstStyle/>
            <a:p>
              <a:r>
                <a:rPr lang="en-US" b="1" dirty="0"/>
                <a:t>Emergency Room</a:t>
              </a:r>
              <a:endParaRPr lang="en-US" dirty="0"/>
            </a:p>
          </p:txBody>
        </p:sp>
      </p:grpSp>
      <p:grpSp>
        <p:nvGrpSpPr>
          <p:cNvPr id="9" name="Group 8">
            <a:extLst>
              <a:ext uri="{FF2B5EF4-FFF2-40B4-BE49-F238E27FC236}">
                <a16:creationId xmlns:a16="http://schemas.microsoft.com/office/drawing/2014/main" id="{02BCBDF1-315F-A049-83DF-DB0FD90ECC2C}"/>
              </a:ext>
            </a:extLst>
          </p:cNvPr>
          <p:cNvGrpSpPr/>
          <p:nvPr/>
        </p:nvGrpSpPr>
        <p:grpSpPr>
          <a:xfrm>
            <a:off x="4550217" y="4786516"/>
            <a:ext cx="2792718" cy="1376916"/>
            <a:chOff x="609599" y="2419964"/>
            <a:chExt cx="2792718" cy="1376916"/>
          </a:xfrm>
        </p:grpSpPr>
        <p:sp>
          <p:nvSpPr>
            <p:cNvPr id="10" name="Rectangle 9">
              <a:extLst>
                <a:ext uri="{FF2B5EF4-FFF2-40B4-BE49-F238E27FC236}">
                  <a16:creationId xmlns:a16="http://schemas.microsoft.com/office/drawing/2014/main" id="{EF2E38A1-4B14-E145-A46C-4522DB81414A}"/>
                </a:ext>
              </a:extLst>
            </p:cNvPr>
            <p:cNvSpPr/>
            <p:nvPr/>
          </p:nvSpPr>
          <p:spPr>
            <a:xfrm>
              <a:off x="609599" y="2419964"/>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D3C48BB-AFC2-E448-AC87-CC109A0513D9}"/>
                </a:ext>
              </a:extLst>
            </p:cNvPr>
            <p:cNvSpPr txBox="1"/>
            <p:nvPr/>
          </p:nvSpPr>
          <p:spPr>
            <a:xfrm>
              <a:off x="818606" y="2926269"/>
              <a:ext cx="2583711" cy="369332"/>
            </a:xfrm>
            <a:prstGeom prst="rect">
              <a:avLst/>
            </a:prstGeom>
            <a:noFill/>
          </p:spPr>
          <p:txBody>
            <a:bodyPr wrap="square" rtlCol="0">
              <a:spAutoFit/>
            </a:bodyPr>
            <a:lstStyle/>
            <a:p>
              <a:r>
                <a:rPr lang="en-US" b="1" dirty="0"/>
                <a:t>Cardiac Stress Testing</a:t>
              </a:r>
              <a:endParaRPr lang="en-US" dirty="0"/>
            </a:p>
          </p:txBody>
        </p:sp>
      </p:grpSp>
      <p:grpSp>
        <p:nvGrpSpPr>
          <p:cNvPr id="12" name="Group 11">
            <a:extLst>
              <a:ext uri="{FF2B5EF4-FFF2-40B4-BE49-F238E27FC236}">
                <a16:creationId xmlns:a16="http://schemas.microsoft.com/office/drawing/2014/main" id="{77A04FAB-74B4-CF45-99D4-FA93354EDD88}"/>
              </a:ext>
            </a:extLst>
          </p:cNvPr>
          <p:cNvGrpSpPr/>
          <p:nvPr/>
        </p:nvGrpSpPr>
        <p:grpSpPr>
          <a:xfrm>
            <a:off x="7889956" y="4782160"/>
            <a:ext cx="3158481" cy="1376916"/>
            <a:chOff x="609599" y="2419964"/>
            <a:chExt cx="3158481" cy="1376916"/>
          </a:xfrm>
        </p:grpSpPr>
        <p:sp>
          <p:nvSpPr>
            <p:cNvPr id="13" name="Rectangle 12">
              <a:extLst>
                <a:ext uri="{FF2B5EF4-FFF2-40B4-BE49-F238E27FC236}">
                  <a16:creationId xmlns:a16="http://schemas.microsoft.com/office/drawing/2014/main" id="{9548C0D7-D752-534F-B824-1E6D0037A6E0}"/>
                </a:ext>
              </a:extLst>
            </p:cNvPr>
            <p:cNvSpPr/>
            <p:nvPr/>
          </p:nvSpPr>
          <p:spPr>
            <a:xfrm>
              <a:off x="609599" y="2419964"/>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7782429-CE51-7240-A53F-106F4003ECC7}"/>
                </a:ext>
              </a:extLst>
            </p:cNvPr>
            <p:cNvSpPr txBox="1"/>
            <p:nvPr/>
          </p:nvSpPr>
          <p:spPr>
            <a:xfrm>
              <a:off x="1184369" y="2926269"/>
              <a:ext cx="2583711" cy="369332"/>
            </a:xfrm>
            <a:prstGeom prst="rect">
              <a:avLst/>
            </a:prstGeom>
            <a:noFill/>
          </p:spPr>
          <p:txBody>
            <a:bodyPr wrap="square" rtlCol="0">
              <a:spAutoFit/>
            </a:bodyPr>
            <a:lstStyle/>
            <a:p>
              <a:r>
                <a:rPr lang="en-US" b="1" dirty="0"/>
                <a:t>Primary Care</a:t>
              </a:r>
              <a:endParaRPr lang="en-US" dirty="0"/>
            </a:p>
          </p:txBody>
        </p:sp>
      </p:grpSp>
    </p:spTree>
    <p:extLst>
      <p:ext uri="{BB962C8B-B14F-4D97-AF65-F5344CB8AC3E}">
        <p14:creationId xmlns:p14="http://schemas.microsoft.com/office/powerpoint/2010/main" val="117350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Stakeholders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2403024"/>
            <a:ext cx="10972800" cy="3148689"/>
          </a:xfrm>
        </p:spPr>
        <p:txBody>
          <a:bodyPr/>
          <a:lstStyle/>
          <a:p>
            <a:pPr marL="514350" indent="-514350">
              <a:buFont typeface="+mj-lt"/>
              <a:buAutoNum type="arabicPeriod"/>
            </a:pPr>
            <a:r>
              <a:rPr lang="en-US" sz="3200" dirty="0"/>
              <a:t>Many different study roles and collaborators</a:t>
            </a:r>
          </a:p>
          <a:p>
            <a:pPr marL="514350" indent="-514350">
              <a:buFont typeface="+mj-lt"/>
              <a:buAutoNum type="arabicPeriod"/>
            </a:pPr>
            <a:endParaRPr lang="en-US" sz="3200" dirty="0"/>
          </a:p>
          <a:p>
            <a:pPr marL="514350" indent="-514350">
              <a:buFont typeface="+mj-lt"/>
              <a:buAutoNum type="arabicPeriod"/>
            </a:pPr>
            <a:r>
              <a:rPr lang="en-US" sz="3200" dirty="0"/>
              <a:t>Study personnel turnover</a:t>
            </a:r>
          </a:p>
          <a:p>
            <a:pPr marL="514350" indent="-514350">
              <a:buFont typeface="+mj-lt"/>
              <a:buAutoNum type="arabicPeriod"/>
            </a:pPr>
            <a:endParaRPr lang="en-US" sz="3200" dirty="0"/>
          </a:p>
          <a:p>
            <a:pPr marL="514350" indent="-514350">
              <a:buFont typeface="+mj-lt"/>
              <a:buAutoNum type="arabicPeriod"/>
            </a:pPr>
            <a:r>
              <a:rPr lang="en-US" sz="3200" dirty="0"/>
              <a:t>Priority difference (between collaborators)</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11</a:t>
            </a:fld>
            <a:endParaRPr lang="en-US" dirty="0"/>
          </a:p>
        </p:txBody>
      </p:sp>
    </p:spTree>
    <p:extLst>
      <p:ext uri="{BB962C8B-B14F-4D97-AF65-F5344CB8AC3E}">
        <p14:creationId xmlns:p14="http://schemas.microsoft.com/office/powerpoint/2010/main" val="61522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Example 2: Lessons Learned?</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12</a:t>
            </a:fld>
            <a:endParaRPr lang="en-US" dirty="0"/>
          </a:p>
        </p:txBody>
      </p:sp>
      <p:sp>
        <p:nvSpPr>
          <p:cNvPr id="8" name="Content Placeholder 2">
            <a:extLst>
              <a:ext uri="{FF2B5EF4-FFF2-40B4-BE49-F238E27FC236}">
                <a16:creationId xmlns:a16="http://schemas.microsoft.com/office/drawing/2014/main" id="{E8CC5E36-94F9-4E2A-A06D-8D64EC227E2B}"/>
              </a:ext>
            </a:extLst>
          </p:cNvPr>
          <p:cNvSpPr>
            <a:spLocks noGrp="1"/>
          </p:cNvSpPr>
          <p:nvPr>
            <p:ph idx="1"/>
          </p:nvPr>
        </p:nvSpPr>
        <p:spPr>
          <a:xfrm>
            <a:off x="609600" y="2337710"/>
            <a:ext cx="10972800" cy="2626179"/>
          </a:xfrm>
        </p:spPr>
        <p:txBody>
          <a:bodyPr/>
          <a:lstStyle/>
          <a:p>
            <a:pPr marL="514350" indent="-514350">
              <a:buFont typeface="+mj-lt"/>
              <a:buAutoNum type="arabicPeriod"/>
            </a:pPr>
            <a:r>
              <a:rPr lang="en-US" sz="3200" dirty="0"/>
              <a:t>Patient population</a:t>
            </a:r>
          </a:p>
          <a:p>
            <a:pPr marL="514350" indent="-514350">
              <a:buFont typeface="+mj-lt"/>
              <a:buAutoNum type="arabicPeriod"/>
            </a:pPr>
            <a:endParaRPr lang="en-US" sz="3200" dirty="0"/>
          </a:p>
          <a:p>
            <a:pPr marL="514350" indent="-514350">
              <a:buFont typeface="+mj-lt"/>
              <a:buAutoNum type="arabicPeriod"/>
            </a:pPr>
            <a:r>
              <a:rPr lang="en-US" sz="3200" dirty="0"/>
              <a:t>Stakeholders (and study personnel)</a:t>
            </a:r>
          </a:p>
        </p:txBody>
      </p:sp>
    </p:spTree>
    <p:extLst>
      <p:ext uri="{BB962C8B-B14F-4D97-AF65-F5344CB8AC3E}">
        <p14:creationId xmlns:p14="http://schemas.microsoft.com/office/powerpoint/2010/main" val="384223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Patient Population</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2403024"/>
            <a:ext cx="10972800" cy="3284097"/>
          </a:xfrm>
        </p:spPr>
        <p:txBody>
          <a:bodyPr/>
          <a:lstStyle/>
          <a:p>
            <a:pPr marL="514350" indent="-514350">
              <a:buFont typeface="+mj-lt"/>
              <a:buAutoNum type="arabicPeriod"/>
            </a:pPr>
            <a:r>
              <a:rPr lang="en-US" sz="3200" dirty="0"/>
              <a:t>Established diagnostic criteria</a:t>
            </a:r>
          </a:p>
          <a:p>
            <a:pPr marL="514350" indent="-514350">
              <a:buFont typeface="+mj-lt"/>
              <a:buAutoNum type="arabicPeriod"/>
            </a:pPr>
            <a:endParaRPr lang="en-US" sz="3200" dirty="0"/>
          </a:p>
          <a:p>
            <a:pPr marL="514350" indent="-514350">
              <a:buFont typeface="+mj-lt"/>
              <a:buAutoNum type="arabicPeriod"/>
            </a:pPr>
            <a:r>
              <a:rPr lang="en-US" sz="3200" dirty="0"/>
              <a:t>Easily identified and recruited</a:t>
            </a:r>
          </a:p>
          <a:p>
            <a:pPr marL="514350" indent="-514350">
              <a:buFont typeface="+mj-lt"/>
              <a:buAutoNum type="arabicPeriod"/>
            </a:pPr>
            <a:endParaRPr lang="en-US" sz="3200" dirty="0"/>
          </a:p>
          <a:p>
            <a:pPr marL="514350" indent="-514350">
              <a:buFont typeface="+mj-lt"/>
              <a:buAutoNum type="arabicPeriod"/>
            </a:pPr>
            <a:r>
              <a:rPr lang="en-US" sz="3200" dirty="0"/>
              <a:t>Highly prevalent </a:t>
            </a:r>
          </a:p>
          <a:p>
            <a:pPr marL="514350" indent="-514350">
              <a:buFont typeface="+mj-lt"/>
              <a:buAutoNum type="arabicPeriod"/>
            </a:pPr>
            <a:endParaRPr lang="en-US" sz="3200" dirty="0"/>
          </a:p>
          <a:p>
            <a:pPr marL="514350" indent="-514350">
              <a:buFont typeface="+mj-lt"/>
              <a:buAutoNum type="arabicPeriod"/>
            </a:pPr>
            <a:endParaRPr lang="en-US" sz="3200" dirty="0"/>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13</a:t>
            </a:fld>
            <a:endParaRPr lang="en-US" dirty="0"/>
          </a:p>
        </p:txBody>
      </p:sp>
    </p:spTree>
    <p:extLst>
      <p:ext uri="{BB962C8B-B14F-4D97-AF65-F5344CB8AC3E}">
        <p14:creationId xmlns:p14="http://schemas.microsoft.com/office/powerpoint/2010/main" val="127990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Stakeholders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2000076"/>
            <a:ext cx="10972800" cy="4214752"/>
          </a:xfrm>
        </p:spPr>
        <p:txBody>
          <a:bodyPr/>
          <a:lstStyle/>
          <a:p>
            <a:pPr marL="514350" indent="-514350">
              <a:buFont typeface="+mj-lt"/>
              <a:buAutoNum type="arabicPeriod"/>
            </a:pPr>
            <a:r>
              <a:rPr lang="en-US" sz="3200" dirty="0"/>
              <a:t>Single research group associated with a clinical center</a:t>
            </a:r>
          </a:p>
          <a:p>
            <a:pPr marL="514350" indent="-514350">
              <a:buFont typeface="+mj-lt"/>
              <a:buAutoNum type="arabicPeriod"/>
            </a:pPr>
            <a:endParaRPr lang="en-US" sz="3200" dirty="0"/>
          </a:p>
          <a:p>
            <a:pPr marL="514350" indent="-514350">
              <a:buFont typeface="+mj-lt"/>
              <a:buAutoNum type="arabicPeriod"/>
            </a:pPr>
            <a:r>
              <a:rPr lang="en-US" sz="3200" dirty="0"/>
              <a:t>Increased stakeholder investment</a:t>
            </a:r>
          </a:p>
          <a:p>
            <a:pPr marL="514350" indent="-514350">
              <a:buFont typeface="+mj-lt"/>
              <a:buAutoNum type="arabicPeriod"/>
            </a:pPr>
            <a:endParaRPr lang="en-US" sz="3200" dirty="0"/>
          </a:p>
          <a:p>
            <a:pPr marL="514350" indent="-514350">
              <a:buFont typeface="+mj-lt"/>
              <a:buAutoNum type="arabicPeriod"/>
            </a:pPr>
            <a:r>
              <a:rPr lang="en-US" sz="3200" dirty="0"/>
              <a:t>Overlapping interests and shared priorities</a:t>
            </a:r>
          </a:p>
          <a:p>
            <a:pPr marL="514350" indent="-514350">
              <a:buFont typeface="+mj-lt"/>
              <a:buAutoNum type="arabicPeriod"/>
            </a:pPr>
            <a:endParaRPr lang="en-US" sz="3200" dirty="0"/>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14</a:t>
            </a:fld>
            <a:endParaRPr lang="en-US" dirty="0"/>
          </a:p>
        </p:txBody>
      </p:sp>
    </p:spTree>
    <p:extLst>
      <p:ext uri="{BB962C8B-B14F-4D97-AF65-F5344CB8AC3E}">
        <p14:creationId xmlns:p14="http://schemas.microsoft.com/office/powerpoint/2010/main" val="22909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Potential Benefits and Challenges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1771651"/>
            <a:ext cx="10972800" cy="4525963"/>
          </a:xfrm>
        </p:spPr>
        <p:txBody>
          <a:bodyPr/>
          <a:lstStyle/>
          <a:p>
            <a:pPr marL="0" indent="0">
              <a:buNone/>
            </a:pPr>
            <a:r>
              <a:rPr lang="en-US" b="1" dirty="0"/>
              <a:t>Benefits:</a:t>
            </a:r>
          </a:p>
          <a:p>
            <a:pPr marL="514350" indent="-514350">
              <a:buFont typeface="+mj-lt"/>
              <a:buAutoNum type="arabicPeriod"/>
            </a:pPr>
            <a:r>
              <a:rPr lang="en-US" dirty="0"/>
              <a:t>Access to patients </a:t>
            </a:r>
          </a:p>
          <a:p>
            <a:pPr marL="514350" indent="-514350">
              <a:buFont typeface="+mj-lt"/>
              <a:buAutoNum type="arabicPeriod"/>
            </a:pPr>
            <a:r>
              <a:rPr lang="en-US" dirty="0"/>
              <a:t>Access to resources</a:t>
            </a:r>
          </a:p>
          <a:p>
            <a:pPr marL="514350" indent="-514350">
              <a:buFont typeface="+mj-lt"/>
              <a:buAutoNum type="arabicPeriod"/>
            </a:pPr>
            <a:r>
              <a:rPr lang="en-US" dirty="0"/>
              <a:t>Exchange of ideas across disciplines</a:t>
            </a:r>
          </a:p>
          <a:p>
            <a:pPr marL="514350" indent="-514350">
              <a:buFont typeface="+mj-lt"/>
              <a:buAutoNum type="arabicPeriod"/>
            </a:pPr>
            <a:r>
              <a:rPr lang="en-US" dirty="0"/>
              <a:t>Pooling of expertise for complex problems</a:t>
            </a:r>
          </a:p>
          <a:p>
            <a:pPr marL="0" indent="0">
              <a:buNone/>
            </a:pPr>
            <a:r>
              <a:rPr lang="en-US" b="1" dirty="0"/>
              <a:t>Challenges:</a:t>
            </a:r>
          </a:p>
          <a:p>
            <a:pPr marL="514350" indent="-514350">
              <a:buFont typeface="+mj-lt"/>
              <a:buAutoNum type="arabicPeriod"/>
            </a:pPr>
            <a:r>
              <a:rPr lang="en-US" dirty="0"/>
              <a:t>Assignment of scientific credit</a:t>
            </a:r>
          </a:p>
          <a:p>
            <a:pPr marL="514350" indent="-514350">
              <a:buFont typeface="+mj-lt"/>
              <a:buAutoNum type="arabicPeriod"/>
            </a:pPr>
            <a:r>
              <a:rPr lang="en-US" dirty="0"/>
              <a:t>Logistics of coordination</a:t>
            </a:r>
          </a:p>
          <a:p>
            <a:pPr marL="514350" indent="-514350">
              <a:buFont typeface="+mj-lt"/>
              <a:buAutoNum type="arabicPeriod"/>
            </a:pPr>
            <a:r>
              <a:rPr lang="en-US" dirty="0"/>
              <a:t>Responsibility and Accountability</a:t>
            </a:r>
          </a:p>
          <a:p>
            <a:pPr marL="514350" indent="-514350">
              <a:buFont typeface="+mj-lt"/>
              <a:buAutoNum type="arabicPeriod"/>
            </a:pPr>
            <a:r>
              <a:rPr lang="en-US" dirty="0"/>
              <a:t>Support and effort from a range of stakeholders</a:t>
            </a:r>
          </a:p>
          <a:p>
            <a:pPr marL="0" indent="0">
              <a:buNone/>
            </a:pPr>
            <a:endParaRPr lang="en-US" sz="3200" b="1" dirty="0"/>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15</a:t>
            </a:fld>
            <a:endParaRPr lang="en-US" dirty="0"/>
          </a:p>
        </p:txBody>
      </p:sp>
      <p:sp>
        <p:nvSpPr>
          <p:cNvPr id="5" name="TextBox 4">
            <a:extLst>
              <a:ext uri="{FF2B5EF4-FFF2-40B4-BE49-F238E27FC236}">
                <a16:creationId xmlns:a16="http://schemas.microsoft.com/office/drawing/2014/main" id="{49F11D6D-9EEA-4EBA-986A-4F344A21EB90}"/>
              </a:ext>
            </a:extLst>
          </p:cNvPr>
          <p:cNvSpPr txBox="1"/>
          <p:nvPr/>
        </p:nvSpPr>
        <p:spPr>
          <a:xfrm>
            <a:off x="10133000" y="6470677"/>
            <a:ext cx="1715197" cy="369332"/>
          </a:xfrm>
          <a:prstGeom prst="rect">
            <a:avLst/>
          </a:prstGeom>
          <a:noFill/>
        </p:spPr>
        <p:txBody>
          <a:bodyPr wrap="square" rtlCol="0">
            <a:spAutoFit/>
          </a:bodyPr>
          <a:lstStyle/>
          <a:p>
            <a:r>
              <a:rPr lang="en-US" dirty="0" err="1"/>
              <a:t>Bukvova</a:t>
            </a:r>
            <a:r>
              <a:rPr lang="en-US" dirty="0"/>
              <a:t> 2010</a:t>
            </a:r>
          </a:p>
        </p:txBody>
      </p:sp>
    </p:spTree>
    <p:extLst>
      <p:ext uri="{BB962C8B-B14F-4D97-AF65-F5344CB8AC3E}">
        <p14:creationId xmlns:p14="http://schemas.microsoft.com/office/powerpoint/2010/main" val="103034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8CDBAF2-F266-C14C-8ABF-54B90D837FA3}" type="slidenum">
              <a:rPr lang="en-US" smtClean="0"/>
              <a:pPr/>
              <a:t>16</a:t>
            </a:fld>
            <a:endParaRPr lang="en-US" dirty="0"/>
          </a:p>
        </p:txBody>
      </p:sp>
      <p:sp>
        <p:nvSpPr>
          <p:cNvPr id="5" name="Title 1"/>
          <p:cNvSpPr>
            <a:spLocks noGrp="1"/>
          </p:cNvSpPr>
          <p:nvPr>
            <p:ph type="title"/>
          </p:nvPr>
        </p:nvSpPr>
        <p:spPr>
          <a:xfrm>
            <a:off x="609600" y="582542"/>
            <a:ext cx="10972800" cy="1143000"/>
          </a:xfrm>
        </p:spPr>
        <p:txBody>
          <a:bodyPr>
            <a:normAutofit/>
          </a:bodyPr>
          <a:lstStyle/>
          <a:p>
            <a:pPr algn="ctr"/>
            <a:r>
              <a:rPr lang="en-US" sz="4000" b="1" dirty="0"/>
              <a:t>Thank you!</a:t>
            </a:r>
          </a:p>
        </p:txBody>
      </p:sp>
      <p:sp>
        <p:nvSpPr>
          <p:cNvPr id="6" name="Content Placeholder 2"/>
          <p:cNvSpPr>
            <a:spLocks noGrp="1"/>
          </p:cNvSpPr>
          <p:nvPr>
            <p:ph idx="1"/>
          </p:nvPr>
        </p:nvSpPr>
        <p:spPr>
          <a:xfrm>
            <a:off x="609600" y="2222201"/>
            <a:ext cx="10972800" cy="3607099"/>
          </a:xfrm>
        </p:spPr>
        <p:txBody>
          <a:bodyPr/>
          <a:lstStyle/>
          <a:p>
            <a:pPr marL="0" indent="0" algn="ctr">
              <a:buNone/>
            </a:pPr>
            <a:r>
              <a:rPr lang="en-US" sz="3200" dirty="0"/>
              <a:t>Psychiatry Research Mentors: Chris Celano, MD and Jeff Huffman, MD</a:t>
            </a:r>
          </a:p>
          <a:p>
            <a:pPr marL="0" indent="0" algn="ctr">
              <a:buNone/>
            </a:pPr>
            <a:endParaRPr lang="en-US" sz="3200" dirty="0"/>
          </a:p>
          <a:p>
            <a:pPr marL="0" indent="0" algn="ctr">
              <a:buNone/>
            </a:pPr>
            <a:r>
              <a:rPr lang="en-US" sz="3200" dirty="0"/>
              <a:t>GI Research Mentors: Brad Kuo, MD, Kyle Staller, MD, Helen Burton-Murray, PhD and Laurie Keefer, PhD</a:t>
            </a:r>
          </a:p>
        </p:txBody>
      </p:sp>
    </p:spTree>
    <p:extLst>
      <p:ext uri="{BB962C8B-B14F-4D97-AF65-F5344CB8AC3E}">
        <p14:creationId xmlns:p14="http://schemas.microsoft.com/office/powerpoint/2010/main" val="296269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1BF43-540F-8443-A0A9-12597F74D4CC}"/>
              </a:ext>
            </a:extLst>
          </p:cNvPr>
          <p:cNvSpPr>
            <a:spLocks noGrp="1"/>
          </p:cNvSpPr>
          <p:nvPr>
            <p:ph type="title"/>
          </p:nvPr>
        </p:nvSpPr>
        <p:spPr>
          <a:xfrm>
            <a:off x="609600" y="212292"/>
            <a:ext cx="10972800" cy="1143000"/>
          </a:xfrm>
        </p:spPr>
        <p:txBody>
          <a:bodyPr/>
          <a:lstStyle/>
          <a:p>
            <a:r>
              <a:rPr lang="en-US" dirty="0">
                <a:solidFill>
                  <a:schemeClr val="tx1"/>
                </a:solidFill>
              </a:rPr>
              <a:t>References</a:t>
            </a:r>
          </a:p>
        </p:txBody>
      </p:sp>
      <p:sp>
        <p:nvSpPr>
          <p:cNvPr id="3" name="Content Placeholder 2">
            <a:extLst>
              <a:ext uri="{FF2B5EF4-FFF2-40B4-BE49-F238E27FC236}">
                <a16:creationId xmlns:a16="http://schemas.microsoft.com/office/drawing/2014/main" id="{A7A9C97D-79E8-244C-91EC-E1A97B32F673}"/>
              </a:ext>
            </a:extLst>
          </p:cNvPr>
          <p:cNvSpPr>
            <a:spLocks noGrp="1"/>
          </p:cNvSpPr>
          <p:nvPr>
            <p:ph idx="1"/>
          </p:nvPr>
        </p:nvSpPr>
        <p:spPr>
          <a:xfrm>
            <a:off x="226687" y="1596653"/>
            <a:ext cx="11988009" cy="5004868"/>
          </a:xfrm>
        </p:spPr>
        <p:txBody>
          <a:bodyPr/>
          <a:lstStyle/>
          <a:p>
            <a:r>
              <a:rPr lang="en-US" dirty="0" err="1"/>
              <a:t>Bukvova</a:t>
            </a:r>
            <a:r>
              <a:rPr lang="en-US" dirty="0"/>
              <a:t> H. Studying Research Collaboration: A Literature Review. Sprouts: Working Papers on Information Systems 2010; 10(3).</a:t>
            </a:r>
          </a:p>
          <a:p>
            <a:r>
              <a:rPr lang="en-US" dirty="0"/>
              <a:t>Madva EN, </a:t>
            </a:r>
            <a:r>
              <a:rPr lang="en-US" dirty="0" err="1"/>
              <a:t>Celano</a:t>
            </a:r>
            <a:r>
              <a:rPr lang="en-US" dirty="0"/>
              <a:t> CM, Kim S, Bell M, </a:t>
            </a:r>
            <a:r>
              <a:rPr lang="en-US" dirty="0" err="1"/>
              <a:t>Radfar</a:t>
            </a:r>
            <a:r>
              <a:rPr lang="en-US" dirty="0"/>
              <a:t> A, Ibrahim NE, Dar T, Albanese A, </a:t>
            </a:r>
            <a:r>
              <a:rPr lang="en-US" dirty="0" err="1"/>
              <a:t>Tawakol</a:t>
            </a:r>
            <a:r>
              <a:rPr lang="en-US" dirty="0"/>
              <a:t> A, Huffman JC. A care management intervention for non-cardiac chest pain: treatment development and feasibility assessment. The Primary Care Companion for CNS Disorders 2021; in press.</a:t>
            </a:r>
          </a:p>
          <a:p>
            <a:r>
              <a:rPr lang="en-US" dirty="0" err="1">
                <a:effectLst/>
                <a:ea typeface="Calibri" panose="020F0502020204030204" pitchFamily="34" charset="0"/>
              </a:rPr>
              <a:t>Enck</a:t>
            </a:r>
            <a:r>
              <a:rPr lang="en-US" dirty="0">
                <a:effectLst/>
                <a:ea typeface="Calibri" panose="020F0502020204030204" pitchFamily="34" charset="0"/>
              </a:rPr>
              <a:t> P, Aziz Q, Barbara G, et al. Irritable bowel syndrome. Nat Rev Dis Primers 2016;2:16014.</a:t>
            </a:r>
            <a:endParaRPr lang="en-US" dirty="0">
              <a:ea typeface="Calibri" panose="020F0502020204030204" pitchFamily="34" charset="0"/>
            </a:endParaRPr>
          </a:p>
          <a:p>
            <a:r>
              <a:rPr lang="en-US" dirty="0"/>
              <a:t>Lackner JM, Ma CX, Keefer L, et al. Type, rather than number, of mental and physical comorbidities increases the severity of symptoms in patients with irritable bowel syndrome. Clin Gastroenterol Hepatol 2013;11:1147-57.</a:t>
            </a:r>
          </a:p>
        </p:txBody>
      </p:sp>
      <p:sp>
        <p:nvSpPr>
          <p:cNvPr id="4" name="Slide Number Placeholder 3">
            <a:extLst>
              <a:ext uri="{FF2B5EF4-FFF2-40B4-BE49-F238E27FC236}">
                <a16:creationId xmlns:a16="http://schemas.microsoft.com/office/drawing/2014/main" id="{5AFAC77F-85D8-0A43-BFD5-CDA030465BDD}"/>
              </a:ext>
            </a:extLst>
          </p:cNvPr>
          <p:cNvSpPr>
            <a:spLocks noGrp="1"/>
          </p:cNvSpPr>
          <p:nvPr>
            <p:ph type="sldNum" sz="quarter" idx="12"/>
          </p:nvPr>
        </p:nvSpPr>
        <p:spPr/>
        <p:txBody>
          <a:bodyPr/>
          <a:lstStyle/>
          <a:p>
            <a:fld id="{68CDBAF2-F266-C14C-8ABF-54B90D837FA3}" type="slidenum">
              <a:rPr lang="en-US" smtClean="0"/>
              <a:pPr/>
              <a:t>17</a:t>
            </a:fld>
            <a:endParaRPr lang="en-US" dirty="0"/>
          </a:p>
        </p:txBody>
      </p:sp>
    </p:spTree>
    <p:extLst>
      <p:ext uri="{BB962C8B-B14F-4D97-AF65-F5344CB8AC3E}">
        <p14:creationId xmlns:p14="http://schemas.microsoft.com/office/powerpoint/2010/main" val="99021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8CDBAF2-F266-C14C-8ABF-54B90D837FA3}" type="slidenum">
              <a:rPr lang="en-US" smtClean="0"/>
              <a:pPr/>
              <a:t>2</a:t>
            </a:fld>
            <a:endParaRPr lang="en-US" dirty="0"/>
          </a:p>
        </p:txBody>
      </p:sp>
      <p:sp>
        <p:nvSpPr>
          <p:cNvPr id="5" name="Title 1"/>
          <p:cNvSpPr>
            <a:spLocks noGrp="1"/>
          </p:cNvSpPr>
          <p:nvPr>
            <p:ph type="title"/>
          </p:nvPr>
        </p:nvSpPr>
        <p:spPr>
          <a:xfrm>
            <a:off x="609600" y="582542"/>
            <a:ext cx="10972800" cy="1143000"/>
          </a:xfrm>
        </p:spPr>
        <p:txBody>
          <a:bodyPr>
            <a:normAutofit fontScale="90000"/>
          </a:bodyPr>
          <a:lstStyle/>
          <a:p>
            <a:pPr algn="ctr"/>
            <a:r>
              <a:rPr lang="en-US" sz="4000" dirty="0"/>
              <a:t>CLP 2021</a:t>
            </a:r>
            <a:br>
              <a:rPr lang="en-US" sz="4000" dirty="0"/>
            </a:br>
            <a:r>
              <a:rPr lang="en-US" sz="3600" dirty="0"/>
              <a:t>Disclosure: Elizabeth Madva, MD</a:t>
            </a:r>
            <a:endParaRPr lang="en-US" dirty="0"/>
          </a:p>
        </p:txBody>
      </p:sp>
      <p:sp>
        <p:nvSpPr>
          <p:cNvPr id="6" name="Content Placeholder 2"/>
          <p:cNvSpPr>
            <a:spLocks noGrp="1"/>
          </p:cNvSpPr>
          <p:nvPr>
            <p:ph idx="1"/>
          </p:nvPr>
        </p:nvSpPr>
        <p:spPr>
          <a:xfrm>
            <a:off x="609600" y="1696421"/>
            <a:ext cx="10972800" cy="4525963"/>
          </a:xfrm>
        </p:spPr>
        <p:txBody>
          <a:bodyPr/>
          <a:lstStyle/>
          <a:p>
            <a:pPr marL="0" indent="0" algn="ctr">
              <a:buNone/>
            </a:pPr>
            <a:endParaRPr lang="en-US" sz="3200" dirty="0"/>
          </a:p>
          <a:p>
            <a:pPr marL="0" indent="0" algn="ctr">
              <a:buNone/>
            </a:pPr>
            <a:r>
              <a:rPr lang="en-US" sz="3200" dirty="0"/>
              <a:t>With respect to the following presentation, there has been no relevant (direct or indirect) financial relationship between the party listed above (and/or spouse/partner) and any for-profit company which could be considered a conflict of interest.</a:t>
            </a:r>
          </a:p>
        </p:txBody>
      </p:sp>
    </p:spTree>
    <p:extLst>
      <p:ext uri="{BB962C8B-B14F-4D97-AF65-F5344CB8AC3E}">
        <p14:creationId xmlns:p14="http://schemas.microsoft.com/office/powerpoint/2010/main" val="416892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Overview</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1771651"/>
            <a:ext cx="10859146" cy="4525963"/>
          </a:xfrm>
        </p:spPr>
        <p:txBody>
          <a:bodyPr/>
          <a:lstStyle/>
          <a:p>
            <a:pPr marL="514350" indent="-514350">
              <a:buFont typeface="+mj-lt"/>
              <a:buAutoNum type="arabicPeriod"/>
            </a:pPr>
            <a:r>
              <a:rPr lang="en-US" sz="3200" dirty="0"/>
              <a:t>Benefits and Challenges of Interdisciplinary Research</a:t>
            </a:r>
          </a:p>
          <a:p>
            <a:pPr marL="514350" indent="-514350">
              <a:buFont typeface="+mj-lt"/>
              <a:buAutoNum type="arabicPeriod"/>
            </a:pPr>
            <a:endParaRPr lang="en-US" sz="3200" dirty="0"/>
          </a:p>
          <a:p>
            <a:pPr marL="514350" indent="-514350">
              <a:buFont typeface="+mj-lt"/>
              <a:buAutoNum type="arabicPeriod"/>
            </a:pPr>
            <a:r>
              <a:rPr lang="en-US" sz="3200" dirty="0"/>
              <a:t>Two Examples</a:t>
            </a:r>
          </a:p>
          <a:p>
            <a:pPr marL="514350" indent="-514350">
              <a:buFont typeface="+mj-lt"/>
              <a:buAutoNum type="arabicPeriod"/>
            </a:pPr>
            <a:endParaRPr lang="en-US" sz="3200" dirty="0"/>
          </a:p>
          <a:p>
            <a:pPr marL="514350" indent="-514350">
              <a:buFont typeface="+mj-lt"/>
              <a:buAutoNum type="arabicPeriod"/>
            </a:pPr>
            <a:r>
              <a:rPr lang="en-US" sz="3200" dirty="0"/>
              <a:t>Lessons Learned</a:t>
            </a:r>
          </a:p>
          <a:p>
            <a:pPr marL="514350" indent="-514350">
              <a:buFont typeface="+mj-lt"/>
              <a:buAutoNum type="arabicPeriod"/>
            </a:pPr>
            <a:endParaRPr lang="en-US" sz="3200" dirty="0"/>
          </a:p>
          <a:p>
            <a:pPr marL="0" indent="0">
              <a:buNone/>
            </a:pPr>
            <a:endParaRPr lang="en-US" sz="3200" dirty="0"/>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3</a:t>
            </a:fld>
            <a:endParaRPr lang="en-US" dirty="0"/>
          </a:p>
        </p:txBody>
      </p:sp>
    </p:spTree>
    <p:extLst>
      <p:ext uri="{BB962C8B-B14F-4D97-AF65-F5344CB8AC3E}">
        <p14:creationId xmlns:p14="http://schemas.microsoft.com/office/powerpoint/2010/main" val="399837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Benefits of Interdisciplinary Research Teams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1771651"/>
            <a:ext cx="10972800" cy="4525963"/>
          </a:xfrm>
        </p:spPr>
        <p:txBody>
          <a:bodyPr/>
          <a:lstStyle/>
          <a:p>
            <a:pPr marL="514350" indent="-514350">
              <a:buFont typeface="+mj-lt"/>
              <a:buAutoNum type="arabicPeriod"/>
            </a:pPr>
            <a:r>
              <a:rPr lang="en-US" sz="3200" dirty="0"/>
              <a:t>Access to patients </a:t>
            </a:r>
          </a:p>
          <a:p>
            <a:pPr marL="514350" indent="-514350">
              <a:buFont typeface="+mj-lt"/>
              <a:buAutoNum type="arabicPeriod"/>
            </a:pPr>
            <a:endParaRPr lang="en-US" sz="3200" dirty="0"/>
          </a:p>
          <a:p>
            <a:pPr marL="514350" indent="-514350">
              <a:buFont typeface="+mj-lt"/>
              <a:buAutoNum type="arabicPeriod"/>
            </a:pPr>
            <a:r>
              <a:rPr lang="en-US" sz="3200" dirty="0"/>
              <a:t>Access to resources</a:t>
            </a:r>
          </a:p>
          <a:p>
            <a:pPr marL="514350" indent="-514350">
              <a:buFont typeface="+mj-lt"/>
              <a:buAutoNum type="arabicPeriod"/>
            </a:pPr>
            <a:endParaRPr lang="en-US" sz="3200" dirty="0"/>
          </a:p>
          <a:p>
            <a:pPr marL="514350" indent="-514350">
              <a:buFont typeface="+mj-lt"/>
              <a:buAutoNum type="arabicPeriod"/>
            </a:pPr>
            <a:r>
              <a:rPr lang="en-US" sz="3200" dirty="0"/>
              <a:t>Exchange of ideas across disciplines</a:t>
            </a:r>
          </a:p>
          <a:p>
            <a:pPr marL="514350" indent="-514350">
              <a:buFont typeface="+mj-lt"/>
              <a:buAutoNum type="arabicPeriod"/>
            </a:pPr>
            <a:endParaRPr lang="en-US" sz="3200" dirty="0"/>
          </a:p>
          <a:p>
            <a:pPr marL="514350" indent="-514350">
              <a:buFont typeface="+mj-lt"/>
              <a:buAutoNum type="arabicPeriod"/>
            </a:pPr>
            <a:r>
              <a:rPr lang="en-US" sz="3200" dirty="0"/>
              <a:t>Pooling of expertise for complex problems</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4</a:t>
            </a:fld>
            <a:endParaRPr lang="en-US" dirty="0"/>
          </a:p>
        </p:txBody>
      </p:sp>
      <p:sp>
        <p:nvSpPr>
          <p:cNvPr id="5" name="TextBox 4">
            <a:extLst>
              <a:ext uri="{FF2B5EF4-FFF2-40B4-BE49-F238E27FC236}">
                <a16:creationId xmlns:a16="http://schemas.microsoft.com/office/drawing/2014/main" id="{EE17F274-0733-4BF5-942B-498E5054C028}"/>
              </a:ext>
            </a:extLst>
          </p:cNvPr>
          <p:cNvSpPr txBox="1"/>
          <p:nvPr/>
        </p:nvSpPr>
        <p:spPr>
          <a:xfrm>
            <a:off x="10133000" y="6470677"/>
            <a:ext cx="1715197" cy="369332"/>
          </a:xfrm>
          <a:prstGeom prst="rect">
            <a:avLst/>
          </a:prstGeom>
          <a:noFill/>
        </p:spPr>
        <p:txBody>
          <a:bodyPr wrap="square" rtlCol="0">
            <a:spAutoFit/>
          </a:bodyPr>
          <a:lstStyle/>
          <a:p>
            <a:r>
              <a:rPr lang="en-US" dirty="0" err="1"/>
              <a:t>Bukvova</a:t>
            </a:r>
            <a:r>
              <a:rPr lang="en-US" dirty="0"/>
              <a:t> 2010</a:t>
            </a:r>
          </a:p>
        </p:txBody>
      </p:sp>
    </p:spTree>
    <p:extLst>
      <p:ext uri="{BB962C8B-B14F-4D97-AF65-F5344CB8AC3E}">
        <p14:creationId xmlns:p14="http://schemas.microsoft.com/office/powerpoint/2010/main" val="41978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Challenges of Interdisciplinary Research Teams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1771651"/>
            <a:ext cx="10972800" cy="4525963"/>
          </a:xfrm>
        </p:spPr>
        <p:txBody>
          <a:bodyPr/>
          <a:lstStyle/>
          <a:p>
            <a:pPr marL="514350" indent="-514350">
              <a:buFont typeface="+mj-lt"/>
              <a:buAutoNum type="arabicPeriod"/>
            </a:pPr>
            <a:r>
              <a:rPr lang="en-US" sz="3200" dirty="0"/>
              <a:t>Assignment of scientific credit</a:t>
            </a:r>
          </a:p>
          <a:p>
            <a:pPr marL="514350" indent="-514350">
              <a:buFont typeface="+mj-lt"/>
              <a:buAutoNum type="arabicPeriod"/>
            </a:pPr>
            <a:endParaRPr lang="en-US" sz="3200" dirty="0"/>
          </a:p>
          <a:p>
            <a:pPr marL="514350" indent="-514350">
              <a:buFont typeface="+mj-lt"/>
              <a:buAutoNum type="arabicPeriod"/>
            </a:pPr>
            <a:r>
              <a:rPr lang="en-US" sz="3200" dirty="0"/>
              <a:t>Logistics of coordination</a:t>
            </a:r>
          </a:p>
          <a:p>
            <a:pPr marL="514350" indent="-514350">
              <a:buFont typeface="+mj-lt"/>
              <a:buAutoNum type="arabicPeriod"/>
            </a:pPr>
            <a:endParaRPr lang="en-US" sz="3200" dirty="0"/>
          </a:p>
          <a:p>
            <a:pPr marL="514350" indent="-514350">
              <a:buFont typeface="+mj-lt"/>
              <a:buAutoNum type="arabicPeriod"/>
            </a:pPr>
            <a:r>
              <a:rPr lang="en-US" sz="3200" dirty="0"/>
              <a:t>Responsibility and Accountability</a:t>
            </a:r>
          </a:p>
          <a:p>
            <a:pPr marL="514350" indent="-514350">
              <a:buFont typeface="+mj-lt"/>
              <a:buAutoNum type="arabicPeriod"/>
            </a:pPr>
            <a:endParaRPr lang="en-US" sz="3200" dirty="0"/>
          </a:p>
          <a:p>
            <a:pPr marL="514350" indent="-514350">
              <a:buFont typeface="+mj-lt"/>
              <a:buAutoNum type="arabicPeriod"/>
            </a:pPr>
            <a:r>
              <a:rPr lang="en-US" sz="3200" dirty="0"/>
              <a:t>Support and effort from a range of stakeholders</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5</a:t>
            </a:fld>
            <a:endParaRPr lang="en-US" dirty="0"/>
          </a:p>
        </p:txBody>
      </p:sp>
      <p:sp>
        <p:nvSpPr>
          <p:cNvPr id="5" name="TextBox 4">
            <a:extLst>
              <a:ext uri="{FF2B5EF4-FFF2-40B4-BE49-F238E27FC236}">
                <a16:creationId xmlns:a16="http://schemas.microsoft.com/office/drawing/2014/main" id="{49F11D6D-9EEA-4EBA-986A-4F344A21EB90}"/>
              </a:ext>
            </a:extLst>
          </p:cNvPr>
          <p:cNvSpPr txBox="1"/>
          <p:nvPr/>
        </p:nvSpPr>
        <p:spPr>
          <a:xfrm>
            <a:off x="10133000" y="6470677"/>
            <a:ext cx="1715197" cy="369332"/>
          </a:xfrm>
          <a:prstGeom prst="rect">
            <a:avLst/>
          </a:prstGeom>
          <a:noFill/>
        </p:spPr>
        <p:txBody>
          <a:bodyPr wrap="square" rtlCol="0">
            <a:spAutoFit/>
          </a:bodyPr>
          <a:lstStyle/>
          <a:p>
            <a:r>
              <a:rPr lang="en-US" dirty="0" err="1"/>
              <a:t>Bukvova</a:t>
            </a:r>
            <a:r>
              <a:rPr lang="en-US" dirty="0"/>
              <a:t> 2010</a:t>
            </a:r>
          </a:p>
        </p:txBody>
      </p:sp>
    </p:spTree>
    <p:extLst>
      <p:ext uri="{BB962C8B-B14F-4D97-AF65-F5344CB8AC3E}">
        <p14:creationId xmlns:p14="http://schemas.microsoft.com/office/powerpoint/2010/main" val="207069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Potential Benefits and Challenges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1771651"/>
            <a:ext cx="10972800" cy="4525963"/>
          </a:xfrm>
        </p:spPr>
        <p:txBody>
          <a:bodyPr/>
          <a:lstStyle/>
          <a:p>
            <a:pPr marL="0" indent="0">
              <a:buNone/>
            </a:pPr>
            <a:r>
              <a:rPr lang="en-US" b="1" dirty="0"/>
              <a:t>Benefits:</a:t>
            </a:r>
          </a:p>
          <a:p>
            <a:pPr marL="514350" indent="-514350">
              <a:buFont typeface="+mj-lt"/>
              <a:buAutoNum type="arabicPeriod"/>
            </a:pPr>
            <a:r>
              <a:rPr lang="en-US" dirty="0"/>
              <a:t>Access to patients </a:t>
            </a:r>
          </a:p>
          <a:p>
            <a:pPr marL="514350" indent="-514350">
              <a:buFont typeface="+mj-lt"/>
              <a:buAutoNum type="arabicPeriod"/>
            </a:pPr>
            <a:r>
              <a:rPr lang="en-US" dirty="0"/>
              <a:t>Access to resources</a:t>
            </a:r>
          </a:p>
          <a:p>
            <a:pPr marL="514350" indent="-514350">
              <a:buFont typeface="+mj-lt"/>
              <a:buAutoNum type="arabicPeriod"/>
            </a:pPr>
            <a:r>
              <a:rPr lang="en-US" dirty="0"/>
              <a:t>Exchange of ideas across disciplines</a:t>
            </a:r>
          </a:p>
          <a:p>
            <a:pPr marL="514350" indent="-514350">
              <a:buFont typeface="+mj-lt"/>
              <a:buAutoNum type="arabicPeriod"/>
            </a:pPr>
            <a:r>
              <a:rPr lang="en-US" dirty="0"/>
              <a:t>Pooling of expertise for complex problems</a:t>
            </a:r>
          </a:p>
          <a:p>
            <a:pPr marL="0" indent="0">
              <a:buNone/>
            </a:pPr>
            <a:r>
              <a:rPr lang="en-US" b="1" dirty="0"/>
              <a:t>Challenges:</a:t>
            </a:r>
          </a:p>
          <a:p>
            <a:pPr marL="514350" indent="-514350">
              <a:buFont typeface="+mj-lt"/>
              <a:buAutoNum type="arabicPeriod"/>
            </a:pPr>
            <a:r>
              <a:rPr lang="en-US" dirty="0"/>
              <a:t>Assignment of scientific credit</a:t>
            </a:r>
          </a:p>
          <a:p>
            <a:pPr marL="514350" indent="-514350">
              <a:buFont typeface="+mj-lt"/>
              <a:buAutoNum type="arabicPeriod"/>
            </a:pPr>
            <a:r>
              <a:rPr lang="en-US" dirty="0"/>
              <a:t>Logistics of coordination</a:t>
            </a:r>
          </a:p>
          <a:p>
            <a:pPr marL="514350" indent="-514350">
              <a:buFont typeface="+mj-lt"/>
              <a:buAutoNum type="arabicPeriod"/>
            </a:pPr>
            <a:r>
              <a:rPr lang="en-US" dirty="0"/>
              <a:t>Responsibility and Accountability</a:t>
            </a:r>
          </a:p>
          <a:p>
            <a:pPr marL="514350" indent="-514350">
              <a:buFont typeface="+mj-lt"/>
              <a:buAutoNum type="arabicPeriod"/>
            </a:pPr>
            <a:r>
              <a:rPr lang="en-US" dirty="0"/>
              <a:t>Support and effort from a range of stakeholders</a:t>
            </a:r>
          </a:p>
          <a:p>
            <a:pPr marL="0" indent="0">
              <a:buNone/>
            </a:pPr>
            <a:endParaRPr lang="en-US" sz="3200" b="1" dirty="0"/>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6</a:t>
            </a:fld>
            <a:endParaRPr lang="en-US" dirty="0"/>
          </a:p>
        </p:txBody>
      </p:sp>
      <p:sp>
        <p:nvSpPr>
          <p:cNvPr id="5" name="TextBox 4">
            <a:extLst>
              <a:ext uri="{FF2B5EF4-FFF2-40B4-BE49-F238E27FC236}">
                <a16:creationId xmlns:a16="http://schemas.microsoft.com/office/drawing/2014/main" id="{49F11D6D-9EEA-4EBA-986A-4F344A21EB90}"/>
              </a:ext>
            </a:extLst>
          </p:cNvPr>
          <p:cNvSpPr txBox="1"/>
          <p:nvPr/>
        </p:nvSpPr>
        <p:spPr>
          <a:xfrm>
            <a:off x="10133000" y="6470677"/>
            <a:ext cx="1715197" cy="369332"/>
          </a:xfrm>
          <a:prstGeom prst="rect">
            <a:avLst/>
          </a:prstGeom>
          <a:noFill/>
        </p:spPr>
        <p:txBody>
          <a:bodyPr wrap="square" rtlCol="0">
            <a:spAutoFit/>
          </a:bodyPr>
          <a:lstStyle/>
          <a:p>
            <a:r>
              <a:rPr lang="en-US" dirty="0" err="1"/>
              <a:t>Bukvova</a:t>
            </a:r>
            <a:r>
              <a:rPr lang="en-US" dirty="0"/>
              <a:t> 2010</a:t>
            </a:r>
          </a:p>
        </p:txBody>
      </p:sp>
      <p:sp>
        <p:nvSpPr>
          <p:cNvPr id="6" name="Frame 5">
            <a:extLst>
              <a:ext uri="{FF2B5EF4-FFF2-40B4-BE49-F238E27FC236}">
                <a16:creationId xmlns:a16="http://schemas.microsoft.com/office/drawing/2014/main" id="{9E1D2EF6-195A-7D42-B203-FC92BD9916DF}"/>
              </a:ext>
            </a:extLst>
          </p:cNvPr>
          <p:cNvSpPr/>
          <p:nvPr/>
        </p:nvSpPr>
        <p:spPr>
          <a:xfrm>
            <a:off x="227725" y="2169041"/>
            <a:ext cx="7831754" cy="484941"/>
          </a:xfrm>
          <a:prstGeom prst="fram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Frame 6">
            <a:extLst>
              <a:ext uri="{FF2B5EF4-FFF2-40B4-BE49-F238E27FC236}">
                <a16:creationId xmlns:a16="http://schemas.microsoft.com/office/drawing/2014/main" id="{59E3DF32-A16D-F54D-8505-24FB277299E0}"/>
              </a:ext>
            </a:extLst>
          </p:cNvPr>
          <p:cNvSpPr/>
          <p:nvPr/>
        </p:nvSpPr>
        <p:spPr>
          <a:xfrm>
            <a:off x="295065" y="5723455"/>
            <a:ext cx="7831754" cy="484941"/>
          </a:xfrm>
          <a:prstGeom prst="fram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1312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Example 1: Overview</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1771651"/>
            <a:ext cx="10972800" cy="4525963"/>
          </a:xfrm>
        </p:spPr>
        <p:txBody>
          <a:bodyPr/>
          <a:lstStyle/>
          <a:p>
            <a:r>
              <a:rPr lang="en-US" sz="3200" b="1" dirty="0"/>
              <a:t>Multidisciplinary nurse care manager intervention </a:t>
            </a:r>
            <a:r>
              <a:rPr lang="en-US" sz="3200" dirty="0"/>
              <a:t>for non-cardiac chest pain</a:t>
            </a:r>
          </a:p>
          <a:p>
            <a:r>
              <a:rPr lang="en-US" sz="3200" b="1" dirty="0"/>
              <a:t>Primary aims: </a:t>
            </a:r>
            <a:r>
              <a:rPr lang="en-US" sz="3200" dirty="0"/>
              <a:t>Feasibility and acceptability</a:t>
            </a:r>
          </a:p>
          <a:p>
            <a:r>
              <a:rPr lang="en-US" sz="3200" b="1" dirty="0"/>
              <a:t>Secondary/exploratory aims: </a:t>
            </a:r>
            <a:r>
              <a:rPr lang="en-US" sz="3200" dirty="0"/>
              <a:t>Pre-post changes in psychological health, health-related quality of life, and chest pain symptoms</a:t>
            </a:r>
          </a:p>
          <a:p>
            <a:endParaRPr lang="en-US" sz="3200" dirty="0"/>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7</a:t>
            </a:fld>
            <a:endParaRPr lang="en-US" dirty="0"/>
          </a:p>
        </p:txBody>
      </p:sp>
      <p:sp>
        <p:nvSpPr>
          <p:cNvPr id="6" name="TextBox 5">
            <a:extLst>
              <a:ext uri="{FF2B5EF4-FFF2-40B4-BE49-F238E27FC236}">
                <a16:creationId xmlns:a16="http://schemas.microsoft.com/office/drawing/2014/main" id="{FCE815F5-4E95-D348-9736-424E7F46F258}"/>
              </a:ext>
            </a:extLst>
          </p:cNvPr>
          <p:cNvSpPr txBox="1"/>
          <p:nvPr/>
        </p:nvSpPr>
        <p:spPr>
          <a:xfrm>
            <a:off x="9803219" y="6470677"/>
            <a:ext cx="2369109" cy="369332"/>
          </a:xfrm>
          <a:prstGeom prst="rect">
            <a:avLst/>
          </a:prstGeom>
          <a:noFill/>
        </p:spPr>
        <p:txBody>
          <a:bodyPr wrap="square" rtlCol="0">
            <a:spAutoFit/>
          </a:bodyPr>
          <a:lstStyle/>
          <a:p>
            <a:r>
              <a:rPr lang="en-US" dirty="0"/>
              <a:t>Madva et al., 2021</a:t>
            </a:r>
          </a:p>
        </p:txBody>
      </p:sp>
    </p:spTree>
    <p:extLst>
      <p:ext uri="{BB962C8B-B14F-4D97-AF65-F5344CB8AC3E}">
        <p14:creationId xmlns:p14="http://schemas.microsoft.com/office/powerpoint/2010/main" val="134043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Intervention for Non-Cardiac Chest Pain</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8</a:t>
            </a:fld>
            <a:endParaRPr lang="en-US" dirty="0"/>
          </a:p>
        </p:txBody>
      </p:sp>
      <p:grpSp>
        <p:nvGrpSpPr>
          <p:cNvPr id="28" name="Group 27">
            <a:extLst>
              <a:ext uri="{FF2B5EF4-FFF2-40B4-BE49-F238E27FC236}">
                <a16:creationId xmlns:a16="http://schemas.microsoft.com/office/drawing/2014/main" id="{25EC1007-5195-4F7D-86A8-7FA3CCB9354B}"/>
              </a:ext>
            </a:extLst>
          </p:cNvPr>
          <p:cNvGrpSpPr/>
          <p:nvPr/>
        </p:nvGrpSpPr>
        <p:grpSpPr>
          <a:xfrm>
            <a:off x="609599" y="2282804"/>
            <a:ext cx="2583712" cy="1376916"/>
            <a:chOff x="609599" y="2419964"/>
            <a:chExt cx="2583712" cy="1376916"/>
          </a:xfrm>
        </p:grpSpPr>
        <p:sp>
          <p:nvSpPr>
            <p:cNvPr id="5" name="Rectangle 4">
              <a:extLst>
                <a:ext uri="{FF2B5EF4-FFF2-40B4-BE49-F238E27FC236}">
                  <a16:creationId xmlns:a16="http://schemas.microsoft.com/office/drawing/2014/main" id="{53E52513-9CB5-4D07-B74D-DBEE6B2C11A8}"/>
                </a:ext>
              </a:extLst>
            </p:cNvPr>
            <p:cNvSpPr/>
            <p:nvPr/>
          </p:nvSpPr>
          <p:spPr>
            <a:xfrm>
              <a:off x="609599" y="2419964"/>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0735375-B2BF-48CD-A377-7422D23E1E7E}"/>
                </a:ext>
              </a:extLst>
            </p:cNvPr>
            <p:cNvSpPr txBox="1"/>
            <p:nvPr/>
          </p:nvSpPr>
          <p:spPr>
            <a:xfrm>
              <a:off x="609600" y="2508258"/>
              <a:ext cx="2583711" cy="1200329"/>
            </a:xfrm>
            <a:prstGeom prst="rect">
              <a:avLst/>
            </a:prstGeom>
            <a:noFill/>
          </p:spPr>
          <p:txBody>
            <a:bodyPr wrap="square" rtlCol="0">
              <a:spAutoFit/>
            </a:bodyPr>
            <a:lstStyle/>
            <a:p>
              <a:r>
                <a:rPr lang="en-US" b="1" dirty="0"/>
                <a:t>Care Management Team</a:t>
              </a:r>
            </a:p>
            <a:p>
              <a:pPr marL="285750" indent="-285750">
                <a:buFont typeface="Arial" panose="020B0604020202020204" pitchFamily="34" charset="0"/>
                <a:buChar char="•"/>
              </a:pPr>
              <a:r>
                <a:rPr lang="en-US" dirty="0"/>
                <a:t>Nurse </a:t>
              </a:r>
            </a:p>
            <a:p>
              <a:pPr marL="285750" indent="-285750">
                <a:buFont typeface="Arial" panose="020B0604020202020204" pitchFamily="34" charset="0"/>
                <a:buChar char="•"/>
              </a:pPr>
              <a:r>
                <a:rPr lang="en-US" dirty="0"/>
                <a:t>Cardiologist</a:t>
              </a:r>
            </a:p>
            <a:p>
              <a:pPr marL="285750" indent="-285750">
                <a:buFont typeface="Arial" panose="020B0604020202020204" pitchFamily="34" charset="0"/>
                <a:buChar char="•"/>
              </a:pPr>
              <a:r>
                <a:rPr lang="en-US" dirty="0"/>
                <a:t>Psychiatrist</a:t>
              </a:r>
            </a:p>
          </p:txBody>
        </p:sp>
      </p:grpSp>
      <p:grpSp>
        <p:nvGrpSpPr>
          <p:cNvPr id="29" name="Group 28">
            <a:extLst>
              <a:ext uri="{FF2B5EF4-FFF2-40B4-BE49-F238E27FC236}">
                <a16:creationId xmlns:a16="http://schemas.microsoft.com/office/drawing/2014/main" id="{869B3683-69BA-43B2-9615-1C9B27705E8C}"/>
              </a:ext>
            </a:extLst>
          </p:cNvPr>
          <p:cNvGrpSpPr/>
          <p:nvPr/>
        </p:nvGrpSpPr>
        <p:grpSpPr>
          <a:xfrm>
            <a:off x="4868096" y="4645440"/>
            <a:ext cx="2647504" cy="1376916"/>
            <a:chOff x="609600" y="4740070"/>
            <a:chExt cx="2647504" cy="1376916"/>
          </a:xfrm>
        </p:grpSpPr>
        <p:sp>
          <p:nvSpPr>
            <p:cNvPr id="10" name="TextBox 9">
              <a:extLst>
                <a:ext uri="{FF2B5EF4-FFF2-40B4-BE49-F238E27FC236}">
                  <a16:creationId xmlns:a16="http://schemas.microsoft.com/office/drawing/2014/main" id="{4BB76612-5EF7-4E17-AB19-453A8BC13B80}"/>
                </a:ext>
              </a:extLst>
            </p:cNvPr>
            <p:cNvSpPr txBox="1"/>
            <p:nvPr/>
          </p:nvSpPr>
          <p:spPr>
            <a:xfrm>
              <a:off x="673393" y="5072796"/>
              <a:ext cx="2583711" cy="646331"/>
            </a:xfrm>
            <a:prstGeom prst="rect">
              <a:avLst/>
            </a:prstGeom>
            <a:noFill/>
          </p:spPr>
          <p:txBody>
            <a:bodyPr wrap="square" rtlCol="0">
              <a:spAutoFit/>
            </a:bodyPr>
            <a:lstStyle/>
            <a:p>
              <a:r>
                <a:rPr lang="en-US" dirty="0"/>
                <a:t>Share recommendations with </a:t>
              </a:r>
              <a:r>
                <a:rPr lang="en-US" b="1" dirty="0"/>
                <a:t>PCP</a:t>
              </a:r>
              <a:r>
                <a:rPr lang="en-US" dirty="0"/>
                <a:t> to implement</a:t>
              </a:r>
            </a:p>
          </p:txBody>
        </p:sp>
        <p:sp>
          <p:nvSpPr>
            <p:cNvPr id="11" name="Rectangle 10">
              <a:extLst>
                <a:ext uri="{FF2B5EF4-FFF2-40B4-BE49-F238E27FC236}">
                  <a16:creationId xmlns:a16="http://schemas.microsoft.com/office/drawing/2014/main" id="{1D05FC27-0AB8-4FDD-B88E-B834F4BEF03C}"/>
                </a:ext>
              </a:extLst>
            </p:cNvPr>
            <p:cNvSpPr/>
            <p:nvPr/>
          </p:nvSpPr>
          <p:spPr>
            <a:xfrm>
              <a:off x="609600" y="4740070"/>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432E02A0-CAB5-4496-B3D8-4271337C8369}"/>
              </a:ext>
            </a:extLst>
          </p:cNvPr>
          <p:cNvGrpSpPr/>
          <p:nvPr/>
        </p:nvGrpSpPr>
        <p:grpSpPr>
          <a:xfrm>
            <a:off x="4862620" y="2304069"/>
            <a:ext cx="2631560" cy="1376916"/>
            <a:chOff x="4862620" y="2441229"/>
            <a:chExt cx="2631560" cy="1376916"/>
          </a:xfrm>
        </p:grpSpPr>
        <p:sp>
          <p:nvSpPr>
            <p:cNvPr id="6" name="TextBox 5">
              <a:extLst>
                <a:ext uri="{FF2B5EF4-FFF2-40B4-BE49-F238E27FC236}">
                  <a16:creationId xmlns:a16="http://schemas.microsoft.com/office/drawing/2014/main" id="{53FE5802-3880-4BEC-B7DA-710C94EFFF3F}"/>
                </a:ext>
              </a:extLst>
            </p:cNvPr>
            <p:cNvSpPr txBox="1"/>
            <p:nvPr/>
          </p:nvSpPr>
          <p:spPr>
            <a:xfrm>
              <a:off x="4910469" y="2927037"/>
              <a:ext cx="2583711" cy="369332"/>
            </a:xfrm>
            <a:prstGeom prst="rect">
              <a:avLst/>
            </a:prstGeom>
            <a:noFill/>
          </p:spPr>
          <p:txBody>
            <a:bodyPr wrap="square" rtlCol="0">
              <a:spAutoFit/>
            </a:bodyPr>
            <a:lstStyle/>
            <a:p>
              <a:r>
                <a:rPr lang="en-US" b="1" dirty="0"/>
                <a:t>Single Consultation Visit</a:t>
              </a:r>
            </a:p>
          </p:txBody>
        </p:sp>
        <p:sp>
          <p:nvSpPr>
            <p:cNvPr id="12" name="Rectangle 11">
              <a:extLst>
                <a:ext uri="{FF2B5EF4-FFF2-40B4-BE49-F238E27FC236}">
                  <a16:creationId xmlns:a16="http://schemas.microsoft.com/office/drawing/2014/main" id="{E61E7F1E-6CA5-4D9E-A747-7CE763AAB302}"/>
                </a:ext>
              </a:extLst>
            </p:cNvPr>
            <p:cNvSpPr/>
            <p:nvPr/>
          </p:nvSpPr>
          <p:spPr>
            <a:xfrm>
              <a:off x="4862620" y="2441229"/>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41DD2535-38F5-45C9-99DF-3B13D9813A78}"/>
              </a:ext>
            </a:extLst>
          </p:cNvPr>
          <p:cNvGrpSpPr/>
          <p:nvPr/>
        </p:nvGrpSpPr>
        <p:grpSpPr>
          <a:xfrm>
            <a:off x="9032299" y="2304069"/>
            <a:ext cx="3095906" cy="1376916"/>
            <a:chOff x="9011034" y="2441229"/>
            <a:chExt cx="3095906" cy="1376916"/>
          </a:xfrm>
        </p:grpSpPr>
        <p:sp>
          <p:nvSpPr>
            <p:cNvPr id="8" name="TextBox 7">
              <a:extLst>
                <a:ext uri="{FF2B5EF4-FFF2-40B4-BE49-F238E27FC236}">
                  <a16:creationId xmlns:a16="http://schemas.microsoft.com/office/drawing/2014/main" id="{CA660C50-EAE2-4356-8077-2D8577DD77FB}"/>
                </a:ext>
              </a:extLst>
            </p:cNvPr>
            <p:cNvSpPr txBox="1"/>
            <p:nvPr/>
          </p:nvSpPr>
          <p:spPr>
            <a:xfrm>
              <a:off x="9011034" y="2597152"/>
              <a:ext cx="3095906" cy="923330"/>
            </a:xfrm>
            <a:prstGeom prst="rect">
              <a:avLst/>
            </a:prstGeom>
            <a:noFill/>
          </p:spPr>
          <p:txBody>
            <a:bodyPr wrap="square" rtlCol="0">
              <a:spAutoFit/>
            </a:bodyPr>
            <a:lstStyle/>
            <a:p>
              <a:r>
                <a:rPr lang="en-US" b="1" dirty="0"/>
                <a:t>8 weekly phone calls </a:t>
              </a:r>
            </a:p>
            <a:p>
              <a:r>
                <a:rPr lang="en-US" dirty="0"/>
                <a:t>with Nurse Care Manager (supervised by psychiatrist)</a:t>
              </a:r>
            </a:p>
          </p:txBody>
        </p:sp>
        <p:sp>
          <p:nvSpPr>
            <p:cNvPr id="13" name="Rectangle 12">
              <a:extLst>
                <a:ext uri="{FF2B5EF4-FFF2-40B4-BE49-F238E27FC236}">
                  <a16:creationId xmlns:a16="http://schemas.microsoft.com/office/drawing/2014/main" id="{DAA0F63F-32CA-4BB9-A0D6-CDFE305FBADE}"/>
                </a:ext>
              </a:extLst>
            </p:cNvPr>
            <p:cNvSpPr/>
            <p:nvPr/>
          </p:nvSpPr>
          <p:spPr>
            <a:xfrm>
              <a:off x="9055271" y="2441229"/>
              <a:ext cx="2583711" cy="1376916"/>
            </a:xfrm>
            <a:prstGeom prst="rect">
              <a:avLst/>
            </a:prstGeom>
            <a:noFill/>
            <a:ln w="38100">
              <a:solidFill>
                <a:srgbClr val="177D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2" name="Straight Arrow Connector 21">
            <a:extLst>
              <a:ext uri="{FF2B5EF4-FFF2-40B4-BE49-F238E27FC236}">
                <a16:creationId xmlns:a16="http://schemas.microsoft.com/office/drawing/2014/main" id="{02629616-55ED-402B-9AC4-1DC6951FD3F9}"/>
              </a:ext>
            </a:extLst>
          </p:cNvPr>
          <p:cNvCxnSpPr>
            <a:cxnSpLocks/>
          </p:cNvCxnSpPr>
          <p:nvPr/>
        </p:nvCxnSpPr>
        <p:spPr>
          <a:xfrm>
            <a:off x="3316098" y="3010354"/>
            <a:ext cx="1442487" cy="0"/>
          </a:xfrm>
          <a:prstGeom prst="straightConnector1">
            <a:avLst/>
          </a:prstGeom>
          <a:ln w="63500">
            <a:tailEnd type="stealth"/>
          </a:ln>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73E0DFB1-1F27-4B78-AC5B-670EA14EB64A}"/>
              </a:ext>
            </a:extLst>
          </p:cNvPr>
          <p:cNvCxnSpPr>
            <a:cxnSpLocks/>
          </p:cNvCxnSpPr>
          <p:nvPr/>
        </p:nvCxnSpPr>
        <p:spPr>
          <a:xfrm>
            <a:off x="7547282" y="3015269"/>
            <a:ext cx="1442487" cy="0"/>
          </a:xfrm>
          <a:prstGeom prst="straightConnector1">
            <a:avLst/>
          </a:prstGeom>
          <a:ln w="63500">
            <a:tailEnd type="stealth"/>
          </a:ln>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91ADBAAB-5A47-47BE-BC9E-45FD3C14B0B0}"/>
              </a:ext>
            </a:extLst>
          </p:cNvPr>
          <p:cNvCxnSpPr>
            <a:cxnSpLocks/>
          </p:cNvCxnSpPr>
          <p:nvPr/>
        </p:nvCxnSpPr>
        <p:spPr>
          <a:xfrm>
            <a:off x="6125870" y="3739657"/>
            <a:ext cx="7949" cy="820723"/>
          </a:xfrm>
          <a:prstGeom prst="straightConnector1">
            <a:avLst/>
          </a:prstGeom>
          <a:ln w="63500">
            <a:tailEnd type="stealth"/>
          </a:ln>
        </p:spPr>
        <p:style>
          <a:lnRef idx="2">
            <a:schemeClr val="dk1"/>
          </a:lnRef>
          <a:fillRef idx="0">
            <a:schemeClr val="dk1"/>
          </a:fillRef>
          <a:effectRef idx="1">
            <a:schemeClr val="dk1"/>
          </a:effectRef>
          <a:fontRef idx="minor">
            <a:schemeClr val="tx1"/>
          </a:fontRef>
        </p:style>
      </p:cxnSp>
      <p:sp>
        <p:nvSpPr>
          <p:cNvPr id="19" name="TextBox 18">
            <a:extLst>
              <a:ext uri="{FF2B5EF4-FFF2-40B4-BE49-F238E27FC236}">
                <a16:creationId xmlns:a16="http://schemas.microsoft.com/office/drawing/2014/main" id="{E7A6904E-7CCF-CC49-9211-8057891CA9DC}"/>
              </a:ext>
            </a:extLst>
          </p:cNvPr>
          <p:cNvSpPr txBox="1"/>
          <p:nvPr/>
        </p:nvSpPr>
        <p:spPr>
          <a:xfrm>
            <a:off x="9803219" y="6470677"/>
            <a:ext cx="2369109" cy="369332"/>
          </a:xfrm>
          <a:prstGeom prst="rect">
            <a:avLst/>
          </a:prstGeom>
          <a:noFill/>
        </p:spPr>
        <p:txBody>
          <a:bodyPr wrap="square" rtlCol="0">
            <a:spAutoFit/>
          </a:bodyPr>
          <a:lstStyle/>
          <a:p>
            <a:r>
              <a:rPr lang="en-US" dirty="0"/>
              <a:t>Madva et al., 2021</a:t>
            </a:r>
          </a:p>
        </p:txBody>
      </p:sp>
    </p:spTree>
    <p:extLst>
      <p:ext uri="{BB962C8B-B14F-4D97-AF65-F5344CB8AC3E}">
        <p14:creationId xmlns:p14="http://schemas.microsoft.com/office/powerpoint/2010/main" val="241835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C192-4480-454A-A7D0-3639AB378B6A}"/>
              </a:ext>
            </a:extLst>
          </p:cNvPr>
          <p:cNvSpPr>
            <a:spLocks noGrp="1"/>
          </p:cNvSpPr>
          <p:nvPr>
            <p:ph type="title"/>
          </p:nvPr>
        </p:nvSpPr>
        <p:spPr>
          <a:xfrm>
            <a:off x="609600" y="465138"/>
            <a:ext cx="10972800" cy="1143000"/>
          </a:xfrm>
        </p:spPr>
        <p:txBody>
          <a:bodyPr/>
          <a:lstStyle/>
          <a:p>
            <a:pPr algn="ctr"/>
            <a:r>
              <a:rPr lang="en-US" sz="4000" b="1" dirty="0">
                <a:solidFill>
                  <a:schemeClr val="tx1"/>
                </a:solidFill>
              </a:rPr>
              <a:t>Challenges</a:t>
            </a:r>
          </a:p>
        </p:txBody>
      </p:sp>
      <p:sp>
        <p:nvSpPr>
          <p:cNvPr id="3" name="Content Placeholder 2">
            <a:extLst>
              <a:ext uri="{FF2B5EF4-FFF2-40B4-BE49-F238E27FC236}">
                <a16:creationId xmlns:a16="http://schemas.microsoft.com/office/drawing/2014/main" id="{9152BC87-0F8B-324A-973C-0D534B4F87E3}"/>
              </a:ext>
            </a:extLst>
          </p:cNvPr>
          <p:cNvSpPr>
            <a:spLocks noGrp="1"/>
          </p:cNvSpPr>
          <p:nvPr>
            <p:ph idx="1"/>
          </p:nvPr>
        </p:nvSpPr>
        <p:spPr>
          <a:xfrm>
            <a:off x="609600" y="2337710"/>
            <a:ext cx="10972800" cy="2626179"/>
          </a:xfrm>
        </p:spPr>
        <p:txBody>
          <a:bodyPr/>
          <a:lstStyle/>
          <a:p>
            <a:pPr marL="514350" indent="-514350">
              <a:buFont typeface="+mj-lt"/>
              <a:buAutoNum type="arabicPeriod"/>
            </a:pPr>
            <a:r>
              <a:rPr lang="en-US" sz="3200" dirty="0"/>
              <a:t>Patient population</a:t>
            </a:r>
          </a:p>
          <a:p>
            <a:pPr marL="514350" indent="-514350">
              <a:buFont typeface="+mj-lt"/>
              <a:buAutoNum type="arabicPeriod"/>
            </a:pPr>
            <a:endParaRPr lang="en-US" sz="3200" dirty="0"/>
          </a:p>
          <a:p>
            <a:pPr marL="514350" indent="-514350">
              <a:buFont typeface="+mj-lt"/>
              <a:buAutoNum type="arabicPeriod"/>
            </a:pPr>
            <a:r>
              <a:rPr lang="en-US" sz="3200" dirty="0"/>
              <a:t>Stakeholders (and study personnel)</a:t>
            </a:r>
          </a:p>
        </p:txBody>
      </p:sp>
      <p:sp>
        <p:nvSpPr>
          <p:cNvPr id="4" name="Slide Number Placeholder 3">
            <a:extLst>
              <a:ext uri="{FF2B5EF4-FFF2-40B4-BE49-F238E27FC236}">
                <a16:creationId xmlns:a16="http://schemas.microsoft.com/office/drawing/2014/main" id="{6534ADCB-C8EA-E943-A2DC-12A4215E8799}"/>
              </a:ext>
            </a:extLst>
          </p:cNvPr>
          <p:cNvSpPr>
            <a:spLocks noGrp="1"/>
          </p:cNvSpPr>
          <p:nvPr>
            <p:ph type="sldNum" sz="quarter" idx="12"/>
          </p:nvPr>
        </p:nvSpPr>
        <p:spPr/>
        <p:txBody>
          <a:bodyPr/>
          <a:lstStyle/>
          <a:p>
            <a:fld id="{68CDBAF2-F266-C14C-8ABF-54B90D837FA3}" type="slidenum">
              <a:rPr lang="en-US" smtClean="0"/>
              <a:pPr/>
              <a:t>9</a:t>
            </a:fld>
            <a:endParaRPr lang="en-US" dirty="0"/>
          </a:p>
        </p:txBody>
      </p:sp>
    </p:spTree>
    <p:extLst>
      <p:ext uri="{BB962C8B-B14F-4D97-AF65-F5344CB8AC3E}">
        <p14:creationId xmlns:p14="http://schemas.microsoft.com/office/powerpoint/2010/main" val="215714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PM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EF8C6B9109284A991A166D92F50D48" ma:contentTypeVersion="5" ma:contentTypeDescription="Create a new document." ma:contentTypeScope="" ma:versionID="de22d58c32d89b94ad5a4c31ed57a5a5">
  <xsd:schema xmlns:xsd="http://www.w3.org/2001/XMLSchema" xmlns:xs="http://www.w3.org/2001/XMLSchema" xmlns:p="http://schemas.microsoft.com/office/2006/metadata/properties" xmlns:ns3="b176dee7-5413-49d5-ad10-662d895958be" xmlns:ns4="5ef80487-a804-4eb8-b0a9-50d3f276a46a" targetNamespace="http://schemas.microsoft.com/office/2006/metadata/properties" ma:root="true" ma:fieldsID="c4bd674ed4123bbaa651c723d506f886" ns3:_="" ns4:_="">
    <xsd:import namespace="b176dee7-5413-49d5-ad10-662d895958be"/>
    <xsd:import namespace="5ef80487-a804-4eb8-b0a9-50d3f276a46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76dee7-5413-49d5-ad10-662d895958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f80487-a804-4eb8-b0a9-50d3f276a46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60AA4B-0C74-43BA-862E-50B2110804B8}">
  <ds:schemaRefs>
    <ds:schemaRef ds:uri="http://purl.org/dc/terms/"/>
    <ds:schemaRef ds:uri="http://www.w3.org/XML/1998/namespac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b176dee7-5413-49d5-ad10-662d895958be"/>
    <ds:schemaRef ds:uri="http://schemas.microsoft.com/office/infopath/2007/PartnerControls"/>
    <ds:schemaRef ds:uri="5ef80487-a804-4eb8-b0a9-50d3f276a46a"/>
    <ds:schemaRef ds:uri="http://purl.org/dc/dcmitype/"/>
  </ds:schemaRefs>
</ds:datastoreItem>
</file>

<file path=customXml/itemProps2.xml><?xml version="1.0" encoding="utf-8"?>
<ds:datastoreItem xmlns:ds="http://schemas.openxmlformats.org/officeDocument/2006/customXml" ds:itemID="{C5D9BCDA-3677-429D-9298-6691383E3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76dee7-5413-49d5-ad10-662d895958be"/>
    <ds:schemaRef ds:uri="5ef80487-a804-4eb8-b0a9-50d3f276a4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9EE7F-82E1-4A4A-ACA8-B0A781BE4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ACLP template</Template>
  <TotalTime>3633</TotalTime>
  <Words>613</Words>
  <Application>Microsoft Office PowerPoint</Application>
  <PresentationFormat>Widescreen</PresentationFormat>
  <Paragraphs>145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Lucida Grande</vt:lpstr>
      <vt:lpstr>Times New Roman</vt:lpstr>
      <vt:lpstr>Wingdings</vt:lpstr>
      <vt:lpstr>APM template</vt:lpstr>
      <vt:lpstr>How to Develop a Collaborative Research Team:  When Your Research Overlaps  Physical and Mental Health Domains</vt:lpstr>
      <vt:lpstr>CLP 2021 Disclosure: Elizabeth Madva, MD</vt:lpstr>
      <vt:lpstr>Overview</vt:lpstr>
      <vt:lpstr>Benefits of Interdisciplinary Research Teams</vt:lpstr>
      <vt:lpstr>Challenges of Interdisciplinary Research Teams</vt:lpstr>
      <vt:lpstr>Potential Benefits and Challenges</vt:lpstr>
      <vt:lpstr>Example 1: Overview</vt:lpstr>
      <vt:lpstr>Intervention for Non-Cardiac Chest Pain</vt:lpstr>
      <vt:lpstr>Challenges</vt:lpstr>
      <vt:lpstr>Patient Population</vt:lpstr>
      <vt:lpstr>Stakeholders</vt:lpstr>
      <vt:lpstr>Example 2: Lessons Learned?</vt:lpstr>
      <vt:lpstr>Patient Population</vt:lpstr>
      <vt:lpstr>Stakeholders</vt:lpstr>
      <vt:lpstr>Potential Benefits and Challenges</vt:lpstr>
      <vt:lpstr>Thank you!</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S Bachmann</dc:creator>
  <cp:lastModifiedBy>Madva, Elizabeth N.,M.D.</cp:lastModifiedBy>
  <cp:revision>191</cp:revision>
  <dcterms:created xsi:type="dcterms:W3CDTF">2018-06-25T14:12:29Z</dcterms:created>
  <dcterms:modified xsi:type="dcterms:W3CDTF">2021-10-16T15:51:00Z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0x01010083EF8C6B9109284A991A166D92F50D48</vt:lpwstr>
  </property>
</Properties>
</file>