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5" r:id="rId11"/>
    <p:sldId id="263" r:id="rId12"/>
    <p:sldId id="264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32" d="100"/>
          <a:sy n="32" d="100"/>
        </p:scale>
        <p:origin x="91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B30C9-3210-4F2D-84EF-4D8571A05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066940"/>
          </a:xfrm>
        </p:spPr>
        <p:txBody>
          <a:bodyPr/>
          <a:lstStyle/>
          <a:p>
            <a:r>
              <a:rPr lang="en-US" sz="2400" dirty="0"/>
              <a:t>Navigating Forks in the Road:</a:t>
            </a:r>
            <a:br>
              <a:rPr lang="en-US" sz="2400" dirty="0"/>
            </a:br>
            <a:r>
              <a:rPr lang="en-US" sz="2400" dirty="0"/>
              <a:t>Divergent Career Paths of Women Leaders in CL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F37F44-2376-4D3F-B6E5-AFD92754C4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Cornelia Cremens, MD, MPH</a:t>
            </a:r>
          </a:p>
          <a:p>
            <a:r>
              <a:rPr lang="en-US" dirty="0"/>
              <a:t>Massachusetts General Hospital</a:t>
            </a:r>
          </a:p>
          <a:p>
            <a:r>
              <a:rPr lang="en-US" dirty="0"/>
              <a:t>Boston, MA</a:t>
            </a:r>
          </a:p>
        </p:txBody>
      </p:sp>
    </p:spTree>
    <p:extLst>
      <p:ext uri="{BB962C8B-B14F-4D97-AF65-F5344CB8AC3E}">
        <p14:creationId xmlns:p14="http://schemas.microsoft.com/office/powerpoint/2010/main" val="373254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3F31-E61D-4CB7-86AE-C6AFCE34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Enjoy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EF34-00E5-4B26-895F-DB1757B2A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to enjoy and be enthusiastic about what you do</a:t>
            </a:r>
          </a:p>
          <a:p>
            <a:r>
              <a:rPr lang="en-US" dirty="0"/>
              <a:t>Limit activities that do not interest you </a:t>
            </a:r>
          </a:p>
          <a:p>
            <a:pPr lvl="1"/>
            <a:r>
              <a:rPr lang="en-US" dirty="0"/>
              <a:t>Low yield to your career plans</a:t>
            </a:r>
          </a:p>
          <a:p>
            <a:pPr lvl="1"/>
            <a:r>
              <a:rPr lang="en-US" dirty="0"/>
              <a:t>Take up time – unnecessary paperwork, meetings …</a:t>
            </a:r>
          </a:p>
          <a:p>
            <a:pPr lvl="1"/>
            <a:r>
              <a:rPr lang="en-US" dirty="0"/>
              <a:t>Remain zealous about your field, interests and direction you are heading</a:t>
            </a:r>
          </a:p>
          <a:p>
            <a:pPr lvl="1"/>
            <a:r>
              <a:rPr lang="en-US" dirty="0"/>
              <a:t>Mentoring and teaching supports your goals  </a:t>
            </a:r>
          </a:p>
          <a:p>
            <a:pPr lvl="1"/>
            <a:r>
              <a:rPr lang="en-US" dirty="0"/>
              <a:t>Most of all have fun!!!</a:t>
            </a:r>
          </a:p>
        </p:txBody>
      </p:sp>
    </p:spTree>
    <p:extLst>
      <p:ext uri="{BB962C8B-B14F-4D97-AF65-F5344CB8AC3E}">
        <p14:creationId xmlns:p14="http://schemas.microsoft.com/office/powerpoint/2010/main" val="186813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AF58-5905-478F-ABE3-1A604039E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0D443-C3D6-460A-BD64-B0F9912E1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aspects to consider when we begin</a:t>
            </a:r>
          </a:p>
          <a:p>
            <a:pPr lvl="1"/>
            <a:r>
              <a:rPr lang="en-US" dirty="0"/>
              <a:t>Collaborate and focus on your interests</a:t>
            </a:r>
          </a:p>
          <a:p>
            <a:pPr lvl="1"/>
            <a:r>
              <a:rPr lang="en-US" dirty="0"/>
              <a:t>Be happy and try not to complain, be tired or overwhelmed</a:t>
            </a:r>
          </a:p>
          <a:p>
            <a:pPr lvl="1"/>
            <a:r>
              <a:rPr lang="en-US" dirty="0"/>
              <a:t>Begin writing as advised by one of my mentors early on</a:t>
            </a:r>
          </a:p>
          <a:p>
            <a:pPr lvl="1"/>
            <a:r>
              <a:rPr lang="en-US" dirty="0"/>
              <a:t>Change your plan as often as your interests draw you</a:t>
            </a:r>
          </a:p>
          <a:p>
            <a:pPr lvl="1"/>
            <a:r>
              <a:rPr lang="en-US" dirty="0"/>
              <a:t>Find a mentor or more than one</a:t>
            </a:r>
          </a:p>
          <a:p>
            <a:pPr lvl="1"/>
            <a:r>
              <a:rPr lang="en-US" dirty="0"/>
              <a:t>Protect yourself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9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2B98-503D-4D8C-B25E-24C1A7EC2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8AFF6-B6E4-4F9F-82D1-B9B2C7A3F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what interests you and begin seeking others with similar interests</a:t>
            </a:r>
          </a:p>
          <a:p>
            <a:r>
              <a:rPr lang="en-US" dirty="0"/>
              <a:t>Never be too busy to seek what interests you</a:t>
            </a:r>
          </a:p>
          <a:p>
            <a:r>
              <a:rPr lang="en-US" dirty="0"/>
              <a:t>Give yourself time to think, advice from a mentor</a:t>
            </a:r>
          </a:p>
          <a:p>
            <a:r>
              <a:rPr lang="en-US" dirty="0"/>
              <a:t>Read more do not rely only on teaching continue to feed your interests</a:t>
            </a:r>
          </a:p>
          <a:p>
            <a:r>
              <a:rPr lang="en-US" dirty="0"/>
              <a:t>Again write try to provide just an hour a day for writing – anything</a:t>
            </a:r>
          </a:p>
          <a:p>
            <a:r>
              <a:rPr lang="en-US" dirty="0"/>
              <a:t>Participate in research in addition to teaching</a:t>
            </a:r>
          </a:p>
        </p:txBody>
      </p:sp>
    </p:spTree>
    <p:extLst>
      <p:ext uri="{BB962C8B-B14F-4D97-AF65-F5344CB8AC3E}">
        <p14:creationId xmlns:p14="http://schemas.microsoft.com/office/powerpoint/2010/main" val="372847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7FA5D-93B7-4347-BBDA-D329BF57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and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D89B8-0EA2-4A85-B964-3D10AA09C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Remember to not allow work to reduce your family time</a:t>
            </a:r>
          </a:p>
          <a:p>
            <a:r>
              <a:rPr lang="en-US" dirty="0"/>
              <a:t>Schedule time with family and friends</a:t>
            </a:r>
          </a:p>
          <a:p>
            <a:r>
              <a:rPr lang="en-US" dirty="0"/>
              <a:t>Enjoy</a:t>
            </a:r>
          </a:p>
          <a:p>
            <a:r>
              <a:rPr lang="en-US" dirty="0"/>
              <a:t>Move away from work and recharge</a:t>
            </a:r>
          </a:p>
          <a:p>
            <a:pPr lvl="1"/>
            <a:r>
              <a:rPr lang="en-US" dirty="0"/>
              <a:t>Meditate</a:t>
            </a:r>
          </a:p>
          <a:p>
            <a:pPr lvl="1"/>
            <a:r>
              <a:rPr lang="en-US" dirty="0"/>
              <a:t>Exercise</a:t>
            </a:r>
          </a:p>
          <a:p>
            <a:pPr lvl="1"/>
            <a:r>
              <a:rPr lang="en-US" dirty="0"/>
              <a:t>Time alone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1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A6EC-58E2-4AD1-B2C2-077135F0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DC33D-49D0-4691-88D4-91D4F94B0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are mentors?</a:t>
            </a:r>
          </a:p>
          <a:p>
            <a:r>
              <a:rPr lang="en-US" dirty="0"/>
              <a:t>Many opportunities to select the mentor or mentors that fit for you</a:t>
            </a:r>
          </a:p>
          <a:p>
            <a:r>
              <a:rPr lang="en-US" dirty="0"/>
              <a:t>Do not be deterred by the busy schedule of a mentor</a:t>
            </a:r>
          </a:p>
          <a:p>
            <a:r>
              <a:rPr lang="en-US" dirty="0"/>
              <a:t>Schedule times to meet </a:t>
            </a:r>
          </a:p>
          <a:p>
            <a:r>
              <a:rPr lang="en-US" dirty="0"/>
              <a:t>Utilize each mentor for their expertise, connections and friendship</a:t>
            </a:r>
          </a:p>
          <a:p>
            <a:r>
              <a:rPr lang="en-US" dirty="0"/>
              <a:t>Change as your interests grow and be thankful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24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864C3-0D6D-4134-9C23-B6D048B47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95A12-25B6-4C39-8013-2902BCB78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zealous about your field</a:t>
            </a:r>
          </a:p>
          <a:p>
            <a:r>
              <a:rPr lang="en-US" dirty="0"/>
              <a:t>Seek support with detailed description of your research interest</a:t>
            </a:r>
          </a:p>
          <a:p>
            <a:r>
              <a:rPr lang="en-US" dirty="0"/>
              <a:t>Do not be deterred or disappointed “carry on” with your goals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0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7AD4C-C86E-469C-B91F-7B8E20626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and be creative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60F1F-6C30-41EB-B102-73530AE4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Creativity in CL??</a:t>
            </a:r>
          </a:p>
          <a:p>
            <a:r>
              <a:rPr lang="en-US" dirty="0"/>
              <a:t>Look into areas of interest and combine with your career goals</a:t>
            </a:r>
          </a:p>
          <a:p>
            <a:r>
              <a:rPr lang="en-US" dirty="0"/>
              <a:t>Many areas in CL to choose and combine</a:t>
            </a:r>
          </a:p>
          <a:p>
            <a:r>
              <a:rPr lang="en-US" dirty="0"/>
              <a:t>Review the opportunities within the ACLP conference and create a plan</a:t>
            </a:r>
          </a:p>
          <a:p>
            <a:r>
              <a:rPr lang="en-US" dirty="0"/>
              <a:t>Plans are forever changing go along with what you want to do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BC9E8-C4E6-43CF-A671-6DD8A741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consult psychiatry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C3E42-E1AF-477C-AED6-B02AC1F79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Ability to combine many interests</a:t>
            </a:r>
          </a:p>
          <a:p>
            <a:r>
              <a:rPr lang="en-US" dirty="0"/>
              <a:t>Vast array of specialties within the field</a:t>
            </a:r>
          </a:p>
          <a:p>
            <a:r>
              <a:rPr lang="en-US" dirty="0"/>
              <a:t>Combine varied interests </a:t>
            </a:r>
          </a:p>
          <a:p>
            <a:r>
              <a:rPr lang="en-US" dirty="0"/>
              <a:t>Always changing and careers in CL afford many interests</a:t>
            </a:r>
          </a:p>
          <a:p>
            <a:r>
              <a:rPr lang="en-US" dirty="0"/>
              <a:t>Be involved in specialty societies in addition to ACLP</a:t>
            </a:r>
          </a:p>
          <a:p>
            <a:r>
              <a:rPr lang="en-US" dirty="0"/>
              <a:t>Build your CL career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6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2052-47B0-440D-BA3F-72409C53C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B0C5-AA12-495F-AB73-FA7569154D7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Leadership roles provide collaboration and introduction to colleagues</a:t>
            </a:r>
          </a:p>
          <a:p>
            <a:r>
              <a:rPr lang="en-US" dirty="0"/>
              <a:t>As co-chair of the Ethics group at MGH many of mt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69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68DC8D89644E43BC4D8A5602F69B35" ma:contentTypeVersion="11" ma:contentTypeDescription="Create a new document." ma:contentTypeScope="" ma:versionID="2de31be642b4173b887e2be33c12b98a">
  <xsd:schema xmlns:xsd="http://www.w3.org/2001/XMLSchema" xmlns:xs="http://www.w3.org/2001/XMLSchema" xmlns:p="http://schemas.microsoft.com/office/2006/metadata/properties" xmlns:ns3="eb8742bf-c3a1-4217-8c66-ca3024533d4c" xmlns:ns4="686c0f8f-28f8-4bd9-85b0-6ffd12225559" targetNamespace="http://schemas.microsoft.com/office/2006/metadata/properties" ma:root="true" ma:fieldsID="bb35a91b9b1f6ee5a279051dbbe5e8cf" ns3:_="" ns4:_="">
    <xsd:import namespace="eb8742bf-c3a1-4217-8c66-ca3024533d4c"/>
    <xsd:import namespace="686c0f8f-28f8-4bd9-85b0-6ffd1222555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742bf-c3a1-4217-8c66-ca3024533d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c0f8f-28f8-4bd9-85b0-6ffd122255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6E4FF9-7204-40C6-AAE1-72C37B8DB1BC}">
  <ds:schemaRefs>
    <ds:schemaRef ds:uri="http://purl.org/dc/elements/1.1/"/>
    <ds:schemaRef ds:uri="http://schemas.microsoft.com/office/2006/metadata/properties"/>
    <ds:schemaRef ds:uri="eb8742bf-c3a1-4217-8c66-ca3024533d4c"/>
    <ds:schemaRef ds:uri="http://schemas.microsoft.com/office/2006/documentManagement/types"/>
    <ds:schemaRef ds:uri="http://purl.org/dc/terms/"/>
    <ds:schemaRef ds:uri="686c0f8f-28f8-4bd9-85b0-6ffd12225559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7FA9AF5-DA16-4D80-BE56-15FA020D71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BEBE46-1FE6-42D7-AB43-0A42F9A56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8742bf-c3a1-4217-8c66-ca3024533d4c"/>
    <ds:schemaRef ds:uri="686c0f8f-28f8-4bd9-85b0-6ffd122255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4113</TotalTime>
  <Words>416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Navigating Forks in the Road: Divergent Career Paths of Women Leaders in CL</vt:lpstr>
      <vt:lpstr>The Beginning</vt:lpstr>
      <vt:lpstr>Collaborate</vt:lpstr>
      <vt:lpstr>Family and Friends</vt:lpstr>
      <vt:lpstr>Mentors</vt:lpstr>
      <vt:lpstr>Funding</vt:lpstr>
      <vt:lpstr>Create and be creative</vt:lpstr>
      <vt:lpstr>Why consult psychiatry</vt:lpstr>
      <vt:lpstr>Leadership </vt:lpstr>
      <vt:lpstr>Enjoy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Cremens, M. Cornelia, M.D.</dc:creator>
  <cp:lastModifiedBy>M. Cremens</cp:lastModifiedBy>
  <cp:revision>22</cp:revision>
  <dcterms:created xsi:type="dcterms:W3CDTF">2021-10-11T15:31:51Z</dcterms:created>
  <dcterms:modified xsi:type="dcterms:W3CDTF">2021-10-29T19:28:10Z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0x010100AC68DC8D89644E43BC4D8A5602F69B35</vt:lpwstr>
  </property>
</Properties>
</file>