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0" r:id="rId3"/>
    <p:sldId id="257" r:id="rId4"/>
    <p:sldId id="274" r:id="rId5"/>
    <p:sldId id="296" r:id="rId6"/>
    <p:sldId id="297" r:id="rId7"/>
    <p:sldId id="316" r:id="rId8"/>
    <p:sldId id="318" r:id="rId9"/>
    <p:sldId id="319" r:id="rId10"/>
    <p:sldId id="329" r:id="rId11"/>
    <p:sldId id="340" r:id="rId12"/>
    <p:sldId id="339" r:id="rId13"/>
    <p:sldId id="331" r:id="rId14"/>
    <p:sldId id="332" r:id="rId15"/>
    <p:sldId id="334" r:id="rId16"/>
    <p:sldId id="261" r:id="rId17"/>
    <p:sldId id="336" r:id="rId18"/>
    <p:sldId id="338" r:id="rId19"/>
    <p:sldId id="337" r:id="rId20"/>
    <p:sldId id="335" r:id="rId21"/>
    <p:sldId id="333" r:id="rId22"/>
    <p:sldId id="342" r:id="rId23"/>
    <p:sldId id="280" r:id="rId24"/>
    <p:sldId id="34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D29E3-3FBF-8D8F-3E0D-4D529119C09A}" v="4" dt="2021-09-22T21:36:45.8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5622" autoAdjust="0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F1661C-4C8D-4D54-ADA2-D583C578779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7EFD27-F6E0-4F1A-B7C9-8336011E096F}">
      <dgm:prSet phldrT="[Text]"/>
      <dgm:spPr/>
      <dgm:t>
        <a:bodyPr/>
        <a:lstStyle/>
        <a:p>
          <a:pPr algn="ctr"/>
          <a:r>
            <a:rPr lang="en-US" dirty="0"/>
            <a:t>UPMC hospital system is enormous (40+ hospitals)</a:t>
          </a:r>
        </a:p>
      </dgm:t>
    </dgm:pt>
    <dgm:pt modelId="{C1271874-0566-4F6F-B568-D00992907F61}" type="parTrans" cxnId="{937BE3EB-950E-483C-A6A0-EEE49554BA27}">
      <dgm:prSet/>
      <dgm:spPr/>
      <dgm:t>
        <a:bodyPr/>
        <a:lstStyle/>
        <a:p>
          <a:endParaRPr lang="en-US"/>
        </a:p>
      </dgm:t>
    </dgm:pt>
    <dgm:pt modelId="{D956C2FD-78BD-46F4-8C31-86C9B126EF27}" type="sibTrans" cxnId="{937BE3EB-950E-483C-A6A0-EEE49554BA27}">
      <dgm:prSet/>
      <dgm:spPr/>
      <dgm:t>
        <a:bodyPr/>
        <a:lstStyle/>
        <a:p>
          <a:endParaRPr lang="en-US"/>
        </a:p>
      </dgm:t>
    </dgm:pt>
    <dgm:pt modelId="{5CA15A30-20FD-49E4-9C2F-10A73EA70268}">
      <dgm:prSet phldrT="[Text]"/>
      <dgm:spPr/>
      <dgm:t>
        <a:bodyPr/>
        <a:lstStyle/>
        <a:p>
          <a:pPr algn="ctr"/>
          <a:r>
            <a:rPr lang="en-US" dirty="0"/>
            <a:t>Each hospital has budgets for each subdivision (e.g., service lines)</a:t>
          </a:r>
        </a:p>
      </dgm:t>
    </dgm:pt>
    <dgm:pt modelId="{B5F5EB8F-43B6-427D-AAD5-E3641531581C}" type="parTrans" cxnId="{0BA237EE-9F56-4BD4-9A28-61E5B188BA0A}">
      <dgm:prSet/>
      <dgm:spPr/>
      <dgm:t>
        <a:bodyPr/>
        <a:lstStyle/>
        <a:p>
          <a:endParaRPr lang="en-US"/>
        </a:p>
      </dgm:t>
    </dgm:pt>
    <dgm:pt modelId="{10AE346A-747C-4A76-BCA9-CC2A4F05D808}" type="sibTrans" cxnId="{0BA237EE-9F56-4BD4-9A28-61E5B188BA0A}">
      <dgm:prSet/>
      <dgm:spPr/>
      <dgm:t>
        <a:bodyPr/>
        <a:lstStyle/>
        <a:p>
          <a:endParaRPr lang="en-US"/>
        </a:p>
      </dgm:t>
    </dgm:pt>
    <dgm:pt modelId="{CCF7BC94-7F3A-441C-958E-917B69285E10}">
      <dgm:prSet phldrT="[Text]"/>
      <dgm:spPr/>
      <dgm:t>
        <a:bodyPr/>
        <a:lstStyle/>
        <a:p>
          <a:pPr algn="ctr"/>
          <a:r>
            <a:rPr lang="en-US" dirty="0"/>
            <a:t>Each service line has staff and physician budgets</a:t>
          </a:r>
        </a:p>
      </dgm:t>
    </dgm:pt>
    <dgm:pt modelId="{554704E2-397B-46D1-BC79-636FC0B548AD}" type="parTrans" cxnId="{30687611-67F3-42A3-A9A2-D958CC641806}">
      <dgm:prSet/>
      <dgm:spPr/>
      <dgm:t>
        <a:bodyPr/>
        <a:lstStyle/>
        <a:p>
          <a:endParaRPr lang="en-US"/>
        </a:p>
      </dgm:t>
    </dgm:pt>
    <dgm:pt modelId="{90575299-7F3A-4719-A414-04C0357F90C3}" type="sibTrans" cxnId="{30687611-67F3-42A3-A9A2-D958CC641806}">
      <dgm:prSet/>
      <dgm:spPr/>
      <dgm:t>
        <a:bodyPr/>
        <a:lstStyle/>
        <a:p>
          <a:endParaRPr lang="en-US"/>
        </a:p>
      </dgm:t>
    </dgm:pt>
    <dgm:pt modelId="{8D2FE87D-6A9D-45A5-A649-D867D15F07E0}" type="pres">
      <dgm:prSet presAssocID="{7DF1661C-4C8D-4D54-ADA2-D583C5787792}" presName="Name0" presStyleCnt="0">
        <dgm:presLayoutVars>
          <dgm:chMax val="7"/>
          <dgm:chPref val="7"/>
          <dgm:dir/>
        </dgm:presLayoutVars>
      </dgm:prSet>
      <dgm:spPr/>
    </dgm:pt>
    <dgm:pt modelId="{18119401-D351-4C74-B791-26D94ABE2C0A}" type="pres">
      <dgm:prSet presAssocID="{7DF1661C-4C8D-4D54-ADA2-D583C5787792}" presName="Name1" presStyleCnt="0"/>
      <dgm:spPr/>
    </dgm:pt>
    <dgm:pt modelId="{7CD45209-AD57-4E63-8348-617B30820B62}" type="pres">
      <dgm:prSet presAssocID="{7DF1661C-4C8D-4D54-ADA2-D583C5787792}" presName="cycle" presStyleCnt="0"/>
      <dgm:spPr/>
    </dgm:pt>
    <dgm:pt modelId="{E61DF179-1F81-4B1A-96F8-16A903E9A547}" type="pres">
      <dgm:prSet presAssocID="{7DF1661C-4C8D-4D54-ADA2-D583C5787792}" presName="srcNode" presStyleLbl="node1" presStyleIdx="0" presStyleCnt="3"/>
      <dgm:spPr/>
    </dgm:pt>
    <dgm:pt modelId="{A7700891-5B89-484D-967E-8FE5AC2D7180}" type="pres">
      <dgm:prSet presAssocID="{7DF1661C-4C8D-4D54-ADA2-D583C5787792}" presName="conn" presStyleLbl="parChTrans1D2" presStyleIdx="0" presStyleCnt="1"/>
      <dgm:spPr/>
    </dgm:pt>
    <dgm:pt modelId="{5AA1264C-0096-4BBF-860E-74E4C0581338}" type="pres">
      <dgm:prSet presAssocID="{7DF1661C-4C8D-4D54-ADA2-D583C5787792}" presName="extraNode" presStyleLbl="node1" presStyleIdx="0" presStyleCnt="3"/>
      <dgm:spPr/>
    </dgm:pt>
    <dgm:pt modelId="{C7990F6B-5C85-4020-A6A7-7A31B4679A15}" type="pres">
      <dgm:prSet presAssocID="{7DF1661C-4C8D-4D54-ADA2-D583C5787792}" presName="dstNode" presStyleLbl="node1" presStyleIdx="0" presStyleCnt="3"/>
      <dgm:spPr/>
    </dgm:pt>
    <dgm:pt modelId="{77864CE3-6EF6-4007-9D54-38EE7C575A10}" type="pres">
      <dgm:prSet presAssocID="{6B7EFD27-F6E0-4F1A-B7C9-8336011E096F}" presName="text_1" presStyleLbl="node1" presStyleIdx="0" presStyleCnt="3">
        <dgm:presLayoutVars>
          <dgm:bulletEnabled val="1"/>
        </dgm:presLayoutVars>
      </dgm:prSet>
      <dgm:spPr/>
    </dgm:pt>
    <dgm:pt modelId="{3B54D7F4-C58D-42F8-98FF-C6CFE6212051}" type="pres">
      <dgm:prSet presAssocID="{6B7EFD27-F6E0-4F1A-B7C9-8336011E096F}" presName="accent_1" presStyleCnt="0"/>
      <dgm:spPr/>
    </dgm:pt>
    <dgm:pt modelId="{99AE40D6-1056-474A-9BB8-FA4C5B61C20B}" type="pres">
      <dgm:prSet presAssocID="{6B7EFD27-F6E0-4F1A-B7C9-8336011E096F}" presName="accentRepeatNode" presStyleLbl="solidFgAcc1" presStyleIdx="0" presStyleCnt="3"/>
      <dgm:spPr/>
    </dgm:pt>
    <dgm:pt modelId="{5643CC5E-C73A-43DD-BAA9-FF1406276AE3}" type="pres">
      <dgm:prSet presAssocID="{5CA15A30-20FD-49E4-9C2F-10A73EA70268}" presName="text_2" presStyleLbl="node1" presStyleIdx="1" presStyleCnt="3">
        <dgm:presLayoutVars>
          <dgm:bulletEnabled val="1"/>
        </dgm:presLayoutVars>
      </dgm:prSet>
      <dgm:spPr/>
    </dgm:pt>
    <dgm:pt modelId="{CD281165-C7D8-4110-B06E-51E0BFA7DD02}" type="pres">
      <dgm:prSet presAssocID="{5CA15A30-20FD-49E4-9C2F-10A73EA70268}" presName="accent_2" presStyleCnt="0"/>
      <dgm:spPr/>
    </dgm:pt>
    <dgm:pt modelId="{E31DA955-0FF2-4090-9D78-6B83B891AACB}" type="pres">
      <dgm:prSet presAssocID="{5CA15A30-20FD-49E4-9C2F-10A73EA70268}" presName="accentRepeatNode" presStyleLbl="solidFgAcc1" presStyleIdx="1" presStyleCnt="3"/>
      <dgm:spPr/>
    </dgm:pt>
    <dgm:pt modelId="{6FEA55B2-CAA3-4D52-AE52-1B3874E8ADCF}" type="pres">
      <dgm:prSet presAssocID="{CCF7BC94-7F3A-441C-958E-917B69285E10}" presName="text_3" presStyleLbl="node1" presStyleIdx="2" presStyleCnt="3">
        <dgm:presLayoutVars>
          <dgm:bulletEnabled val="1"/>
        </dgm:presLayoutVars>
      </dgm:prSet>
      <dgm:spPr/>
    </dgm:pt>
    <dgm:pt modelId="{E498A550-AFC1-4821-AD93-EA16F09ED2B0}" type="pres">
      <dgm:prSet presAssocID="{CCF7BC94-7F3A-441C-958E-917B69285E10}" presName="accent_3" presStyleCnt="0"/>
      <dgm:spPr/>
    </dgm:pt>
    <dgm:pt modelId="{05165007-E315-4168-AF84-B94FE096427F}" type="pres">
      <dgm:prSet presAssocID="{CCF7BC94-7F3A-441C-958E-917B69285E10}" presName="accentRepeatNode" presStyleLbl="solidFgAcc1" presStyleIdx="2" presStyleCnt="3"/>
      <dgm:spPr/>
    </dgm:pt>
  </dgm:ptLst>
  <dgm:cxnLst>
    <dgm:cxn modelId="{30687611-67F3-42A3-A9A2-D958CC641806}" srcId="{7DF1661C-4C8D-4D54-ADA2-D583C5787792}" destId="{CCF7BC94-7F3A-441C-958E-917B69285E10}" srcOrd="2" destOrd="0" parTransId="{554704E2-397B-46D1-BC79-636FC0B548AD}" sibTransId="{90575299-7F3A-4719-A414-04C0357F90C3}"/>
    <dgm:cxn modelId="{FCFDE532-54F2-4227-A4D2-C7A747A26F36}" type="presOf" srcId="{CCF7BC94-7F3A-441C-958E-917B69285E10}" destId="{6FEA55B2-CAA3-4D52-AE52-1B3874E8ADCF}" srcOrd="0" destOrd="0" presId="urn:microsoft.com/office/officeart/2008/layout/VerticalCurvedList"/>
    <dgm:cxn modelId="{6CB09D44-8309-4BB1-ADB7-CBA00F2505FC}" type="presOf" srcId="{5CA15A30-20FD-49E4-9C2F-10A73EA70268}" destId="{5643CC5E-C73A-43DD-BAA9-FF1406276AE3}" srcOrd="0" destOrd="0" presId="urn:microsoft.com/office/officeart/2008/layout/VerticalCurvedList"/>
    <dgm:cxn modelId="{633D7674-8DC2-4DA6-9FE4-01A937526086}" type="presOf" srcId="{7DF1661C-4C8D-4D54-ADA2-D583C5787792}" destId="{8D2FE87D-6A9D-45A5-A649-D867D15F07E0}" srcOrd="0" destOrd="0" presId="urn:microsoft.com/office/officeart/2008/layout/VerticalCurvedList"/>
    <dgm:cxn modelId="{92D7B786-8B28-4AC1-96B9-1D4D71A2613E}" type="presOf" srcId="{6B7EFD27-F6E0-4F1A-B7C9-8336011E096F}" destId="{77864CE3-6EF6-4007-9D54-38EE7C575A10}" srcOrd="0" destOrd="0" presId="urn:microsoft.com/office/officeart/2008/layout/VerticalCurvedList"/>
    <dgm:cxn modelId="{3311C99C-2564-493D-BE53-FAD7B5888BC4}" type="presOf" srcId="{D956C2FD-78BD-46F4-8C31-86C9B126EF27}" destId="{A7700891-5B89-484D-967E-8FE5AC2D7180}" srcOrd="0" destOrd="0" presId="urn:microsoft.com/office/officeart/2008/layout/VerticalCurvedList"/>
    <dgm:cxn modelId="{937BE3EB-950E-483C-A6A0-EEE49554BA27}" srcId="{7DF1661C-4C8D-4D54-ADA2-D583C5787792}" destId="{6B7EFD27-F6E0-4F1A-B7C9-8336011E096F}" srcOrd="0" destOrd="0" parTransId="{C1271874-0566-4F6F-B568-D00992907F61}" sibTransId="{D956C2FD-78BD-46F4-8C31-86C9B126EF27}"/>
    <dgm:cxn modelId="{0BA237EE-9F56-4BD4-9A28-61E5B188BA0A}" srcId="{7DF1661C-4C8D-4D54-ADA2-D583C5787792}" destId="{5CA15A30-20FD-49E4-9C2F-10A73EA70268}" srcOrd="1" destOrd="0" parTransId="{B5F5EB8F-43B6-427D-AAD5-E3641531581C}" sibTransId="{10AE346A-747C-4A76-BCA9-CC2A4F05D808}"/>
    <dgm:cxn modelId="{83B52134-2287-4EA7-8D56-2BF6AE9A27A5}" type="presParOf" srcId="{8D2FE87D-6A9D-45A5-A649-D867D15F07E0}" destId="{18119401-D351-4C74-B791-26D94ABE2C0A}" srcOrd="0" destOrd="0" presId="urn:microsoft.com/office/officeart/2008/layout/VerticalCurvedList"/>
    <dgm:cxn modelId="{64DFE634-E698-4FF2-8F9C-747C822A03F8}" type="presParOf" srcId="{18119401-D351-4C74-B791-26D94ABE2C0A}" destId="{7CD45209-AD57-4E63-8348-617B30820B62}" srcOrd="0" destOrd="0" presId="urn:microsoft.com/office/officeart/2008/layout/VerticalCurvedList"/>
    <dgm:cxn modelId="{959CB275-C706-4A93-B9D6-BB7C05950C8B}" type="presParOf" srcId="{7CD45209-AD57-4E63-8348-617B30820B62}" destId="{E61DF179-1F81-4B1A-96F8-16A903E9A547}" srcOrd="0" destOrd="0" presId="urn:microsoft.com/office/officeart/2008/layout/VerticalCurvedList"/>
    <dgm:cxn modelId="{B71C8968-C238-451D-98C2-BA6FFDB348B4}" type="presParOf" srcId="{7CD45209-AD57-4E63-8348-617B30820B62}" destId="{A7700891-5B89-484D-967E-8FE5AC2D7180}" srcOrd="1" destOrd="0" presId="urn:microsoft.com/office/officeart/2008/layout/VerticalCurvedList"/>
    <dgm:cxn modelId="{5EEB7355-08A6-4915-94CE-F52B8047C4B9}" type="presParOf" srcId="{7CD45209-AD57-4E63-8348-617B30820B62}" destId="{5AA1264C-0096-4BBF-860E-74E4C0581338}" srcOrd="2" destOrd="0" presId="urn:microsoft.com/office/officeart/2008/layout/VerticalCurvedList"/>
    <dgm:cxn modelId="{B04E07A7-CE85-49D3-8CD8-1F88760FDAD9}" type="presParOf" srcId="{7CD45209-AD57-4E63-8348-617B30820B62}" destId="{C7990F6B-5C85-4020-A6A7-7A31B4679A15}" srcOrd="3" destOrd="0" presId="urn:microsoft.com/office/officeart/2008/layout/VerticalCurvedList"/>
    <dgm:cxn modelId="{4E6ED064-5BCD-4218-AB75-40883D97A5BE}" type="presParOf" srcId="{18119401-D351-4C74-B791-26D94ABE2C0A}" destId="{77864CE3-6EF6-4007-9D54-38EE7C575A10}" srcOrd="1" destOrd="0" presId="urn:microsoft.com/office/officeart/2008/layout/VerticalCurvedList"/>
    <dgm:cxn modelId="{0625514B-5AE4-4FB0-8062-EFDAEB94E79F}" type="presParOf" srcId="{18119401-D351-4C74-B791-26D94ABE2C0A}" destId="{3B54D7F4-C58D-42F8-98FF-C6CFE6212051}" srcOrd="2" destOrd="0" presId="urn:microsoft.com/office/officeart/2008/layout/VerticalCurvedList"/>
    <dgm:cxn modelId="{B0986639-733E-4BC3-8274-791BDCD0612D}" type="presParOf" srcId="{3B54D7F4-C58D-42F8-98FF-C6CFE6212051}" destId="{99AE40D6-1056-474A-9BB8-FA4C5B61C20B}" srcOrd="0" destOrd="0" presId="urn:microsoft.com/office/officeart/2008/layout/VerticalCurvedList"/>
    <dgm:cxn modelId="{5227A677-B942-42D6-A40E-ABFAAD87716B}" type="presParOf" srcId="{18119401-D351-4C74-B791-26D94ABE2C0A}" destId="{5643CC5E-C73A-43DD-BAA9-FF1406276AE3}" srcOrd="3" destOrd="0" presId="urn:microsoft.com/office/officeart/2008/layout/VerticalCurvedList"/>
    <dgm:cxn modelId="{EC87E1FA-A0A5-4978-8E8E-622309F0DBFA}" type="presParOf" srcId="{18119401-D351-4C74-B791-26D94ABE2C0A}" destId="{CD281165-C7D8-4110-B06E-51E0BFA7DD02}" srcOrd="4" destOrd="0" presId="urn:microsoft.com/office/officeart/2008/layout/VerticalCurvedList"/>
    <dgm:cxn modelId="{54E32670-E72A-4B04-B70A-57906BF320C7}" type="presParOf" srcId="{CD281165-C7D8-4110-B06E-51E0BFA7DD02}" destId="{E31DA955-0FF2-4090-9D78-6B83B891AACB}" srcOrd="0" destOrd="0" presId="urn:microsoft.com/office/officeart/2008/layout/VerticalCurvedList"/>
    <dgm:cxn modelId="{C0DBCB10-3DC2-4727-914E-210F5CAAA30F}" type="presParOf" srcId="{18119401-D351-4C74-B791-26D94ABE2C0A}" destId="{6FEA55B2-CAA3-4D52-AE52-1B3874E8ADCF}" srcOrd="5" destOrd="0" presId="urn:microsoft.com/office/officeart/2008/layout/VerticalCurvedList"/>
    <dgm:cxn modelId="{E922738B-ADA2-4110-A62B-8C1892A200EE}" type="presParOf" srcId="{18119401-D351-4C74-B791-26D94ABE2C0A}" destId="{E498A550-AFC1-4821-AD93-EA16F09ED2B0}" srcOrd="6" destOrd="0" presId="urn:microsoft.com/office/officeart/2008/layout/VerticalCurvedList"/>
    <dgm:cxn modelId="{0ED02DC9-0351-46B5-9BEB-063FAAF1F0E2}" type="presParOf" srcId="{E498A550-AFC1-4821-AD93-EA16F09ED2B0}" destId="{05165007-E315-4168-AF84-B94FE096427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942CA5-5A27-4429-8FB4-920120AA36B5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E6B5D3-6C39-4EBB-9E7A-D538C49455B7}">
      <dgm:prSet phldrT="[Text]"/>
      <dgm:spPr/>
      <dgm:t>
        <a:bodyPr/>
        <a:lstStyle/>
        <a:p>
          <a:r>
            <a:rPr lang="en-US" dirty="0"/>
            <a:t>Addition of other hospitals</a:t>
          </a:r>
        </a:p>
      </dgm:t>
    </dgm:pt>
    <dgm:pt modelId="{8CD26762-118E-4B32-B6BD-B980E7A7D389}" type="parTrans" cxnId="{73EADBB1-B52A-472D-AC16-3E7D49E1DB14}">
      <dgm:prSet/>
      <dgm:spPr/>
      <dgm:t>
        <a:bodyPr/>
        <a:lstStyle/>
        <a:p>
          <a:endParaRPr lang="en-US"/>
        </a:p>
      </dgm:t>
    </dgm:pt>
    <dgm:pt modelId="{8485CE7E-C8D3-4D4B-9A54-D50ACF5F78FE}" type="sibTrans" cxnId="{73EADBB1-B52A-472D-AC16-3E7D49E1DB14}">
      <dgm:prSet/>
      <dgm:spPr/>
      <dgm:t>
        <a:bodyPr/>
        <a:lstStyle/>
        <a:p>
          <a:endParaRPr lang="en-US"/>
        </a:p>
      </dgm:t>
    </dgm:pt>
    <dgm:pt modelId="{C0B170F9-4FB5-49F1-A836-7C08279381DA}">
      <dgm:prSet phldrT="[Text]"/>
      <dgm:spPr/>
      <dgm:t>
        <a:bodyPr/>
        <a:lstStyle/>
        <a:p>
          <a:r>
            <a:rPr lang="en-US" dirty="0"/>
            <a:t>Tele-CL “carve out” services (e.g., perinatal)</a:t>
          </a:r>
        </a:p>
      </dgm:t>
    </dgm:pt>
    <dgm:pt modelId="{4A167EEB-B927-4D05-AEBC-519A1192E796}" type="parTrans" cxnId="{EA1C85FA-1964-43E9-82EE-356F051C99A7}">
      <dgm:prSet/>
      <dgm:spPr/>
      <dgm:t>
        <a:bodyPr/>
        <a:lstStyle/>
        <a:p>
          <a:endParaRPr lang="en-US"/>
        </a:p>
      </dgm:t>
    </dgm:pt>
    <dgm:pt modelId="{D6735C70-846A-4230-97B3-B6E763FAB3A6}" type="sibTrans" cxnId="{EA1C85FA-1964-43E9-82EE-356F051C99A7}">
      <dgm:prSet/>
      <dgm:spPr/>
      <dgm:t>
        <a:bodyPr/>
        <a:lstStyle/>
        <a:p>
          <a:endParaRPr lang="en-US"/>
        </a:p>
      </dgm:t>
    </dgm:pt>
    <dgm:pt modelId="{28C467A8-0AC1-4E6F-A5C3-22D6D621850D}">
      <dgm:prSet phldrT="[Text]"/>
      <dgm:spPr/>
      <dgm:t>
        <a:bodyPr/>
        <a:lstStyle/>
        <a:p>
          <a:r>
            <a:rPr lang="en-US" dirty="0"/>
            <a:t>Best practices</a:t>
          </a:r>
        </a:p>
      </dgm:t>
    </dgm:pt>
    <dgm:pt modelId="{F6C6C008-D3BC-4D4F-96BB-5C115B49B063}" type="parTrans" cxnId="{F40ED44B-01B6-4C5A-A2AA-BC1C12A11C21}">
      <dgm:prSet/>
      <dgm:spPr/>
      <dgm:t>
        <a:bodyPr/>
        <a:lstStyle/>
        <a:p>
          <a:endParaRPr lang="en-US"/>
        </a:p>
      </dgm:t>
    </dgm:pt>
    <dgm:pt modelId="{8D56FCF0-A637-4BEA-9D3D-2300309EEC20}" type="sibTrans" cxnId="{F40ED44B-01B6-4C5A-A2AA-BC1C12A11C21}">
      <dgm:prSet/>
      <dgm:spPr/>
      <dgm:t>
        <a:bodyPr/>
        <a:lstStyle/>
        <a:p>
          <a:endParaRPr lang="en-US"/>
        </a:p>
      </dgm:t>
    </dgm:pt>
    <dgm:pt modelId="{06A731F6-C645-469E-9DEA-C4B3E47D676C}" type="pres">
      <dgm:prSet presAssocID="{62942CA5-5A27-4429-8FB4-920120AA36B5}" presName="linear" presStyleCnt="0">
        <dgm:presLayoutVars>
          <dgm:dir/>
          <dgm:animLvl val="lvl"/>
          <dgm:resizeHandles val="exact"/>
        </dgm:presLayoutVars>
      </dgm:prSet>
      <dgm:spPr/>
    </dgm:pt>
    <dgm:pt modelId="{2F80A2C2-7536-438E-B09A-2C178E8E3D1F}" type="pres">
      <dgm:prSet presAssocID="{80E6B5D3-6C39-4EBB-9E7A-D538C49455B7}" presName="parentLin" presStyleCnt="0"/>
      <dgm:spPr/>
    </dgm:pt>
    <dgm:pt modelId="{CE9521FE-FBE7-4C68-997D-584F977A908D}" type="pres">
      <dgm:prSet presAssocID="{80E6B5D3-6C39-4EBB-9E7A-D538C49455B7}" presName="parentLeftMargin" presStyleLbl="node1" presStyleIdx="0" presStyleCnt="3"/>
      <dgm:spPr/>
    </dgm:pt>
    <dgm:pt modelId="{5939960D-B851-42BD-ABA8-69861532FAAA}" type="pres">
      <dgm:prSet presAssocID="{80E6B5D3-6C39-4EBB-9E7A-D538C49455B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FF6B1F5-ABD5-4506-8BF8-252A38BE2FF4}" type="pres">
      <dgm:prSet presAssocID="{80E6B5D3-6C39-4EBB-9E7A-D538C49455B7}" presName="negativeSpace" presStyleCnt="0"/>
      <dgm:spPr/>
    </dgm:pt>
    <dgm:pt modelId="{BF088DC8-34E9-4583-8DC2-0674477753C4}" type="pres">
      <dgm:prSet presAssocID="{80E6B5D3-6C39-4EBB-9E7A-D538C49455B7}" presName="childText" presStyleLbl="conFgAcc1" presStyleIdx="0" presStyleCnt="3">
        <dgm:presLayoutVars>
          <dgm:bulletEnabled val="1"/>
        </dgm:presLayoutVars>
      </dgm:prSet>
      <dgm:spPr/>
    </dgm:pt>
    <dgm:pt modelId="{EB121BF5-46E8-439A-9220-E10F94B26CF0}" type="pres">
      <dgm:prSet presAssocID="{8485CE7E-C8D3-4D4B-9A54-D50ACF5F78FE}" presName="spaceBetweenRectangles" presStyleCnt="0"/>
      <dgm:spPr/>
    </dgm:pt>
    <dgm:pt modelId="{D01DE8AD-82C3-4C10-9389-8F2511CD400A}" type="pres">
      <dgm:prSet presAssocID="{C0B170F9-4FB5-49F1-A836-7C08279381DA}" presName="parentLin" presStyleCnt="0"/>
      <dgm:spPr/>
    </dgm:pt>
    <dgm:pt modelId="{27D0ADDC-69AE-4573-AA02-7A525D88F7F9}" type="pres">
      <dgm:prSet presAssocID="{C0B170F9-4FB5-49F1-A836-7C08279381DA}" presName="parentLeftMargin" presStyleLbl="node1" presStyleIdx="0" presStyleCnt="3"/>
      <dgm:spPr/>
    </dgm:pt>
    <dgm:pt modelId="{8CAC774B-0216-4F77-B9BC-AC3AB7AD7ECA}" type="pres">
      <dgm:prSet presAssocID="{C0B170F9-4FB5-49F1-A836-7C08279381D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A50E022-B2D5-4619-9005-133F2E0134E0}" type="pres">
      <dgm:prSet presAssocID="{C0B170F9-4FB5-49F1-A836-7C08279381DA}" presName="negativeSpace" presStyleCnt="0"/>
      <dgm:spPr/>
    </dgm:pt>
    <dgm:pt modelId="{0AC510B7-A241-4258-93FD-F629E460B4D9}" type="pres">
      <dgm:prSet presAssocID="{C0B170F9-4FB5-49F1-A836-7C08279381DA}" presName="childText" presStyleLbl="conFgAcc1" presStyleIdx="1" presStyleCnt="3">
        <dgm:presLayoutVars>
          <dgm:bulletEnabled val="1"/>
        </dgm:presLayoutVars>
      </dgm:prSet>
      <dgm:spPr/>
    </dgm:pt>
    <dgm:pt modelId="{DDF788F1-71DD-4524-AFEC-671942D670A7}" type="pres">
      <dgm:prSet presAssocID="{D6735C70-846A-4230-97B3-B6E763FAB3A6}" presName="spaceBetweenRectangles" presStyleCnt="0"/>
      <dgm:spPr/>
    </dgm:pt>
    <dgm:pt modelId="{C64F6771-6D3D-4D6B-A9C0-26C806A052E3}" type="pres">
      <dgm:prSet presAssocID="{28C467A8-0AC1-4E6F-A5C3-22D6D621850D}" presName="parentLin" presStyleCnt="0"/>
      <dgm:spPr/>
    </dgm:pt>
    <dgm:pt modelId="{1406FB4F-3B9D-448D-9E73-490F5B269987}" type="pres">
      <dgm:prSet presAssocID="{28C467A8-0AC1-4E6F-A5C3-22D6D621850D}" presName="parentLeftMargin" presStyleLbl="node1" presStyleIdx="1" presStyleCnt="3"/>
      <dgm:spPr/>
    </dgm:pt>
    <dgm:pt modelId="{615E5171-03B5-4C80-9DDF-75AC21298D36}" type="pres">
      <dgm:prSet presAssocID="{28C467A8-0AC1-4E6F-A5C3-22D6D621850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1AA6125-C766-4AD7-A219-81C81A595642}" type="pres">
      <dgm:prSet presAssocID="{28C467A8-0AC1-4E6F-A5C3-22D6D621850D}" presName="negativeSpace" presStyleCnt="0"/>
      <dgm:spPr/>
    </dgm:pt>
    <dgm:pt modelId="{B345D275-C13D-4A84-AF9F-4C6E51F03325}" type="pres">
      <dgm:prSet presAssocID="{28C467A8-0AC1-4E6F-A5C3-22D6D621850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CA28E2C-6DB3-4FF3-BB30-19D2263070AE}" type="presOf" srcId="{80E6B5D3-6C39-4EBB-9E7A-D538C49455B7}" destId="{5939960D-B851-42BD-ABA8-69861532FAAA}" srcOrd="1" destOrd="0" presId="urn:microsoft.com/office/officeart/2005/8/layout/list1"/>
    <dgm:cxn modelId="{0FAC4233-57BA-4332-B392-80E525980751}" type="presOf" srcId="{80E6B5D3-6C39-4EBB-9E7A-D538C49455B7}" destId="{CE9521FE-FBE7-4C68-997D-584F977A908D}" srcOrd="0" destOrd="0" presId="urn:microsoft.com/office/officeart/2005/8/layout/list1"/>
    <dgm:cxn modelId="{E4ADE43B-AE61-4C64-9ADD-7A683C9D09EB}" type="presOf" srcId="{C0B170F9-4FB5-49F1-A836-7C08279381DA}" destId="{8CAC774B-0216-4F77-B9BC-AC3AB7AD7ECA}" srcOrd="1" destOrd="0" presId="urn:microsoft.com/office/officeart/2005/8/layout/list1"/>
    <dgm:cxn modelId="{7321F163-7093-48F4-A4C8-5BE8990C6736}" type="presOf" srcId="{28C467A8-0AC1-4E6F-A5C3-22D6D621850D}" destId="{615E5171-03B5-4C80-9DDF-75AC21298D36}" srcOrd="1" destOrd="0" presId="urn:microsoft.com/office/officeart/2005/8/layout/list1"/>
    <dgm:cxn modelId="{F40ED44B-01B6-4C5A-A2AA-BC1C12A11C21}" srcId="{62942CA5-5A27-4429-8FB4-920120AA36B5}" destId="{28C467A8-0AC1-4E6F-A5C3-22D6D621850D}" srcOrd="2" destOrd="0" parTransId="{F6C6C008-D3BC-4D4F-96BB-5C115B49B063}" sibTransId="{8D56FCF0-A637-4BEA-9D3D-2300309EEC20}"/>
    <dgm:cxn modelId="{A9C7FEAA-C3CB-44F0-B6B5-92B84023D5D0}" type="presOf" srcId="{C0B170F9-4FB5-49F1-A836-7C08279381DA}" destId="{27D0ADDC-69AE-4573-AA02-7A525D88F7F9}" srcOrd="0" destOrd="0" presId="urn:microsoft.com/office/officeart/2005/8/layout/list1"/>
    <dgm:cxn modelId="{73EADBB1-B52A-472D-AC16-3E7D49E1DB14}" srcId="{62942CA5-5A27-4429-8FB4-920120AA36B5}" destId="{80E6B5D3-6C39-4EBB-9E7A-D538C49455B7}" srcOrd="0" destOrd="0" parTransId="{8CD26762-118E-4B32-B6BD-B980E7A7D389}" sibTransId="{8485CE7E-C8D3-4D4B-9A54-D50ACF5F78FE}"/>
    <dgm:cxn modelId="{8B116BE1-0E20-484D-8EE3-F618F47E6501}" type="presOf" srcId="{28C467A8-0AC1-4E6F-A5C3-22D6D621850D}" destId="{1406FB4F-3B9D-448D-9E73-490F5B269987}" srcOrd="0" destOrd="0" presId="urn:microsoft.com/office/officeart/2005/8/layout/list1"/>
    <dgm:cxn modelId="{A7B1AFF8-4E97-450E-BB00-6FD170A41838}" type="presOf" srcId="{62942CA5-5A27-4429-8FB4-920120AA36B5}" destId="{06A731F6-C645-469E-9DEA-C4B3E47D676C}" srcOrd="0" destOrd="0" presId="urn:microsoft.com/office/officeart/2005/8/layout/list1"/>
    <dgm:cxn modelId="{EA1C85FA-1964-43E9-82EE-356F051C99A7}" srcId="{62942CA5-5A27-4429-8FB4-920120AA36B5}" destId="{C0B170F9-4FB5-49F1-A836-7C08279381DA}" srcOrd="1" destOrd="0" parTransId="{4A167EEB-B927-4D05-AEBC-519A1192E796}" sibTransId="{D6735C70-846A-4230-97B3-B6E763FAB3A6}"/>
    <dgm:cxn modelId="{CE506BE0-C0F4-41F9-B679-846A9BF91CCD}" type="presParOf" srcId="{06A731F6-C645-469E-9DEA-C4B3E47D676C}" destId="{2F80A2C2-7536-438E-B09A-2C178E8E3D1F}" srcOrd="0" destOrd="0" presId="urn:microsoft.com/office/officeart/2005/8/layout/list1"/>
    <dgm:cxn modelId="{56C3F65C-7EDA-499A-9B4D-028774901FFF}" type="presParOf" srcId="{2F80A2C2-7536-438E-B09A-2C178E8E3D1F}" destId="{CE9521FE-FBE7-4C68-997D-584F977A908D}" srcOrd="0" destOrd="0" presId="urn:microsoft.com/office/officeart/2005/8/layout/list1"/>
    <dgm:cxn modelId="{18ABD4DA-16AF-4C63-9E0F-CFC600338CDF}" type="presParOf" srcId="{2F80A2C2-7536-438E-B09A-2C178E8E3D1F}" destId="{5939960D-B851-42BD-ABA8-69861532FAAA}" srcOrd="1" destOrd="0" presId="urn:microsoft.com/office/officeart/2005/8/layout/list1"/>
    <dgm:cxn modelId="{04FF2420-9DB1-4F50-8C2D-3142BA4C2BD9}" type="presParOf" srcId="{06A731F6-C645-469E-9DEA-C4B3E47D676C}" destId="{CFF6B1F5-ABD5-4506-8BF8-252A38BE2FF4}" srcOrd="1" destOrd="0" presId="urn:microsoft.com/office/officeart/2005/8/layout/list1"/>
    <dgm:cxn modelId="{3951E738-90F5-4EA3-9688-60AF4ADE2A45}" type="presParOf" srcId="{06A731F6-C645-469E-9DEA-C4B3E47D676C}" destId="{BF088DC8-34E9-4583-8DC2-0674477753C4}" srcOrd="2" destOrd="0" presId="urn:microsoft.com/office/officeart/2005/8/layout/list1"/>
    <dgm:cxn modelId="{F906A049-036F-4177-91D5-8B609A6214FC}" type="presParOf" srcId="{06A731F6-C645-469E-9DEA-C4B3E47D676C}" destId="{EB121BF5-46E8-439A-9220-E10F94B26CF0}" srcOrd="3" destOrd="0" presId="urn:microsoft.com/office/officeart/2005/8/layout/list1"/>
    <dgm:cxn modelId="{15EFC49C-F9F9-48E3-ACE5-8D3E288E2984}" type="presParOf" srcId="{06A731F6-C645-469E-9DEA-C4B3E47D676C}" destId="{D01DE8AD-82C3-4C10-9389-8F2511CD400A}" srcOrd="4" destOrd="0" presId="urn:microsoft.com/office/officeart/2005/8/layout/list1"/>
    <dgm:cxn modelId="{0562B4AF-E027-4B79-A16A-5323B520E352}" type="presParOf" srcId="{D01DE8AD-82C3-4C10-9389-8F2511CD400A}" destId="{27D0ADDC-69AE-4573-AA02-7A525D88F7F9}" srcOrd="0" destOrd="0" presId="urn:microsoft.com/office/officeart/2005/8/layout/list1"/>
    <dgm:cxn modelId="{2733D503-E144-42ED-8EBD-686606EB1AC5}" type="presParOf" srcId="{D01DE8AD-82C3-4C10-9389-8F2511CD400A}" destId="{8CAC774B-0216-4F77-B9BC-AC3AB7AD7ECA}" srcOrd="1" destOrd="0" presId="urn:microsoft.com/office/officeart/2005/8/layout/list1"/>
    <dgm:cxn modelId="{710D4748-AE98-4E6C-886F-400E4DFB1877}" type="presParOf" srcId="{06A731F6-C645-469E-9DEA-C4B3E47D676C}" destId="{9A50E022-B2D5-4619-9005-133F2E0134E0}" srcOrd="5" destOrd="0" presId="urn:microsoft.com/office/officeart/2005/8/layout/list1"/>
    <dgm:cxn modelId="{846B6004-33D7-43CC-8BD8-33E65FB1A326}" type="presParOf" srcId="{06A731F6-C645-469E-9DEA-C4B3E47D676C}" destId="{0AC510B7-A241-4258-93FD-F629E460B4D9}" srcOrd="6" destOrd="0" presId="urn:microsoft.com/office/officeart/2005/8/layout/list1"/>
    <dgm:cxn modelId="{6B6AEFC4-009E-402F-A793-F03DBD434EF9}" type="presParOf" srcId="{06A731F6-C645-469E-9DEA-C4B3E47D676C}" destId="{DDF788F1-71DD-4524-AFEC-671942D670A7}" srcOrd="7" destOrd="0" presId="urn:microsoft.com/office/officeart/2005/8/layout/list1"/>
    <dgm:cxn modelId="{FE5DB11B-2632-4528-988A-BB855A169890}" type="presParOf" srcId="{06A731F6-C645-469E-9DEA-C4B3E47D676C}" destId="{C64F6771-6D3D-4D6B-A9C0-26C806A052E3}" srcOrd="8" destOrd="0" presId="urn:microsoft.com/office/officeart/2005/8/layout/list1"/>
    <dgm:cxn modelId="{60C11CA0-F56F-4866-B1EA-BF3E05E4D3D5}" type="presParOf" srcId="{C64F6771-6D3D-4D6B-A9C0-26C806A052E3}" destId="{1406FB4F-3B9D-448D-9E73-490F5B269987}" srcOrd="0" destOrd="0" presId="urn:microsoft.com/office/officeart/2005/8/layout/list1"/>
    <dgm:cxn modelId="{62E95446-0ADB-4E62-AE0F-144A9868AE91}" type="presParOf" srcId="{C64F6771-6D3D-4D6B-A9C0-26C806A052E3}" destId="{615E5171-03B5-4C80-9DDF-75AC21298D36}" srcOrd="1" destOrd="0" presId="urn:microsoft.com/office/officeart/2005/8/layout/list1"/>
    <dgm:cxn modelId="{E3932CBE-66F8-4117-90EB-676ACBEE7433}" type="presParOf" srcId="{06A731F6-C645-469E-9DEA-C4B3E47D676C}" destId="{01AA6125-C766-4AD7-A219-81C81A595642}" srcOrd="9" destOrd="0" presId="urn:microsoft.com/office/officeart/2005/8/layout/list1"/>
    <dgm:cxn modelId="{A566F88D-657B-42E2-90E1-FF963DD4A194}" type="presParOf" srcId="{06A731F6-C645-469E-9DEA-C4B3E47D676C}" destId="{B345D275-C13D-4A84-AF9F-4C6E51F0332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00891-5B89-484D-967E-8FE5AC2D7180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64CE3-6EF6-4007-9D54-38EE7C575A10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UPMC hospital system is enormous (40+ hospitals)</a:t>
          </a:r>
        </a:p>
      </dsp:txBody>
      <dsp:txXfrm>
        <a:off x="752110" y="541866"/>
        <a:ext cx="7301111" cy="1083733"/>
      </dsp:txXfrm>
    </dsp:sp>
    <dsp:sp modelId="{99AE40D6-1056-474A-9BB8-FA4C5B61C20B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3CC5E-C73A-43DD-BAA9-FF1406276AE3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Each hospital has budgets for each subdivision (e.g., service lines)</a:t>
          </a:r>
        </a:p>
      </dsp:txBody>
      <dsp:txXfrm>
        <a:off x="1146048" y="2167466"/>
        <a:ext cx="6907174" cy="1083733"/>
      </dsp:txXfrm>
    </dsp:sp>
    <dsp:sp modelId="{E31DA955-0FF2-4090-9D78-6B83B891AACB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A55B2-CAA3-4D52-AE52-1B3874E8ADCF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Each service line has staff and physician budgets</a:t>
          </a:r>
        </a:p>
      </dsp:txBody>
      <dsp:txXfrm>
        <a:off x="752110" y="3793066"/>
        <a:ext cx="7301111" cy="1083733"/>
      </dsp:txXfrm>
    </dsp:sp>
    <dsp:sp modelId="{05165007-E315-4168-AF84-B94FE096427F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88DC8-34E9-4583-8DC2-0674477753C4}">
      <dsp:nvSpPr>
        <dsp:cNvPr id="0" name=""/>
        <dsp:cNvSpPr/>
      </dsp:nvSpPr>
      <dsp:spPr>
        <a:xfrm>
          <a:off x="0" y="658268"/>
          <a:ext cx="105156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9960D-B851-42BD-ABA8-69861532FAAA}">
      <dsp:nvSpPr>
        <dsp:cNvPr id="0" name=""/>
        <dsp:cNvSpPr/>
      </dsp:nvSpPr>
      <dsp:spPr>
        <a:xfrm>
          <a:off x="525780" y="215468"/>
          <a:ext cx="7360920" cy="88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Addition of other hospitals</a:t>
          </a:r>
        </a:p>
      </dsp:txBody>
      <dsp:txXfrm>
        <a:off x="569011" y="258699"/>
        <a:ext cx="7274458" cy="799138"/>
      </dsp:txXfrm>
    </dsp:sp>
    <dsp:sp modelId="{0AC510B7-A241-4258-93FD-F629E460B4D9}">
      <dsp:nvSpPr>
        <dsp:cNvPr id="0" name=""/>
        <dsp:cNvSpPr/>
      </dsp:nvSpPr>
      <dsp:spPr>
        <a:xfrm>
          <a:off x="0" y="2019069"/>
          <a:ext cx="105156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C774B-0216-4F77-B9BC-AC3AB7AD7ECA}">
      <dsp:nvSpPr>
        <dsp:cNvPr id="0" name=""/>
        <dsp:cNvSpPr/>
      </dsp:nvSpPr>
      <dsp:spPr>
        <a:xfrm>
          <a:off x="525780" y="1576269"/>
          <a:ext cx="7360920" cy="8856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Tele-CL “carve out” services (e.g., perinatal)</a:t>
          </a:r>
        </a:p>
      </dsp:txBody>
      <dsp:txXfrm>
        <a:off x="569011" y="1619500"/>
        <a:ext cx="7274458" cy="799138"/>
      </dsp:txXfrm>
    </dsp:sp>
    <dsp:sp modelId="{B345D275-C13D-4A84-AF9F-4C6E51F03325}">
      <dsp:nvSpPr>
        <dsp:cNvPr id="0" name=""/>
        <dsp:cNvSpPr/>
      </dsp:nvSpPr>
      <dsp:spPr>
        <a:xfrm>
          <a:off x="0" y="3379869"/>
          <a:ext cx="105156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E5171-03B5-4C80-9DDF-75AC21298D36}">
      <dsp:nvSpPr>
        <dsp:cNvPr id="0" name=""/>
        <dsp:cNvSpPr/>
      </dsp:nvSpPr>
      <dsp:spPr>
        <a:xfrm>
          <a:off x="525780" y="2937069"/>
          <a:ext cx="7360920" cy="8856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Best practices</a:t>
          </a:r>
        </a:p>
      </dsp:txBody>
      <dsp:txXfrm>
        <a:off x="569011" y="2980300"/>
        <a:ext cx="7274458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C65BB-2DAE-4AA4-8452-9BF4C29D0E45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F2941-3744-4736-BF23-F982D317B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1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IHS Markit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F2941-3744-4736-BF23-F982D317B1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5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C808-4519-4085-9743-DE5CFE885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F7AFE5-396F-4EF8-89DC-65C7FF6AE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D0D5A-46F2-49B2-86A8-CF2A6747E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17CF-6342-4A24-817C-F4C0B820520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7E700-F241-4BB0-8050-190981832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4B6D5-1BBB-4C48-B44A-E8301415B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1F2B-CCFD-4BE6-B077-8CF698E06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2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5BCFC-EB60-4DFB-A694-09C9DBD9D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3C6835-F308-402C-B489-449A3F7FC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F122F-5BE5-41EE-BF22-85D8FBDDE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17CF-6342-4A24-817C-F4C0B820520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DB77B-A07C-4285-8D66-6FDB4ADC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57BEA-1322-4B2A-A4B8-5EB12879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1F2B-CCFD-4BE6-B077-8CF698E06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8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D1672A-E4B6-4835-ABF5-9845C55122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DFD0B-2520-4CBD-93DA-86C764221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01720-D9BF-4D24-BB8E-AE583DCFE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17CF-6342-4A24-817C-F4C0B820520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04713-7F57-400B-9179-5EB8923B6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D54A0-0EAC-42B3-B4B8-45533388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1F2B-CCFD-4BE6-B077-8CF698E06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8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AC287-FD52-42DE-94EB-720D7069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8B81B-E632-4E37-93D4-E822B1141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C86F4-CEC5-46AE-B06F-A99DA5CA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17CF-6342-4A24-817C-F4C0B820520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0E582-627E-4C82-B7D7-81DD86926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8A866-0728-4418-8095-C998E3D94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1F2B-CCFD-4BE6-B077-8CF698E06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6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3E2E7-69FC-45C7-9847-F5FE3D254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60746-7188-4349-A40A-303EB867E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4ECC1-6001-43BE-BFF0-88782A3E1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17CF-6342-4A24-817C-F4C0B820520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E583B-76F4-4057-BE38-5D67F20B5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169A7-9211-4286-A9E0-517B0EF6D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1F2B-CCFD-4BE6-B077-8CF698E06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1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CF4D3-D404-40B0-9E43-6B0EC503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DB8FE-D4D1-4422-ABCC-A972DF918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5E6ECD-11F4-4604-8B66-D09BDAE71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31BD4-6A6E-4A95-BE5E-9B50D93D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17CF-6342-4A24-817C-F4C0B820520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236EA-070C-4822-B877-47BD655EB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F29F4-0FD9-4035-A686-7FEAC2D29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1F2B-CCFD-4BE6-B077-8CF698E06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4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BFDA0-1708-451A-B992-C18377EF5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66A51-0D44-4C08-8262-FF3639F90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9D5E0-9833-436A-BF3B-A7E115EBB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6F5F86-10F0-4C22-ACFF-F93C67DFE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50014E-C27B-415F-9627-6E614DB76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711780-553A-49B8-90F6-51CF0A36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17CF-6342-4A24-817C-F4C0B820520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181FAD-5D86-4E67-9024-D811FE3BE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D3C58F-A0CC-4A9D-ACEC-A9FB4A9FF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1F2B-CCFD-4BE6-B077-8CF698E06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8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EE0BD-42C0-4334-9B5E-FD4457327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A62BEE-FB7C-4DFF-8C9A-557E460F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17CF-6342-4A24-817C-F4C0B820520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B407D5-96EF-4784-B3F5-707B2EB4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38F64-5561-4D64-AF49-1CF7D39F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1F2B-CCFD-4BE6-B077-8CF698E06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7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7FC033-B19A-47C7-A774-6F6B8A08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17CF-6342-4A24-817C-F4C0B820520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17F08A-CFF5-4679-BAA7-129516619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0B372-569E-43B5-A9C9-F282A0CC3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1F2B-CCFD-4BE6-B077-8CF698E06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DC70C-D909-4CC9-9699-74F0FE062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EBF8C-EBCB-4B33-AB44-BFEC0FFE7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108F0D-804A-4366-936C-08151B6A0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642129-BB96-4B6F-888E-BB65FC886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17CF-6342-4A24-817C-F4C0B820520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E7CBC-7EFD-41D5-86A7-237B6FB93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840CB-3C7D-43D9-AA93-9E1D26724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1F2B-CCFD-4BE6-B077-8CF698E06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5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B62BC-2F9E-42EA-AD47-CC050DAE1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9FA894-5869-4CED-A39E-49E353050D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4E309-DAA4-4391-9D9C-F6E028D48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8E6EA1-7D27-4599-B47D-3997B71EB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17CF-6342-4A24-817C-F4C0B820520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0C0A1-5778-4EC9-81E3-242B3ED29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06779-A02A-4D9B-AB36-F3D6D8EF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1F2B-CCFD-4BE6-B077-8CF698E06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9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155C0A-15A9-4CCD-95B3-EEFE4D8CE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CD182-F365-4A04-A5F2-4FFFAC789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EDE59-26BA-4B18-84E9-8EAE4AE631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017CF-6342-4A24-817C-F4C0B820520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29027-892B-4A70-B926-CB513B78E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4B3D5-453B-4B22-8F88-2875558A4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11F2B-CCFD-4BE6-B077-8CF698E06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0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arkdaily.com/payer-provider-partnerships-accelerating-as-insurers-and-healthcare-networks-look-to-improve-care-quality-and-reduce-cost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ci.com/Articles/Pages/II_Insights_QEB_Impact-of-Hospital-Consolidation-on-Medical-Costs.asp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aamc.org/for-the-media/article/gme-funding-doctor-shortag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88FB-BDEA-4D26-BF06-489BE9621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667" y="2187743"/>
            <a:ext cx="8516408" cy="2482515"/>
          </a:xfrm>
        </p:spPr>
        <p:txBody>
          <a:bodyPr anchor="ctr">
            <a:normAutofit/>
          </a:bodyPr>
          <a:lstStyle/>
          <a:p>
            <a:r>
              <a:rPr lang="en-US" sz="5100" dirty="0"/>
              <a:t>How to Grow a CL Service: A Workshop Sponsored by the ACLP CL Directors’ SIG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68A16C-C6EE-4C03-8737-CB8A27787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7367" y="4670258"/>
            <a:ext cx="8335433" cy="2121067"/>
          </a:xfrm>
        </p:spPr>
        <p:txBody>
          <a:bodyPr>
            <a:normAutofit/>
          </a:bodyPr>
          <a:lstStyle/>
          <a:p>
            <a:r>
              <a:rPr lang="en-US" dirty="0"/>
              <a:t>Priya Gopalan, MD</a:t>
            </a:r>
          </a:p>
          <a:p>
            <a:r>
              <a:rPr lang="en-US" dirty="0"/>
              <a:t>Associate Professor of Psychiatry and OB-GYN</a:t>
            </a:r>
          </a:p>
          <a:p>
            <a:r>
              <a:rPr lang="en-US" dirty="0"/>
              <a:t>Medical Director, Psychiatry Consultation-Liaison Service</a:t>
            </a:r>
          </a:p>
          <a:p>
            <a:r>
              <a:rPr lang="en-US" dirty="0"/>
              <a:t>Chief of Psychiatry, Magee-</a:t>
            </a:r>
            <a:r>
              <a:rPr lang="en-US" dirty="0" err="1"/>
              <a:t>Womens</a:t>
            </a:r>
            <a:r>
              <a:rPr lang="en-US" dirty="0"/>
              <a:t> Hospital</a:t>
            </a:r>
          </a:p>
        </p:txBody>
      </p:sp>
      <p:pic>
        <p:nvPicPr>
          <p:cNvPr id="7" name="Graphic 6" descr="HospitalFirstAid">
            <a:extLst>
              <a:ext uri="{FF2B5EF4-FFF2-40B4-BE49-F238E27FC236}">
                <a16:creationId xmlns:a16="http://schemas.microsoft.com/office/drawing/2014/main" id="{F62C3BB9-0528-4646-B5AC-3E981A9E2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2743201"/>
            <a:ext cx="1371600" cy="1371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657236E-F101-4DFD-B9DF-2147A21C5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51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CA4BB6-B3DC-47CB-A7EF-60295448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Innovative Models of Care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dilbert medical cartoon">
            <a:extLst>
              <a:ext uri="{FF2B5EF4-FFF2-40B4-BE49-F238E27FC236}">
                <a16:creationId xmlns:a16="http://schemas.microsoft.com/office/drawing/2014/main" id="{4903B3B5-FCF5-4494-9B6F-B653FF7B7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2718536"/>
            <a:ext cx="11496821" cy="358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902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A4C82-A407-41DD-B2BA-62540F185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This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9B36F-9327-4640-B11B-DAB7582EE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150"/>
            <a:ext cx="10515600" cy="4351338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You are approached by your boss with a request.</a:t>
            </a:r>
          </a:p>
          <a:p>
            <a:pPr>
              <a:spcBef>
                <a:spcPts val="2400"/>
              </a:spcBef>
            </a:pPr>
            <a:r>
              <a:rPr lang="en-US" dirty="0"/>
              <a:t>Your hospital system has purchased a rural hospital 2 hours away.</a:t>
            </a:r>
          </a:p>
          <a:p>
            <a:pPr>
              <a:spcBef>
                <a:spcPts val="2400"/>
              </a:spcBef>
            </a:pPr>
            <a:r>
              <a:rPr lang="en-US" dirty="0"/>
              <a:t>You are asked to “take over” their consult service, as the hospital president has heard about the good work that is happening at your primary site.</a:t>
            </a:r>
          </a:p>
        </p:txBody>
      </p:sp>
    </p:spTree>
    <p:extLst>
      <p:ext uri="{BB962C8B-B14F-4D97-AF65-F5344CB8AC3E}">
        <p14:creationId xmlns:p14="http://schemas.microsoft.com/office/powerpoint/2010/main" val="2046488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CB8BB-78E2-4B76-BEC0-2FD2C202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Adding a CL Service to a Hospital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97129-38CE-46F4-9B16-123C2B225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What considerations would a medical director face?</a:t>
            </a:r>
          </a:p>
          <a:p>
            <a:pPr lvl="1">
              <a:spcBef>
                <a:spcPts val="1800"/>
              </a:spcBef>
            </a:pPr>
            <a:r>
              <a:rPr lang="en-US" sz="2600" dirty="0"/>
              <a:t>Staffing</a:t>
            </a:r>
          </a:p>
          <a:p>
            <a:pPr lvl="1">
              <a:spcBef>
                <a:spcPts val="1800"/>
              </a:spcBef>
            </a:pPr>
            <a:r>
              <a:rPr lang="en-US" sz="2600" dirty="0"/>
              <a:t>Recruitment</a:t>
            </a:r>
          </a:p>
          <a:p>
            <a:pPr lvl="1">
              <a:spcBef>
                <a:spcPts val="1800"/>
              </a:spcBef>
            </a:pPr>
            <a:r>
              <a:rPr lang="en-US" sz="2600" dirty="0"/>
              <a:t>Culture</a:t>
            </a:r>
          </a:p>
          <a:p>
            <a:pPr lvl="1">
              <a:spcBef>
                <a:spcPts val="1800"/>
              </a:spcBef>
            </a:pPr>
            <a:r>
              <a:rPr lang="en-US" sz="2600" dirty="0"/>
              <a:t>Budget</a:t>
            </a:r>
          </a:p>
          <a:p>
            <a:pPr>
              <a:spcBef>
                <a:spcPts val="1800"/>
              </a:spcBef>
            </a:pPr>
            <a:endParaRPr lang="en-US" dirty="0"/>
          </a:p>
          <a:p>
            <a:pPr>
              <a:spcBef>
                <a:spcPts val="1800"/>
              </a:spcBef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8682" y="2410995"/>
            <a:ext cx="7415118" cy="436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8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0541B-6508-4D7B-A2F5-CF28288E3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0C2D8-CC7B-42F3-B908-2F75590B2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904AFC-9719-4CA4-A6D0-13911958B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333375"/>
            <a:ext cx="1098232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716F5-0EEA-4FA9-A72D-8A61C766A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2CA33-5E86-4BF2-BD15-5B451F8A1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815AFD-04C7-4BC6-AD54-D1D6F24E4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285750"/>
            <a:ext cx="1098232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6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C23DEF-0AA6-4CB6-8E04-87E1B2FC4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30" y="123825"/>
            <a:ext cx="11958870" cy="67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30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1D158-D07D-4454-B0BC-55FF6794C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Systems are Siloed	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8ADA09C-AD20-4A4E-8E53-24D6259A77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5502885"/>
              </p:ext>
            </p:extLst>
          </p:nvPr>
        </p:nvGraphicFramePr>
        <p:xfrm>
          <a:off x="2032000" y="13800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5916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4217A-4913-48E1-BD16-F8DCBDD1C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19648" cy="1325563"/>
          </a:xfrm>
        </p:spPr>
        <p:txBody>
          <a:bodyPr/>
          <a:lstStyle/>
          <a:p>
            <a:pPr algn="ctr"/>
            <a:r>
              <a:rPr lang="en-US" dirty="0"/>
              <a:t>Telepsychiatry for Access (and Scale)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5E9CA-188F-4322-93EE-D1552B16C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3997"/>
            <a:ext cx="5772807" cy="4351338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Retain core model</a:t>
            </a:r>
          </a:p>
          <a:p>
            <a:pPr>
              <a:spcBef>
                <a:spcPts val="2400"/>
              </a:spcBef>
            </a:pPr>
            <a:r>
              <a:rPr lang="en-US" dirty="0"/>
              <a:t>Clinician on the ground</a:t>
            </a:r>
          </a:p>
          <a:p>
            <a:pPr>
              <a:spcBef>
                <a:spcPts val="2400"/>
              </a:spcBef>
            </a:pPr>
            <a:r>
              <a:rPr lang="en-US" dirty="0"/>
              <a:t>Cultural considerations</a:t>
            </a:r>
          </a:p>
          <a:p>
            <a:pPr>
              <a:spcBef>
                <a:spcPts val="2400"/>
              </a:spcBef>
            </a:pPr>
            <a:r>
              <a:rPr lang="en-US" dirty="0"/>
              <a:t>Consider weekends and coverage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421" y="-23566"/>
            <a:ext cx="5160579" cy="688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9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4364" y="121831"/>
            <a:ext cx="8597462" cy="65323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1B30F6-0A24-4921-885E-EBB31744E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 and Core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E1DDF-79B0-4911-BA99-2E4CC0337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Clinical excellence</a:t>
            </a:r>
          </a:p>
          <a:p>
            <a:pPr>
              <a:spcBef>
                <a:spcPts val="2400"/>
              </a:spcBef>
            </a:pPr>
            <a:r>
              <a:rPr lang="en-US" dirty="0"/>
              <a:t>Quality assurance/control</a:t>
            </a:r>
          </a:p>
          <a:p>
            <a:pPr>
              <a:spcBef>
                <a:spcPts val="2400"/>
              </a:spcBef>
            </a:pPr>
            <a:r>
              <a:rPr lang="en-US" dirty="0"/>
              <a:t>Career development</a:t>
            </a:r>
          </a:p>
          <a:p>
            <a:pPr>
              <a:spcBef>
                <a:spcPts val="2400"/>
              </a:spcBef>
            </a:pPr>
            <a:r>
              <a:rPr lang="en-US" dirty="0"/>
              <a:t>Job satisfaction</a:t>
            </a:r>
          </a:p>
          <a:p>
            <a:pPr>
              <a:spcBef>
                <a:spcPts val="2400"/>
              </a:spcBef>
            </a:pPr>
            <a:r>
              <a:rPr lang="en-US" dirty="0"/>
              <a:t>Professional development</a:t>
            </a:r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837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38467-B229-4FDB-8666-A4FDC7BD6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Subspecialty Integrated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6F7A1-62AA-48BC-AB9B-D79DAE5711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Oncology</a:t>
            </a:r>
          </a:p>
          <a:p>
            <a:pPr>
              <a:spcBef>
                <a:spcPts val="1800"/>
              </a:spcBef>
            </a:pPr>
            <a:r>
              <a:rPr lang="en-US" dirty="0"/>
              <a:t>Transplant</a:t>
            </a:r>
          </a:p>
          <a:p>
            <a:pPr>
              <a:spcBef>
                <a:spcPts val="1800"/>
              </a:spcBef>
            </a:pPr>
            <a:r>
              <a:rPr lang="en-US" dirty="0"/>
              <a:t>Neurology</a:t>
            </a:r>
          </a:p>
          <a:p>
            <a:pPr>
              <a:spcBef>
                <a:spcPts val="1800"/>
              </a:spcBef>
            </a:pPr>
            <a:r>
              <a:rPr lang="en-US" dirty="0" err="1"/>
              <a:t>Hepatology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Obstetrics-Gynecology</a:t>
            </a:r>
          </a:p>
          <a:p>
            <a:pPr>
              <a:spcBef>
                <a:spcPts val="1800"/>
              </a:spcBef>
            </a:pPr>
            <a:r>
              <a:rPr lang="en-US" dirty="0"/>
              <a:t>Gastrointestinal Disorders</a:t>
            </a:r>
          </a:p>
          <a:p>
            <a:pPr>
              <a:spcBef>
                <a:spcPts val="1800"/>
              </a:spcBef>
            </a:pPr>
            <a:r>
              <a:rPr lang="en-US" dirty="0"/>
              <a:t>HIV</a:t>
            </a:r>
          </a:p>
          <a:p>
            <a:pPr>
              <a:spcBef>
                <a:spcPts val="1800"/>
              </a:spcBef>
            </a:pPr>
            <a:r>
              <a:rPr lang="en-US" dirty="0"/>
              <a:t>Pain</a:t>
            </a:r>
          </a:p>
        </p:txBody>
      </p:sp>
    </p:spTree>
    <p:extLst>
      <p:ext uri="{BB962C8B-B14F-4D97-AF65-F5344CB8AC3E}">
        <p14:creationId xmlns:p14="http://schemas.microsoft.com/office/powerpoint/2010/main" val="3505461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B82962-6013-422B-B086-64F57224F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Current Trends in Health Care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7AD0AD-6857-4ABE-AEA9-9FA74057A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Image result for physician shortage cartoon">
            <a:extLst>
              <a:ext uri="{FF2B5EF4-FFF2-40B4-BE49-F238E27FC236}">
                <a16:creationId xmlns:a16="http://schemas.microsoft.com/office/drawing/2014/main" id="{BC485AED-AE3F-426A-A0B7-66747E67C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1" r="8981" b="-1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618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504EF-9067-4EFF-A44F-A4779B379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6226D-035E-4F3E-82B6-1E8214B92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B91A52-1772-44EB-B544-4C570F72A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333375"/>
            <a:ext cx="1098232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26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AADC1-3691-4F57-BFE4-13A73EAEC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75848-A640-4927-9569-42E411E4D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39052C-93F9-4672-AB13-79F0D8F16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333375"/>
            <a:ext cx="1098232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68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8681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7994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1D692C-4764-4798-A23C-AE4521BB1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Physician as Leader</a:t>
            </a:r>
          </a:p>
        </p:txBody>
      </p:sp>
      <p:pic>
        <p:nvPicPr>
          <p:cNvPr id="7" name="Picture 2" descr="Image result for health care provider cartoon">
            <a:extLst>
              <a:ext uri="{FF2B5EF4-FFF2-40B4-BE49-F238E27FC236}">
                <a16:creationId xmlns:a16="http://schemas.microsoft.com/office/drawing/2014/main" id="{452B5973-1553-4A87-959C-97ECB17C89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0196" y="492573"/>
            <a:ext cx="5880796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025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300DF71-2B85-444D-9F49-E06D103AD3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31239"/>
              </p:ext>
            </p:extLst>
          </p:nvPr>
        </p:nvGraphicFramePr>
        <p:xfrm>
          <a:off x="838200" y="377825"/>
          <a:ext cx="10610850" cy="6003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5425">
                  <a:extLst>
                    <a:ext uri="{9D8B030D-6E8A-4147-A177-3AD203B41FA5}">
                      <a16:colId xmlns:a16="http://schemas.microsoft.com/office/drawing/2014/main" val="3616174670"/>
                    </a:ext>
                  </a:extLst>
                </a:gridCol>
                <a:gridCol w="5305425">
                  <a:extLst>
                    <a:ext uri="{9D8B030D-6E8A-4147-A177-3AD203B41FA5}">
                      <a16:colId xmlns:a16="http://schemas.microsoft.com/office/drawing/2014/main" val="703695378"/>
                    </a:ext>
                  </a:extLst>
                </a:gridCol>
              </a:tblGrid>
              <a:tr h="534988">
                <a:tc>
                  <a:txBody>
                    <a:bodyPr/>
                    <a:lstStyle/>
                    <a:p>
                      <a:r>
                        <a:rPr lang="en-US" sz="2400" b="1" dirty="0"/>
                        <a:t>Considerations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189187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r>
                        <a:rPr lang="en-US" sz="2400" b="1" dirty="0"/>
                        <a:t>Current personnel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285982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r>
                        <a:rPr lang="en-US" sz="2400" b="1" dirty="0"/>
                        <a:t>Required personnel/recruitment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Staff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Physician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907140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r>
                        <a:rPr lang="en-US" sz="2400" b="1" dirty="0"/>
                        <a:t>Budget 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089969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r>
                        <a:rPr lang="en-US" sz="2400" b="1" dirty="0"/>
                        <a:t>Coverage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149032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r>
                        <a:rPr lang="en-US" sz="2400" b="1" dirty="0"/>
                        <a:t>Weekdays versus weekends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899535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r>
                        <a:rPr lang="en-US" sz="2400" b="1" dirty="0"/>
                        <a:t>Local culture &amp; community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542130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r>
                        <a:rPr lang="en-US" sz="2400" b="1" dirty="0"/>
                        <a:t>Liaison work &amp; “marketing”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332268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r>
                        <a:rPr lang="en-US" sz="2400" b="1" dirty="0"/>
                        <a:t>Electronic medical record &amp;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423103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r>
                        <a:rPr lang="en-US" sz="2400" b="1" dirty="0"/>
                        <a:t>Sustainability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126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52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463C1-3F91-4658-9384-217EBCA16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/>
              <a:t>Question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8772F-40E5-436D-9D6B-9B289185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/>
              <a:t>What surprises you about the health care system that you didn’t know in medical school?</a:t>
            </a:r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</p:txBody>
      </p:sp>
      <p:pic>
        <p:nvPicPr>
          <p:cNvPr id="1026" name="Picture 2" descr="Image result for physician">
            <a:extLst>
              <a:ext uri="{FF2B5EF4-FFF2-40B4-BE49-F238E27FC236}">
                <a16:creationId xmlns:a16="http://schemas.microsoft.com/office/drawing/2014/main" id="{50F0927F-C4DF-4E73-BC6F-E76B04756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3" r="20453" b="-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88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physician salary versus administrator salaries">
            <a:extLst>
              <a:ext uri="{FF2B5EF4-FFF2-40B4-BE49-F238E27FC236}">
                <a16:creationId xmlns:a16="http://schemas.microsoft.com/office/drawing/2014/main" id="{BBBC7F11-9F2E-4151-A7BA-23830384C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472" y="128942"/>
            <a:ext cx="9564392" cy="66015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469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F796BB-7A2C-4B70-BEE3-FF07C5C80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Payer Providers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Image result for physician cartoon">
            <a:extLst>
              <a:ext uri="{FF2B5EF4-FFF2-40B4-BE49-F238E27FC236}">
                <a16:creationId xmlns:a16="http://schemas.microsoft.com/office/drawing/2014/main" id="{DF20943F-02A2-4242-BE7A-0B6F5E6FA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r="-3" b="-3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933C5-EEBA-4D57-BF2C-147BF043C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3" y="2421682"/>
            <a:ext cx="5454881" cy="3639289"/>
          </a:xfrm>
        </p:spPr>
        <p:txBody>
          <a:bodyPr anchor="ctr"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>
                <a:solidFill>
                  <a:srgbClr val="000000"/>
                </a:solidFill>
              </a:rPr>
              <a:t>By-product of shift to value-based care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rgbClr val="000000"/>
                </a:solidFill>
              </a:rPr>
              <a:t>73% of the 22 insurance products launched in the 1</a:t>
            </a:r>
            <a:r>
              <a:rPr lang="en-US" sz="2400" baseline="30000" dirty="0">
                <a:solidFill>
                  <a:srgbClr val="000000"/>
                </a:solidFill>
              </a:rPr>
              <a:t>st</a:t>
            </a:r>
            <a:r>
              <a:rPr lang="en-US" sz="2400" dirty="0">
                <a:solidFill>
                  <a:srgbClr val="000000"/>
                </a:solidFill>
              </a:rPr>
              <a:t> quarter of 2018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rgbClr val="000000"/>
                </a:solidFill>
              </a:rPr>
              <a:t>22% of partnerships were joint ventures or co-branded in 2014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D3C89A-3D06-45A1-AB44-1F131F0F841A}"/>
              </a:ext>
            </a:extLst>
          </p:cNvPr>
          <p:cNvSpPr/>
          <p:nvPr/>
        </p:nvSpPr>
        <p:spPr>
          <a:xfrm>
            <a:off x="3636604" y="6109301"/>
            <a:ext cx="8342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hlinkClick r:id="rId4"/>
              </a:rPr>
              <a:t>https://www.darkdaily.com/payer-provider-partnerships-accelerating-as-insurers-and-healthcare-networks-look-to-improve-care-quality-and-reduce-costs/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98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3B3CE-5E7F-4A65-ABEE-3E42B10E0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/>
              <a:t>Consolidation of Large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E67EF-533C-491A-8FDE-6C029F6F3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dirty="0"/>
              <a:t>Began in the 1990s</a:t>
            </a:r>
          </a:p>
          <a:p>
            <a:r>
              <a:rPr lang="en-US" dirty="0"/>
              <a:t>Horizontal (acquisition of hospitals) versus vertical (hospitals buying physician practices)</a:t>
            </a:r>
          </a:p>
          <a:p>
            <a:r>
              <a:rPr lang="en-US" dirty="0"/>
              <a:t>ACA’s outpatient shift has incentivized hospitals towards buying more practices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469C81-44DA-4F46-A67A-C5C5CF2398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3194"/>
          <a:stretch/>
        </p:blipFill>
        <p:spPr>
          <a:xfrm>
            <a:off x="5519854" y="57190"/>
            <a:ext cx="6389648" cy="6525488"/>
          </a:xfrm>
          <a:prstGeom prst="rect">
            <a:avLst/>
          </a:prstGeom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780FAE-7CA7-4EA0-893D-79FD731E8A34}"/>
              </a:ext>
            </a:extLst>
          </p:cNvPr>
          <p:cNvSpPr/>
          <p:nvPr/>
        </p:nvSpPr>
        <p:spPr>
          <a:xfrm>
            <a:off x="940419" y="60331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https://www.ncci.com/Articles/Pages/II_Insights_QEB_Impact-of-Hospital-Consolidation-on-Medical-Costs.aspx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408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735D7F-8998-45E1-800C-BDF8F1FFD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799" y="703047"/>
            <a:ext cx="9484402" cy="55193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0272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485E8-6142-469B-A58E-B06599B42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Physician Shortage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0F392-BBE8-4367-BB46-17C1C0341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1978025"/>
            <a:ext cx="5048250" cy="435133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 2019 study conducted for the AAMC </a:t>
            </a:r>
          </a:p>
          <a:p>
            <a:pPr>
              <a:spcBef>
                <a:spcPts val="1800"/>
              </a:spcBef>
            </a:pPr>
            <a:r>
              <a:rPr lang="en-US" dirty="0"/>
              <a:t>Predicted US will face shortage of 46,900-121,900 physicians by 2032 </a:t>
            </a:r>
          </a:p>
          <a:p>
            <a:pPr>
              <a:spcBef>
                <a:spcPts val="1800"/>
              </a:spcBef>
            </a:pPr>
            <a:r>
              <a:rPr lang="en-US" dirty="0"/>
              <a:t>Both primary and specialty care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19FA6B-9469-4314-9968-7560F0210EFE}"/>
              </a:ext>
            </a:extLst>
          </p:cNvPr>
          <p:cNvSpPr/>
          <p:nvPr/>
        </p:nvSpPr>
        <p:spPr>
          <a:xfrm>
            <a:off x="632870" y="6314837"/>
            <a:ext cx="9132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https://news.aamc.org/for-the-media/article/gme-funding-doctor-shortage/</a:t>
            </a:r>
            <a:endParaRPr lang="en-US" dirty="0"/>
          </a:p>
        </p:txBody>
      </p:sp>
      <p:pic>
        <p:nvPicPr>
          <p:cNvPr id="4100" name="Picture 4" descr="Image result for physician shortage cartoon">
            <a:extLst>
              <a:ext uri="{FF2B5EF4-FFF2-40B4-BE49-F238E27FC236}">
                <a16:creationId xmlns:a16="http://schemas.microsoft.com/office/drawing/2014/main" id="{22219A4E-15A4-475C-8F28-271CC89DB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777" y="612973"/>
            <a:ext cx="7073223" cy="563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647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485E8-6142-469B-A58E-B06599B42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Physician Shortage (aka Residency Shortage)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0F392-BBE8-4367-BB46-17C1C0341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happened to residency positions in this time?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103AF-A286-4C66-BFBE-5B31A65B0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935" y="2290376"/>
            <a:ext cx="6680831" cy="440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61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4767</TotalTime>
  <Words>439</Words>
  <Application>Microsoft Office PowerPoint</Application>
  <PresentationFormat>Widescreen</PresentationFormat>
  <Paragraphs>390</Paragraphs>
  <Slides>24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How to Grow a CL Service: A Workshop Sponsored by the ACLP CL Directors’ SIG</vt:lpstr>
      <vt:lpstr>Current Trends in Health Care</vt:lpstr>
      <vt:lpstr>Question</vt:lpstr>
      <vt:lpstr>PowerPoint Presentation</vt:lpstr>
      <vt:lpstr>Payer Providers</vt:lpstr>
      <vt:lpstr>Consolidation of Large Systems</vt:lpstr>
      <vt:lpstr>PowerPoint Presentation</vt:lpstr>
      <vt:lpstr>Physician Shortage</vt:lpstr>
      <vt:lpstr>Physician Shortage (aka Residency Shortage)</vt:lpstr>
      <vt:lpstr>Innovative Models of Care</vt:lpstr>
      <vt:lpstr>Consider This Scenario</vt:lpstr>
      <vt:lpstr>Case Study: Adding a CL Service to a Hospital</vt:lpstr>
      <vt:lpstr>PowerPoint Presentation</vt:lpstr>
      <vt:lpstr>PowerPoint Presentation</vt:lpstr>
      <vt:lpstr>PowerPoint Presentation</vt:lpstr>
      <vt:lpstr>Large Systems are Siloed </vt:lpstr>
      <vt:lpstr>Telepsychiatry for Access (and Scale)</vt:lpstr>
      <vt:lpstr>Scalability and Core Values</vt:lpstr>
      <vt:lpstr>Subspecialty Integrated Care</vt:lpstr>
      <vt:lpstr>PowerPoint Presentation</vt:lpstr>
      <vt:lpstr>PowerPoint Presentation</vt:lpstr>
      <vt:lpstr>Future Directions</vt:lpstr>
      <vt:lpstr>Physician as Leader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Care: Structural Organization and Innovations</dc:title>
  <dc:creator>Priya Gopalan</dc:creator>
  <cp:lastModifiedBy>Bronson, Brian</cp:lastModifiedBy>
  <cp:revision>36</cp:revision>
  <dcterms:created xsi:type="dcterms:W3CDTF">2019-07-30T01:33:41Z</dcterms:created>
  <dcterms:modified xsi:type="dcterms:W3CDTF">2021-09-22T21:55:32Z</dcterms:modified>
</cp:coreProperties>
</file>