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617" r:id="rId6"/>
    <p:sldId id="618" r:id="rId7"/>
    <p:sldId id="626" r:id="rId8"/>
    <p:sldId id="619" r:id="rId9"/>
    <p:sldId id="625" r:id="rId10"/>
    <p:sldId id="621" r:id="rId11"/>
    <p:sldId id="620" r:id="rId12"/>
    <p:sldId id="62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DE"/>
    <a:srgbClr val="81D297"/>
    <a:srgbClr val="177D38"/>
    <a:srgbClr val="66A677"/>
    <a:srgbClr val="105A25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440" y="200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Advancing Integrated Psychiatric Care for the Medically Ill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C007CC-4C52-49E7-A3C5-67100619579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79098" y="610118"/>
            <a:ext cx="1829288" cy="18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78729" y="28282"/>
            <a:ext cx="11535851" cy="290045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2D079E-D821-416A-8815-52795C84D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119" y="20086"/>
            <a:ext cx="596481" cy="59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Reports and Educational Research in JACLP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516" y="3581910"/>
            <a:ext cx="8743203" cy="2041650"/>
          </a:xfrm>
        </p:spPr>
        <p:txBody>
          <a:bodyPr>
            <a:normAutofit/>
          </a:bodyPr>
          <a:lstStyle/>
          <a:p>
            <a:r>
              <a:rPr lang="en-US" dirty="0"/>
              <a:t>Scott R. Beach, MD, FACLP</a:t>
            </a:r>
          </a:p>
          <a:p>
            <a:pPr fontAlgn="base"/>
            <a:r>
              <a:rPr lang="en-US" sz="1900" dirty="0"/>
              <a:t>Program Director, MGH/McLean Adult Psychiatry Residency</a:t>
            </a:r>
          </a:p>
          <a:p>
            <a:pPr fontAlgn="base"/>
            <a:r>
              <a:rPr lang="en-US" sz="1900" dirty="0"/>
              <a:t>Psychiatrist, Avery D. Weisman Psychiatric Consultation Service, MGH</a:t>
            </a:r>
          </a:p>
          <a:p>
            <a:pPr fontAlgn="base"/>
            <a:r>
              <a:rPr lang="en-US" sz="1900" dirty="0"/>
              <a:t>Associate Professor of Psychiatry, Harvard Medical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9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DISCLOSURES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ADC21A8-FD91-4964-B5EB-AA0D80775E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016187"/>
              </p:ext>
            </p:extLst>
          </p:nvPr>
        </p:nvGraphicFramePr>
        <p:xfrm>
          <a:off x="2488021" y="2522120"/>
          <a:ext cx="5177135" cy="3220484"/>
        </p:xfrm>
        <a:graphic>
          <a:graphicData uri="http://schemas.openxmlformats.org/drawingml/2006/table">
            <a:tbl>
              <a:tblPr firstRow="1" firstCol="1" bandRow="1"/>
              <a:tblGrid>
                <a:gridCol w="3218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Company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Psychopharmacology Institute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Employment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Management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Independent Contractor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Research Support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Speaking &amp; Teaching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8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Board, Panel or Committee Membership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39" marR="681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EB3B396-9E42-4C7F-BAB6-76CB8F6B4858}"/>
              </a:ext>
            </a:extLst>
          </p:cNvPr>
          <p:cNvSpPr txBox="1"/>
          <p:nvPr/>
        </p:nvSpPr>
        <p:spPr>
          <a:xfrm>
            <a:off x="3067050" y="5742604"/>
            <a:ext cx="605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 – Relationship is considered directly relevant to the presentation</a:t>
            </a:r>
          </a:p>
          <a:p>
            <a:pPr algn="ctr"/>
            <a:r>
              <a:rPr lang="en-US" sz="1200" dirty="0"/>
              <a:t>I – Relationship is NOT considered directly relevant to the presentation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54174F-C4F1-47AF-A515-62BEC6976B1B}"/>
              </a:ext>
            </a:extLst>
          </p:cNvPr>
          <p:cNvSpPr/>
          <p:nvPr/>
        </p:nvSpPr>
        <p:spPr>
          <a:xfrm>
            <a:off x="2091223" y="1418900"/>
            <a:ext cx="363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Scott Beach, MD, FACLP</a:t>
            </a:r>
          </a:p>
        </p:txBody>
      </p:sp>
    </p:spTree>
    <p:extLst>
      <p:ext uri="{BB962C8B-B14F-4D97-AF65-F5344CB8AC3E}">
        <p14:creationId xmlns:p14="http://schemas.microsoft.com/office/powerpoint/2010/main" val="390288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34EF-1D6A-5D4E-ACDC-D5FF08CA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F5119-156B-754E-9DC5-8442A8A8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presentations and discussions are a core component of teaching CL work to trainees</a:t>
            </a:r>
          </a:p>
          <a:p>
            <a:r>
              <a:rPr lang="en-US" dirty="0"/>
              <a:t>Case reports have been a major part of the Annual Meeting poster session, as well as the journal</a:t>
            </a:r>
          </a:p>
          <a:p>
            <a:r>
              <a:rPr lang="en-US" dirty="0"/>
              <a:t>SIG listservs frequently feature case discussions in a “crowd sourcing” model</a:t>
            </a:r>
          </a:p>
          <a:p>
            <a:r>
              <a:rPr lang="en-US" dirty="0"/>
              <a:t>For many trainees, a case report is how they get started with academic writing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231EF-6369-594E-ABC6-2D3D2F0F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4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7FB6-93C4-6740-9BA3-9F1E029E4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Publishing Options for Case Reports in JACLP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093DF-FD1C-9046-B617-C6DADD71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Case Report</a:t>
            </a:r>
          </a:p>
          <a:p>
            <a:pPr lvl="1"/>
            <a:r>
              <a:rPr lang="en-US" dirty="0"/>
              <a:t>Letter to the editor; 750 words</a:t>
            </a:r>
          </a:p>
          <a:p>
            <a:pPr lvl="1"/>
            <a:r>
              <a:rPr lang="en-US" dirty="0"/>
              <a:t>Meant to highlight novel presentations, surprising outcomes</a:t>
            </a:r>
          </a:p>
          <a:p>
            <a:r>
              <a:rPr lang="en-US" dirty="0"/>
              <a:t>Literature Review with Illustrative Case Report/Series</a:t>
            </a:r>
          </a:p>
          <a:p>
            <a:pPr lvl="1"/>
            <a:r>
              <a:rPr lang="en-US" dirty="0"/>
              <a:t>Word limit is 3,000 words (500 for the case itself)</a:t>
            </a:r>
          </a:p>
          <a:p>
            <a:pPr lvl="1"/>
            <a:r>
              <a:rPr lang="en-US" dirty="0"/>
              <a:t>Intended for under-recognized or emerging clinical presentations</a:t>
            </a:r>
          </a:p>
          <a:p>
            <a:pPr lvl="1"/>
            <a:r>
              <a:rPr lang="en-US" dirty="0"/>
              <a:t>Focus is on the literature review</a:t>
            </a:r>
          </a:p>
          <a:p>
            <a:r>
              <a:rPr lang="en-US" dirty="0"/>
              <a:t>C-L Case Conference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D7B2C-5B95-3B4D-9874-435D54D6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5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40F3E-D513-DB42-B8FE-C2DC381D9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Elements of C-L Case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BDECE-44C4-A14E-A891-5357C537D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C-L Case Conference is based loosely on the NEJM’s Clinical Pathologic Conference (CPC)</a:t>
            </a:r>
          </a:p>
          <a:p>
            <a:r>
              <a:rPr lang="en-US" dirty="0"/>
              <a:t>Overall column is targeted primarily at trainees, but with the expectation that psychiatrists of all levels will learn something</a:t>
            </a:r>
          </a:p>
          <a:p>
            <a:r>
              <a:rPr lang="en-US" dirty="0"/>
              <a:t>Case presented by a trainee or early career psychiatrist</a:t>
            </a:r>
          </a:p>
          <a:p>
            <a:r>
              <a:rPr lang="en-US" dirty="0"/>
              <a:t>2-4 Discussants focus on various aspects of the case</a:t>
            </a:r>
          </a:p>
          <a:p>
            <a:pPr lvl="1"/>
            <a:r>
              <a:rPr lang="en-US" dirty="0"/>
              <a:t>At least one discussant is from outside the “home” institution</a:t>
            </a:r>
          </a:p>
          <a:p>
            <a:pPr lvl="1"/>
            <a:r>
              <a:rPr lang="en-US" dirty="0"/>
              <a:t>Discussants should generally have expertise in their topic area, but can be junior or senior faculty</a:t>
            </a:r>
          </a:p>
          <a:p>
            <a:r>
              <a:rPr lang="en-US" dirty="0"/>
              <a:t>Case Conference should be a balance of evidence-based literature review and practical teaching pearls that come from experience</a:t>
            </a:r>
          </a:p>
          <a:p>
            <a:r>
              <a:rPr lang="en-US" dirty="0"/>
              <a:t>Should paint a picture of how an expert would approach a certain component of the case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459C8-0900-CB40-8404-B9B79573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2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B3EA-6BBA-A64C-96CA-9EF441A6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Good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02DA-3DB5-CB4E-BB3A-3682906F3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Doesn’t have to be a zebra or a </a:t>
            </a:r>
            <a:r>
              <a:rPr lang="en-US" dirty="0" err="1"/>
              <a:t>fascinoma</a:t>
            </a:r>
            <a:endParaRPr lang="en-US" dirty="0"/>
          </a:p>
          <a:p>
            <a:r>
              <a:rPr lang="en-US" dirty="0"/>
              <a:t>Highlights a common clinical dilemma on the CL service</a:t>
            </a:r>
          </a:p>
          <a:p>
            <a:r>
              <a:rPr lang="en-US" dirty="0"/>
              <a:t>Involves multiple disciplines or sub-sub-specialties</a:t>
            </a:r>
          </a:p>
          <a:p>
            <a:r>
              <a:rPr lang="en-US" dirty="0"/>
              <a:t>If it’s a diagnostic dilemma, the final diagnosis is fairly well-established</a:t>
            </a:r>
          </a:p>
          <a:p>
            <a:r>
              <a:rPr lang="en-US" dirty="0"/>
              <a:t>Does not have to be success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6DEC6-249A-6D41-AA13-6021C7C5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7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19B8C-4843-8D4F-91E6-77F27238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F7FCE-1EA3-F74D-8703-5F2AC76AE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on the lookout for interesting cases</a:t>
            </a:r>
          </a:p>
          <a:p>
            <a:r>
              <a:rPr lang="en-US" dirty="0"/>
              <a:t>Visit the JACLP Instructions for Authors page</a:t>
            </a:r>
          </a:p>
          <a:p>
            <a:r>
              <a:rPr lang="en-US" dirty="0"/>
              <a:t>Start with a case write-up</a:t>
            </a:r>
          </a:p>
          <a:p>
            <a:r>
              <a:rPr lang="en-US" dirty="0"/>
              <a:t>Consider involving a senior mentor</a:t>
            </a:r>
          </a:p>
          <a:p>
            <a:pPr lvl="1"/>
            <a:r>
              <a:rPr lang="en-US" dirty="0"/>
              <a:t>If you don’t have a senior mentor at your institution, ACLP can help!</a:t>
            </a:r>
          </a:p>
          <a:p>
            <a:r>
              <a:rPr lang="en-US" dirty="0"/>
              <a:t>Pick out 3-4 important focal points for the discussion sections</a:t>
            </a:r>
          </a:p>
          <a:p>
            <a:pPr lvl="1"/>
            <a:r>
              <a:rPr lang="en-US" dirty="0"/>
              <a:t>Can be as simple as differential diagnosis, phenomenology, management</a:t>
            </a:r>
          </a:p>
          <a:p>
            <a:r>
              <a:rPr lang="en-US" dirty="0"/>
              <a:t>Start thinking about possible discussants</a:t>
            </a:r>
          </a:p>
          <a:p>
            <a:r>
              <a:rPr lang="en-US" dirty="0"/>
              <a:t>Reach out to the Editors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98839-1AC7-1448-A62E-14CA8B54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5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393DA-1632-C643-A3AF-056FC082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Choosing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AB55-E2BB-7E40-880F-3B48BA673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Key Principles:</a:t>
            </a:r>
          </a:p>
          <a:p>
            <a:pPr lvl="1"/>
            <a:r>
              <a:rPr lang="en-US" dirty="0"/>
              <a:t>Topic diversity</a:t>
            </a:r>
          </a:p>
          <a:p>
            <a:pPr lvl="1"/>
            <a:r>
              <a:rPr lang="en-US" dirty="0"/>
              <a:t>Institutional diversity</a:t>
            </a:r>
          </a:p>
          <a:p>
            <a:r>
              <a:rPr lang="en-US" dirty="0"/>
              <a:t>Reach out to Editorial Office before preparing manuscript</a:t>
            </a:r>
          </a:p>
          <a:p>
            <a:r>
              <a:rPr lang="en-US" dirty="0"/>
              <a:t>Assistance offered with determining discussion topics and identifying possible discussants</a:t>
            </a:r>
          </a:p>
          <a:p>
            <a:r>
              <a:rPr lang="en-US" dirty="0"/>
              <a:t>SIGs also encouraged to consider cases for submission</a:t>
            </a:r>
          </a:p>
          <a:p>
            <a:r>
              <a:rPr lang="en-US" dirty="0"/>
              <a:t>CL Case Conference Webinar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8C0BC-624B-4C46-BA9B-DBD5F9D2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0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24A5-E19C-B74C-B496-EA937745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Education-Themed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AD330-5A98-3541-AA8A-F5572429E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JACLP continues to encourage submission of articles related to education in C-L psychiatry</a:t>
            </a:r>
          </a:p>
          <a:p>
            <a:r>
              <a:rPr lang="en-US" dirty="0"/>
              <a:t>Articles containing original research and empirical data are particularly desired</a:t>
            </a:r>
          </a:p>
          <a:p>
            <a:r>
              <a:rPr lang="en-US" dirty="0"/>
              <a:t>Other educational commentaries or summaries of best practices would fit best within the guidelines for Special Articles</a:t>
            </a:r>
          </a:p>
          <a:p>
            <a:r>
              <a:rPr lang="en-US" dirty="0"/>
              <a:t>Encourage submissions from ACLP Education Committee and subcommittees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9270F-95F0-5B4A-8C75-9FC8EE65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71826"/>
      </p:ext>
    </p:extLst>
  </p:cSld>
  <p:clrMapOvr>
    <a:masterClrMapping/>
  </p:clrMapOvr>
</p:sld>
</file>

<file path=ppt/theme/theme1.xml><?xml version="1.0" encoding="utf-8"?>
<a:theme xmlns:a="http://schemas.openxmlformats.org/drawingml/2006/main" name="APM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7" ma:contentTypeDescription="Create a new document." ma:contentTypeScope="" ma:versionID="493f2d6b807df0935bed6656de074bef">
  <xsd:schema xmlns:xsd="http://www.w3.org/2001/XMLSchema" xmlns:xs="http://www.w3.org/2001/XMLSchema" xmlns:p="http://schemas.microsoft.com/office/2006/metadata/properties" xmlns:ns1="http://schemas.microsoft.com/sharepoint/v3" xmlns:ns2="7f3cf475-0395-4332-a22f-87d7b85be7f2" xmlns:ns3="d5af13c4-72b1-41c9-8507-7e9ed24d93ac" targetNamespace="http://schemas.microsoft.com/office/2006/metadata/properties" ma:root="true" ma:fieldsID="a1dce2381ccd3c7c0a6efa79122b1529" ns1:_="" ns2:_="" ns3:_="">
    <xsd:import namespace="http://schemas.microsoft.com/sharepoint/v3"/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60AA4B-0C74-43BA-862E-50B2110804B8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d5af13c4-72b1-41c9-8507-7e9ed24d93ac"/>
    <ds:schemaRef ds:uri="http://purl.org/dc/elements/1.1/"/>
    <ds:schemaRef ds:uri="http://purl.org/dc/terms/"/>
    <ds:schemaRef ds:uri="http://schemas.microsoft.com/office/2006/metadata/properties"/>
    <ds:schemaRef ds:uri="7f3cf475-0395-4332-a22f-87d7b85be7f2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F9DFF95-2760-4E94-A17F-8529760327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ACLP_template</Template>
  <TotalTime>4413</TotalTime>
  <Words>562</Words>
  <Application>Microsoft Macintosh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</vt:lpstr>
      <vt:lpstr>Wingdings</vt:lpstr>
      <vt:lpstr>APM template</vt:lpstr>
      <vt:lpstr>Case Reports and Educational Research in JACLP</vt:lpstr>
      <vt:lpstr>FACULTY DISCLOSURES</vt:lpstr>
      <vt:lpstr>Background</vt:lpstr>
      <vt:lpstr>3 Publishing Options for Case Reports in JACLP</vt:lpstr>
      <vt:lpstr>Key Elements of C-L Case Conference</vt:lpstr>
      <vt:lpstr>What Makes a Good Case?</vt:lpstr>
      <vt:lpstr>How to Get Started</vt:lpstr>
      <vt:lpstr>Process for Choosing Cases</vt:lpstr>
      <vt:lpstr>Education-Themed Articles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Riester</dc:creator>
  <cp:lastModifiedBy>Beach, Scott,M.D.</cp:lastModifiedBy>
  <cp:revision>39</cp:revision>
  <dcterms:created xsi:type="dcterms:W3CDTF">2020-09-23T18:24:29Z</dcterms:created>
  <dcterms:modified xsi:type="dcterms:W3CDTF">2021-10-06T19:22:08Z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