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7" r:id="rId1"/>
    <p:sldMasterId id="2147483911" r:id="rId2"/>
    <p:sldMasterId id="2147483921" r:id="rId3"/>
  </p:sldMasterIdLst>
  <p:notesMasterIdLst>
    <p:notesMasterId r:id="rId42"/>
  </p:notesMasterIdLst>
  <p:sldIdLst>
    <p:sldId id="345" r:id="rId4"/>
    <p:sldId id="372" r:id="rId5"/>
    <p:sldId id="373" r:id="rId6"/>
    <p:sldId id="296" r:id="rId7"/>
    <p:sldId id="297" r:id="rId8"/>
    <p:sldId id="298" r:id="rId9"/>
    <p:sldId id="299" r:id="rId10"/>
    <p:sldId id="300" r:id="rId11"/>
    <p:sldId id="301" r:id="rId12"/>
    <p:sldId id="303" r:id="rId13"/>
    <p:sldId id="304" r:id="rId14"/>
    <p:sldId id="307" r:id="rId15"/>
    <p:sldId id="308" r:id="rId16"/>
    <p:sldId id="311" r:id="rId17"/>
    <p:sldId id="256" r:id="rId18"/>
    <p:sldId id="361" r:id="rId19"/>
    <p:sldId id="349" r:id="rId20"/>
    <p:sldId id="366" r:id="rId21"/>
    <p:sldId id="321" r:id="rId22"/>
    <p:sldId id="320" r:id="rId23"/>
    <p:sldId id="322" r:id="rId24"/>
    <p:sldId id="328" r:id="rId25"/>
    <p:sldId id="327" r:id="rId26"/>
    <p:sldId id="370" r:id="rId27"/>
    <p:sldId id="371" r:id="rId28"/>
    <p:sldId id="368" r:id="rId29"/>
    <p:sldId id="367" r:id="rId30"/>
    <p:sldId id="362" r:id="rId31"/>
    <p:sldId id="363" r:id="rId32"/>
    <p:sldId id="364" r:id="rId33"/>
    <p:sldId id="365" r:id="rId34"/>
    <p:sldId id="353" r:id="rId35"/>
    <p:sldId id="329" r:id="rId36"/>
    <p:sldId id="324" r:id="rId37"/>
    <p:sldId id="325" r:id="rId38"/>
    <p:sldId id="359" r:id="rId39"/>
    <p:sldId id="326" r:id="rId40"/>
    <p:sldId id="360" r:id="rId4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887787C0-397C-49F5-8BF9-406FA63953D0}">
          <p14:sldIdLst>
            <p14:sldId id="345"/>
            <p14:sldId id="372"/>
            <p14:sldId id="373"/>
            <p14:sldId id="296"/>
            <p14:sldId id="297"/>
            <p14:sldId id="298"/>
            <p14:sldId id="299"/>
            <p14:sldId id="300"/>
            <p14:sldId id="301"/>
            <p14:sldId id="303"/>
            <p14:sldId id="304"/>
            <p14:sldId id="307"/>
            <p14:sldId id="308"/>
            <p14:sldId id="311"/>
            <p14:sldId id="256"/>
            <p14:sldId id="361"/>
            <p14:sldId id="349"/>
            <p14:sldId id="366"/>
            <p14:sldId id="321"/>
            <p14:sldId id="320"/>
            <p14:sldId id="322"/>
            <p14:sldId id="328"/>
            <p14:sldId id="327"/>
            <p14:sldId id="370"/>
            <p14:sldId id="371"/>
            <p14:sldId id="368"/>
            <p14:sldId id="367"/>
            <p14:sldId id="362"/>
            <p14:sldId id="363"/>
            <p14:sldId id="364"/>
            <p14:sldId id="365"/>
            <p14:sldId id="353"/>
            <p14:sldId id="329"/>
            <p14:sldId id="324"/>
            <p14:sldId id="325"/>
            <p14:sldId id="359"/>
            <p14:sldId id="326"/>
            <p14:sldId id="36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ía del Carmen Ortega Bernardo" initials="MdCOB" lastIdx="1" clrIdx="0">
    <p:extLst>
      <p:ext uri="{19B8F6BF-5375-455C-9EA6-DF929625EA0E}">
        <p15:presenceInfo xmlns:p15="http://schemas.microsoft.com/office/powerpoint/2012/main" userId="d24f81d7437955b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588"/>
    <a:srgbClr val="5A5A5A"/>
    <a:srgbClr val="C3E1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5226" autoAdjust="0"/>
  </p:normalViewPr>
  <p:slideViewPr>
    <p:cSldViewPr snapToGrid="0">
      <p:cViewPr varScale="1">
        <p:scale>
          <a:sx n="82" d="100"/>
          <a:sy n="82" d="100"/>
        </p:scale>
        <p:origin x="763"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1AE602-FA53-439F-86F6-3EC533A5C457}" type="doc">
      <dgm:prSet loTypeId="urn:microsoft.com/office/officeart/2005/8/layout/radial3" loCatId="cycle" qsTypeId="urn:microsoft.com/office/officeart/2005/8/quickstyle/3d3" qsCatId="3D" csTypeId="urn:microsoft.com/office/officeart/2005/8/colors/colorful1" csCatId="colorful" phldr="1"/>
      <dgm:spPr/>
      <dgm:t>
        <a:bodyPr/>
        <a:lstStyle/>
        <a:p>
          <a:endParaRPr lang="en-US"/>
        </a:p>
      </dgm:t>
    </dgm:pt>
    <dgm:pt modelId="{FCBF25B3-A7C2-4318-B598-7F861C1C9988}">
      <dgm:prSet phldrT="[Text]"/>
      <dgm:spPr/>
      <dgm:t>
        <a:bodyPr/>
        <a:lstStyle/>
        <a:p>
          <a:r>
            <a:rPr lang="en-US" dirty="0"/>
            <a:t>Regression</a:t>
          </a:r>
        </a:p>
      </dgm:t>
    </dgm:pt>
    <dgm:pt modelId="{656BA7E0-675E-4838-AEDD-1929D08397F3}" type="parTrans" cxnId="{8A31D432-633A-441C-A87F-028035C0102C}">
      <dgm:prSet/>
      <dgm:spPr/>
      <dgm:t>
        <a:bodyPr/>
        <a:lstStyle/>
        <a:p>
          <a:endParaRPr lang="en-US"/>
        </a:p>
      </dgm:t>
    </dgm:pt>
    <dgm:pt modelId="{B7AECAEC-B558-4DC4-9FA5-C214D6920D50}" type="sibTrans" cxnId="{8A31D432-633A-441C-A87F-028035C0102C}">
      <dgm:prSet/>
      <dgm:spPr/>
      <dgm:t>
        <a:bodyPr/>
        <a:lstStyle/>
        <a:p>
          <a:endParaRPr lang="en-US"/>
        </a:p>
      </dgm:t>
    </dgm:pt>
    <dgm:pt modelId="{A946E9C0-7914-46E1-BF5F-E9658670CE19}">
      <dgm:prSet phldrT="[Text]"/>
      <dgm:spPr/>
      <dgm:t>
        <a:bodyPr/>
        <a:lstStyle/>
        <a:p>
          <a:r>
            <a:rPr lang="en-US" dirty="0"/>
            <a:t>Immunologic (Immune System)</a:t>
          </a:r>
        </a:p>
      </dgm:t>
    </dgm:pt>
    <dgm:pt modelId="{F19FA21A-B5DC-4E86-B86A-C79B644B8982}" type="parTrans" cxnId="{04B63695-B3FB-40DE-AA81-DAFB2F45BD62}">
      <dgm:prSet/>
      <dgm:spPr/>
      <dgm:t>
        <a:bodyPr/>
        <a:lstStyle/>
        <a:p>
          <a:endParaRPr lang="en-US"/>
        </a:p>
      </dgm:t>
    </dgm:pt>
    <dgm:pt modelId="{AEB27B7E-B88E-4802-8CDA-F8D2660EC992}" type="sibTrans" cxnId="{04B63695-B3FB-40DE-AA81-DAFB2F45BD62}">
      <dgm:prSet/>
      <dgm:spPr/>
      <dgm:t>
        <a:bodyPr/>
        <a:lstStyle/>
        <a:p>
          <a:endParaRPr lang="en-US"/>
        </a:p>
      </dgm:t>
    </dgm:pt>
    <dgm:pt modelId="{9EC74455-7F74-4E0C-AEC3-E6A07092EE33}">
      <dgm:prSet phldrT="[Text]"/>
      <dgm:spPr/>
      <dgm:t>
        <a:bodyPr/>
        <a:lstStyle/>
        <a:p>
          <a:r>
            <a:rPr lang="en-US" dirty="0"/>
            <a:t>Genetic</a:t>
          </a:r>
        </a:p>
      </dgm:t>
    </dgm:pt>
    <dgm:pt modelId="{003E8B26-68B5-48B0-96A1-A9799A86877F}" type="parTrans" cxnId="{06410DB8-2A80-49B6-893C-F045C851E84F}">
      <dgm:prSet/>
      <dgm:spPr/>
      <dgm:t>
        <a:bodyPr/>
        <a:lstStyle/>
        <a:p>
          <a:endParaRPr lang="en-US"/>
        </a:p>
      </dgm:t>
    </dgm:pt>
    <dgm:pt modelId="{2C89F223-0D0A-4E28-B0DE-3DD02C89A32D}" type="sibTrans" cxnId="{06410DB8-2A80-49B6-893C-F045C851E84F}">
      <dgm:prSet/>
      <dgm:spPr/>
      <dgm:t>
        <a:bodyPr/>
        <a:lstStyle/>
        <a:p>
          <a:endParaRPr lang="en-US"/>
        </a:p>
      </dgm:t>
    </dgm:pt>
    <dgm:pt modelId="{93FB0DD6-F621-4C07-9C03-73A2358DFEC7}">
      <dgm:prSet phldrT="[Text]"/>
      <dgm:spPr/>
      <dgm:t>
        <a:bodyPr/>
        <a:lstStyle/>
        <a:p>
          <a:r>
            <a:rPr lang="en-US" dirty="0"/>
            <a:t>Neurologic (Brain)</a:t>
          </a:r>
        </a:p>
      </dgm:t>
    </dgm:pt>
    <dgm:pt modelId="{00A2FE90-3BA4-4945-8216-B20BD4E83860}" type="parTrans" cxnId="{4B802607-3392-4BAB-A908-795A443EEAA9}">
      <dgm:prSet/>
      <dgm:spPr/>
      <dgm:t>
        <a:bodyPr/>
        <a:lstStyle/>
        <a:p>
          <a:endParaRPr lang="en-US"/>
        </a:p>
      </dgm:t>
    </dgm:pt>
    <dgm:pt modelId="{47FF5970-1D27-4E9B-814C-04D5C4C0604C}" type="sibTrans" cxnId="{4B802607-3392-4BAB-A908-795A443EEAA9}">
      <dgm:prSet/>
      <dgm:spPr/>
      <dgm:t>
        <a:bodyPr/>
        <a:lstStyle/>
        <a:p>
          <a:endParaRPr lang="en-US"/>
        </a:p>
      </dgm:t>
    </dgm:pt>
    <dgm:pt modelId="{1107FF67-3620-4677-AD30-2FB303B77535}">
      <dgm:prSet phldrT="[Text]"/>
      <dgm:spPr/>
      <dgm:t>
        <a:bodyPr/>
        <a:lstStyle/>
        <a:p>
          <a:r>
            <a:rPr lang="en-US" dirty="0"/>
            <a:t>Psychiatric</a:t>
          </a:r>
        </a:p>
      </dgm:t>
    </dgm:pt>
    <dgm:pt modelId="{B2535000-C222-445B-B0EC-4C189D3224B8}" type="parTrans" cxnId="{D143E4DE-B792-4950-8A5B-EA634E2D841D}">
      <dgm:prSet/>
      <dgm:spPr/>
      <dgm:t>
        <a:bodyPr/>
        <a:lstStyle/>
        <a:p>
          <a:endParaRPr lang="en-US"/>
        </a:p>
      </dgm:t>
    </dgm:pt>
    <dgm:pt modelId="{51454C1D-9A55-4614-9014-AAF172412575}" type="sibTrans" cxnId="{D143E4DE-B792-4950-8A5B-EA634E2D841D}">
      <dgm:prSet/>
      <dgm:spPr/>
      <dgm:t>
        <a:bodyPr/>
        <a:lstStyle/>
        <a:p>
          <a:endParaRPr lang="en-US"/>
        </a:p>
      </dgm:t>
    </dgm:pt>
    <dgm:pt modelId="{E4EE464C-0B61-4C37-864A-2F30DB5648DE}">
      <dgm:prSet phldrT="[Text]"/>
      <dgm:spPr/>
      <dgm:t>
        <a:bodyPr/>
        <a:lstStyle/>
        <a:p>
          <a:r>
            <a:rPr lang="en-US" dirty="0"/>
            <a:t>Endocrinologic (Hormones)</a:t>
          </a:r>
        </a:p>
      </dgm:t>
    </dgm:pt>
    <dgm:pt modelId="{19FE1548-3B65-4205-8233-2C559A3D1274}" type="parTrans" cxnId="{79FCA6B3-2064-451E-95D9-03C0CE623D18}">
      <dgm:prSet/>
      <dgm:spPr/>
      <dgm:t>
        <a:bodyPr/>
        <a:lstStyle/>
        <a:p>
          <a:endParaRPr lang="en-US"/>
        </a:p>
      </dgm:t>
    </dgm:pt>
    <dgm:pt modelId="{8596E211-45DD-4C8A-A252-1116463793AE}" type="sibTrans" cxnId="{79FCA6B3-2064-451E-95D9-03C0CE623D18}">
      <dgm:prSet/>
      <dgm:spPr/>
      <dgm:t>
        <a:bodyPr/>
        <a:lstStyle/>
        <a:p>
          <a:endParaRPr lang="en-US"/>
        </a:p>
      </dgm:t>
    </dgm:pt>
    <dgm:pt modelId="{6CC057E2-21B0-4BBF-B186-3ADE4B9FAB46}">
      <dgm:prSet phldrT="[Text]"/>
      <dgm:spPr/>
      <dgm:t>
        <a:bodyPr/>
        <a:lstStyle/>
        <a:p>
          <a:r>
            <a:rPr lang="en-US" dirty="0"/>
            <a:t>Nutritional</a:t>
          </a:r>
        </a:p>
      </dgm:t>
    </dgm:pt>
    <dgm:pt modelId="{F748C28E-41AB-47A8-AE0A-0A9A25F39502}" type="parTrans" cxnId="{FDF44B69-E927-451A-807F-4E09739E4025}">
      <dgm:prSet/>
      <dgm:spPr/>
      <dgm:t>
        <a:bodyPr/>
        <a:lstStyle/>
        <a:p>
          <a:endParaRPr lang="en-US"/>
        </a:p>
      </dgm:t>
    </dgm:pt>
    <dgm:pt modelId="{FC947FE2-8F3C-4599-8E3E-022E91F0E70B}" type="sibTrans" cxnId="{FDF44B69-E927-451A-807F-4E09739E4025}">
      <dgm:prSet/>
      <dgm:spPr/>
      <dgm:t>
        <a:bodyPr/>
        <a:lstStyle/>
        <a:p>
          <a:endParaRPr lang="en-US"/>
        </a:p>
      </dgm:t>
    </dgm:pt>
    <dgm:pt modelId="{BA07134E-7276-41AB-98EF-11A6AAC7904C}">
      <dgm:prSet phldrT="[Text]"/>
      <dgm:spPr/>
      <dgm:t>
        <a:bodyPr/>
        <a:lstStyle/>
        <a:p>
          <a:r>
            <a:rPr lang="en-US" dirty="0"/>
            <a:t>Environmental</a:t>
          </a:r>
        </a:p>
      </dgm:t>
    </dgm:pt>
    <dgm:pt modelId="{9C2B9392-6F58-4D81-BA70-2878E24563B2}" type="parTrans" cxnId="{4F239DCF-54C0-4F5E-B968-47657801E0D3}">
      <dgm:prSet/>
      <dgm:spPr/>
      <dgm:t>
        <a:bodyPr/>
        <a:lstStyle/>
        <a:p>
          <a:endParaRPr lang="en-US"/>
        </a:p>
      </dgm:t>
    </dgm:pt>
    <dgm:pt modelId="{0EC1AE09-5167-4E68-BA3E-52FC765518DE}" type="sibTrans" cxnId="{4F239DCF-54C0-4F5E-B968-47657801E0D3}">
      <dgm:prSet/>
      <dgm:spPr/>
      <dgm:t>
        <a:bodyPr/>
        <a:lstStyle/>
        <a:p>
          <a:endParaRPr lang="en-US"/>
        </a:p>
      </dgm:t>
    </dgm:pt>
    <dgm:pt modelId="{12F80E33-6A5B-4588-979D-A02F1774A350}">
      <dgm:prSet phldrT="[Text]"/>
      <dgm:spPr/>
      <dgm:t>
        <a:bodyPr/>
        <a:lstStyle/>
        <a:p>
          <a:r>
            <a:rPr lang="en-US" dirty="0"/>
            <a:t>Stress</a:t>
          </a:r>
        </a:p>
      </dgm:t>
    </dgm:pt>
    <dgm:pt modelId="{B43B3DE0-D7CF-4503-B216-079F3D72A8AC}" type="parTrans" cxnId="{786CA349-087A-4138-A134-D523BF971595}">
      <dgm:prSet/>
      <dgm:spPr/>
      <dgm:t>
        <a:bodyPr/>
        <a:lstStyle/>
        <a:p>
          <a:endParaRPr lang="en-US"/>
        </a:p>
      </dgm:t>
    </dgm:pt>
    <dgm:pt modelId="{AACD8EB0-8A77-4A4E-A3D8-5FD20BE61210}" type="sibTrans" cxnId="{786CA349-087A-4138-A134-D523BF971595}">
      <dgm:prSet/>
      <dgm:spPr/>
      <dgm:t>
        <a:bodyPr/>
        <a:lstStyle/>
        <a:p>
          <a:endParaRPr lang="en-US"/>
        </a:p>
      </dgm:t>
    </dgm:pt>
    <dgm:pt modelId="{8A4F911F-D44C-4C9D-BA4C-F1922BED68CD}">
      <dgm:prSet phldrT="[Text]"/>
      <dgm:spPr/>
      <dgm:t>
        <a:bodyPr/>
        <a:lstStyle/>
        <a:p>
          <a:r>
            <a:rPr lang="en-US" dirty="0"/>
            <a:t>Pain</a:t>
          </a:r>
        </a:p>
      </dgm:t>
    </dgm:pt>
    <dgm:pt modelId="{BDAF5C61-2ACE-4299-A951-6E3617613649}" type="parTrans" cxnId="{C8A9E4E9-E5D6-4F96-9444-1F39F4BE820F}">
      <dgm:prSet/>
      <dgm:spPr/>
      <dgm:t>
        <a:bodyPr/>
        <a:lstStyle/>
        <a:p>
          <a:endParaRPr lang="en-US"/>
        </a:p>
      </dgm:t>
    </dgm:pt>
    <dgm:pt modelId="{155FA14F-28CA-4CF4-9714-F1DC60BFF0BC}" type="sibTrans" cxnId="{C8A9E4E9-E5D6-4F96-9444-1F39F4BE820F}">
      <dgm:prSet/>
      <dgm:spPr/>
      <dgm:t>
        <a:bodyPr/>
        <a:lstStyle/>
        <a:p>
          <a:endParaRPr lang="en-US"/>
        </a:p>
      </dgm:t>
    </dgm:pt>
    <dgm:pt modelId="{34924FA2-2434-4FCC-95C5-D79EA49C834D}" type="pres">
      <dgm:prSet presAssocID="{051AE602-FA53-439F-86F6-3EC533A5C457}" presName="composite" presStyleCnt="0">
        <dgm:presLayoutVars>
          <dgm:chMax val="1"/>
          <dgm:dir/>
          <dgm:resizeHandles val="exact"/>
        </dgm:presLayoutVars>
      </dgm:prSet>
      <dgm:spPr/>
    </dgm:pt>
    <dgm:pt modelId="{C2C267F4-5C36-44A8-8B03-47B348863994}" type="pres">
      <dgm:prSet presAssocID="{051AE602-FA53-439F-86F6-3EC533A5C457}" presName="radial" presStyleCnt="0">
        <dgm:presLayoutVars>
          <dgm:animLvl val="ctr"/>
        </dgm:presLayoutVars>
      </dgm:prSet>
      <dgm:spPr/>
    </dgm:pt>
    <dgm:pt modelId="{E6FCA655-7C79-48E3-91E6-61EE949D3935}" type="pres">
      <dgm:prSet presAssocID="{FCBF25B3-A7C2-4318-B598-7F861C1C9988}" presName="centerShape" presStyleLbl="vennNode1" presStyleIdx="0" presStyleCnt="10"/>
      <dgm:spPr/>
    </dgm:pt>
    <dgm:pt modelId="{B6813EA1-2E78-465A-9F10-0D361286C24A}" type="pres">
      <dgm:prSet presAssocID="{A946E9C0-7914-46E1-BF5F-E9658670CE19}" presName="node" presStyleLbl="vennNode1" presStyleIdx="1" presStyleCnt="10" custScaleX="124567">
        <dgm:presLayoutVars>
          <dgm:bulletEnabled val="1"/>
        </dgm:presLayoutVars>
      </dgm:prSet>
      <dgm:spPr/>
    </dgm:pt>
    <dgm:pt modelId="{EE93DB80-6E5D-4C15-AD7F-AF0E338A2DC0}" type="pres">
      <dgm:prSet presAssocID="{9EC74455-7F74-4E0C-AEC3-E6A07092EE33}" presName="node" presStyleLbl="vennNode1" presStyleIdx="2" presStyleCnt="10">
        <dgm:presLayoutVars>
          <dgm:bulletEnabled val="1"/>
        </dgm:presLayoutVars>
      </dgm:prSet>
      <dgm:spPr/>
    </dgm:pt>
    <dgm:pt modelId="{CDDC0226-D909-41E1-BE34-B93A971DD5EF}" type="pres">
      <dgm:prSet presAssocID="{93FB0DD6-F621-4C07-9C03-73A2358DFEC7}" presName="node" presStyleLbl="vennNode1" presStyleIdx="3" presStyleCnt="10">
        <dgm:presLayoutVars>
          <dgm:bulletEnabled val="1"/>
        </dgm:presLayoutVars>
      </dgm:prSet>
      <dgm:spPr/>
    </dgm:pt>
    <dgm:pt modelId="{207A337C-7DB1-45EE-8AAB-3229ABD124C8}" type="pres">
      <dgm:prSet presAssocID="{1107FF67-3620-4677-AD30-2FB303B77535}" presName="node" presStyleLbl="vennNode1" presStyleIdx="4" presStyleCnt="10">
        <dgm:presLayoutVars>
          <dgm:bulletEnabled val="1"/>
        </dgm:presLayoutVars>
      </dgm:prSet>
      <dgm:spPr/>
    </dgm:pt>
    <dgm:pt modelId="{D6E511EA-41EE-4DE4-AD37-21D2234BE6CC}" type="pres">
      <dgm:prSet presAssocID="{E4EE464C-0B61-4C37-864A-2F30DB5648DE}" presName="node" presStyleLbl="vennNode1" presStyleIdx="5" presStyleCnt="10">
        <dgm:presLayoutVars>
          <dgm:bulletEnabled val="1"/>
        </dgm:presLayoutVars>
      </dgm:prSet>
      <dgm:spPr/>
    </dgm:pt>
    <dgm:pt modelId="{73508B14-F7AA-422E-9364-B5A370D4F64B}" type="pres">
      <dgm:prSet presAssocID="{6CC057E2-21B0-4BBF-B186-3ADE4B9FAB46}" presName="node" presStyleLbl="vennNode1" presStyleIdx="6" presStyleCnt="10">
        <dgm:presLayoutVars>
          <dgm:bulletEnabled val="1"/>
        </dgm:presLayoutVars>
      </dgm:prSet>
      <dgm:spPr/>
    </dgm:pt>
    <dgm:pt modelId="{BBC8D49E-BF00-4768-B2D4-9BDDCD813F9C}" type="pres">
      <dgm:prSet presAssocID="{BA07134E-7276-41AB-98EF-11A6AAC7904C}" presName="node" presStyleLbl="vennNode1" presStyleIdx="7" presStyleCnt="10">
        <dgm:presLayoutVars>
          <dgm:bulletEnabled val="1"/>
        </dgm:presLayoutVars>
      </dgm:prSet>
      <dgm:spPr/>
    </dgm:pt>
    <dgm:pt modelId="{F4F7476D-1D57-40AE-BB6D-37B2A5E16076}" type="pres">
      <dgm:prSet presAssocID="{12F80E33-6A5B-4588-979D-A02F1774A350}" presName="node" presStyleLbl="vennNode1" presStyleIdx="8" presStyleCnt="10">
        <dgm:presLayoutVars>
          <dgm:bulletEnabled val="1"/>
        </dgm:presLayoutVars>
      </dgm:prSet>
      <dgm:spPr/>
    </dgm:pt>
    <dgm:pt modelId="{8E97386C-B854-4D52-805E-058DCCF9BB21}" type="pres">
      <dgm:prSet presAssocID="{8A4F911F-D44C-4C9D-BA4C-F1922BED68CD}" presName="node" presStyleLbl="vennNode1" presStyleIdx="9" presStyleCnt="10">
        <dgm:presLayoutVars>
          <dgm:bulletEnabled val="1"/>
        </dgm:presLayoutVars>
      </dgm:prSet>
      <dgm:spPr/>
    </dgm:pt>
  </dgm:ptLst>
  <dgm:cxnLst>
    <dgm:cxn modelId="{4B802607-3392-4BAB-A908-795A443EEAA9}" srcId="{FCBF25B3-A7C2-4318-B598-7F861C1C9988}" destId="{93FB0DD6-F621-4C07-9C03-73A2358DFEC7}" srcOrd="2" destOrd="0" parTransId="{00A2FE90-3BA4-4945-8216-B20BD4E83860}" sibTransId="{47FF5970-1D27-4E9B-814C-04D5C4C0604C}"/>
    <dgm:cxn modelId="{4236810F-20B7-4056-9ED7-51190CF4D4AB}" type="presOf" srcId="{A946E9C0-7914-46E1-BF5F-E9658670CE19}" destId="{B6813EA1-2E78-465A-9F10-0D361286C24A}" srcOrd="0" destOrd="0" presId="urn:microsoft.com/office/officeart/2005/8/layout/radial3"/>
    <dgm:cxn modelId="{3B69B02C-B5B0-4625-9CAB-18D0B8FAD52E}" type="presOf" srcId="{8A4F911F-D44C-4C9D-BA4C-F1922BED68CD}" destId="{8E97386C-B854-4D52-805E-058DCCF9BB21}" srcOrd="0" destOrd="0" presId="urn:microsoft.com/office/officeart/2005/8/layout/radial3"/>
    <dgm:cxn modelId="{8A31D432-633A-441C-A87F-028035C0102C}" srcId="{051AE602-FA53-439F-86F6-3EC533A5C457}" destId="{FCBF25B3-A7C2-4318-B598-7F861C1C9988}" srcOrd="0" destOrd="0" parTransId="{656BA7E0-675E-4838-AEDD-1929D08397F3}" sibTransId="{B7AECAEC-B558-4DC4-9FA5-C214D6920D50}"/>
    <dgm:cxn modelId="{FDF44B69-E927-451A-807F-4E09739E4025}" srcId="{FCBF25B3-A7C2-4318-B598-7F861C1C9988}" destId="{6CC057E2-21B0-4BBF-B186-3ADE4B9FAB46}" srcOrd="5" destOrd="0" parTransId="{F748C28E-41AB-47A8-AE0A-0A9A25F39502}" sibTransId="{FC947FE2-8F3C-4599-8E3E-022E91F0E70B}"/>
    <dgm:cxn modelId="{786CA349-087A-4138-A134-D523BF971595}" srcId="{FCBF25B3-A7C2-4318-B598-7F861C1C9988}" destId="{12F80E33-6A5B-4588-979D-A02F1774A350}" srcOrd="7" destOrd="0" parTransId="{B43B3DE0-D7CF-4503-B216-079F3D72A8AC}" sibTransId="{AACD8EB0-8A77-4A4E-A3D8-5FD20BE61210}"/>
    <dgm:cxn modelId="{5ABB604E-EF2A-45A4-817A-9A753749ABAB}" type="presOf" srcId="{051AE602-FA53-439F-86F6-3EC533A5C457}" destId="{34924FA2-2434-4FCC-95C5-D79EA49C834D}" srcOrd="0" destOrd="0" presId="urn:microsoft.com/office/officeart/2005/8/layout/radial3"/>
    <dgm:cxn modelId="{5E893753-304C-4E39-A786-5362151360F6}" type="presOf" srcId="{FCBF25B3-A7C2-4318-B598-7F861C1C9988}" destId="{E6FCA655-7C79-48E3-91E6-61EE949D3935}" srcOrd="0" destOrd="0" presId="urn:microsoft.com/office/officeart/2005/8/layout/radial3"/>
    <dgm:cxn modelId="{E309DA59-FDA3-4D29-82BA-6919A414BADA}" type="presOf" srcId="{12F80E33-6A5B-4588-979D-A02F1774A350}" destId="{F4F7476D-1D57-40AE-BB6D-37B2A5E16076}" srcOrd="0" destOrd="0" presId="urn:microsoft.com/office/officeart/2005/8/layout/radial3"/>
    <dgm:cxn modelId="{CCDF4F89-AD3F-4D71-B075-60BF91AACB99}" type="presOf" srcId="{BA07134E-7276-41AB-98EF-11A6AAC7904C}" destId="{BBC8D49E-BF00-4768-B2D4-9BDDCD813F9C}" srcOrd="0" destOrd="0" presId="urn:microsoft.com/office/officeart/2005/8/layout/radial3"/>
    <dgm:cxn modelId="{04B63695-B3FB-40DE-AA81-DAFB2F45BD62}" srcId="{FCBF25B3-A7C2-4318-B598-7F861C1C9988}" destId="{A946E9C0-7914-46E1-BF5F-E9658670CE19}" srcOrd="0" destOrd="0" parTransId="{F19FA21A-B5DC-4E86-B86A-C79B644B8982}" sibTransId="{AEB27B7E-B88E-4802-8CDA-F8D2660EC992}"/>
    <dgm:cxn modelId="{0254589F-71FC-4A2C-B91C-61C0FFA134B5}" type="presOf" srcId="{1107FF67-3620-4677-AD30-2FB303B77535}" destId="{207A337C-7DB1-45EE-8AAB-3229ABD124C8}" srcOrd="0" destOrd="0" presId="urn:microsoft.com/office/officeart/2005/8/layout/radial3"/>
    <dgm:cxn modelId="{749B8DA4-BAC9-4BD2-BF3A-A3AB27E29855}" type="presOf" srcId="{9EC74455-7F74-4E0C-AEC3-E6A07092EE33}" destId="{EE93DB80-6E5D-4C15-AD7F-AF0E338A2DC0}" srcOrd="0" destOrd="0" presId="urn:microsoft.com/office/officeart/2005/8/layout/radial3"/>
    <dgm:cxn modelId="{79FCA6B3-2064-451E-95D9-03C0CE623D18}" srcId="{FCBF25B3-A7C2-4318-B598-7F861C1C9988}" destId="{E4EE464C-0B61-4C37-864A-2F30DB5648DE}" srcOrd="4" destOrd="0" parTransId="{19FE1548-3B65-4205-8233-2C559A3D1274}" sibTransId="{8596E211-45DD-4C8A-A252-1116463793AE}"/>
    <dgm:cxn modelId="{06410DB8-2A80-49B6-893C-F045C851E84F}" srcId="{FCBF25B3-A7C2-4318-B598-7F861C1C9988}" destId="{9EC74455-7F74-4E0C-AEC3-E6A07092EE33}" srcOrd="1" destOrd="0" parTransId="{003E8B26-68B5-48B0-96A1-A9799A86877F}" sibTransId="{2C89F223-0D0A-4E28-B0DE-3DD02C89A32D}"/>
    <dgm:cxn modelId="{4F239DCF-54C0-4F5E-B968-47657801E0D3}" srcId="{FCBF25B3-A7C2-4318-B598-7F861C1C9988}" destId="{BA07134E-7276-41AB-98EF-11A6AAC7904C}" srcOrd="6" destOrd="0" parTransId="{9C2B9392-6F58-4D81-BA70-2878E24563B2}" sibTransId="{0EC1AE09-5167-4E68-BA3E-52FC765518DE}"/>
    <dgm:cxn modelId="{3F795ED5-E853-4792-82D2-2941C659B7C2}" type="presOf" srcId="{E4EE464C-0B61-4C37-864A-2F30DB5648DE}" destId="{D6E511EA-41EE-4DE4-AD37-21D2234BE6CC}" srcOrd="0" destOrd="0" presId="urn:microsoft.com/office/officeart/2005/8/layout/radial3"/>
    <dgm:cxn modelId="{A530DCD7-2BCD-4279-8017-3D750D03008E}" type="presOf" srcId="{6CC057E2-21B0-4BBF-B186-3ADE4B9FAB46}" destId="{73508B14-F7AA-422E-9364-B5A370D4F64B}" srcOrd="0" destOrd="0" presId="urn:microsoft.com/office/officeart/2005/8/layout/radial3"/>
    <dgm:cxn modelId="{D143E4DE-B792-4950-8A5B-EA634E2D841D}" srcId="{FCBF25B3-A7C2-4318-B598-7F861C1C9988}" destId="{1107FF67-3620-4677-AD30-2FB303B77535}" srcOrd="3" destOrd="0" parTransId="{B2535000-C222-445B-B0EC-4C189D3224B8}" sibTransId="{51454C1D-9A55-4614-9014-AAF172412575}"/>
    <dgm:cxn modelId="{D08E63E6-AA6B-459C-A13A-BA2B031023A1}" type="presOf" srcId="{93FB0DD6-F621-4C07-9C03-73A2358DFEC7}" destId="{CDDC0226-D909-41E1-BE34-B93A971DD5EF}" srcOrd="0" destOrd="0" presId="urn:microsoft.com/office/officeart/2005/8/layout/radial3"/>
    <dgm:cxn modelId="{C8A9E4E9-E5D6-4F96-9444-1F39F4BE820F}" srcId="{FCBF25B3-A7C2-4318-B598-7F861C1C9988}" destId="{8A4F911F-D44C-4C9D-BA4C-F1922BED68CD}" srcOrd="8" destOrd="0" parTransId="{BDAF5C61-2ACE-4299-A951-6E3617613649}" sibTransId="{155FA14F-28CA-4CF4-9714-F1DC60BFF0BC}"/>
    <dgm:cxn modelId="{B3696A17-BAA2-41D3-BD96-DF0F6A6A1D61}" type="presParOf" srcId="{34924FA2-2434-4FCC-95C5-D79EA49C834D}" destId="{C2C267F4-5C36-44A8-8B03-47B348863994}" srcOrd="0" destOrd="0" presId="urn:microsoft.com/office/officeart/2005/8/layout/radial3"/>
    <dgm:cxn modelId="{FBDF5CD1-8D1B-4245-BCB3-39BE613808B2}" type="presParOf" srcId="{C2C267F4-5C36-44A8-8B03-47B348863994}" destId="{E6FCA655-7C79-48E3-91E6-61EE949D3935}" srcOrd="0" destOrd="0" presId="urn:microsoft.com/office/officeart/2005/8/layout/radial3"/>
    <dgm:cxn modelId="{FB0DDA8B-2364-4FD0-A846-C160DB622434}" type="presParOf" srcId="{C2C267F4-5C36-44A8-8B03-47B348863994}" destId="{B6813EA1-2E78-465A-9F10-0D361286C24A}" srcOrd="1" destOrd="0" presId="urn:microsoft.com/office/officeart/2005/8/layout/radial3"/>
    <dgm:cxn modelId="{5261CDEA-4058-4636-9829-F663134700BC}" type="presParOf" srcId="{C2C267F4-5C36-44A8-8B03-47B348863994}" destId="{EE93DB80-6E5D-4C15-AD7F-AF0E338A2DC0}" srcOrd="2" destOrd="0" presId="urn:microsoft.com/office/officeart/2005/8/layout/radial3"/>
    <dgm:cxn modelId="{F693B573-E258-4C7B-A2E6-9B2F79EBB28A}" type="presParOf" srcId="{C2C267F4-5C36-44A8-8B03-47B348863994}" destId="{CDDC0226-D909-41E1-BE34-B93A971DD5EF}" srcOrd="3" destOrd="0" presId="urn:microsoft.com/office/officeart/2005/8/layout/radial3"/>
    <dgm:cxn modelId="{26B62675-1CBC-4D8F-A26E-E65BB56B0625}" type="presParOf" srcId="{C2C267F4-5C36-44A8-8B03-47B348863994}" destId="{207A337C-7DB1-45EE-8AAB-3229ABD124C8}" srcOrd="4" destOrd="0" presId="urn:microsoft.com/office/officeart/2005/8/layout/radial3"/>
    <dgm:cxn modelId="{AD4D25CD-E879-46A6-8000-807377689723}" type="presParOf" srcId="{C2C267F4-5C36-44A8-8B03-47B348863994}" destId="{D6E511EA-41EE-4DE4-AD37-21D2234BE6CC}" srcOrd="5" destOrd="0" presId="urn:microsoft.com/office/officeart/2005/8/layout/radial3"/>
    <dgm:cxn modelId="{14CBF80A-81A8-4B6B-A81A-CE8DAA367F54}" type="presParOf" srcId="{C2C267F4-5C36-44A8-8B03-47B348863994}" destId="{73508B14-F7AA-422E-9364-B5A370D4F64B}" srcOrd="6" destOrd="0" presId="urn:microsoft.com/office/officeart/2005/8/layout/radial3"/>
    <dgm:cxn modelId="{FCE69DF8-6C67-4BBD-9A44-8CD382A0ED7F}" type="presParOf" srcId="{C2C267F4-5C36-44A8-8B03-47B348863994}" destId="{BBC8D49E-BF00-4768-B2D4-9BDDCD813F9C}" srcOrd="7" destOrd="0" presId="urn:microsoft.com/office/officeart/2005/8/layout/radial3"/>
    <dgm:cxn modelId="{6D7005CF-3439-4B9D-8B2C-C1862A401953}" type="presParOf" srcId="{C2C267F4-5C36-44A8-8B03-47B348863994}" destId="{F4F7476D-1D57-40AE-BB6D-37B2A5E16076}" srcOrd="8" destOrd="0" presId="urn:microsoft.com/office/officeart/2005/8/layout/radial3"/>
    <dgm:cxn modelId="{B3481E88-EF4A-43F2-BC32-0A572E0B5D27}" type="presParOf" srcId="{C2C267F4-5C36-44A8-8B03-47B348863994}" destId="{8E97386C-B854-4D52-805E-058DCCF9BB21}" srcOrd="9"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D2A40B-5B92-4EF4-B960-AE5F621BE237}"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5844E2D7-7D67-4802-8062-56B8ACB2F809}">
      <dgm:prSet phldrT="[Text]"/>
      <dgm:spPr/>
      <dgm:t>
        <a:bodyPr/>
        <a:lstStyle/>
        <a:p>
          <a:r>
            <a:rPr lang="en-US" b="1" dirty="0"/>
            <a:t>Identification</a:t>
          </a:r>
        </a:p>
      </dgm:t>
    </dgm:pt>
    <dgm:pt modelId="{F3A9522C-980D-4A01-9662-0BCBD8037683}" type="parTrans" cxnId="{D3C47BF2-09C7-4172-BEE1-EB0146983DDE}">
      <dgm:prSet/>
      <dgm:spPr/>
      <dgm:t>
        <a:bodyPr/>
        <a:lstStyle/>
        <a:p>
          <a:endParaRPr lang="en-US"/>
        </a:p>
      </dgm:t>
    </dgm:pt>
    <dgm:pt modelId="{ACF4A143-AFDC-4368-B9C1-9E040636B393}" type="sibTrans" cxnId="{D3C47BF2-09C7-4172-BEE1-EB0146983DDE}">
      <dgm:prSet/>
      <dgm:spPr/>
      <dgm:t>
        <a:bodyPr/>
        <a:lstStyle/>
        <a:p>
          <a:endParaRPr lang="en-US"/>
        </a:p>
      </dgm:t>
    </dgm:pt>
    <dgm:pt modelId="{6129D313-19B8-4D4F-8D3F-E35F237D83CD}">
      <dgm:prSet phldrT="[Text]"/>
      <dgm:spPr/>
      <dgm:t>
        <a:bodyPr/>
        <a:lstStyle/>
        <a:p>
          <a:r>
            <a:rPr lang="en-US" b="1" dirty="0"/>
            <a:t>Diagnosis</a:t>
          </a:r>
        </a:p>
      </dgm:t>
    </dgm:pt>
    <dgm:pt modelId="{5BC8BDED-2351-436E-B2A2-7E09459D2553}" type="parTrans" cxnId="{A9D1F126-F5BD-43BA-8EB6-2F6B49AAC27E}">
      <dgm:prSet/>
      <dgm:spPr/>
      <dgm:t>
        <a:bodyPr/>
        <a:lstStyle/>
        <a:p>
          <a:endParaRPr lang="en-US"/>
        </a:p>
      </dgm:t>
    </dgm:pt>
    <dgm:pt modelId="{63EABE44-B653-4CB2-B205-17D97C5530B5}" type="sibTrans" cxnId="{A9D1F126-F5BD-43BA-8EB6-2F6B49AAC27E}">
      <dgm:prSet/>
      <dgm:spPr/>
      <dgm:t>
        <a:bodyPr/>
        <a:lstStyle/>
        <a:p>
          <a:endParaRPr lang="en-US"/>
        </a:p>
      </dgm:t>
    </dgm:pt>
    <dgm:pt modelId="{0B612584-F81D-45B3-8D78-8C165A0F1231}">
      <dgm:prSet phldrT="[Text]"/>
      <dgm:spPr/>
      <dgm:t>
        <a:bodyPr/>
        <a:lstStyle/>
        <a:p>
          <a:r>
            <a:rPr lang="en-US" b="1" dirty="0"/>
            <a:t>Management</a:t>
          </a:r>
        </a:p>
      </dgm:t>
    </dgm:pt>
    <dgm:pt modelId="{377E3188-C41C-4962-B4F9-35FD8A99E873}" type="parTrans" cxnId="{282C7808-ACB2-4171-813E-6E35EA43C6BB}">
      <dgm:prSet/>
      <dgm:spPr/>
      <dgm:t>
        <a:bodyPr/>
        <a:lstStyle/>
        <a:p>
          <a:endParaRPr lang="en-US"/>
        </a:p>
      </dgm:t>
    </dgm:pt>
    <dgm:pt modelId="{73501975-2594-48A6-AB9B-617680C08FE7}" type="sibTrans" cxnId="{282C7808-ACB2-4171-813E-6E35EA43C6BB}">
      <dgm:prSet/>
      <dgm:spPr/>
      <dgm:t>
        <a:bodyPr/>
        <a:lstStyle/>
        <a:p>
          <a:endParaRPr lang="en-US"/>
        </a:p>
      </dgm:t>
    </dgm:pt>
    <dgm:pt modelId="{7ECBF761-6B7D-40B1-B4B8-679E4767B0BD}" type="pres">
      <dgm:prSet presAssocID="{9CD2A40B-5B92-4EF4-B960-AE5F621BE237}" presName="Name0" presStyleCnt="0">
        <dgm:presLayoutVars>
          <dgm:chMax val="7"/>
          <dgm:chPref val="7"/>
          <dgm:dir/>
          <dgm:animLvl val="lvl"/>
        </dgm:presLayoutVars>
      </dgm:prSet>
      <dgm:spPr/>
    </dgm:pt>
    <dgm:pt modelId="{B0A2BDC2-8619-4575-B9AC-3B43F1DC4979}" type="pres">
      <dgm:prSet presAssocID="{5844E2D7-7D67-4802-8062-56B8ACB2F809}" presName="Accent1" presStyleCnt="0"/>
      <dgm:spPr/>
    </dgm:pt>
    <dgm:pt modelId="{F9817163-DE7F-48AA-B843-518D84DB08F1}" type="pres">
      <dgm:prSet presAssocID="{5844E2D7-7D67-4802-8062-56B8ACB2F809}" presName="Accent" presStyleLbl="node1" presStyleIdx="0" presStyleCnt="3"/>
      <dgm:spPr>
        <a:solidFill>
          <a:schemeClr val="accent5">
            <a:lumMod val="75000"/>
          </a:schemeClr>
        </a:solidFill>
      </dgm:spPr>
    </dgm:pt>
    <dgm:pt modelId="{72051F0D-1582-49B8-AE71-8187A92C86D5}" type="pres">
      <dgm:prSet presAssocID="{5844E2D7-7D67-4802-8062-56B8ACB2F809}" presName="Parent1" presStyleLbl="revTx" presStyleIdx="0" presStyleCnt="3">
        <dgm:presLayoutVars>
          <dgm:chMax val="1"/>
          <dgm:chPref val="1"/>
          <dgm:bulletEnabled val="1"/>
        </dgm:presLayoutVars>
      </dgm:prSet>
      <dgm:spPr/>
    </dgm:pt>
    <dgm:pt modelId="{348ABB92-AF92-4ECE-9276-B91BBA724FE9}" type="pres">
      <dgm:prSet presAssocID="{6129D313-19B8-4D4F-8D3F-E35F237D83CD}" presName="Accent2" presStyleCnt="0"/>
      <dgm:spPr/>
    </dgm:pt>
    <dgm:pt modelId="{D19DF63B-2078-4064-A636-CA2519B0AB6C}" type="pres">
      <dgm:prSet presAssocID="{6129D313-19B8-4D4F-8D3F-E35F237D83CD}" presName="Accent" presStyleLbl="node1" presStyleIdx="1" presStyleCnt="3"/>
      <dgm:spPr/>
    </dgm:pt>
    <dgm:pt modelId="{C6A6B543-DAEC-480E-9776-42B4DDDF27ED}" type="pres">
      <dgm:prSet presAssocID="{6129D313-19B8-4D4F-8D3F-E35F237D83CD}" presName="Parent2" presStyleLbl="revTx" presStyleIdx="1" presStyleCnt="3">
        <dgm:presLayoutVars>
          <dgm:chMax val="1"/>
          <dgm:chPref val="1"/>
          <dgm:bulletEnabled val="1"/>
        </dgm:presLayoutVars>
      </dgm:prSet>
      <dgm:spPr/>
    </dgm:pt>
    <dgm:pt modelId="{253A5C25-CE19-4864-93AB-8EB6F73C717D}" type="pres">
      <dgm:prSet presAssocID="{0B612584-F81D-45B3-8D78-8C165A0F1231}" presName="Accent3" presStyleCnt="0"/>
      <dgm:spPr/>
    </dgm:pt>
    <dgm:pt modelId="{4A3A5940-0E94-4E0C-A93F-37C95D720168}" type="pres">
      <dgm:prSet presAssocID="{0B612584-F81D-45B3-8D78-8C165A0F1231}" presName="Accent" presStyleLbl="node1" presStyleIdx="2" presStyleCnt="3"/>
      <dgm:spPr>
        <a:solidFill>
          <a:srgbClr val="7030A0"/>
        </a:solidFill>
      </dgm:spPr>
    </dgm:pt>
    <dgm:pt modelId="{8EC7BD85-F875-42C8-A367-690D68D7F84F}" type="pres">
      <dgm:prSet presAssocID="{0B612584-F81D-45B3-8D78-8C165A0F1231}" presName="Parent3" presStyleLbl="revTx" presStyleIdx="2" presStyleCnt="3">
        <dgm:presLayoutVars>
          <dgm:chMax val="1"/>
          <dgm:chPref val="1"/>
          <dgm:bulletEnabled val="1"/>
        </dgm:presLayoutVars>
      </dgm:prSet>
      <dgm:spPr/>
    </dgm:pt>
  </dgm:ptLst>
  <dgm:cxnLst>
    <dgm:cxn modelId="{282C7808-ACB2-4171-813E-6E35EA43C6BB}" srcId="{9CD2A40B-5B92-4EF4-B960-AE5F621BE237}" destId="{0B612584-F81D-45B3-8D78-8C165A0F1231}" srcOrd="2" destOrd="0" parTransId="{377E3188-C41C-4962-B4F9-35FD8A99E873}" sibTransId="{73501975-2594-48A6-AB9B-617680C08FE7}"/>
    <dgm:cxn modelId="{A9D1F126-F5BD-43BA-8EB6-2F6B49AAC27E}" srcId="{9CD2A40B-5B92-4EF4-B960-AE5F621BE237}" destId="{6129D313-19B8-4D4F-8D3F-E35F237D83CD}" srcOrd="1" destOrd="0" parTransId="{5BC8BDED-2351-436E-B2A2-7E09459D2553}" sibTransId="{63EABE44-B653-4CB2-B205-17D97C5530B5}"/>
    <dgm:cxn modelId="{8100894D-BA06-46AE-ACF6-93281E8FDD51}" type="presOf" srcId="{9CD2A40B-5B92-4EF4-B960-AE5F621BE237}" destId="{7ECBF761-6B7D-40B1-B4B8-679E4767B0BD}" srcOrd="0" destOrd="0" presId="urn:microsoft.com/office/officeart/2009/layout/CircleArrowProcess"/>
    <dgm:cxn modelId="{B75C5493-8EDD-4157-9398-478EE3713755}" type="presOf" srcId="{5844E2D7-7D67-4802-8062-56B8ACB2F809}" destId="{72051F0D-1582-49B8-AE71-8187A92C86D5}" srcOrd="0" destOrd="0" presId="urn:microsoft.com/office/officeart/2009/layout/CircleArrowProcess"/>
    <dgm:cxn modelId="{FC20209A-AB1C-44B0-8054-ABE7F1673DDF}" type="presOf" srcId="{0B612584-F81D-45B3-8D78-8C165A0F1231}" destId="{8EC7BD85-F875-42C8-A367-690D68D7F84F}" srcOrd="0" destOrd="0" presId="urn:microsoft.com/office/officeart/2009/layout/CircleArrowProcess"/>
    <dgm:cxn modelId="{1CABD9CD-568D-4026-8BAC-01F85EE1BEA1}" type="presOf" srcId="{6129D313-19B8-4D4F-8D3F-E35F237D83CD}" destId="{C6A6B543-DAEC-480E-9776-42B4DDDF27ED}" srcOrd="0" destOrd="0" presId="urn:microsoft.com/office/officeart/2009/layout/CircleArrowProcess"/>
    <dgm:cxn modelId="{D3C47BF2-09C7-4172-BEE1-EB0146983DDE}" srcId="{9CD2A40B-5B92-4EF4-B960-AE5F621BE237}" destId="{5844E2D7-7D67-4802-8062-56B8ACB2F809}" srcOrd="0" destOrd="0" parTransId="{F3A9522C-980D-4A01-9662-0BCBD8037683}" sibTransId="{ACF4A143-AFDC-4368-B9C1-9E040636B393}"/>
    <dgm:cxn modelId="{2D3D61D3-D747-4A8F-9086-A0C34304DAE3}" type="presParOf" srcId="{7ECBF761-6B7D-40B1-B4B8-679E4767B0BD}" destId="{B0A2BDC2-8619-4575-B9AC-3B43F1DC4979}" srcOrd="0" destOrd="0" presId="urn:microsoft.com/office/officeart/2009/layout/CircleArrowProcess"/>
    <dgm:cxn modelId="{F31A644F-9EE7-49C1-9FD3-E384A2713FFF}" type="presParOf" srcId="{B0A2BDC2-8619-4575-B9AC-3B43F1DC4979}" destId="{F9817163-DE7F-48AA-B843-518D84DB08F1}" srcOrd="0" destOrd="0" presId="urn:microsoft.com/office/officeart/2009/layout/CircleArrowProcess"/>
    <dgm:cxn modelId="{8BA95A28-6E68-4AB7-A4CD-95D375CC72B1}" type="presParOf" srcId="{7ECBF761-6B7D-40B1-B4B8-679E4767B0BD}" destId="{72051F0D-1582-49B8-AE71-8187A92C86D5}" srcOrd="1" destOrd="0" presId="urn:microsoft.com/office/officeart/2009/layout/CircleArrowProcess"/>
    <dgm:cxn modelId="{902F7691-523E-4209-A75B-5B8A556BB063}" type="presParOf" srcId="{7ECBF761-6B7D-40B1-B4B8-679E4767B0BD}" destId="{348ABB92-AF92-4ECE-9276-B91BBA724FE9}" srcOrd="2" destOrd="0" presId="urn:microsoft.com/office/officeart/2009/layout/CircleArrowProcess"/>
    <dgm:cxn modelId="{81023F69-259D-4550-B165-7B91BBFC7E97}" type="presParOf" srcId="{348ABB92-AF92-4ECE-9276-B91BBA724FE9}" destId="{D19DF63B-2078-4064-A636-CA2519B0AB6C}" srcOrd="0" destOrd="0" presId="urn:microsoft.com/office/officeart/2009/layout/CircleArrowProcess"/>
    <dgm:cxn modelId="{64C979AA-EEEF-4609-88AF-E375B6930C44}" type="presParOf" srcId="{7ECBF761-6B7D-40B1-B4B8-679E4767B0BD}" destId="{C6A6B543-DAEC-480E-9776-42B4DDDF27ED}" srcOrd="3" destOrd="0" presId="urn:microsoft.com/office/officeart/2009/layout/CircleArrowProcess"/>
    <dgm:cxn modelId="{89BF8F13-F1FC-4BEC-A141-12C8C874E242}" type="presParOf" srcId="{7ECBF761-6B7D-40B1-B4B8-679E4767B0BD}" destId="{253A5C25-CE19-4864-93AB-8EB6F73C717D}" srcOrd="4" destOrd="0" presId="urn:microsoft.com/office/officeart/2009/layout/CircleArrowProcess"/>
    <dgm:cxn modelId="{9568FF25-372B-413C-99CB-40695C25B6F9}" type="presParOf" srcId="{253A5C25-CE19-4864-93AB-8EB6F73C717D}" destId="{4A3A5940-0E94-4E0C-A93F-37C95D720168}" srcOrd="0" destOrd="0" presId="urn:microsoft.com/office/officeart/2009/layout/CircleArrowProcess"/>
    <dgm:cxn modelId="{349D4F45-6C61-463F-9A40-735F557CAAE8}" type="presParOf" srcId="{7ECBF761-6B7D-40B1-B4B8-679E4767B0BD}" destId="{8EC7BD85-F875-42C8-A367-690D68D7F84F}"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3787CE-1628-45FA-9378-5EEF668B03A6}"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D375289C-ABEE-44D9-89F2-F4F03499F830}">
      <dgm:prSet phldrT="[Text]" custT="1"/>
      <dgm:spPr/>
      <dgm:t>
        <a:bodyPr/>
        <a:lstStyle/>
        <a:p>
          <a:r>
            <a:rPr lang="en-US" sz="1600" b="1" dirty="0">
              <a:solidFill>
                <a:schemeClr val="tx1"/>
              </a:solidFill>
            </a:rPr>
            <a:t>Down Syndrome Regression Disorder</a:t>
          </a:r>
        </a:p>
      </dgm:t>
    </dgm:pt>
    <dgm:pt modelId="{6759DC08-E1B3-4F1C-AE32-261D1A0FCEAE}" type="parTrans" cxnId="{EBD40F50-7751-41B7-A42B-3B47E21C0767}">
      <dgm:prSet/>
      <dgm:spPr/>
      <dgm:t>
        <a:bodyPr/>
        <a:lstStyle/>
        <a:p>
          <a:endParaRPr lang="en-US"/>
        </a:p>
      </dgm:t>
    </dgm:pt>
    <dgm:pt modelId="{D5705B1F-04CD-4CFF-8D9C-7E1E85AE3DCE}" type="sibTrans" cxnId="{EBD40F50-7751-41B7-A42B-3B47E21C0767}">
      <dgm:prSet/>
      <dgm:spPr/>
      <dgm:t>
        <a:bodyPr/>
        <a:lstStyle/>
        <a:p>
          <a:endParaRPr lang="en-US"/>
        </a:p>
      </dgm:t>
    </dgm:pt>
    <dgm:pt modelId="{3A6082E0-D5D6-4F9B-AE0B-5CBB3F3645AB}">
      <dgm:prSet phldrT="[Text]" custT="1"/>
      <dgm:spPr>
        <a:solidFill>
          <a:schemeClr val="accent5">
            <a:lumMod val="75000"/>
          </a:schemeClr>
        </a:solidFill>
      </dgm:spPr>
      <dgm:t>
        <a:bodyPr/>
        <a:lstStyle/>
        <a:p>
          <a:r>
            <a:rPr lang="en-US" sz="1200" b="1" dirty="0"/>
            <a:t>Antidepressants</a:t>
          </a:r>
        </a:p>
      </dgm:t>
    </dgm:pt>
    <dgm:pt modelId="{71C992AB-7162-4EA7-920B-7B0EF3A16D56}" type="parTrans" cxnId="{2C1EA76A-1C06-47AD-91DF-FDEEECEF7F75}">
      <dgm:prSet/>
      <dgm:spPr/>
      <dgm:t>
        <a:bodyPr/>
        <a:lstStyle/>
        <a:p>
          <a:endParaRPr lang="en-US"/>
        </a:p>
      </dgm:t>
    </dgm:pt>
    <dgm:pt modelId="{584B6979-D04A-4E43-AA36-C4D84D78FE62}" type="sibTrans" cxnId="{2C1EA76A-1C06-47AD-91DF-FDEEECEF7F75}">
      <dgm:prSet/>
      <dgm:spPr/>
      <dgm:t>
        <a:bodyPr/>
        <a:lstStyle/>
        <a:p>
          <a:endParaRPr lang="en-US"/>
        </a:p>
      </dgm:t>
    </dgm:pt>
    <dgm:pt modelId="{3EC08A52-497B-4567-AD52-FB3CCAA3A56F}">
      <dgm:prSet phldrT="[Text]" custT="1"/>
      <dgm:spPr>
        <a:solidFill>
          <a:schemeClr val="accent6">
            <a:lumMod val="75000"/>
          </a:schemeClr>
        </a:solidFill>
      </dgm:spPr>
      <dgm:t>
        <a:bodyPr/>
        <a:lstStyle/>
        <a:p>
          <a:r>
            <a:rPr lang="en-US" sz="1200" b="1" dirty="0"/>
            <a:t>Antipsychotics</a:t>
          </a:r>
        </a:p>
      </dgm:t>
    </dgm:pt>
    <dgm:pt modelId="{D0C45E16-3E2F-4CAB-B9D5-D1792BE57287}" type="parTrans" cxnId="{3F5CD273-9AE1-4C56-8F71-B2C9D92596A5}">
      <dgm:prSet/>
      <dgm:spPr/>
      <dgm:t>
        <a:bodyPr/>
        <a:lstStyle/>
        <a:p>
          <a:endParaRPr lang="en-US"/>
        </a:p>
      </dgm:t>
    </dgm:pt>
    <dgm:pt modelId="{6BE20DFD-A184-474C-9B2F-BA57F9434AA4}" type="sibTrans" cxnId="{3F5CD273-9AE1-4C56-8F71-B2C9D92596A5}">
      <dgm:prSet/>
      <dgm:spPr/>
      <dgm:t>
        <a:bodyPr/>
        <a:lstStyle/>
        <a:p>
          <a:endParaRPr lang="en-US"/>
        </a:p>
      </dgm:t>
    </dgm:pt>
    <dgm:pt modelId="{73750AA0-9DFB-4EC0-AD36-FFA14227CC0F}">
      <dgm:prSet phldrT="[Text]" custT="1"/>
      <dgm:spPr>
        <a:solidFill>
          <a:srgbClr val="7030A0"/>
        </a:solidFill>
      </dgm:spPr>
      <dgm:t>
        <a:bodyPr/>
        <a:lstStyle/>
        <a:p>
          <a:r>
            <a:rPr lang="en-US" sz="1200" b="1" dirty="0"/>
            <a:t>Electroconvulsive Therapy</a:t>
          </a:r>
        </a:p>
      </dgm:t>
    </dgm:pt>
    <dgm:pt modelId="{D2CF46FB-48FF-420E-A113-8F1109FCC18A}" type="parTrans" cxnId="{9E7253BD-9327-4D94-BD47-38415EDA6415}">
      <dgm:prSet/>
      <dgm:spPr/>
      <dgm:t>
        <a:bodyPr/>
        <a:lstStyle/>
        <a:p>
          <a:endParaRPr lang="en-US"/>
        </a:p>
      </dgm:t>
    </dgm:pt>
    <dgm:pt modelId="{BCBC93D7-D228-4ACE-984A-A360B9675F02}" type="sibTrans" cxnId="{9E7253BD-9327-4D94-BD47-38415EDA6415}">
      <dgm:prSet/>
      <dgm:spPr/>
      <dgm:t>
        <a:bodyPr/>
        <a:lstStyle/>
        <a:p>
          <a:endParaRPr lang="en-US"/>
        </a:p>
      </dgm:t>
    </dgm:pt>
    <dgm:pt modelId="{D55C8320-A89D-447E-9040-C5C1071F9BA9}">
      <dgm:prSet phldrT="[Text]"/>
      <dgm:spPr>
        <a:solidFill>
          <a:schemeClr val="accent2">
            <a:lumMod val="60000"/>
            <a:lumOff val="40000"/>
          </a:schemeClr>
        </a:solidFill>
      </dgm:spPr>
      <dgm:t>
        <a:bodyPr/>
        <a:lstStyle/>
        <a:p>
          <a:r>
            <a:rPr lang="en-US" b="1" dirty="0"/>
            <a:t>Immunotherapy</a:t>
          </a:r>
        </a:p>
      </dgm:t>
    </dgm:pt>
    <dgm:pt modelId="{504AEC08-A8B8-4CDD-84B7-788B6D59BBE7}" type="parTrans" cxnId="{093D1F70-4AE2-4D09-A5AC-1ACDA5BEFE46}">
      <dgm:prSet/>
      <dgm:spPr/>
      <dgm:t>
        <a:bodyPr/>
        <a:lstStyle/>
        <a:p>
          <a:endParaRPr lang="en-US"/>
        </a:p>
      </dgm:t>
    </dgm:pt>
    <dgm:pt modelId="{C14EA3BE-A59A-4D19-8908-2B0F30F70858}" type="sibTrans" cxnId="{093D1F70-4AE2-4D09-A5AC-1ACDA5BEFE46}">
      <dgm:prSet/>
      <dgm:spPr/>
      <dgm:t>
        <a:bodyPr/>
        <a:lstStyle/>
        <a:p>
          <a:endParaRPr lang="en-US"/>
        </a:p>
      </dgm:t>
    </dgm:pt>
    <dgm:pt modelId="{27808FD6-1ACB-4309-BFA5-FF2458D3E8DF}">
      <dgm:prSet phldrT="[Text]" custT="1"/>
      <dgm:spPr>
        <a:solidFill>
          <a:schemeClr val="bg2">
            <a:lumMod val="50000"/>
          </a:schemeClr>
        </a:solidFill>
      </dgm:spPr>
      <dgm:t>
        <a:bodyPr/>
        <a:lstStyle/>
        <a:p>
          <a:r>
            <a:rPr lang="en-US" sz="1200" b="1" dirty="0"/>
            <a:t>Cholinergic</a:t>
          </a:r>
          <a:r>
            <a:rPr lang="en-US" sz="1200" dirty="0"/>
            <a:t> </a:t>
          </a:r>
          <a:r>
            <a:rPr lang="en-US" sz="1200" b="1" dirty="0"/>
            <a:t>Agents</a:t>
          </a:r>
        </a:p>
      </dgm:t>
    </dgm:pt>
    <dgm:pt modelId="{FA71FA60-A56E-4AE1-9839-D3E75CBFD484}" type="parTrans" cxnId="{C55B819E-884C-46D1-A659-F02763E66559}">
      <dgm:prSet/>
      <dgm:spPr/>
      <dgm:t>
        <a:bodyPr/>
        <a:lstStyle/>
        <a:p>
          <a:endParaRPr lang="en-US"/>
        </a:p>
      </dgm:t>
    </dgm:pt>
    <dgm:pt modelId="{1B9CEBCF-0FE2-4070-AC04-70B6C9CBA710}" type="sibTrans" cxnId="{C55B819E-884C-46D1-A659-F02763E66559}">
      <dgm:prSet/>
      <dgm:spPr/>
      <dgm:t>
        <a:bodyPr/>
        <a:lstStyle/>
        <a:p>
          <a:endParaRPr lang="en-US"/>
        </a:p>
      </dgm:t>
    </dgm:pt>
    <dgm:pt modelId="{0DA9A10E-9FBA-4755-97BC-2A9EC2029102}">
      <dgm:prSet phldrT="[Text]" custT="1"/>
      <dgm:spPr>
        <a:solidFill>
          <a:srgbClr val="C00000"/>
        </a:solidFill>
      </dgm:spPr>
      <dgm:t>
        <a:bodyPr/>
        <a:lstStyle/>
        <a:p>
          <a:r>
            <a:rPr lang="en-US" sz="1200" b="1" dirty="0"/>
            <a:t>Benzodiazepines</a:t>
          </a:r>
        </a:p>
      </dgm:t>
    </dgm:pt>
    <dgm:pt modelId="{4565ED34-1219-4538-810F-16C4980B307D}" type="parTrans" cxnId="{0BF242D4-F2C4-48B3-8DEF-D6AA0A231F46}">
      <dgm:prSet/>
      <dgm:spPr/>
      <dgm:t>
        <a:bodyPr/>
        <a:lstStyle/>
        <a:p>
          <a:endParaRPr lang="en-US"/>
        </a:p>
      </dgm:t>
    </dgm:pt>
    <dgm:pt modelId="{43671E27-B071-46ED-9172-3CBAB377B2EF}" type="sibTrans" cxnId="{0BF242D4-F2C4-48B3-8DEF-D6AA0A231F46}">
      <dgm:prSet/>
      <dgm:spPr/>
      <dgm:t>
        <a:bodyPr/>
        <a:lstStyle/>
        <a:p>
          <a:endParaRPr lang="en-US"/>
        </a:p>
      </dgm:t>
    </dgm:pt>
    <dgm:pt modelId="{4D4F17FE-6D92-4592-9C1B-1AACD33BE447}" type="pres">
      <dgm:prSet presAssocID="{553787CE-1628-45FA-9378-5EEF668B03A6}" presName="Name0" presStyleCnt="0">
        <dgm:presLayoutVars>
          <dgm:chMax val="1"/>
          <dgm:chPref val="1"/>
          <dgm:dir/>
          <dgm:animOne val="branch"/>
          <dgm:animLvl val="lvl"/>
        </dgm:presLayoutVars>
      </dgm:prSet>
      <dgm:spPr/>
    </dgm:pt>
    <dgm:pt modelId="{523F67C9-2171-40A7-81A5-9174F765CD38}" type="pres">
      <dgm:prSet presAssocID="{D375289C-ABEE-44D9-89F2-F4F03499F830}" presName="Parent" presStyleLbl="node0" presStyleIdx="0" presStyleCnt="1">
        <dgm:presLayoutVars>
          <dgm:chMax val="6"/>
          <dgm:chPref val="6"/>
        </dgm:presLayoutVars>
      </dgm:prSet>
      <dgm:spPr/>
    </dgm:pt>
    <dgm:pt modelId="{E6901614-EF1B-43E6-B5EE-B46BCAA19677}" type="pres">
      <dgm:prSet presAssocID="{3A6082E0-D5D6-4F9B-AE0B-5CBB3F3645AB}" presName="Accent1" presStyleCnt="0"/>
      <dgm:spPr/>
    </dgm:pt>
    <dgm:pt modelId="{E9207DDC-FD73-4613-A06D-57CCA0013B5F}" type="pres">
      <dgm:prSet presAssocID="{3A6082E0-D5D6-4F9B-AE0B-5CBB3F3645AB}" presName="Accent" presStyleLbl="bgShp" presStyleIdx="0" presStyleCnt="6"/>
      <dgm:spPr/>
    </dgm:pt>
    <dgm:pt modelId="{9BF69492-24E1-4A37-B8A7-D93117F5755E}" type="pres">
      <dgm:prSet presAssocID="{3A6082E0-D5D6-4F9B-AE0B-5CBB3F3645AB}" presName="Child1" presStyleLbl="node1" presStyleIdx="0" presStyleCnt="6">
        <dgm:presLayoutVars>
          <dgm:chMax val="0"/>
          <dgm:chPref val="0"/>
          <dgm:bulletEnabled val="1"/>
        </dgm:presLayoutVars>
      </dgm:prSet>
      <dgm:spPr/>
    </dgm:pt>
    <dgm:pt modelId="{39463A26-A34D-47CA-9219-E8B7E6971829}" type="pres">
      <dgm:prSet presAssocID="{3EC08A52-497B-4567-AD52-FB3CCAA3A56F}" presName="Accent2" presStyleCnt="0"/>
      <dgm:spPr/>
    </dgm:pt>
    <dgm:pt modelId="{94A6A8EF-53E2-4D2D-8A1B-3C9FB3FCB4F7}" type="pres">
      <dgm:prSet presAssocID="{3EC08A52-497B-4567-AD52-FB3CCAA3A56F}" presName="Accent" presStyleLbl="bgShp" presStyleIdx="1" presStyleCnt="6"/>
      <dgm:spPr/>
    </dgm:pt>
    <dgm:pt modelId="{7F88E71B-4B26-465E-9AC4-F2D8012F1006}" type="pres">
      <dgm:prSet presAssocID="{3EC08A52-497B-4567-AD52-FB3CCAA3A56F}" presName="Child2" presStyleLbl="node1" presStyleIdx="1" presStyleCnt="6">
        <dgm:presLayoutVars>
          <dgm:chMax val="0"/>
          <dgm:chPref val="0"/>
          <dgm:bulletEnabled val="1"/>
        </dgm:presLayoutVars>
      </dgm:prSet>
      <dgm:spPr/>
    </dgm:pt>
    <dgm:pt modelId="{6E70E7F5-1803-413E-B5FD-E709DD16722C}" type="pres">
      <dgm:prSet presAssocID="{73750AA0-9DFB-4EC0-AD36-FFA14227CC0F}" presName="Accent3" presStyleCnt="0"/>
      <dgm:spPr/>
    </dgm:pt>
    <dgm:pt modelId="{D9757537-9F40-4D3B-BB91-F9E2F51C825D}" type="pres">
      <dgm:prSet presAssocID="{73750AA0-9DFB-4EC0-AD36-FFA14227CC0F}" presName="Accent" presStyleLbl="bgShp" presStyleIdx="2" presStyleCnt="6"/>
      <dgm:spPr/>
    </dgm:pt>
    <dgm:pt modelId="{3DE24C68-6186-42D7-810D-26AE3231589F}" type="pres">
      <dgm:prSet presAssocID="{73750AA0-9DFB-4EC0-AD36-FFA14227CC0F}" presName="Child3" presStyleLbl="node1" presStyleIdx="2" presStyleCnt="6" custScaleX="103442">
        <dgm:presLayoutVars>
          <dgm:chMax val="0"/>
          <dgm:chPref val="0"/>
          <dgm:bulletEnabled val="1"/>
        </dgm:presLayoutVars>
      </dgm:prSet>
      <dgm:spPr/>
    </dgm:pt>
    <dgm:pt modelId="{74B51DBC-9AEF-4067-B053-C31479D8E7C4}" type="pres">
      <dgm:prSet presAssocID="{D55C8320-A89D-447E-9040-C5C1071F9BA9}" presName="Accent4" presStyleCnt="0"/>
      <dgm:spPr/>
    </dgm:pt>
    <dgm:pt modelId="{6A2B1681-7127-4959-8240-2A020573846A}" type="pres">
      <dgm:prSet presAssocID="{D55C8320-A89D-447E-9040-C5C1071F9BA9}" presName="Accent" presStyleLbl="bgShp" presStyleIdx="3" presStyleCnt="6"/>
      <dgm:spPr/>
    </dgm:pt>
    <dgm:pt modelId="{CFA2F175-E677-4B8D-84BB-757501FC9030}" type="pres">
      <dgm:prSet presAssocID="{D55C8320-A89D-447E-9040-C5C1071F9BA9}" presName="Child4" presStyleLbl="node1" presStyleIdx="3" presStyleCnt="6">
        <dgm:presLayoutVars>
          <dgm:chMax val="0"/>
          <dgm:chPref val="0"/>
          <dgm:bulletEnabled val="1"/>
        </dgm:presLayoutVars>
      </dgm:prSet>
      <dgm:spPr/>
    </dgm:pt>
    <dgm:pt modelId="{7282BD7F-0E5B-424B-B395-8A0A4A291D2D}" type="pres">
      <dgm:prSet presAssocID="{27808FD6-1ACB-4309-BFA5-FF2458D3E8DF}" presName="Accent5" presStyleCnt="0"/>
      <dgm:spPr/>
    </dgm:pt>
    <dgm:pt modelId="{F0298116-4B23-4B18-9EA3-4CA6290A8E50}" type="pres">
      <dgm:prSet presAssocID="{27808FD6-1ACB-4309-BFA5-FF2458D3E8DF}" presName="Accent" presStyleLbl="bgShp" presStyleIdx="4" presStyleCnt="6"/>
      <dgm:spPr/>
    </dgm:pt>
    <dgm:pt modelId="{4D0ADBF4-954B-4DB3-8409-EAF04C48EFDD}" type="pres">
      <dgm:prSet presAssocID="{27808FD6-1ACB-4309-BFA5-FF2458D3E8DF}" presName="Child5" presStyleLbl="node1" presStyleIdx="4" presStyleCnt="6">
        <dgm:presLayoutVars>
          <dgm:chMax val="0"/>
          <dgm:chPref val="0"/>
          <dgm:bulletEnabled val="1"/>
        </dgm:presLayoutVars>
      </dgm:prSet>
      <dgm:spPr/>
    </dgm:pt>
    <dgm:pt modelId="{71DBC883-A4E5-4031-84DB-C5AC4272A297}" type="pres">
      <dgm:prSet presAssocID="{0DA9A10E-9FBA-4755-97BC-2A9EC2029102}" presName="Accent6" presStyleCnt="0"/>
      <dgm:spPr/>
    </dgm:pt>
    <dgm:pt modelId="{DD6624A2-4F0A-40F2-81CE-C9E6B78B39C3}" type="pres">
      <dgm:prSet presAssocID="{0DA9A10E-9FBA-4755-97BC-2A9EC2029102}" presName="Accent" presStyleLbl="bgShp" presStyleIdx="5" presStyleCnt="6"/>
      <dgm:spPr/>
    </dgm:pt>
    <dgm:pt modelId="{DF49ADBE-F26E-4263-9506-4CE21B999493}" type="pres">
      <dgm:prSet presAssocID="{0DA9A10E-9FBA-4755-97BC-2A9EC2029102}" presName="Child6" presStyleLbl="node1" presStyleIdx="5" presStyleCnt="6">
        <dgm:presLayoutVars>
          <dgm:chMax val="0"/>
          <dgm:chPref val="0"/>
          <dgm:bulletEnabled val="1"/>
        </dgm:presLayoutVars>
      </dgm:prSet>
      <dgm:spPr/>
    </dgm:pt>
  </dgm:ptLst>
  <dgm:cxnLst>
    <dgm:cxn modelId="{C99A9723-CCE6-4EB9-926D-FCB1639D87CC}" type="presOf" srcId="{D375289C-ABEE-44D9-89F2-F4F03499F830}" destId="{523F67C9-2171-40A7-81A5-9174F765CD38}" srcOrd="0" destOrd="0" presId="urn:microsoft.com/office/officeart/2011/layout/HexagonRadial"/>
    <dgm:cxn modelId="{93615146-8962-41B8-827E-44B648F65098}" type="presOf" srcId="{73750AA0-9DFB-4EC0-AD36-FFA14227CC0F}" destId="{3DE24C68-6186-42D7-810D-26AE3231589F}" srcOrd="0" destOrd="0" presId="urn:microsoft.com/office/officeart/2011/layout/HexagonRadial"/>
    <dgm:cxn modelId="{2C1EA76A-1C06-47AD-91DF-FDEEECEF7F75}" srcId="{D375289C-ABEE-44D9-89F2-F4F03499F830}" destId="{3A6082E0-D5D6-4F9B-AE0B-5CBB3F3645AB}" srcOrd="0" destOrd="0" parTransId="{71C992AB-7162-4EA7-920B-7B0EF3A16D56}" sibTransId="{584B6979-D04A-4E43-AA36-C4D84D78FE62}"/>
    <dgm:cxn modelId="{EBD40F50-7751-41B7-A42B-3B47E21C0767}" srcId="{553787CE-1628-45FA-9378-5EEF668B03A6}" destId="{D375289C-ABEE-44D9-89F2-F4F03499F830}" srcOrd="0" destOrd="0" parTransId="{6759DC08-E1B3-4F1C-AE32-261D1A0FCEAE}" sibTransId="{D5705B1F-04CD-4CFF-8D9C-7E1E85AE3DCE}"/>
    <dgm:cxn modelId="{093D1F70-4AE2-4D09-A5AC-1ACDA5BEFE46}" srcId="{D375289C-ABEE-44D9-89F2-F4F03499F830}" destId="{D55C8320-A89D-447E-9040-C5C1071F9BA9}" srcOrd="3" destOrd="0" parTransId="{504AEC08-A8B8-4CDD-84B7-788B6D59BBE7}" sibTransId="{C14EA3BE-A59A-4D19-8908-2B0F30F70858}"/>
    <dgm:cxn modelId="{3F5CD273-9AE1-4C56-8F71-B2C9D92596A5}" srcId="{D375289C-ABEE-44D9-89F2-F4F03499F830}" destId="{3EC08A52-497B-4567-AD52-FB3CCAA3A56F}" srcOrd="1" destOrd="0" parTransId="{D0C45E16-3E2F-4CAB-B9D5-D1792BE57287}" sibTransId="{6BE20DFD-A184-474C-9B2F-BA57F9434AA4}"/>
    <dgm:cxn modelId="{CB417E82-2979-4C9A-BAC4-CB0196A9B9C1}" type="presOf" srcId="{3EC08A52-497B-4567-AD52-FB3CCAA3A56F}" destId="{7F88E71B-4B26-465E-9AC4-F2D8012F1006}" srcOrd="0" destOrd="0" presId="urn:microsoft.com/office/officeart/2011/layout/HexagonRadial"/>
    <dgm:cxn modelId="{8A626587-D5DB-44C4-B67C-D41343B11C9E}" type="presOf" srcId="{3A6082E0-D5D6-4F9B-AE0B-5CBB3F3645AB}" destId="{9BF69492-24E1-4A37-B8A7-D93117F5755E}" srcOrd="0" destOrd="0" presId="urn:microsoft.com/office/officeart/2011/layout/HexagonRadial"/>
    <dgm:cxn modelId="{41F2A28D-212B-4C5E-80B2-84E7BEDDBB78}" type="presOf" srcId="{27808FD6-1ACB-4309-BFA5-FF2458D3E8DF}" destId="{4D0ADBF4-954B-4DB3-8409-EAF04C48EFDD}" srcOrd="0" destOrd="0" presId="urn:microsoft.com/office/officeart/2011/layout/HexagonRadial"/>
    <dgm:cxn modelId="{C55B819E-884C-46D1-A659-F02763E66559}" srcId="{D375289C-ABEE-44D9-89F2-F4F03499F830}" destId="{27808FD6-1ACB-4309-BFA5-FF2458D3E8DF}" srcOrd="4" destOrd="0" parTransId="{FA71FA60-A56E-4AE1-9839-D3E75CBFD484}" sibTransId="{1B9CEBCF-0FE2-4070-AC04-70B6C9CBA710}"/>
    <dgm:cxn modelId="{F35CE9B6-C73A-4C9D-AC9C-1C06E01916E7}" type="presOf" srcId="{D55C8320-A89D-447E-9040-C5C1071F9BA9}" destId="{CFA2F175-E677-4B8D-84BB-757501FC9030}" srcOrd="0" destOrd="0" presId="urn:microsoft.com/office/officeart/2011/layout/HexagonRadial"/>
    <dgm:cxn modelId="{9E7253BD-9327-4D94-BD47-38415EDA6415}" srcId="{D375289C-ABEE-44D9-89F2-F4F03499F830}" destId="{73750AA0-9DFB-4EC0-AD36-FFA14227CC0F}" srcOrd="2" destOrd="0" parTransId="{D2CF46FB-48FF-420E-A113-8F1109FCC18A}" sibTransId="{BCBC93D7-D228-4ACE-984A-A360B9675F02}"/>
    <dgm:cxn modelId="{4FDA8FCF-8F21-4CF8-95C4-CA54FCDA88AC}" type="presOf" srcId="{0DA9A10E-9FBA-4755-97BC-2A9EC2029102}" destId="{DF49ADBE-F26E-4263-9506-4CE21B999493}" srcOrd="0" destOrd="0" presId="urn:microsoft.com/office/officeart/2011/layout/HexagonRadial"/>
    <dgm:cxn modelId="{0BF242D4-F2C4-48B3-8DEF-D6AA0A231F46}" srcId="{D375289C-ABEE-44D9-89F2-F4F03499F830}" destId="{0DA9A10E-9FBA-4755-97BC-2A9EC2029102}" srcOrd="5" destOrd="0" parTransId="{4565ED34-1219-4538-810F-16C4980B307D}" sibTransId="{43671E27-B071-46ED-9172-3CBAB377B2EF}"/>
    <dgm:cxn modelId="{9C8613DA-EAE4-4AAA-B887-3B8B4EA68662}" type="presOf" srcId="{553787CE-1628-45FA-9378-5EEF668B03A6}" destId="{4D4F17FE-6D92-4592-9C1B-1AACD33BE447}" srcOrd="0" destOrd="0" presId="urn:microsoft.com/office/officeart/2011/layout/HexagonRadial"/>
    <dgm:cxn modelId="{893FAC65-AD14-4A75-9E3B-36E276DEA1FD}" type="presParOf" srcId="{4D4F17FE-6D92-4592-9C1B-1AACD33BE447}" destId="{523F67C9-2171-40A7-81A5-9174F765CD38}" srcOrd="0" destOrd="0" presId="urn:microsoft.com/office/officeart/2011/layout/HexagonRadial"/>
    <dgm:cxn modelId="{CC9F8C0C-224E-416B-95DA-D8C76D6E2069}" type="presParOf" srcId="{4D4F17FE-6D92-4592-9C1B-1AACD33BE447}" destId="{E6901614-EF1B-43E6-B5EE-B46BCAA19677}" srcOrd="1" destOrd="0" presId="urn:microsoft.com/office/officeart/2011/layout/HexagonRadial"/>
    <dgm:cxn modelId="{09047B36-2FF7-431A-A491-4BAA53346A00}" type="presParOf" srcId="{E6901614-EF1B-43E6-B5EE-B46BCAA19677}" destId="{E9207DDC-FD73-4613-A06D-57CCA0013B5F}" srcOrd="0" destOrd="0" presId="urn:microsoft.com/office/officeart/2011/layout/HexagonRadial"/>
    <dgm:cxn modelId="{6A2D7B9A-DA4C-4E6E-905F-A7FE230D59B9}" type="presParOf" srcId="{4D4F17FE-6D92-4592-9C1B-1AACD33BE447}" destId="{9BF69492-24E1-4A37-B8A7-D93117F5755E}" srcOrd="2" destOrd="0" presId="urn:microsoft.com/office/officeart/2011/layout/HexagonRadial"/>
    <dgm:cxn modelId="{BD1D9AD8-2110-4B24-B620-116F6062A8EC}" type="presParOf" srcId="{4D4F17FE-6D92-4592-9C1B-1AACD33BE447}" destId="{39463A26-A34D-47CA-9219-E8B7E6971829}" srcOrd="3" destOrd="0" presId="urn:microsoft.com/office/officeart/2011/layout/HexagonRadial"/>
    <dgm:cxn modelId="{2BA87761-7537-431E-88B1-7B8CA4F4A814}" type="presParOf" srcId="{39463A26-A34D-47CA-9219-E8B7E6971829}" destId="{94A6A8EF-53E2-4D2D-8A1B-3C9FB3FCB4F7}" srcOrd="0" destOrd="0" presId="urn:microsoft.com/office/officeart/2011/layout/HexagonRadial"/>
    <dgm:cxn modelId="{78559D08-16C9-41E5-B3EE-F4E8EF65A3AB}" type="presParOf" srcId="{4D4F17FE-6D92-4592-9C1B-1AACD33BE447}" destId="{7F88E71B-4B26-465E-9AC4-F2D8012F1006}" srcOrd="4" destOrd="0" presId="urn:microsoft.com/office/officeart/2011/layout/HexagonRadial"/>
    <dgm:cxn modelId="{57229C35-21DB-43FD-8F58-0C838BD4E2E3}" type="presParOf" srcId="{4D4F17FE-6D92-4592-9C1B-1AACD33BE447}" destId="{6E70E7F5-1803-413E-B5FD-E709DD16722C}" srcOrd="5" destOrd="0" presId="urn:microsoft.com/office/officeart/2011/layout/HexagonRadial"/>
    <dgm:cxn modelId="{274A2395-07ED-434C-858F-13D8317239C1}" type="presParOf" srcId="{6E70E7F5-1803-413E-B5FD-E709DD16722C}" destId="{D9757537-9F40-4D3B-BB91-F9E2F51C825D}" srcOrd="0" destOrd="0" presId="urn:microsoft.com/office/officeart/2011/layout/HexagonRadial"/>
    <dgm:cxn modelId="{D67C6C60-03A1-4D07-8EFE-A96ADD0C479E}" type="presParOf" srcId="{4D4F17FE-6D92-4592-9C1B-1AACD33BE447}" destId="{3DE24C68-6186-42D7-810D-26AE3231589F}" srcOrd="6" destOrd="0" presId="urn:microsoft.com/office/officeart/2011/layout/HexagonRadial"/>
    <dgm:cxn modelId="{579BFAC6-4525-4356-A20F-293A3CF29C07}" type="presParOf" srcId="{4D4F17FE-6D92-4592-9C1B-1AACD33BE447}" destId="{74B51DBC-9AEF-4067-B053-C31479D8E7C4}" srcOrd="7" destOrd="0" presId="urn:microsoft.com/office/officeart/2011/layout/HexagonRadial"/>
    <dgm:cxn modelId="{E642CD0E-1B22-431F-9712-B240088F0865}" type="presParOf" srcId="{74B51DBC-9AEF-4067-B053-C31479D8E7C4}" destId="{6A2B1681-7127-4959-8240-2A020573846A}" srcOrd="0" destOrd="0" presId="urn:microsoft.com/office/officeart/2011/layout/HexagonRadial"/>
    <dgm:cxn modelId="{22A309CF-3471-4EDD-8834-33EF2508F688}" type="presParOf" srcId="{4D4F17FE-6D92-4592-9C1B-1AACD33BE447}" destId="{CFA2F175-E677-4B8D-84BB-757501FC9030}" srcOrd="8" destOrd="0" presId="urn:microsoft.com/office/officeart/2011/layout/HexagonRadial"/>
    <dgm:cxn modelId="{485A67EC-EE23-458E-AF1C-9979AB2AEC2D}" type="presParOf" srcId="{4D4F17FE-6D92-4592-9C1B-1AACD33BE447}" destId="{7282BD7F-0E5B-424B-B395-8A0A4A291D2D}" srcOrd="9" destOrd="0" presId="urn:microsoft.com/office/officeart/2011/layout/HexagonRadial"/>
    <dgm:cxn modelId="{D32C9D6D-60C5-4376-B7BC-85448610622A}" type="presParOf" srcId="{7282BD7F-0E5B-424B-B395-8A0A4A291D2D}" destId="{F0298116-4B23-4B18-9EA3-4CA6290A8E50}" srcOrd="0" destOrd="0" presId="urn:microsoft.com/office/officeart/2011/layout/HexagonRadial"/>
    <dgm:cxn modelId="{54450F61-3E5C-4B5B-9649-CB5A1935853A}" type="presParOf" srcId="{4D4F17FE-6D92-4592-9C1B-1AACD33BE447}" destId="{4D0ADBF4-954B-4DB3-8409-EAF04C48EFDD}" srcOrd="10" destOrd="0" presId="urn:microsoft.com/office/officeart/2011/layout/HexagonRadial"/>
    <dgm:cxn modelId="{6AFFF6FA-9DC0-4241-8BC0-3FF9E823C288}" type="presParOf" srcId="{4D4F17FE-6D92-4592-9C1B-1AACD33BE447}" destId="{71DBC883-A4E5-4031-84DB-C5AC4272A297}" srcOrd="11" destOrd="0" presId="urn:microsoft.com/office/officeart/2011/layout/HexagonRadial"/>
    <dgm:cxn modelId="{1B121983-9988-4D29-979F-EE644C9C12E6}" type="presParOf" srcId="{71DBC883-A4E5-4031-84DB-C5AC4272A297}" destId="{DD6624A2-4F0A-40F2-81CE-C9E6B78B39C3}" srcOrd="0" destOrd="0" presId="urn:microsoft.com/office/officeart/2011/layout/HexagonRadial"/>
    <dgm:cxn modelId="{4ADC14B7-4E47-4D59-8882-C212CF415E6D}" type="presParOf" srcId="{4D4F17FE-6D92-4592-9C1B-1AACD33BE447}" destId="{DF49ADBE-F26E-4263-9506-4CE21B999493}"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CA655-7C79-48E3-91E6-61EE949D3935}">
      <dsp:nvSpPr>
        <dsp:cNvPr id="0" name=""/>
        <dsp:cNvSpPr/>
      </dsp:nvSpPr>
      <dsp:spPr>
        <a:xfrm>
          <a:off x="2889793" y="1403194"/>
          <a:ext cx="3408799" cy="3408799"/>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Regression</a:t>
          </a:r>
        </a:p>
      </dsp:txBody>
      <dsp:txXfrm>
        <a:off x="3389000" y="1902401"/>
        <a:ext cx="2410385" cy="2410385"/>
      </dsp:txXfrm>
    </dsp:sp>
    <dsp:sp modelId="{B6813EA1-2E78-465A-9F10-0D361286C24A}">
      <dsp:nvSpPr>
        <dsp:cNvPr id="0" name=""/>
        <dsp:cNvSpPr/>
      </dsp:nvSpPr>
      <dsp:spPr>
        <a:xfrm>
          <a:off x="3532633" y="33705"/>
          <a:ext cx="2123119" cy="1704399"/>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Immunologic (Immune System)</a:t>
          </a:r>
        </a:p>
      </dsp:txBody>
      <dsp:txXfrm>
        <a:off x="3843557" y="283308"/>
        <a:ext cx="1501271" cy="1205193"/>
      </dsp:txXfrm>
    </dsp:sp>
    <dsp:sp modelId="{EE93DB80-6E5D-4C15-AD7F-AF0E338A2DC0}">
      <dsp:nvSpPr>
        <dsp:cNvPr id="0" name=""/>
        <dsp:cNvSpPr/>
      </dsp:nvSpPr>
      <dsp:spPr>
        <a:xfrm>
          <a:off x="5170067" y="553481"/>
          <a:ext cx="1704399" cy="1704399"/>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Genetic</a:t>
          </a:r>
        </a:p>
      </dsp:txBody>
      <dsp:txXfrm>
        <a:off x="5419670" y="803084"/>
        <a:ext cx="1205193" cy="1205193"/>
      </dsp:txXfrm>
    </dsp:sp>
    <dsp:sp modelId="{CDDC0226-D909-41E1-BE34-B93A971DD5EF}">
      <dsp:nvSpPr>
        <dsp:cNvPr id="0" name=""/>
        <dsp:cNvSpPr/>
      </dsp:nvSpPr>
      <dsp:spPr>
        <a:xfrm>
          <a:off x="5929929" y="1869601"/>
          <a:ext cx="1704399" cy="1704399"/>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Neurologic (Brain)</a:t>
          </a:r>
        </a:p>
      </dsp:txBody>
      <dsp:txXfrm>
        <a:off x="6179532" y="2119204"/>
        <a:ext cx="1205193" cy="1205193"/>
      </dsp:txXfrm>
    </dsp:sp>
    <dsp:sp modelId="{207A337C-7DB1-45EE-8AAB-3229ABD124C8}">
      <dsp:nvSpPr>
        <dsp:cNvPr id="0" name=""/>
        <dsp:cNvSpPr/>
      </dsp:nvSpPr>
      <dsp:spPr>
        <a:xfrm>
          <a:off x="5666032" y="3366238"/>
          <a:ext cx="1704399" cy="1704399"/>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Psychiatric</a:t>
          </a:r>
        </a:p>
      </dsp:txBody>
      <dsp:txXfrm>
        <a:off x="5915635" y="3615841"/>
        <a:ext cx="1205193" cy="1205193"/>
      </dsp:txXfrm>
    </dsp:sp>
    <dsp:sp modelId="{D6E511EA-41EE-4DE4-AD37-21D2234BE6CC}">
      <dsp:nvSpPr>
        <dsp:cNvPr id="0" name=""/>
        <dsp:cNvSpPr/>
      </dsp:nvSpPr>
      <dsp:spPr>
        <a:xfrm>
          <a:off x="4501855" y="4343098"/>
          <a:ext cx="1704399" cy="1704399"/>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Endocrinologic (Hormones)</a:t>
          </a:r>
        </a:p>
      </dsp:txBody>
      <dsp:txXfrm>
        <a:off x="4751458" y="4592701"/>
        <a:ext cx="1205193" cy="1205193"/>
      </dsp:txXfrm>
    </dsp:sp>
    <dsp:sp modelId="{73508B14-F7AA-422E-9364-B5A370D4F64B}">
      <dsp:nvSpPr>
        <dsp:cNvPr id="0" name=""/>
        <dsp:cNvSpPr/>
      </dsp:nvSpPr>
      <dsp:spPr>
        <a:xfrm>
          <a:off x="2982131" y="4343098"/>
          <a:ext cx="1704399" cy="1704399"/>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Nutritional</a:t>
          </a:r>
        </a:p>
      </dsp:txBody>
      <dsp:txXfrm>
        <a:off x="3231734" y="4592701"/>
        <a:ext cx="1205193" cy="1205193"/>
      </dsp:txXfrm>
    </dsp:sp>
    <dsp:sp modelId="{BBC8D49E-BF00-4768-B2D4-9BDDCD813F9C}">
      <dsp:nvSpPr>
        <dsp:cNvPr id="0" name=""/>
        <dsp:cNvSpPr/>
      </dsp:nvSpPr>
      <dsp:spPr>
        <a:xfrm>
          <a:off x="1817954" y="3366238"/>
          <a:ext cx="1704399" cy="1704399"/>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Environmental</a:t>
          </a:r>
        </a:p>
      </dsp:txBody>
      <dsp:txXfrm>
        <a:off x="2067557" y="3615841"/>
        <a:ext cx="1205193" cy="1205193"/>
      </dsp:txXfrm>
    </dsp:sp>
    <dsp:sp modelId="{F4F7476D-1D57-40AE-BB6D-37B2A5E16076}">
      <dsp:nvSpPr>
        <dsp:cNvPr id="0" name=""/>
        <dsp:cNvSpPr/>
      </dsp:nvSpPr>
      <dsp:spPr>
        <a:xfrm>
          <a:off x="1554057" y="1869601"/>
          <a:ext cx="1704399" cy="1704399"/>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Stress</a:t>
          </a:r>
        </a:p>
      </dsp:txBody>
      <dsp:txXfrm>
        <a:off x="1803660" y="2119204"/>
        <a:ext cx="1205193" cy="1205193"/>
      </dsp:txXfrm>
    </dsp:sp>
    <dsp:sp modelId="{8E97386C-B854-4D52-805E-058DCCF9BB21}">
      <dsp:nvSpPr>
        <dsp:cNvPr id="0" name=""/>
        <dsp:cNvSpPr/>
      </dsp:nvSpPr>
      <dsp:spPr>
        <a:xfrm>
          <a:off x="2313919" y="553481"/>
          <a:ext cx="1704399" cy="1704399"/>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Pain</a:t>
          </a:r>
        </a:p>
      </dsp:txBody>
      <dsp:txXfrm>
        <a:off x="2563522" y="803084"/>
        <a:ext cx="1205193" cy="12051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17163-DE7F-48AA-B843-518D84DB08F1}">
      <dsp:nvSpPr>
        <dsp:cNvPr id="0" name=""/>
        <dsp:cNvSpPr/>
      </dsp:nvSpPr>
      <dsp:spPr>
        <a:xfrm>
          <a:off x="4669705" y="0"/>
          <a:ext cx="2940217" cy="2940665"/>
        </a:xfrm>
        <a:prstGeom prst="circularArrow">
          <a:avLst>
            <a:gd name="adj1" fmla="val 10980"/>
            <a:gd name="adj2" fmla="val 1142322"/>
            <a:gd name="adj3" fmla="val 4500000"/>
            <a:gd name="adj4" fmla="val 10800000"/>
            <a:gd name="adj5" fmla="val 12500"/>
          </a:avLst>
        </a:prstGeom>
        <a:solidFill>
          <a:schemeClr val="accent5">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051F0D-1582-49B8-AE71-8187A92C86D5}">
      <dsp:nvSpPr>
        <dsp:cNvPr id="0" name=""/>
        <dsp:cNvSpPr/>
      </dsp:nvSpPr>
      <dsp:spPr>
        <a:xfrm>
          <a:off x="5319590" y="1061669"/>
          <a:ext cx="1633822" cy="816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Identification</a:t>
          </a:r>
        </a:p>
      </dsp:txBody>
      <dsp:txXfrm>
        <a:off x="5319590" y="1061669"/>
        <a:ext cx="1633822" cy="816715"/>
      </dsp:txXfrm>
    </dsp:sp>
    <dsp:sp modelId="{D19DF63B-2078-4064-A636-CA2519B0AB6C}">
      <dsp:nvSpPr>
        <dsp:cNvPr id="0" name=""/>
        <dsp:cNvSpPr/>
      </dsp:nvSpPr>
      <dsp:spPr>
        <a:xfrm>
          <a:off x="3853070" y="1689630"/>
          <a:ext cx="2940217" cy="2940665"/>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A6B543-DAEC-480E-9776-42B4DDDF27ED}">
      <dsp:nvSpPr>
        <dsp:cNvPr id="0" name=""/>
        <dsp:cNvSpPr/>
      </dsp:nvSpPr>
      <dsp:spPr>
        <a:xfrm>
          <a:off x="4506268" y="2761073"/>
          <a:ext cx="1633822" cy="816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Diagnosis</a:t>
          </a:r>
        </a:p>
      </dsp:txBody>
      <dsp:txXfrm>
        <a:off x="4506268" y="2761073"/>
        <a:ext cx="1633822" cy="816715"/>
      </dsp:txXfrm>
    </dsp:sp>
    <dsp:sp modelId="{4A3A5940-0E94-4E0C-A93F-37C95D720168}">
      <dsp:nvSpPr>
        <dsp:cNvPr id="0" name=""/>
        <dsp:cNvSpPr/>
      </dsp:nvSpPr>
      <dsp:spPr>
        <a:xfrm>
          <a:off x="4878971" y="3581454"/>
          <a:ext cx="2526102" cy="2527114"/>
        </a:xfrm>
        <a:prstGeom prst="blockArc">
          <a:avLst>
            <a:gd name="adj1" fmla="val 13500000"/>
            <a:gd name="adj2" fmla="val 10800000"/>
            <a:gd name="adj3" fmla="val 12740"/>
          </a:avLst>
        </a:prstGeom>
        <a:solidFill>
          <a:srgbClr val="7030A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C7BD85-F875-42C8-A367-690D68D7F84F}">
      <dsp:nvSpPr>
        <dsp:cNvPr id="0" name=""/>
        <dsp:cNvSpPr/>
      </dsp:nvSpPr>
      <dsp:spPr>
        <a:xfrm>
          <a:off x="5323455" y="4462920"/>
          <a:ext cx="1633822" cy="816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Management</a:t>
          </a:r>
        </a:p>
      </dsp:txBody>
      <dsp:txXfrm>
        <a:off x="5323455" y="4462920"/>
        <a:ext cx="1633822" cy="8167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F67C9-2171-40A7-81A5-9174F765CD38}">
      <dsp:nvSpPr>
        <dsp:cNvPr id="0" name=""/>
        <dsp:cNvSpPr/>
      </dsp:nvSpPr>
      <dsp:spPr>
        <a:xfrm>
          <a:off x="3137940" y="1956068"/>
          <a:ext cx="2486247" cy="2150705"/>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Down Syndrome Regression Disorder</a:t>
          </a:r>
        </a:p>
      </dsp:txBody>
      <dsp:txXfrm>
        <a:off x="3549946" y="2312470"/>
        <a:ext cx="1662235" cy="1437901"/>
      </dsp:txXfrm>
    </dsp:sp>
    <dsp:sp modelId="{94A6A8EF-53E2-4D2D-8A1B-3C9FB3FCB4F7}">
      <dsp:nvSpPr>
        <dsp:cNvPr id="0" name=""/>
        <dsp:cNvSpPr/>
      </dsp:nvSpPr>
      <dsp:spPr>
        <a:xfrm>
          <a:off x="4694808" y="927101"/>
          <a:ext cx="938053" cy="80825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F69492-24E1-4A37-B8A7-D93117F5755E}">
      <dsp:nvSpPr>
        <dsp:cNvPr id="0" name=""/>
        <dsp:cNvSpPr/>
      </dsp:nvSpPr>
      <dsp:spPr>
        <a:xfrm>
          <a:off x="3366959" y="0"/>
          <a:ext cx="2037462" cy="1762644"/>
        </a:xfrm>
        <a:prstGeom prst="hexagon">
          <a:avLst>
            <a:gd name="adj" fmla="val 28570"/>
            <a:gd name="vf" fmla="val 115470"/>
          </a:avLst>
        </a:prstGeom>
        <a:solidFill>
          <a:schemeClr val="accent5">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Antidepressants</a:t>
          </a:r>
        </a:p>
      </dsp:txBody>
      <dsp:txXfrm>
        <a:off x="3704610" y="292108"/>
        <a:ext cx="1362160" cy="1178428"/>
      </dsp:txXfrm>
    </dsp:sp>
    <dsp:sp modelId="{D9757537-9F40-4D3B-BB91-F9E2F51C825D}">
      <dsp:nvSpPr>
        <dsp:cNvPr id="0" name=""/>
        <dsp:cNvSpPr/>
      </dsp:nvSpPr>
      <dsp:spPr>
        <a:xfrm>
          <a:off x="5789590" y="2438112"/>
          <a:ext cx="938053" cy="80825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88E71B-4B26-465E-9AC4-F2D8012F1006}">
      <dsp:nvSpPr>
        <dsp:cNvPr id="0" name=""/>
        <dsp:cNvSpPr/>
      </dsp:nvSpPr>
      <dsp:spPr>
        <a:xfrm>
          <a:off x="5235549" y="1084144"/>
          <a:ext cx="2037462" cy="1762644"/>
        </a:xfrm>
        <a:prstGeom prst="hexagon">
          <a:avLst>
            <a:gd name="adj" fmla="val 28570"/>
            <a:gd name="vf" fmla="val 115470"/>
          </a:avLst>
        </a:prstGeom>
        <a:solidFill>
          <a:schemeClr val="accent6">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Antipsychotics</a:t>
          </a:r>
        </a:p>
      </dsp:txBody>
      <dsp:txXfrm>
        <a:off x="5573200" y="1376252"/>
        <a:ext cx="1362160" cy="1178428"/>
      </dsp:txXfrm>
    </dsp:sp>
    <dsp:sp modelId="{6A2B1681-7127-4959-8240-2A020573846A}">
      <dsp:nvSpPr>
        <dsp:cNvPr id="0" name=""/>
        <dsp:cNvSpPr/>
      </dsp:nvSpPr>
      <dsp:spPr>
        <a:xfrm>
          <a:off x="5029084" y="4143760"/>
          <a:ext cx="938053" cy="80825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E24C68-6186-42D7-810D-26AE3231589F}">
      <dsp:nvSpPr>
        <dsp:cNvPr id="0" name=""/>
        <dsp:cNvSpPr/>
      </dsp:nvSpPr>
      <dsp:spPr>
        <a:xfrm>
          <a:off x="5200484" y="3215446"/>
          <a:ext cx="2107591" cy="1762644"/>
        </a:xfrm>
        <a:prstGeom prst="hexagon">
          <a:avLst>
            <a:gd name="adj" fmla="val 28570"/>
            <a:gd name="vf" fmla="val 115470"/>
          </a:avLst>
        </a:prstGeom>
        <a:solidFill>
          <a:srgbClr val="7030A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Electroconvulsive Therapy</a:t>
          </a:r>
        </a:p>
      </dsp:txBody>
      <dsp:txXfrm>
        <a:off x="5543979" y="3502722"/>
        <a:ext cx="1420601" cy="1188092"/>
      </dsp:txXfrm>
    </dsp:sp>
    <dsp:sp modelId="{F0298116-4B23-4B18-9EA3-4CA6290A8E50}">
      <dsp:nvSpPr>
        <dsp:cNvPr id="0" name=""/>
        <dsp:cNvSpPr/>
      </dsp:nvSpPr>
      <dsp:spPr>
        <a:xfrm>
          <a:off x="3142566" y="4320813"/>
          <a:ext cx="938053" cy="80825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A2F175-E677-4B8D-84BB-757501FC9030}">
      <dsp:nvSpPr>
        <dsp:cNvPr id="0" name=""/>
        <dsp:cNvSpPr/>
      </dsp:nvSpPr>
      <dsp:spPr>
        <a:xfrm>
          <a:off x="3366959" y="4300803"/>
          <a:ext cx="2037462" cy="1762644"/>
        </a:xfrm>
        <a:prstGeom prst="hexagon">
          <a:avLst>
            <a:gd name="adj" fmla="val 28570"/>
            <a:gd name="vf" fmla="val 115470"/>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Immunotherapy</a:t>
          </a:r>
        </a:p>
      </dsp:txBody>
      <dsp:txXfrm>
        <a:off x="3704610" y="4592911"/>
        <a:ext cx="1362160" cy="1178428"/>
      </dsp:txXfrm>
    </dsp:sp>
    <dsp:sp modelId="{DD6624A2-4F0A-40F2-81CE-C9E6B78B39C3}">
      <dsp:nvSpPr>
        <dsp:cNvPr id="0" name=""/>
        <dsp:cNvSpPr/>
      </dsp:nvSpPr>
      <dsp:spPr>
        <a:xfrm>
          <a:off x="2029856" y="2810408"/>
          <a:ext cx="938053" cy="80825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0ADBF4-954B-4DB3-8409-EAF04C48EFDD}">
      <dsp:nvSpPr>
        <dsp:cNvPr id="0" name=""/>
        <dsp:cNvSpPr/>
      </dsp:nvSpPr>
      <dsp:spPr>
        <a:xfrm>
          <a:off x="1489694" y="3216659"/>
          <a:ext cx="2037462" cy="1762644"/>
        </a:xfrm>
        <a:prstGeom prst="hexagon">
          <a:avLst>
            <a:gd name="adj" fmla="val 28570"/>
            <a:gd name="vf" fmla="val 115470"/>
          </a:avLst>
        </a:prstGeom>
        <a:solidFill>
          <a:schemeClr val="bg2">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Cholinergic</a:t>
          </a:r>
          <a:r>
            <a:rPr lang="en-US" sz="1200" kern="1200" dirty="0"/>
            <a:t> </a:t>
          </a:r>
          <a:r>
            <a:rPr lang="en-US" sz="1200" b="1" kern="1200" dirty="0"/>
            <a:t>Agents</a:t>
          </a:r>
        </a:p>
      </dsp:txBody>
      <dsp:txXfrm>
        <a:off x="1827345" y="3508767"/>
        <a:ext cx="1362160" cy="1178428"/>
      </dsp:txXfrm>
    </dsp:sp>
    <dsp:sp modelId="{DF49ADBE-F26E-4263-9506-4CE21B999493}">
      <dsp:nvSpPr>
        <dsp:cNvPr id="0" name=""/>
        <dsp:cNvSpPr/>
      </dsp:nvSpPr>
      <dsp:spPr>
        <a:xfrm>
          <a:off x="1489694" y="1081719"/>
          <a:ext cx="2037462" cy="1762644"/>
        </a:xfrm>
        <a:prstGeom prst="hexagon">
          <a:avLst>
            <a:gd name="adj" fmla="val 28570"/>
            <a:gd name="vf" fmla="val 115470"/>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Benzodiazepines</a:t>
          </a:r>
        </a:p>
      </dsp:txBody>
      <dsp:txXfrm>
        <a:off x="1827345" y="1373827"/>
        <a:ext cx="1362160" cy="1178428"/>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D6D2A2-F984-44C9-943A-9609F17BE891}" type="datetimeFigureOut">
              <a:rPr lang="en-US" smtClean="0"/>
              <a:pPr/>
              <a:t>9/17/2021</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EC0F52-DF1D-4E7A-A510-BB81B236D81E}" type="slidenum">
              <a:rPr lang="en-US" smtClean="0"/>
              <a:pPr/>
              <a:t>‹#›</a:t>
            </a:fld>
            <a:endParaRPr lang="en-US"/>
          </a:p>
        </p:txBody>
      </p:sp>
    </p:spTree>
    <p:extLst>
      <p:ext uri="{BB962C8B-B14F-4D97-AF65-F5344CB8AC3E}">
        <p14:creationId xmlns:p14="http://schemas.microsoft.com/office/powerpoint/2010/main" val="14847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EC0F52-DF1D-4E7A-A510-BB81B236D81E}" type="slidenum">
              <a:rPr lang="en-US" smtClean="0"/>
              <a:pPr/>
              <a:t>1</a:t>
            </a:fld>
            <a:endParaRPr lang="en-US"/>
          </a:p>
        </p:txBody>
      </p:sp>
    </p:spTree>
    <p:extLst>
      <p:ext uri="{BB962C8B-B14F-4D97-AF65-F5344CB8AC3E}">
        <p14:creationId xmlns:p14="http://schemas.microsoft.com/office/powerpoint/2010/main" val="1881415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EC0F52-DF1D-4E7A-A510-BB81B236D81E}" type="slidenum">
              <a:rPr lang="en-US" smtClean="0"/>
              <a:pPr/>
              <a:t>18</a:t>
            </a:fld>
            <a:endParaRPr lang="en-US"/>
          </a:p>
        </p:txBody>
      </p:sp>
    </p:spTree>
    <p:extLst>
      <p:ext uri="{BB962C8B-B14F-4D97-AF65-F5344CB8AC3E}">
        <p14:creationId xmlns:p14="http://schemas.microsoft.com/office/powerpoint/2010/main" val="1279862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EC0F52-DF1D-4E7A-A510-BB81B236D81E}" type="slidenum">
              <a:rPr lang="en-US" smtClean="0"/>
              <a:pPr/>
              <a:t>19</a:t>
            </a:fld>
            <a:endParaRPr lang="en-US"/>
          </a:p>
        </p:txBody>
      </p:sp>
    </p:spTree>
    <p:extLst>
      <p:ext uri="{BB962C8B-B14F-4D97-AF65-F5344CB8AC3E}">
        <p14:creationId xmlns:p14="http://schemas.microsoft.com/office/powerpoint/2010/main" val="2345130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EC0F52-DF1D-4E7A-A510-BB81B236D81E}" type="slidenum">
              <a:rPr lang="en-US" smtClean="0"/>
              <a:pPr/>
              <a:t>31</a:t>
            </a:fld>
            <a:endParaRPr lang="en-US"/>
          </a:p>
        </p:txBody>
      </p:sp>
    </p:spTree>
    <p:extLst>
      <p:ext uri="{BB962C8B-B14F-4D97-AF65-F5344CB8AC3E}">
        <p14:creationId xmlns:p14="http://schemas.microsoft.com/office/powerpoint/2010/main" val="2720763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many unique therapies have proven to be efficacious in persons with DSRD, we will focus on immunotherapy in the context of neurodiagnostic abnormalities</a:t>
            </a:r>
          </a:p>
        </p:txBody>
      </p:sp>
      <p:sp>
        <p:nvSpPr>
          <p:cNvPr id="4" name="Slide Number Placeholder 3"/>
          <p:cNvSpPr>
            <a:spLocks noGrp="1"/>
          </p:cNvSpPr>
          <p:nvPr>
            <p:ph type="sldNum" sz="quarter" idx="5"/>
          </p:nvPr>
        </p:nvSpPr>
        <p:spPr/>
        <p:txBody>
          <a:bodyPr/>
          <a:lstStyle/>
          <a:p>
            <a:fld id="{5EEC0F52-DF1D-4E7A-A510-BB81B236D81E}" type="slidenum">
              <a:rPr lang="en-US" smtClean="0"/>
              <a:pPr/>
              <a:t>34</a:t>
            </a:fld>
            <a:endParaRPr lang="en-US"/>
          </a:p>
        </p:txBody>
      </p:sp>
    </p:spTree>
    <p:extLst>
      <p:ext uri="{BB962C8B-B14F-4D97-AF65-F5344CB8AC3E}">
        <p14:creationId xmlns:p14="http://schemas.microsoft.com/office/powerpoint/2010/main" val="4126794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219D05-C47C-4D62-81F3-17DEB62506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3581F75-42A5-469C-A689-2C8DD41A4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020ECC6-F90C-488E-9502-5C5AA621B604}"/>
              </a:ext>
            </a:extLst>
          </p:cNvPr>
          <p:cNvSpPr>
            <a:spLocks noGrp="1"/>
          </p:cNvSpPr>
          <p:nvPr>
            <p:ph type="dt" sz="half" idx="10"/>
          </p:nvPr>
        </p:nvSpPr>
        <p:spPr/>
        <p:txBody>
          <a:bodyPr/>
          <a:lstStyle/>
          <a:p>
            <a:fld id="{E6530D1F-6AFF-4A9B-A6F8-82F2F2E6B1CC}" type="datetimeFigureOut">
              <a:rPr lang="es-ES" smtClean="0"/>
              <a:pPr/>
              <a:t>17/09/2021</a:t>
            </a:fld>
            <a:endParaRPr lang="es-ES" dirty="0"/>
          </a:p>
        </p:txBody>
      </p:sp>
      <p:sp>
        <p:nvSpPr>
          <p:cNvPr id="5" name="Marcador de pie de página 4">
            <a:extLst>
              <a:ext uri="{FF2B5EF4-FFF2-40B4-BE49-F238E27FC236}">
                <a16:creationId xmlns:a16="http://schemas.microsoft.com/office/drawing/2014/main" id="{73E26C51-1282-4645-8A56-0284B0B7EAD9}"/>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AA3B20F8-C127-4D40-8A1E-6C1C675B3EF4}"/>
              </a:ext>
            </a:extLst>
          </p:cNvPr>
          <p:cNvSpPr>
            <a:spLocks noGrp="1"/>
          </p:cNvSpPr>
          <p:nvPr>
            <p:ph type="sldNum" sz="quarter" idx="12"/>
          </p:nvPr>
        </p:nvSpPr>
        <p:spPr/>
        <p:txBody>
          <a:bodyPr/>
          <a:lstStyle/>
          <a:p>
            <a:fld id="{C06DFFF1-55E6-41BB-B228-475FFE54F1E1}" type="slidenum">
              <a:rPr lang="es-ES" smtClean="0"/>
              <a:pPr/>
              <a:t>‹#›</a:t>
            </a:fld>
            <a:endParaRPr lang="es-ES" dirty="0"/>
          </a:p>
        </p:txBody>
      </p:sp>
    </p:spTree>
    <p:extLst>
      <p:ext uri="{BB962C8B-B14F-4D97-AF65-F5344CB8AC3E}">
        <p14:creationId xmlns:p14="http://schemas.microsoft.com/office/powerpoint/2010/main" val="397108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B03311-1BFC-4237-8792-39AB6EE1BCA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5B61B08-FFEB-47F5-9C2D-C662D78D0E3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93C2D4-58AA-4DEF-A853-FE3D3793C030}"/>
              </a:ext>
            </a:extLst>
          </p:cNvPr>
          <p:cNvSpPr>
            <a:spLocks noGrp="1"/>
          </p:cNvSpPr>
          <p:nvPr>
            <p:ph type="dt" sz="half" idx="10"/>
          </p:nvPr>
        </p:nvSpPr>
        <p:spPr/>
        <p:txBody>
          <a:bodyPr/>
          <a:lstStyle/>
          <a:p>
            <a:fld id="{E6530D1F-6AFF-4A9B-A6F8-82F2F2E6B1CC}" type="datetimeFigureOut">
              <a:rPr lang="es-ES" smtClean="0"/>
              <a:pPr/>
              <a:t>17/09/2021</a:t>
            </a:fld>
            <a:endParaRPr lang="es-ES" dirty="0"/>
          </a:p>
        </p:txBody>
      </p:sp>
      <p:sp>
        <p:nvSpPr>
          <p:cNvPr id="5" name="Marcador de pie de página 4">
            <a:extLst>
              <a:ext uri="{FF2B5EF4-FFF2-40B4-BE49-F238E27FC236}">
                <a16:creationId xmlns:a16="http://schemas.microsoft.com/office/drawing/2014/main" id="{A1486DB8-C2EF-48EE-8EDC-8AE6F48DAE63}"/>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E9970924-16F0-4C33-87C7-0F9538BB7D4A}"/>
              </a:ext>
            </a:extLst>
          </p:cNvPr>
          <p:cNvSpPr>
            <a:spLocks noGrp="1"/>
          </p:cNvSpPr>
          <p:nvPr>
            <p:ph type="sldNum" sz="quarter" idx="12"/>
          </p:nvPr>
        </p:nvSpPr>
        <p:spPr/>
        <p:txBody>
          <a:bodyPr/>
          <a:lstStyle/>
          <a:p>
            <a:fld id="{C06DFFF1-55E6-41BB-B228-475FFE54F1E1}" type="slidenum">
              <a:rPr lang="es-ES" smtClean="0"/>
              <a:pPr/>
              <a:t>‹#›</a:t>
            </a:fld>
            <a:endParaRPr lang="es-ES" dirty="0"/>
          </a:p>
        </p:txBody>
      </p:sp>
    </p:spTree>
    <p:extLst>
      <p:ext uri="{BB962C8B-B14F-4D97-AF65-F5344CB8AC3E}">
        <p14:creationId xmlns:p14="http://schemas.microsoft.com/office/powerpoint/2010/main" val="694078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3525F1E-F956-492B-AA1A-6E4183B7647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B54AD61-97B0-4225-80A6-FE30C64F374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374FFE-8D2E-4DD1-9C9F-6A38F1C26AF3}"/>
              </a:ext>
            </a:extLst>
          </p:cNvPr>
          <p:cNvSpPr>
            <a:spLocks noGrp="1"/>
          </p:cNvSpPr>
          <p:nvPr>
            <p:ph type="dt" sz="half" idx="10"/>
          </p:nvPr>
        </p:nvSpPr>
        <p:spPr/>
        <p:txBody>
          <a:bodyPr/>
          <a:lstStyle/>
          <a:p>
            <a:fld id="{E6530D1F-6AFF-4A9B-A6F8-82F2F2E6B1CC}" type="datetimeFigureOut">
              <a:rPr lang="es-ES" smtClean="0"/>
              <a:pPr/>
              <a:t>17/09/2021</a:t>
            </a:fld>
            <a:endParaRPr lang="es-ES" dirty="0"/>
          </a:p>
        </p:txBody>
      </p:sp>
      <p:sp>
        <p:nvSpPr>
          <p:cNvPr id="5" name="Marcador de pie de página 4">
            <a:extLst>
              <a:ext uri="{FF2B5EF4-FFF2-40B4-BE49-F238E27FC236}">
                <a16:creationId xmlns:a16="http://schemas.microsoft.com/office/drawing/2014/main" id="{54B49FC8-81A0-4D07-B8C7-1D6ACE64BD9B}"/>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435B1C5D-1408-4B06-B984-0678619BA7CB}"/>
              </a:ext>
            </a:extLst>
          </p:cNvPr>
          <p:cNvSpPr>
            <a:spLocks noGrp="1"/>
          </p:cNvSpPr>
          <p:nvPr>
            <p:ph type="sldNum" sz="quarter" idx="12"/>
          </p:nvPr>
        </p:nvSpPr>
        <p:spPr/>
        <p:txBody>
          <a:bodyPr/>
          <a:lstStyle/>
          <a:p>
            <a:fld id="{C06DFFF1-55E6-41BB-B228-475FFE54F1E1}" type="slidenum">
              <a:rPr lang="es-ES" smtClean="0"/>
              <a:pPr/>
              <a:t>‹#›</a:t>
            </a:fld>
            <a:endParaRPr lang="es-ES" dirty="0"/>
          </a:p>
        </p:txBody>
      </p:sp>
    </p:spTree>
    <p:extLst>
      <p:ext uri="{BB962C8B-B14F-4D97-AF65-F5344CB8AC3E}">
        <p14:creationId xmlns:p14="http://schemas.microsoft.com/office/powerpoint/2010/main" val="3448410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9/17/2021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967259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32150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9/17/2021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307644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24545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9/17/2021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423664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8550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896825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9/17/2021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40155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50D51E-2E11-495D-9A2A-A7977643E3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CDA7F71-DAAF-4085-B5D4-91A1B42C152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A9F5FA4-DC5E-4435-BA99-65C52BE01E0B}"/>
              </a:ext>
            </a:extLst>
          </p:cNvPr>
          <p:cNvSpPr>
            <a:spLocks noGrp="1"/>
          </p:cNvSpPr>
          <p:nvPr>
            <p:ph type="dt" sz="half" idx="10"/>
          </p:nvPr>
        </p:nvSpPr>
        <p:spPr/>
        <p:txBody>
          <a:bodyPr/>
          <a:lstStyle/>
          <a:p>
            <a:fld id="{E6530D1F-6AFF-4A9B-A6F8-82F2F2E6B1CC}" type="datetimeFigureOut">
              <a:rPr lang="es-ES" smtClean="0"/>
              <a:pPr/>
              <a:t>17/09/2021</a:t>
            </a:fld>
            <a:endParaRPr lang="es-ES" dirty="0"/>
          </a:p>
        </p:txBody>
      </p:sp>
      <p:sp>
        <p:nvSpPr>
          <p:cNvPr id="5" name="Marcador de pie de página 4">
            <a:extLst>
              <a:ext uri="{FF2B5EF4-FFF2-40B4-BE49-F238E27FC236}">
                <a16:creationId xmlns:a16="http://schemas.microsoft.com/office/drawing/2014/main" id="{2D00CEFF-9219-4F68-AEE8-42DED739E168}"/>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302DA2B8-5865-444B-976D-347E6BF7DB35}"/>
              </a:ext>
            </a:extLst>
          </p:cNvPr>
          <p:cNvSpPr>
            <a:spLocks noGrp="1"/>
          </p:cNvSpPr>
          <p:nvPr>
            <p:ph type="sldNum" sz="quarter" idx="12"/>
          </p:nvPr>
        </p:nvSpPr>
        <p:spPr/>
        <p:txBody>
          <a:bodyPr/>
          <a:lstStyle/>
          <a:p>
            <a:fld id="{C06DFFF1-55E6-41BB-B228-475FFE54F1E1}" type="slidenum">
              <a:rPr lang="es-ES" smtClean="0"/>
              <a:pPr/>
              <a:t>‹#›</a:t>
            </a:fld>
            <a:endParaRPr lang="es-ES" dirty="0"/>
          </a:p>
        </p:txBody>
      </p:sp>
    </p:spTree>
    <p:extLst>
      <p:ext uri="{BB962C8B-B14F-4D97-AF65-F5344CB8AC3E}">
        <p14:creationId xmlns:p14="http://schemas.microsoft.com/office/powerpoint/2010/main" val="3419577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9/17/2021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65710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D399-F62F-4E49-A49D-5963B62DDE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80E6CA-6E4A-44AD-9E17-A2BE12E4EF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E9CA53-F205-4C7B-97A3-A68DDCD9B10E}"/>
              </a:ext>
            </a:extLst>
          </p:cNvPr>
          <p:cNvSpPr>
            <a:spLocks noGrp="1"/>
          </p:cNvSpPr>
          <p:nvPr>
            <p:ph type="dt" sz="half" idx="10"/>
          </p:nvPr>
        </p:nvSpPr>
        <p:spPr/>
        <p:txBody>
          <a:bodyPr/>
          <a:lstStyle/>
          <a:p>
            <a:fld id="{29B01E28-006D-44C3-AB51-75FE698070B4}" type="datetimeFigureOut">
              <a:rPr lang="en-US" smtClean="0"/>
              <a:t>9/17/2021</a:t>
            </a:fld>
            <a:endParaRPr lang="en-US"/>
          </a:p>
        </p:txBody>
      </p:sp>
      <p:sp>
        <p:nvSpPr>
          <p:cNvPr id="5" name="Footer Placeholder 4">
            <a:extLst>
              <a:ext uri="{FF2B5EF4-FFF2-40B4-BE49-F238E27FC236}">
                <a16:creationId xmlns:a16="http://schemas.microsoft.com/office/drawing/2014/main" id="{39EC8DB1-0FC4-4B70-91DE-F11B45CF7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A815D-1F95-41C5-999F-CA7B7FA43240}"/>
              </a:ext>
            </a:extLst>
          </p:cNvPr>
          <p:cNvSpPr>
            <a:spLocks noGrp="1"/>
          </p:cNvSpPr>
          <p:nvPr>
            <p:ph type="sldNum" sz="quarter" idx="12"/>
          </p:nvPr>
        </p:nvSpPr>
        <p:spPr/>
        <p:txBody>
          <a:bodyPr/>
          <a:lstStyle/>
          <a:p>
            <a:fld id="{7A3A66BF-32C6-4F42-B468-763EF14731D3}" type="slidenum">
              <a:rPr lang="en-US" smtClean="0"/>
              <a:t>‹#›</a:t>
            </a:fld>
            <a:endParaRPr lang="en-US"/>
          </a:p>
        </p:txBody>
      </p:sp>
    </p:spTree>
    <p:extLst>
      <p:ext uri="{BB962C8B-B14F-4D97-AF65-F5344CB8AC3E}">
        <p14:creationId xmlns:p14="http://schemas.microsoft.com/office/powerpoint/2010/main" val="1878871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9C499-F217-4667-8A37-82C59ABD12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CA1B95-449A-4A40-9741-4CD64A72BD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FFA9B-E1AB-4127-942D-447BB5FE31B3}"/>
              </a:ext>
            </a:extLst>
          </p:cNvPr>
          <p:cNvSpPr>
            <a:spLocks noGrp="1"/>
          </p:cNvSpPr>
          <p:nvPr>
            <p:ph type="dt" sz="half" idx="10"/>
          </p:nvPr>
        </p:nvSpPr>
        <p:spPr/>
        <p:txBody>
          <a:bodyPr/>
          <a:lstStyle/>
          <a:p>
            <a:fld id="{29B01E28-006D-44C3-AB51-75FE698070B4}" type="datetimeFigureOut">
              <a:rPr lang="en-US" smtClean="0"/>
              <a:t>9/17/2021</a:t>
            </a:fld>
            <a:endParaRPr lang="en-US"/>
          </a:p>
        </p:txBody>
      </p:sp>
      <p:sp>
        <p:nvSpPr>
          <p:cNvPr id="5" name="Footer Placeholder 4">
            <a:extLst>
              <a:ext uri="{FF2B5EF4-FFF2-40B4-BE49-F238E27FC236}">
                <a16:creationId xmlns:a16="http://schemas.microsoft.com/office/drawing/2014/main" id="{4DA9D495-F891-4A00-8A16-D9DCCBCA6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4CB71-202B-424B-A9C7-CF545ACA1036}"/>
              </a:ext>
            </a:extLst>
          </p:cNvPr>
          <p:cNvSpPr>
            <a:spLocks noGrp="1"/>
          </p:cNvSpPr>
          <p:nvPr>
            <p:ph type="sldNum" sz="quarter" idx="12"/>
          </p:nvPr>
        </p:nvSpPr>
        <p:spPr/>
        <p:txBody>
          <a:bodyPr/>
          <a:lstStyle/>
          <a:p>
            <a:fld id="{7A3A66BF-32C6-4F42-B468-763EF14731D3}" type="slidenum">
              <a:rPr lang="en-US" smtClean="0"/>
              <a:t>‹#›</a:t>
            </a:fld>
            <a:endParaRPr lang="en-US"/>
          </a:p>
        </p:txBody>
      </p:sp>
    </p:spTree>
    <p:extLst>
      <p:ext uri="{BB962C8B-B14F-4D97-AF65-F5344CB8AC3E}">
        <p14:creationId xmlns:p14="http://schemas.microsoft.com/office/powerpoint/2010/main" val="39222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64170-9CB5-471F-96C7-6032FACEDB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F41F19-1C8F-494B-A1A1-4E44B4CBC9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04CF7A-EFAB-4A3E-B12E-3767A3ADF3A2}"/>
              </a:ext>
            </a:extLst>
          </p:cNvPr>
          <p:cNvSpPr>
            <a:spLocks noGrp="1"/>
          </p:cNvSpPr>
          <p:nvPr>
            <p:ph type="dt" sz="half" idx="10"/>
          </p:nvPr>
        </p:nvSpPr>
        <p:spPr/>
        <p:txBody>
          <a:bodyPr/>
          <a:lstStyle/>
          <a:p>
            <a:fld id="{29B01E28-006D-44C3-AB51-75FE698070B4}" type="datetimeFigureOut">
              <a:rPr lang="en-US" smtClean="0"/>
              <a:t>9/17/2021</a:t>
            </a:fld>
            <a:endParaRPr lang="en-US"/>
          </a:p>
        </p:txBody>
      </p:sp>
      <p:sp>
        <p:nvSpPr>
          <p:cNvPr id="5" name="Footer Placeholder 4">
            <a:extLst>
              <a:ext uri="{FF2B5EF4-FFF2-40B4-BE49-F238E27FC236}">
                <a16:creationId xmlns:a16="http://schemas.microsoft.com/office/drawing/2014/main" id="{1FC23A05-BC16-4CBA-83D6-6929C6CC3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4837D-2F7F-46C2-B31B-C6C61A3F93EB}"/>
              </a:ext>
            </a:extLst>
          </p:cNvPr>
          <p:cNvSpPr>
            <a:spLocks noGrp="1"/>
          </p:cNvSpPr>
          <p:nvPr>
            <p:ph type="sldNum" sz="quarter" idx="12"/>
          </p:nvPr>
        </p:nvSpPr>
        <p:spPr/>
        <p:txBody>
          <a:bodyPr/>
          <a:lstStyle/>
          <a:p>
            <a:fld id="{7A3A66BF-32C6-4F42-B468-763EF14731D3}" type="slidenum">
              <a:rPr lang="en-US" smtClean="0"/>
              <a:t>‹#›</a:t>
            </a:fld>
            <a:endParaRPr lang="en-US"/>
          </a:p>
        </p:txBody>
      </p:sp>
    </p:spTree>
    <p:extLst>
      <p:ext uri="{BB962C8B-B14F-4D97-AF65-F5344CB8AC3E}">
        <p14:creationId xmlns:p14="http://schemas.microsoft.com/office/powerpoint/2010/main" val="700443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00731-7663-4069-B832-5043E6CA5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B98001-7032-4A46-832A-F0BCCC24BE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8134DC-BA56-4F75-BD09-B3E3E7B9BB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0E2A54-7F9A-4641-8EC2-A42A773ABBE0}"/>
              </a:ext>
            </a:extLst>
          </p:cNvPr>
          <p:cNvSpPr>
            <a:spLocks noGrp="1"/>
          </p:cNvSpPr>
          <p:nvPr>
            <p:ph type="dt" sz="half" idx="10"/>
          </p:nvPr>
        </p:nvSpPr>
        <p:spPr/>
        <p:txBody>
          <a:bodyPr/>
          <a:lstStyle/>
          <a:p>
            <a:fld id="{29B01E28-006D-44C3-AB51-75FE698070B4}" type="datetimeFigureOut">
              <a:rPr lang="en-US" smtClean="0"/>
              <a:t>9/17/2021</a:t>
            </a:fld>
            <a:endParaRPr lang="en-US"/>
          </a:p>
        </p:txBody>
      </p:sp>
      <p:sp>
        <p:nvSpPr>
          <p:cNvPr id="6" name="Footer Placeholder 5">
            <a:extLst>
              <a:ext uri="{FF2B5EF4-FFF2-40B4-BE49-F238E27FC236}">
                <a16:creationId xmlns:a16="http://schemas.microsoft.com/office/drawing/2014/main" id="{8A6A190E-902A-4FE4-AC83-6732DAEEE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C68D6A-E024-41F7-9196-22526CEED552}"/>
              </a:ext>
            </a:extLst>
          </p:cNvPr>
          <p:cNvSpPr>
            <a:spLocks noGrp="1"/>
          </p:cNvSpPr>
          <p:nvPr>
            <p:ph type="sldNum" sz="quarter" idx="12"/>
          </p:nvPr>
        </p:nvSpPr>
        <p:spPr/>
        <p:txBody>
          <a:bodyPr/>
          <a:lstStyle/>
          <a:p>
            <a:fld id="{7A3A66BF-32C6-4F42-B468-763EF14731D3}" type="slidenum">
              <a:rPr lang="en-US" smtClean="0"/>
              <a:t>‹#›</a:t>
            </a:fld>
            <a:endParaRPr lang="en-US"/>
          </a:p>
        </p:txBody>
      </p:sp>
    </p:spTree>
    <p:extLst>
      <p:ext uri="{BB962C8B-B14F-4D97-AF65-F5344CB8AC3E}">
        <p14:creationId xmlns:p14="http://schemas.microsoft.com/office/powerpoint/2010/main" val="1167400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B1C29-B9A6-4350-9B52-D20A08228E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63BC82-63E3-4777-A832-A2E7FEB36E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AFE364-4AE8-48DC-B0D8-250D39A0F8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3473ED-EB22-417B-9D70-6C9CBCA6E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833324-8606-42E5-928E-5E140D8FF9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97645-803E-42B0-B5D2-8016DE7BD6F0}"/>
              </a:ext>
            </a:extLst>
          </p:cNvPr>
          <p:cNvSpPr>
            <a:spLocks noGrp="1"/>
          </p:cNvSpPr>
          <p:nvPr>
            <p:ph type="dt" sz="half" idx="10"/>
          </p:nvPr>
        </p:nvSpPr>
        <p:spPr/>
        <p:txBody>
          <a:bodyPr/>
          <a:lstStyle/>
          <a:p>
            <a:fld id="{29B01E28-006D-44C3-AB51-75FE698070B4}" type="datetimeFigureOut">
              <a:rPr lang="en-US" smtClean="0"/>
              <a:t>9/17/2021</a:t>
            </a:fld>
            <a:endParaRPr lang="en-US"/>
          </a:p>
        </p:txBody>
      </p:sp>
      <p:sp>
        <p:nvSpPr>
          <p:cNvPr id="8" name="Footer Placeholder 7">
            <a:extLst>
              <a:ext uri="{FF2B5EF4-FFF2-40B4-BE49-F238E27FC236}">
                <a16:creationId xmlns:a16="http://schemas.microsoft.com/office/drawing/2014/main" id="{55A14E6D-7319-468D-9B46-508A6815C1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8B6BE6-6AAA-4E35-B0FE-EE1EFD0DBB79}"/>
              </a:ext>
            </a:extLst>
          </p:cNvPr>
          <p:cNvSpPr>
            <a:spLocks noGrp="1"/>
          </p:cNvSpPr>
          <p:nvPr>
            <p:ph type="sldNum" sz="quarter" idx="12"/>
          </p:nvPr>
        </p:nvSpPr>
        <p:spPr/>
        <p:txBody>
          <a:bodyPr/>
          <a:lstStyle/>
          <a:p>
            <a:fld id="{7A3A66BF-32C6-4F42-B468-763EF14731D3}" type="slidenum">
              <a:rPr lang="en-US" smtClean="0"/>
              <a:t>‹#›</a:t>
            </a:fld>
            <a:endParaRPr lang="en-US"/>
          </a:p>
        </p:txBody>
      </p:sp>
    </p:spTree>
    <p:extLst>
      <p:ext uri="{BB962C8B-B14F-4D97-AF65-F5344CB8AC3E}">
        <p14:creationId xmlns:p14="http://schemas.microsoft.com/office/powerpoint/2010/main" val="2552592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18D8D-CC2E-47A6-9775-AFEDB8E851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91E71F-D003-4112-9C62-65BC2606096B}"/>
              </a:ext>
            </a:extLst>
          </p:cNvPr>
          <p:cNvSpPr>
            <a:spLocks noGrp="1"/>
          </p:cNvSpPr>
          <p:nvPr>
            <p:ph type="dt" sz="half" idx="10"/>
          </p:nvPr>
        </p:nvSpPr>
        <p:spPr/>
        <p:txBody>
          <a:bodyPr/>
          <a:lstStyle/>
          <a:p>
            <a:fld id="{29B01E28-006D-44C3-AB51-75FE698070B4}" type="datetimeFigureOut">
              <a:rPr lang="en-US" smtClean="0"/>
              <a:t>9/17/2021</a:t>
            </a:fld>
            <a:endParaRPr lang="en-US"/>
          </a:p>
        </p:txBody>
      </p:sp>
      <p:sp>
        <p:nvSpPr>
          <p:cNvPr id="4" name="Footer Placeholder 3">
            <a:extLst>
              <a:ext uri="{FF2B5EF4-FFF2-40B4-BE49-F238E27FC236}">
                <a16:creationId xmlns:a16="http://schemas.microsoft.com/office/drawing/2014/main" id="{B64351B9-95CC-41EF-9DB2-F4CD85BCC5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CE57E9-2D35-4597-BBE3-484361FB5C9A}"/>
              </a:ext>
            </a:extLst>
          </p:cNvPr>
          <p:cNvSpPr>
            <a:spLocks noGrp="1"/>
          </p:cNvSpPr>
          <p:nvPr>
            <p:ph type="sldNum" sz="quarter" idx="12"/>
          </p:nvPr>
        </p:nvSpPr>
        <p:spPr/>
        <p:txBody>
          <a:bodyPr/>
          <a:lstStyle/>
          <a:p>
            <a:fld id="{7A3A66BF-32C6-4F42-B468-763EF14731D3}" type="slidenum">
              <a:rPr lang="en-US" smtClean="0"/>
              <a:t>‹#›</a:t>
            </a:fld>
            <a:endParaRPr lang="en-US"/>
          </a:p>
        </p:txBody>
      </p:sp>
    </p:spTree>
    <p:extLst>
      <p:ext uri="{BB962C8B-B14F-4D97-AF65-F5344CB8AC3E}">
        <p14:creationId xmlns:p14="http://schemas.microsoft.com/office/powerpoint/2010/main" val="2849338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051A5A-7BB1-4228-9F9A-B7BE1BAE815D}"/>
              </a:ext>
            </a:extLst>
          </p:cNvPr>
          <p:cNvSpPr>
            <a:spLocks noGrp="1"/>
          </p:cNvSpPr>
          <p:nvPr>
            <p:ph type="dt" sz="half" idx="10"/>
          </p:nvPr>
        </p:nvSpPr>
        <p:spPr/>
        <p:txBody>
          <a:bodyPr/>
          <a:lstStyle/>
          <a:p>
            <a:fld id="{29B01E28-006D-44C3-AB51-75FE698070B4}" type="datetimeFigureOut">
              <a:rPr lang="en-US" smtClean="0"/>
              <a:t>9/17/2021</a:t>
            </a:fld>
            <a:endParaRPr lang="en-US"/>
          </a:p>
        </p:txBody>
      </p:sp>
      <p:sp>
        <p:nvSpPr>
          <p:cNvPr id="3" name="Footer Placeholder 2">
            <a:extLst>
              <a:ext uri="{FF2B5EF4-FFF2-40B4-BE49-F238E27FC236}">
                <a16:creationId xmlns:a16="http://schemas.microsoft.com/office/drawing/2014/main" id="{9B16EA6C-C810-4602-896E-6A85AFBA51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F81306-657B-4527-A2CD-295E33C70F6A}"/>
              </a:ext>
            </a:extLst>
          </p:cNvPr>
          <p:cNvSpPr>
            <a:spLocks noGrp="1"/>
          </p:cNvSpPr>
          <p:nvPr>
            <p:ph type="sldNum" sz="quarter" idx="12"/>
          </p:nvPr>
        </p:nvSpPr>
        <p:spPr/>
        <p:txBody>
          <a:bodyPr/>
          <a:lstStyle/>
          <a:p>
            <a:fld id="{7A3A66BF-32C6-4F42-B468-763EF14731D3}" type="slidenum">
              <a:rPr lang="en-US" smtClean="0"/>
              <a:t>‹#›</a:t>
            </a:fld>
            <a:endParaRPr lang="en-US"/>
          </a:p>
        </p:txBody>
      </p:sp>
    </p:spTree>
    <p:extLst>
      <p:ext uri="{BB962C8B-B14F-4D97-AF65-F5344CB8AC3E}">
        <p14:creationId xmlns:p14="http://schemas.microsoft.com/office/powerpoint/2010/main" val="4139722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1842-6D31-4220-97FB-47905510CA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9A3165-DA07-4574-9F29-F1DA745449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CE45F0-8397-416A-B3DC-902FAA16D9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32A65-6337-4625-B9B3-57F41600DFE7}"/>
              </a:ext>
            </a:extLst>
          </p:cNvPr>
          <p:cNvSpPr>
            <a:spLocks noGrp="1"/>
          </p:cNvSpPr>
          <p:nvPr>
            <p:ph type="dt" sz="half" idx="10"/>
          </p:nvPr>
        </p:nvSpPr>
        <p:spPr/>
        <p:txBody>
          <a:bodyPr/>
          <a:lstStyle/>
          <a:p>
            <a:fld id="{29B01E28-006D-44C3-AB51-75FE698070B4}" type="datetimeFigureOut">
              <a:rPr lang="en-US" smtClean="0"/>
              <a:t>9/17/2021</a:t>
            </a:fld>
            <a:endParaRPr lang="en-US"/>
          </a:p>
        </p:txBody>
      </p:sp>
      <p:sp>
        <p:nvSpPr>
          <p:cNvPr id="6" name="Footer Placeholder 5">
            <a:extLst>
              <a:ext uri="{FF2B5EF4-FFF2-40B4-BE49-F238E27FC236}">
                <a16:creationId xmlns:a16="http://schemas.microsoft.com/office/drawing/2014/main" id="{CFA4DED4-CB7D-4F89-B6B7-3D0BFE689B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9ECCB8-5805-4C52-BC27-208BC4C7195D}"/>
              </a:ext>
            </a:extLst>
          </p:cNvPr>
          <p:cNvSpPr>
            <a:spLocks noGrp="1"/>
          </p:cNvSpPr>
          <p:nvPr>
            <p:ph type="sldNum" sz="quarter" idx="12"/>
          </p:nvPr>
        </p:nvSpPr>
        <p:spPr/>
        <p:txBody>
          <a:bodyPr/>
          <a:lstStyle/>
          <a:p>
            <a:fld id="{7A3A66BF-32C6-4F42-B468-763EF14731D3}" type="slidenum">
              <a:rPr lang="en-US" smtClean="0"/>
              <a:t>‹#›</a:t>
            </a:fld>
            <a:endParaRPr lang="en-US"/>
          </a:p>
        </p:txBody>
      </p:sp>
    </p:spTree>
    <p:extLst>
      <p:ext uri="{BB962C8B-B14F-4D97-AF65-F5344CB8AC3E}">
        <p14:creationId xmlns:p14="http://schemas.microsoft.com/office/powerpoint/2010/main" val="3480615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4721D-AF56-4F93-A104-F2B6DC7237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5CDB9F-8A83-4A8A-B90D-F1DF482494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9DD9F7-4F59-47B8-A8AF-28C5E7D217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634A31-A70D-4344-BD21-E895A06FDAB7}"/>
              </a:ext>
            </a:extLst>
          </p:cNvPr>
          <p:cNvSpPr>
            <a:spLocks noGrp="1"/>
          </p:cNvSpPr>
          <p:nvPr>
            <p:ph type="dt" sz="half" idx="10"/>
          </p:nvPr>
        </p:nvSpPr>
        <p:spPr/>
        <p:txBody>
          <a:bodyPr/>
          <a:lstStyle/>
          <a:p>
            <a:fld id="{29B01E28-006D-44C3-AB51-75FE698070B4}" type="datetimeFigureOut">
              <a:rPr lang="en-US" smtClean="0"/>
              <a:t>9/17/2021</a:t>
            </a:fld>
            <a:endParaRPr lang="en-US"/>
          </a:p>
        </p:txBody>
      </p:sp>
      <p:sp>
        <p:nvSpPr>
          <p:cNvPr id="6" name="Footer Placeholder 5">
            <a:extLst>
              <a:ext uri="{FF2B5EF4-FFF2-40B4-BE49-F238E27FC236}">
                <a16:creationId xmlns:a16="http://schemas.microsoft.com/office/drawing/2014/main" id="{ED34FBA8-6641-4842-A4F8-923139541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D82595-9558-468F-8DEE-6C1389E7B397}"/>
              </a:ext>
            </a:extLst>
          </p:cNvPr>
          <p:cNvSpPr>
            <a:spLocks noGrp="1"/>
          </p:cNvSpPr>
          <p:nvPr>
            <p:ph type="sldNum" sz="quarter" idx="12"/>
          </p:nvPr>
        </p:nvSpPr>
        <p:spPr/>
        <p:txBody>
          <a:bodyPr/>
          <a:lstStyle/>
          <a:p>
            <a:fld id="{7A3A66BF-32C6-4F42-B468-763EF14731D3}" type="slidenum">
              <a:rPr lang="en-US" smtClean="0"/>
              <a:t>‹#›</a:t>
            </a:fld>
            <a:endParaRPr lang="en-US"/>
          </a:p>
        </p:txBody>
      </p:sp>
    </p:spTree>
    <p:extLst>
      <p:ext uri="{BB962C8B-B14F-4D97-AF65-F5344CB8AC3E}">
        <p14:creationId xmlns:p14="http://schemas.microsoft.com/office/powerpoint/2010/main" val="320261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7D328-1AC8-401D-928E-E5D2E29A3AB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872A4D-70B9-4084-A60D-A279B5ECBB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6056F4E-85A2-4AB8-A66F-CB92CA6109AE}"/>
              </a:ext>
            </a:extLst>
          </p:cNvPr>
          <p:cNvSpPr>
            <a:spLocks noGrp="1"/>
          </p:cNvSpPr>
          <p:nvPr>
            <p:ph type="dt" sz="half" idx="10"/>
          </p:nvPr>
        </p:nvSpPr>
        <p:spPr/>
        <p:txBody>
          <a:bodyPr/>
          <a:lstStyle/>
          <a:p>
            <a:fld id="{E6530D1F-6AFF-4A9B-A6F8-82F2F2E6B1CC}" type="datetimeFigureOut">
              <a:rPr lang="es-ES" smtClean="0"/>
              <a:pPr/>
              <a:t>17/09/2021</a:t>
            </a:fld>
            <a:endParaRPr lang="es-ES" dirty="0"/>
          </a:p>
        </p:txBody>
      </p:sp>
      <p:sp>
        <p:nvSpPr>
          <p:cNvPr id="5" name="Marcador de pie de página 4">
            <a:extLst>
              <a:ext uri="{FF2B5EF4-FFF2-40B4-BE49-F238E27FC236}">
                <a16:creationId xmlns:a16="http://schemas.microsoft.com/office/drawing/2014/main" id="{2266790D-A1B1-4270-809B-B32B21A95614}"/>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49F34C8A-420C-4A3B-BDD5-8D256EEC989B}"/>
              </a:ext>
            </a:extLst>
          </p:cNvPr>
          <p:cNvSpPr>
            <a:spLocks noGrp="1"/>
          </p:cNvSpPr>
          <p:nvPr>
            <p:ph type="sldNum" sz="quarter" idx="12"/>
          </p:nvPr>
        </p:nvSpPr>
        <p:spPr/>
        <p:txBody>
          <a:bodyPr/>
          <a:lstStyle/>
          <a:p>
            <a:fld id="{C06DFFF1-55E6-41BB-B228-475FFE54F1E1}" type="slidenum">
              <a:rPr lang="es-ES" smtClean="0"/>
              <a:pPr/>
              <a:t>‹#›</a:t>
            </a:fld>
            <a:endParaRPr lang="es-ES" dirty="0"/>
          </a:p>
        </p:txBody>
      </p:sp>
    </p:spTree>
    <p:extLst>
      <p:ext uri="{BB962C8B-B14F-4D97-AF65-F5344CB8AC3E}">
        <p14:creationId xmlns:p14="http://schemas.microsoft.com/office/powerpoint/2010/main" val="4470100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9935F-9A17-4A8F-8A59-DC8C7E9263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BF0AB9-2EDD-416C-B884-1C442A2412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07C49C-883E-4581-B075-51735BD7A51C}"/>
              </a:ext>
            </a:extLst>
          </p:cNvPr>
          <p:cNvSpPr>
            <a:spLocks noGrp="1"/>
          </p:cNvSpPr>
          <p:nvPr>
            <p:ph type="dt" sz="half" idx="10"/>
          </p:nvPr>
        </p:nvSpPr>
        <p:spPr/>
        <p:txBody>
          <a:bodyPr/>
          <a:lstStyle/>
          <a:p>
            <a:fld id="{29B01E28-006D-44C3-AB51-75FE698070B4}" type="datetimeFigureOut">
              <a:rPr lang="en-US" smtClean="0"/>
              <a:t>9/17/2021</a:t>
            </a:fld>
            <a:endParaRPr lang="en-US"/>
          </a:p>
        </p:txBody>
      </p:sp>
      <p:sp>
        <p:nvSpPr>
          <p:cNvPr id="5" name="Footer Placeholder 4">
            <a:extLst>
              <a:ext uri="{FF2B5EF4-FFF2-40B4-BE49-F238E27FC236}">
                <a16:creationId xmlns:a16="http://schemas.microsoft.com/office/drawing/2014/main" id="{2A65A0BC-C9D4-44B2-B7CE-64CE4750F0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2F8AC-D624-4990-B658-7E308E5F1BDA}"/>
              </a:ext>
            </a:extLst>
          </p:cNvPr>
          <p:cNvSpPr>
            <a:spLocks noGrp="1"/>
          </p:cNvSpPr>
          <p:nvPr>
            <p:ph type="sldNum" sz="quarter" idx="12"/>
          </p:nvPr>
        </p:nvSpPr>
        <p:spPr/>
        <p:txBody>
          <a:bodyPr/>
          <a:lstStyle/>
          <a:p>
            <a:fld id="{7A3A66BF-32C6-4F42-B468-763EF14731D3}" type="slidenum">
              <a:rPr lang="en-US" smtClean="0"/>
              <a:t>‹#›</a:t>
            </a:fld>
            <a:endParaRPr lang="en-US"/>
          </a:p>
        </p:txBody>
      </p:sp>
    </p:spTree>
    <p:extLst>
      <p:ext uri="{BB962C8B-B14F-4D97-AF65-F5344CB8AC3E}">
        <p14:creationId xmlns:p14="http://schemas.microsoft.com/office/powerpoint/2010/main" val="2601255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71C230-B226-46EA-818D-480A3803F1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2591E9-00A2-455C-9623-C967CC5B5F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88112-CAC5-4FEF-87C8-FD7D50CB5D6B}"/>
              </a:ext>
            </a:extLst>
          </p:cNvPr>
          <p:cNvSpPr>
            <a:spLocks noGrp="1"/>
          </p:cNvSpPr>
          <p:nvPr>
            <p:ph type="dt" sz="half" idx="10"/>
          </p:nvPr>
        </p:nvSpPr>
        <p:spPr/>
        <p:txBody>
          <a:bodyPr/>
          <a:lstStyle/>
          <a:p>
            <a:fld id="{29B01E28-006D-44C3-AB51-75FE698070B4}" type="datetimeFigureOut">
              <a:rPr lang="en-US" smtClean="0"/>
              <a:t>9/17/2021</a:t>
            </a:fld>
            <a:endParaRPr lang="en-US"/>
          </a:p>
        </p:txBody>
      </p:sp>
      <p:sp>
        <p:nvSpPr>
          <p:cNvPr id="5" name="Footer Placeholder 4">
            <a:extLst>
              <a:ext uri="{FF2B5EF4-FFF2-40B4-BE49-F238E27FC236}">
                <a16:creationId xmlns:a16="http://schemas.microsoft.com/office/drawing/2014/main" id="{151FA327-3E68-4051-ABF3-8ABF61BD4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3F365-BFDE-4E0B-81AA-A6754AE0C30E}"/>
              </a:ext>
            </a:extLst>
          </p:cNvPr>
          <p:cNvSpPr>
            <a:spLocks noGrp="1"/>
          </p:cNvSpPr>
          <p:nvPr>
            <p:ph type="sldNum" sz="quarter" idx="12"/>
          </p:nvPr>
        </p:nvSpPr>
        <p:spPr/>
        <p:txBody>
          <a:bodyPr/>
          <a:lstStyle/>
          <a:p>
            <a:fld id="{7A3A66BF-32C6-4F42-B468-763EF14731D3}" type="slidenum">
              <a:rPr lang="en-US" smtClean="0"/>
              <a:t>‹#›</a:t>
            </a:fld>
            <a:endParaRPr lang="en-US"/>
          </a:p>
        </p:txBody>
      </p:sp>
    </p:spTree>
    <p:extLst>
      <p:ext uri="{BB962C8B-B14F-4D97-AF65-F5344CB8AC3E}">
        <p14:creationId xmlns:p14="http://schemas.microsoft.com/office/powerpoint/2010/main" val="2843982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363B39-FEAD-4AC9-88A1-F001B777537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DDAEED-8EC8-41A2-9A2A-EAEB685ADE1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E4372EB-E1E3-473E-A209-6EC234EECBB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6AFD321-AD5B-4BD4-92A8-1C5956B86EF4}"/>
              </a:ext>
            </a:extLst>
          </p:cNvPr>
          <p:cNvSpPr>
            <a:spLocks noGrp="1"/>
          </p:cNvSpPr>
          <p:nvPr>
            <p:ph type="dt" sz="half" idx="10"/>
          </p:nvPr>
        </p:nvSpPr>
        <p:spPr/>
        <p:txBody>
          <a:bodyPr/>
          <a:lstStyle/>
          <a:p>
            <a:fld id="{E6530D1F-6AFF-4A9B-A6F8-82F2F2E6B1CC}" type="datetimeFigureOut">
              <a:rPr lang="es-ES" smtClean="0"/>
              <a:pPr/>
              <a:t>17/09/2021</a:t>
            </a:fld>
            <a:endParaRPr lang="es-ES" dirty="0"/>
          </a:p>
        </p:txBody>
      </p:sp>
      <p:sp>
        <p:nvSpPr>
          <p:cNvPr id="6" name="Marcador de pie de página 5">
            <a:extLst>
              <a:ext uri="{FF2B5EF4-FFF2-40B4-BE49-F238E27FC236}">
                <a16:creationId xmlns:a16="http://schemas.microsoft.com/office/drawing/2014/main" id="{CEA84CD6-8293-4A95-9A42-0F3DC9615568}"/>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6D202ABE-6E56-4AFE-8FDC-E8DC29E5B237}"/>
              </a:ext>
            </a:extLst>
          </p:cNvPr>
          <p:cNvSpPr>
            <a:spLocks noGrp="1"/>
          </p:cNvSpPr>
          <p:nvPr>
            <p:ph type="sldNum" sz="quarter" idx="12"/>
          </p:nvPr>
        </p:nvSpPr>
        <p:spPr/>
        <p:txBody>
          <a:bodyPr/>
          <a:lstStyle/>
          <a:p>
            <a:fld id="{C06DFFF1-55E6-41BB-B228-475FFE54F1E1}" type="slidenum">
              <a:rPr lang="es-ES" smtClean="0"/>
              <a:pPr/>
              <a:t>‹#›</a:t>
            </a:fld>
            <a:endParaRPr lang="es-ES" dirty="0"/>
          </a:p>
        </p:txBody>
      </p:sp>
    </p:spTree>
    <p:extLst>
      <p:ext uri="{BB962C8B-B14F-4D97-AF65-F5344CB8AC3E}">
        <p14:creationId xmlns:p14="http://schemas.microsoft.com/office/powerpoint/2010/main" val="2598637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37C43D-9E90-4B0D-B38A-2A54A1964C6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D4FE01D-96F2-4DC2-9692-77BE826380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96AD244-7AD5-4588-8F56-87B195E38B9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7083075-00E4-45C8-A62C-E5584E2DD2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7FB2AC5-2189-4B1C-9A16-8EDBE480614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B3D964C-0335-4065-909E-F48C500A4A93}"/>
              </a:ext>
            </a:extLst>
          </p:cNvPr>
          <p:cNvSpPr>
            <a:spLocks noGrp="1"/>
          </p:cNvSpPr>
          <p:nvPr>
            <p:ph type="dt" sz="half" idx="10"/>
          </p:nvPr>
        </p:nvSpPr>
        <p:spPr/>
        <p:txBody>
          <a:bodyPr/>
          <a:lstStyle/>
          <a:p>
            <a:fld id="{E6530D1F-6AFF-4A9B-A6F8-82F2F2E6B1CC}" type="datetimeFigureOut">
              <a:rPr lang="es-ES" smtClean="0"/>
              <a:pPr/>
              <a:t>17/09/2021</a:t>
            </a:fld>
            <a:endParaRPr lang="es-ES" dirty="0"/>
          </a:p>
        </p:txBody>
      </p:sp>
      <p:sp>
        <p:nvSpPr>
          <p:cNvPr id="8" name="Marcador de pie de página 7">
            <a:extLst>
              <a:ext uri="{FF2B5EF4-FFF2-40B4-BE49-F238E27FC236}">
                <a16:creationId xmlns:a16="http://schemas.microsoft.com/office/drawing/2014/main" id="{D8E91018-A052-4C7F-9B5E-C757146683E7}"/>
              </a:ext>
            </a:extLst>
          </p:cNvPr>
          <p:cNvSpPr>
            <a:spLocks noGrp="1"/>
          </p:cNvSpPr>
          <p:nvPr>
            <p:ph type="ftr" sz="quarter" idx="11"/>
          </p:nvPr>
        </p:nvSpPr>
        <p:spPr/>
        <p:txBody>
          <a:bodyPr/>
          <a:lstStyle/>
          <a:p>
            <a:endParaRPr lang="es-ES" dirty="0"/>
          </a:p>
        </p:txBody>
      </p:sp>
      <p:sp>
        <p:nvSpPr>
          <p:cNvPr id="9" name="Marcador de número de diapositiva 8">
            <a:extLst>
              <a:ext uri="{FF2B5EF4-FFF2-40B4-BE49-F238E27FC236}">
                <a16:creationId xmlns:a16="http://schemas.microsoft.com/office/drawing/2014/main" id="{B36E2952-CEC8-4B51-8121-8458688AFA69}"/>
              </a:ext>
            </a:extLst>
          </p:cNvPr>
          <p:cNvSpPr>
            <a:spLocks noGrp="1"/>
          </p:cNvSpPr>
          <p:nvPr>
            <p:ph type="sldNum" sz="quarter" idx="12"/>
          </p:nvPr>
        </p:nvSpPr>
        <p:spPr/>
        <p:txBody>
          <a:bodyPr/>
          <a:lstStyle/>
          <a:p>
            <a:fld id="{C06DFFF1-55E6-41BB-B228-475FFE54F1E1}" type="slidenum">
              <a:rPr lang="es-ES" smtClean="0"/>
              <a:pPr/>
              <a:t>‹#›</a:t>
            </a:fld>
            <a:endParaRPr lang="es-ES" dirty="0"/>
          </a:p>
        </p:txBody>
      </p:sp>
    </p:spTree>
    <p:extLst>
      <p:ext uri="{BB962C8B-B14F-4D97-AF65-F5344CB8AC3E}">
        <p14:creationId xmlns:p14="http://schemas.microsoft.com/office/powerpoint/2010/main" val="714962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2D451-ADA0-4425-B078-BA157FC59F4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5997DDD-9659-4B4F-9446-BD23621B37C1}"/>
              </a:ext>
            </a:extLst>
          </p:cNvPr>
          <p:cNvSpPr>
            <a:spLocks noGrp="1"/>
          </p:cNvSpPr>
          <p:nvPr>
            <p:ph type="dt" sz="half" idx="10"/>
          </p:nvPr>
        </p:nvSpPr>
        <p:spPr/>
        <p:txBody>
          <a:bodyPr/>
          <a:lstStyle/>
          <a:p>
            <a:fld id="{E6530D1F-6AFF-4A9B-A6F8-82F2F2E6B1CC}" type="datetimeFigureOut">
              <a:rPr lang="es-ES" smtClean="0"/>
              <a:pPr/>
              <a:t>17/09/2021</a:t>
            </a:fld>
            <a:endParaRPr lang="es-ES" dirty="0"/>
          </a:p>
        </p:txBody>
      </p:sp>
      <p:sp>
        <p:nvSpPr>
          <p:cNvPr id="4" name="Marcador de pie de página 3">
            <a:extLst>
              <a:ext uri="{FF2B5EF4-FFF2-40B4-BE49-F238E27FC236}">
                <a16:creationId xmlns:a16="http://schemas.microsoft.com/office/drawing/2014/main" id="{37D5EC2A-62C6-4B4E-9FDA-F1A9ED5866FE}"/>
              </a:ext>
            </a:extLst>
          </p:cNvPr>
          <p:cNvSpPr>
            <a:spLocks noGrp="1"/>
          </p:cNvSpPr>
          <p:nvPr>
            <p:ph type="ftr" sz="quarter" idx="11"/>
          </p:nvPr>
        </p:nvSpPr>
        <p:spPr/>
        <p:txBody>
          <a:bodyPr/>
          <a:lstStyle/>
          <a:p>
            <a:endParaRPr lang="es-ES" dirty="0"/>
          </a:p>
        </p:txBody>
      </p:sp>
      <p:sp>
        <p:nvSpPr>
          <p:cNvPr id="5" name="Marcador de número de diapositiva 4">
            <a:extLst>
              <a:ext uri="{FF2B5EF4-FFF2-40B4-BE49-F238E27FC236}">
                <a16:creationId xmlns:a16="http://schemas.microsoft.com/office/drawing/2014/main" id="{5D5F032E-668C-4C6E-9573-BAD1D6571310}"/>
              </a:ext>
            </a:extLst>
          </p:cNvPr>
          <p:cNvSpPr>
            <a:spLocks noGrp="1"/>
          </p:cNvSpPr>
          <p:nvPr>
            <p:ph type="sldNum" sz="quarter" idx="12"/>
          </p:nvPr>
        </p:nvSpPr>
        <p:spPr/>
        <p:txBody>
          <a:bodyPr/>
          <a:lstStyle/>
          <a:p>
            <a:fld id="{C06DFFF1-55E6-41BB-B228-475FFE54F1E1}" type="slidenum">
              <a:rPr lang="es-ES" smtClean="0"/>
              <a:pPr/>
              <a:t>‹#›</a:t>
            </a:fld>
            <a:endParaRPr lang="es-ES" dirty="0"/>
          </a:p>
        </p:txBody>
      </p:sp>
    </p:spTree>
    <p:extLst>
      <p:ext uri="{BB962C8B-B14F-4D97-AF65-F5344CB8AC3E}">
        <p14:creationId xmlns:p14="http://schemas.microsoft.com/office/powerpoint/2010/main" val="4130010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0F4ADF1-508E-4306-959C-3FA167B37167}"/>
              </a:ext>
            </a:extLst>
          </p:cNvPr>
          <p:cNvSpPr>
            <a:spLocks noGrp="1"/>
          </p:cNvSpPr>
          <p:nvPr>
            <p:ph type="dt" sz="half" idx="10"/>
          </p:nvPr>
        </p:nvSpPr>
        <p:spPr/>
        <p:txBody>
          <a:bodyPr/>
          <a:lstStyle/>
          <a:p>
            <a:fld id="{E6530D1F-6AFF-4A9B-A6F8-82F2F2E6B1CC}" type="datetimeFigureOut">
              <a:rPr lang="es-ES" smtClean="0"/>
              <a:pPr/>
              <a:t>17/09/2021</a:t>
            </a:fld>
            <a:endParaRPr lang="es-ES" dirty="0"/>
          </a:p>
        </p:txBody>
      </p:sp>
      <p:sp>
        <p:nvSpPr>
          <p:cNvPr id="3" name="Marcador de pie de página 2">
            <a:extLst>
              <a:ext uri="{FF2B5EF4-FFF2-40B4-BE49-F238E27FC236}">
                <a16:creationId xmlns:a16="http://schemas.microsoft.com/office/drawing/2014/main" id="{135EA25A-9CF4-4263-A988-AA9A4179C81A}"/>
              </a:ext>
            </a:extLst>
          </p:cNvPr>
          <p:cNvSpPr>
            <a:spLocks noGrp="1"/>
          </p:cNvSpPr>
          <p:nvPr>
            <p:ph type="ftr" sz="quarter" idx="11"/>
          </p:nvPr>
        </p:nvSpPr>
        <p:spPr/>
        <p:txBody>
          <a:bodyPr/>
          <a:lstStyle/>
          <a:p>
            <a:endParaRPr lang="es-ES" dirty="0"/>
          </a:p>
        </p:txBody>
      </p:sp>
      <p:sp>
        <p:nvSpPr>
          <p:cNvPr id="4" name="Marcador de número de diapositiva 3">
            <a:extLst>
              <a:ext uri="{FF2B5EF4-FFF2-40B4-BE49-F238E27FC236}">
                <a16:creationId xmlns:a16="http://schemas.microsoft.com/office/drawing/2014/main" id="{C1107812-9551-443E-A8BB-09D74F147AB2}"/>
              </a:ext>
            </a:extLst>
          </p:cNvPr>
          <p:cNvSpPr>
            <a:spLocks noGrp="1"/>
          </p:cNvSpPr>
          <p:nvPr>
            <p:ph type="sldNum" sz="quarter" idx="12"/>
          </p:nvPr>
        </p:nvSpPr>
        <p:spPr/>
        <p:txBody>
          <a:bodyPr/>
          <a:lstStyle/>
          <a:p>
            <a:fld id="{C06DFFF1-55E6-41BB-B228-475FFE54F1E1}" type="slidenum">
              <a:rPr lang="es-ES" smtClean="0"/>
              <a:pPr/>
              <a:t>‹#›</a:t>
            </a:fld>
            <a:endParaRPr lang="es-ES" dirty="0"/>
          </a:p>
        </p:txBody>
      </p:sp>
    </p:spTree>
    <p:extLst>
      <p:ext uri="{BB962C8B-B14F-4D97-AF65-F5344CB8AC3E}">
        <p14:creationId xmlns:p14="http://schemas.microsoft.com/office/powerpoint/2010/main" val="1339873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978A02-610A-4012-B8DB-338E69889C1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8FA690D-4290-48B0-910C-F2A7B490A2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CCF128A-E128-4795-8D6B-F58C8966C6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A7FA70-7040-49D7-95A3-75DEF94E767B}"/>
              </a:ext>
            </a:extLst>
          </p:cNvPr>
          <p:cNvSpPr>
            <a:spLocks noGrp="1"/>
          </p:cNvSpPr>
          <p:nvPr>
            <p:ph type="dt" sz="half" idx="10"/>
          </p:nvPr>
        </p:nvSpPr>
        <p:spPr/>
        <p:txBody>
          <a:bodyPr/>
          <a:lstStyle/>
          <a:p>
            <a:fld id="{E6530D1F-6AFF-4A9B-A6F8-82F2F2E6B1CC}" type="datetimeFigureOut">
              <a:rPr lang="es-ES" smtClean="0"/>
              <a:pPr/>
              <a:t>17/09/2021</a:t>
            </a:fld>
            <a:endParaRPr lang="es-ES" dirty="0"/>
          </a:p>
        </p:txBody>
      </p:sp>
      <p:sp>
        <p:nvSpPr>
          <p:cNvPr id="6" name="Marcador de pie de página 5">
            <a:extLst>
              <a:ext uri="{FF2B5EF4-FFF2-40B4-BE49-F238E27FC236}">
                <a16:creationId xmlns:a16="http://schemas.microsoft.com/office/drawing/2014/main" id="{D97CDB02-2C6E-431D-AB1A-FB48562392E6}"/>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4867F91D-BF84-4057-8B7E-0490BB3C517D}"/>
              </a:ext>
            </a:extLst>
          </p:cNvPr>
          <p:cNvSpPr>
            <a:spLocks noGrp="1"/>
          </p:cNvSpPr>
          <p:nvPr>
            <p:ph type="sldNum" sz="quarter" idx="12"/>
          </p:nvPr>
        </p:nvSpPr>
        <p:spPr/>
        <p:txBody>
          <a:bodyPr/>
          <a:lstStyle/>
          <a:p>
            <a:fld id="{C06DFFF1-55E6-41BB-B228-475FFE54F1E1}" type="slidenum">
              <a:rPr lang="es-ES" smtClean="0"/>
              <a:pPr/>
              <a:t>‹#›</a:t>
            </a:fld>
            <a:endParaRPr lang="es-ES" dirty="0"/>
          </a:p>
        </p:txBody>
      </p:sp>
    </p:spTree>
    <p:extLst>
      <p:ext uri="{BB962C8B-B14F-4D97-AF65-F5344CB8AC3E}">
        <p14:creationId xmlns:p14="http://schemas.microsoft.com/office/powerpoint/2010/main" val="1226648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B05D7-6AC6-4E33-BB0F-2C713A986B0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1AC32E6-2A20-4575-8169-B116150866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DB6A78FC-24EF-4776-9150-C0937BCD59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39CAE43-3C1A-4CB0-95D5-5126E761E245}"/>
              </a:ext>
            </a:extLst>
          </p:cNvPr>
          <p:cNvSpPr>
            <a:spLocks noGrp="1"/>
          </p:cNvSpPr>
          <p:nvPr>
            <p:ph type="dt" sz="half" idx="10"/>
          </p:nvPr>
        </p:nvSpPr>
        <p:spPr/>
        <p:txBody>
          <a:bodyPr/>
          <a:lstStyle/>
          <a:p>
            <a:fld id="{E6530D1F-6AFF-4A9B-A6F8-82F2F2E6B1CC}" type="datetimeFigureOut">
              <a:rPr lang="es-ES" smtClean="0"/>
              <a:pPr/>
              <a:t>17/09/2021</a:t>
            </a:fld>
            <a:endParaRPr lang="es-ES" dirty="0"/>
          </a:p>
        </p:txBody>
      </p:sp>
      <p:sp>
        <p:nvSpPr>
          <p:cNvPr id="6" name="Marcador de pie de página 5">
            <a:extLst>
              <a:ext uri="{FF2B5EF4-FFF2-40B4-BE49-F238E27FC236}">
                <a16:creationId xmlns:a16="http://schemas.microsoft.com/office/drawing/2014/main" id="{6D789500-0E38-4294-810B-C37C8BC37DED}"/>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0760ED23-C4D4-418E-8849-E37B74C562F3}"/>
              </a:ext>
            </a:extLst>
          </p:cNvPr>
          <p:cNvSpPr>
            <a:spLocks noGrp="1"/>
          </p:cNvSpPr>
          <p:nvPr>
            <p:ph type="sldNum" sz="quarter" idx="12"/>
          </p:nvPr>
        </p:nvSpPr>
        <p:spPr/>
        <p:txBody>
          <a:bodyPr/>
          <a:lstStyle/>
          <a:p>
            <a:fld id="{C06DFFF1-55E6-41BB-B228-475FFE54F1E1}" type="slidenum">
              <a:rPr lang="es-ES" smtClean="0"/>
              <a:pPr/>
              <a:t>‹#›</a:t>
            </a:fld>
            <a:endParaRPr lang="es-ES" dirty="0"/>
          </a:p>
        </p:txBody>
      </p:sp>
    </p:spTree>
    <p:extLst>
      <p:ext uri="{BB962C8B-B14F-4D97-AF65-F5344CB8AC3E}">
        <p14:creationId xmlns:p14="http://schemas.microsoft.com/office/powerpoint/2010/main" val="1263774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F78D455-003B-40EA-8293-30B50D7FFC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1692841-AFF7-4FA3-B216-135A6CA524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28D42CE-DF59-4085-84FD-289629BA50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30D1F-6AFF-4A9B-A6F8-82F2F2E6B1CC}" type="datetimeFigureOut">
              <a:rPr lang="es-ES" smtClean="0"/>
              <a:pPr/>
              <a:t>17/09/2021</a:t>
            </a:fld>
            <a:endParaRPr lang="es-ES" dirty="0"/>
          </a:p>
        </p:txBody>
      </p:sp>
      <p:sp>
        <p:nvSpPr>
          <p:cNvPr id="5" name="Marcador de pie de página 4">
            <a:extLst>
              <a:ext uri="{FF2B5EF4-FFF2-40B4-BE49-F238E27FC236}">
                <a16:creationId xmlns:a16="http://schemas.microsoft.com/office/drawing/2014/main" id="{20B136C6-F381-4311-AE64-D69CF15170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a:extLst>
              <a:ext uri="{FF2B5EF4-FFF2-40B4-BE49-F238E27FC236}">
                <a16:creationId xmlns:a16="http://schemas.microsoft.com/office/drawing/2014/main" id="{EAC23F40-AF83-4C68-8053-D66960A256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DFFF1-55E6-41BB-B228-475FFE54F1E1}" type="slidenum">
              <a:rPr lang="es-ES" smtClean="0"/>
              <a:pPr/>
              <a:t>‹#›</a:t>
            </a:fld>
            <a:endParaRPr lang="es-ES" dirty="0"/>
          </a:p>
        </p:txBody>
      </p:sp>
    </p:spTree>
    <p:extLst>
      <p:ext uri="{BB962C8B-B14F-4D97-AF65-F5344CB8AC3E}">
        <p14:creationId xmlns:p14="http://schemas.microsoft.com/office/powerpoint/2010/main" val="327788679"/>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9/17/2021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849698054"/>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8EDA7A-4F69-4633-81E5-F5C44593D3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BB4DE3-7D74-46EB-9C42-101256D380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E3E8A-DF7E-43DA-A442-F0761AB4E6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B01E28-006D-44C3-AB51-75FE698070B4}" type="datetimeFigureOut">
              <a:rPr lang="en-US" smtClean="0"/>
              <a:t>9/17/2021</a:t>
            </a:fld>
            <a:endParaRPr lang="en-US"/>
          </a:p>
        </p:txBody>
      </p:sp>
      <p:sp>
        <p:nvSpPr>
          <p:cNvPr id="5" name="Footer Placeholder 4">
            <a:extLst>
              <a:ext uri="{FF2B5EF4-FFF2-40B4-BE49-F238E27FC236}">
                <a16:creationId xmlns:a16="http://schemas.microsoft.com/office/drawing/2014/main" id="{8C73E647-4481-4D6B-A8C7-98EDD95003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A2563E-59CD-4DD1-B80A-FAF9DF1D8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3A66BF-32C6-4F42-B468-763EF14731D3}" type="slidenum">
              <a:rPr lang="en-US" smtClean="0"/>
              <a:t>‹#›</a:t>
            </a:fld>
            <a:endParaRPr lang="en-US"/>
          </a:p>
        </p:txBody>
      </p:sp>
    </p:spTree>
    <p:extLst>
      <p:ext uri="{BB962C8B-B14F-4D97-AF65-F5344CB8AC3E}">
        <p14:creationId xmlns:p14="http://schemas.microsoft.com/office/powerpoint/2010/main" val="1707972164"/>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jp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3.xml"/><Relationship Id="rId1" Type="http://schemas.openxmlformats.org/officeDocument/2006/relationships/video" Target="https://www.youtube.com/embed/wPNT77bwb_w?feature=oembed"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69C05093-63F0-4378-9E0D-97B7A04DBA2F}"/>
              </a:ext>
            </a:extLst>
          </p:cNvPr>
          <p:cNvPicPr>
            <a:picLocks noChangeAspect="1"/>
          </p:cNvPicPr>
          <p:nvPr/>
        </p:nvPicPr>
        <p:blipFill rotWithShape="1">
          <a:blip r:embed="rId3">
            <a:extLst>
              <a:ext uri="{28A0092B-C50C-407E-A947-70E740481C1C}">
                <a14:useLocalDpi xmlns:a14="http://schemas.microsoft.com/office/drawing/2010/main" val="0"/>
              </a:ext>
            </a:extLst>
          </a:blip>
          <a:srcRect t="9091" r="35364"/>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DFBE03-52CE-4CE8-9E9A-4803D11279ED}"/>
              </a:ext>
            </a:extLst>
          </p:cNvPr>
          <p:cNvSpPr>
            <a:spLocks noGrp="1"/>
          </p:cNvSpPr>
          <p:nvPr>
            <p:ph type="title"/>
          </p:nvPr>
        </p:nvSpPr>
        <p:spPr>
          <a:xfrm>
            <a:off x="225729" y="1122363"/>
            <a:ext cx="5870271" cy="3204134"/>
          </a:xfrm>
        </p:spPr>
        <p:txBody>
          <a:bodyPr vert="horz" lIns="91440" tIns="45720" rIns="91440" bIns="45720" rtlCol="0" anchor="b">
            <a:normAutofit/>
          </a:bodyPr>
          <a:lstStyle/>
          <a:p>
            <a:r>
              <a:rPr lang="en-US" sz="4500" b="1" dirty="0">
                <a:effectLst/>
              </a:rPr>
              <a:t>Down Syndrome Regression Disorder</a:t>
            </a:r>
            <a:r>
              <a:rPr lang="en-US" sz="3700" b="1" dirty="0">
                <a:effectLst/>
              </a:rPr>
              <a:t>: </a:t>
            </a:r>
            <a:br>
              <a:rPr lang="en-US" sz="3700" b="1" dirty="0">
                <a:effectLst/>
              </a:rPr>
            </a:br>
            <a:r>
              <a:rPr lang="en-US" sz="3700" dirty="0"/>
              <a:t>An emerging neuropsychiatric disorder</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07A1EFD-0533-4EC2-A34B-8C12FE43C6D7}"/>
              </a:ext>
            </a:extLst>
          </p:cNvPr>
          <p:cNvSpPr txBox="1"/>
          <p:nvPr/>
        </p:nvSpPr>
        <p:spPr>
          <a:xfrm>
            <a:off x="178431" y="4987185"/>
            <a:ext cx="6440802" cy="1200329"/>
          </a:xfrm>
          <a:prstGeom prst="rect">
            <a:avLst/>
          </a:prstGeom>
          <a:noFill/>
        </p:spPr>
        <p:txBody>
          <a:bodyPr wrap="none" rtlCol="0">
            <a:spAutoFit/>
          </a:bodyPr>
          <a:lstStyle/>
          <a:p>
            <a:r>
              <a:rPr lang="en-US" dirty="0"/>
              <a:t>Jonathan D. Santoro, MD</a:t>
            </a:r>
          </a:p>
          <a:p>
            <a:r>
              <a:rPr lang="en-US" dirty="0"/>
              <a:t>Director, Neuroimmunology &amp; Demyelinating Disorders</a:t>
            </a:r>
          </a:p>
          <a:p>
            <a:r>
              <a:rPr lang="en-US" dirty="0"/>
              <a:t>Assistant Professor of Pediatrics and Neurology</a:t>
            </a:r>
          </a:p>
          <a:p>
            <a:r>
              <a:rPr lang="en-US" dirty="0"/>
              <a:t>Children’s Hospital Los Angeles and Keck School of Medicine of USC</a:t>
            </a:r>
          </a:p>
        </p:txBody>
      </p:sp>
    </p:spTree>
    <p:extLst>
      <p:ext uri="{BB962C8B-B14F-4D97-AF65-F5344CB8AC3E}">
        <p14:creationId xmlns:p14="http://schemas.microsoft.com/office/powerpoint/2010/main" val="201652564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4920AF-3E1D-4E77-921A-173D1B1A1A56}"/>
              </a:ext>
            </a:extLst>
          </p:cNvPr>
          <p:cNvPicPr>
            <a:picLocks noChangeAspect="1"/>
          </p:cNvPicPr>
          <p:nvPr/>
        </p:nvPicPr>
        <p:blipFill rotWithShape="1">
          <a:blip r:embed="rId2"/>
          <a:srcRect l="9091" t="22580" r="1" b="387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E40684B-081D-4241-9D37-4FE8674EC170}"/>
              </a:ext>
            </a:extLst>
          </p:cNvPr>
          <p:cNvSpPr>
            <a:spLocks noGrp="1"/>
          </p:cNvSpPr>
          <p:nvPr>
            <p:ph type="title"/>
          </p:nvPr>
        </p:nvSpPr>
        <p:spPr>
          <a:xfrm>
            <a:off x="4740751" y="642594"/>
            <a:ext cx="6718433" cy="757581"/>
          </a:xfrm>
        </p:spPr>
        <p:txBody>
          <a:bodyPr>
            <a:normAutofit/>
          </a:bodyPr>
          <a:lstStyle/>
          <a:p>
            <a:r>
              <a:rPr lang="en-US" dirty="0">
                <a:solidFill>
                  <a:schemeClr val="tx1">
                    <a:lumMod val="75000"/>
                    <a:lumOff val="25000"/>
                  </a:schemeClr>
                </a:solidFill>
              </a:rPr>
              <a:t>Neurologic Etiologies</a:t>
            </a:r>
          </a:p>
        </p:txBody>
      </p:sp>
      <p:sp>
        <p:nvSpPr>
          <p:cNvPr id="3" name="Content Placeholder 2">
            <a:extLst>
              <a:ext uri="{FF2B5EF4-FFF2-40B4-BE49-F238E27FC236}">
                <a16:creationId xmlns:a16="http://schemas.microsoft.com/office/drawing/2014/main" id="{7F75EC3E-A3D3-48F2-B675-B4B2D0F52CDC}"/>
              </a:ext>
            </a:extLst>
          </p:cNvPr>
          <p:cNvSpPr>
            <a:spLocks noGrp="1"/>
          </p:cNvSpPr>
          <p:nvPr>
            <p:ph idx="1"/>
          </p:nvPr>
        </p:nvSpPr>
        <p:spPr>
          <a:xfrm>
            <a:off x="4740751" y="1400175"/>
            <a:ext cx="7016507" cy="4634865"/>
          </a:xfrm>
        </p:spPr>
        <p:txBody>
          <a:bodyPr>
            <a:noAutofit/>
          </a:bodyPr>
          <a:lstStyle/>
          <a:p>
            <a:pPr lvl="0">
              <a:lnSpc>
                <a:spcPct val="100000"/>
              </a:lnSpc>
            </a:pPr>
            <a:r>
              <a:rPr lang="en-US" sz="1600" dirty="0">
                <a:solidFill>
                  <a:schemeClr val="tx1">
                    <a:lumMod val="75000"/>
                    <a:lumOff val="25000"/>
                  </a:schemeClr>
                </a:solidFill>
              </a:rPr>
              <a:t>Persons with DS are at risk for multiple neurologic diseases. </a:t>
            </a:r>
          </a:p>
          <a:p>
            <a:pPr lvl="0">
              <a:lnSpc>
                <a:spcPct val="100000"/>
              </a:lnSpc>
            </a:pPr>
            <a:r>
              <a:rPr lang="en-US" sz="1600" dirty="0">
                <a:solidFill>
                  <a:schemeClr val="tx1">
                    <a:lumMod val="75000"/>
                    <a:lumOff val="25000"/>
                  </a:schemeClr>
                </a:solidFill>
              </a:rPr>
              <a:t>Ruling out common entities like </a:t>
            </a:r>
            <a:r>
              <a:rPr lang="en-US" sz="1600" b="1" dirty="0">
                <a:solidFill>
                  <a:schemeClr val="tx1">
                    <a:lumMod val="75000"/>
                    <a:lumOff val="25000"/>
                  </a:schemeClr>
                </a:solidFill>
              </a:rPr>
              <a:t>seizure</a:t>
            </a:r>
            <a:r>
              <a:rPr lang="en-US" sz="1600" dirty="0">
                <a:solidFill>
                  <a:schemeClr val="tx1">
                    <a:lumMod val="75000"/>
                    <a:lumOff val="25000"/>
                  </a:schemeClr>
                </a:solidFill>
              </a:rPr>
              <a:t> (also sometimes called epilepsy), </a:t>
            </a:r>
            <a:r>
              <a:rPr lang="en-US" sz="1600" b="1" dirty="0">
                <a:solidFill>
                  <a:schemeClr val="tx1">
                    <a:lumMod val="75000"/>
                    <a:lumOff val="25000"/>
                  </a:schemeClr>
                </a:solidFill>
              </a:rPr>
              <a:t>dementia</a:t>
            </a:r>
            <a:r>
              <a:rPr lang="en-US" sz="1600" dirty="0">
                <a:solidFill>
                  <a:schemeClr val="tx1">
                    <a:lumMod val="75000"/>
                    <a:lumOff val="25000"/>
                  </a:schemeClr>
                </a:solidFill>
              </a:rPr>
              <a:t> (Alzheimer’s disease), </a:t>
            </a:r>
            <a:r>
              <a:rPr lang="en-US" sz="1600" b="1" dirty="0">
                <a:solidFill>
                  <a:schemeClr val="tx1">
                    <a:lumMod val="75000"/>
                    <a:lumOff val="25000"/>
                  </a:schemeClr>
                </a:solidFill>
              </a:rPr>
              <a:t>stroke</a:t>
            </a:r>
            <a:r>
              <a:rPr lang="en-US" sz="1600" dirty="0">
                <a:solidFill>
                  <a:schemeClr val="tx1">
                    <a:lumMod val="75000"/>
                    <a:lumOff val="25000"/>
                  </a:schemeClr>
                </a:solidFill>
              </a:rPr>
              <a:t>, </a:t>
            </a:r>
            <a:r>
              <a:rPr lang="en-US" sz="1600" b="1" dirty="0">
                <a:solidFill>
                  <a:schemeClr val="tx1">
                    <a:lumMod val="75000"/>
                    <a:lumOff val="25000"/>
                  </a:schemeClr>
                </a:solidFill>
              </a:rPr>
              <a:t>mitochondrial disease</a:t>
            </a:r>
            <a:r>
              <a:rPr lang="en-US" sz="1600" dirty="0">
                <a:solidFill>
                  <a:schemeClr val="tx1">
                    <a:lumMod val="75000"/>
                    <a:lumOff val="25000"/>
                  </a:schemeClr>
                </a:solidFill>
              </a:rPr>
              <a:t>, and </a:t>
            </a:r>
            <a:r>
              <a:rPr lang="en-US" sz="1600" b="1" dirty="0">
                <a:solidFill>
                  <a:schemeClr val="tx1">
                    <a:lumMod val="75000"/>
                    <a:lumOff val="25000"/>
                  </a:schemeClr>
                </a:solidFill>
              </a:rPr>
              <a:t>obstructive sleep apnea</a:t>
            </a:r>
            <a:r>
              <a:rPr lang="en-US" sz="1600" dirty="0">
                <a:solidFill>
                  <a:schemeClr val="tx1">
                    <a:lumMod val="75000"/>
                    <a:lumOff val="25000"/>
                  </a:schemeClr>
                </a:solidFill>
              </a:rPr>
              <a:t>. Given the high rates of these disorders, we recommend that all persons with DS experiencing regression be evaluated by a neurologist. </a:t>
            </a:r>
          </a:p>
          <a:p>
            <a:pPr>
              <a:lnSpc>
                <a:spcPct val="100000"/>
              </a:lnSpc>
            </a:pPr>
            <a:r>
              <a:rPr lang="en-US" sz="1600" dirty="0">
                <a:solidFill>
                  <a:schemeClr val="tx1">
                    <a:lumMod val="75000"/>
                    <a:lumOff val="25000"/>
                  </a:schemeClr>
                </a:solidFill>
              </a:rPr>
              <a:t>Testing includes </a:t>
            </a:r>
            <a:r>
              <a:rPr lang="en-US" sz="1600" u="sng" dirty="0">
                <a:solidFill>
                  <a:schemeClr val="tx1">
                    <a:lumMod val="75000"/>
                    <a:lumOff val="25000"/>
                  </a:schemeClr>
                </a:solidFill>
              </a:rPr>
              <a:t>EEG</a:t>
            </a:r>
            <a:r>
              <a:rPr lang="en-US" sz="1600" dirty="0">
                <a:solidFill>
                  <a:schemeClr val="tx1">
                    <a:lumMod val="75000"/>
                    <a:lumOff val="25000"/>
                  </a:schemeClr>
                </a:solidFill>
              </a:rPr>
              <a:t> (which evaluates for seizures/epilepsy or cortical dysfunction), </a:t>
            </a:r>
            <a:r>
              <a:rPr lang="en-US" sz="1600" u="sng" dirty="0">
                <a:solidFill>
                  <a:schemeClr val="tx1">
                    <a:lumMod val="75000"/>
                    <a:lumOff val="25000"/>
                  </a:schemeClr>
                </a:solidFill>
              </a:rPr>
              <a:t>MRI</a:t>
            </a:r>
            <a:r>
              <a:rPr lang="en-US" sz="1600" dirty="0">
                <a:solidFill>
                  <a:schemeClr val="tx1">
                    <a:lumMod val="75000"/>
                    <a:lumOff val="25000"/>
                  </a:schemeClr>
                </a:solidFill>
              </a:rPr>
              <a:t> (done with and without contrast to evaluate for structural or inflammatory causes of regression) and </a:t>
            </a:r>
            <a:r>
              <a:rPr lang="en-US" sz="1600" u="sng" dirty="0">
                <a:solidFill>
                  <a:schemeClr val="tx1">
                    <a:lumMod val="75000"/>
                    <a:lumOff val="25000"/>
                  </a:schemeClr>
                </a:solidFill>
              </a:rPr>
              <a:t>lumbar puncture</a:t>
            </a:r>
            <a:r>
              <a:rPr lang="en-US" sz="1600" dirty="0">
                <a:solidFill>
                  <a:schemeClr val="tx1">
                    <a:lumMod val="75000"/>
                    <a:lumOff val="25000"/>
                  </a:schemeClr>
                </a:solidFill>
              </a:rPr>
              <a:t> which helps evaluate for inflammation and infection. To rule out cerebrovascular disease, an </a:t>
            </a:r>
            <a:r>
              <a:rPr lang="en-US" sz="1600" u="sng" dirty="0">
                <a:solidFill>
                  <a:schemeClr val="tx1">
                    <a:lumMod val="75000"/>
                    <a:lumOff val="25000"/>
                  </a:schemeClr>
                </a:solidFill>
              </a:rPr>
              <a:t>MRA</a:t>
            </a:r>
            <a:r>
              <a:rPr lang="en-US" sz="1600" dirty="0">
                <a:solidFill>
                  <a:schemeClr val="tx1">
                    <a:lumMod val="75000"/>
                    <a:lumOff val="25000"/>
                  </a:schemeClr>
                </a:solidFill>
              </a:rPr>
              <a:t> may also be utilized</a:t>
            </a:r>
          </a:p>
          <a:p>
            <a:pPr>
              <a:lnSpc>
                <a:spcPct val="100000"/>
              </a:lnSpc>
            </a:pPr>
            <a:r>
              <a:rPr lang="en-US" sz="1600" dirty="0">
                <a:solidFill>
                  <a:schemeClr val="tx1">
                    <a:lumMod val="75000"/>
                    <a:lumOff val="25000"/>
                  </a:schemeClr>
                </a:solidFill>
              </a:rPr>
              <a:t>Some families have been told that their loved one with Down syndrome has “early onset Alzheimer’s disease”. </a:t>
            </a:r>
            <a:r>
              <a:rPr lang="en-US" sz="1600" i="1" dirty="0">
                <a:solidFill>
                  <a:schemeClr val="tx1">
                    <a:lumMod val="75000"/>
                    <a:lumOff val="25000"/>
                  </a:schemeClr>
                </a:solidFill>
              </a:rPr>
              <a:t>This is very rare in persons less than 40 years old and should be ruled out with other tests as above.</a:t>
            </a:r>
          </a:p>
        </p:txBody>
      </p:sp>
    </p:spTree>
    <p:extLst>
      <p:ext uri="{BB962C8B-B14F-4D97-AF65-F5344CB8AC3E}">
        <p14:creationId xmlns:p14="http://schemas.microsoft.com/office/powerpoint/2010/main" val="454823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568D-F5AA-4735-A53A-6C8EB71C0178}"/>
              </a:ext>
            </a:extLst>
          </p:cNvPr>
          <p:cNvSpPr>
            <a:spLocks noGrp="1"/>
          </p:cNvSpPr>
          <p:nvPr>
            <p:ph type="title"/>
          </p:nvPr>
        </p:nvSpPr>
        <p:spPr/>
        <p:txBody>
          <a:bodyPr/>
          <a:lstStyle/>
          <a:p>
            <a:r>
              <a:rPr lang="en-US" dirty="0" err="1"/>
              <a:t>Neuroimmunologic</a:t>
            </a:r>
            <a:r>
              <a:rPr lang="en-US" dirty="0"/>
              <a:t> Etiologies</a:t>
            </a:r>
          </a:p>
        </p:txBody>
      </p:sp>
      <p:sp>
        <p:nvSpPr>
          <p:cNvPr id="3" name="Content Placeholder 2">
            <a:extLst>
              <a:ext uri="{FF2B5EF4-FFF2-40B4-BE49-F238E27FC236}">
                <a16:creationId xmlns:a16="http://schemas.microsoft.com/office/drawing/2014/main" id="{BC1B161E-A9FE-407A-9F83-80C18F1EE286}"/>
              </a:ext>
            </a:extLst>
          </p:cNvPr>
          <p:cNvSpPr>
            <a:spLocks noGrp="1"/>
          </p:cNvSpPr>
          <p:nvPr>
            <p:ph idx="1"/>
          </p:nvPr>
        </p:nvSpPr>
        <p:spPr>
          <a:xfrm>
            <a:off x="1066800" y="2103120"/>
            <a:ext cx="10058400" cy="3849624"/>
          </a:xfrm>
        </p:spPr>
        <p:txBody>
          <a:bodyPr/>
          <a:lstStyle/>
          <a:p>
            <a:pPr lvl="0"/>
            <a:r>
              <a:rPr lang="en-US" sz="1700" dirty="0"/>
              <a:t>In a </a:t>
            </a:r>
            <a:r>
              <a:rPr lang="en-US" sz="1700" i="1" u="sng" dirty="0"/>
              <a:t>subset</a:t>
            </a:r>
            <a:r>
              <a:rPr lang="en-US" sz="1700" dirty="0"/>
              <a:t> of induvial with DS and regression, inflammation has been identified. This is typically recognized in review of CSF and neuroimaging studies.</a:t>
            </a:r>
          </a:p>
          <a:p>
            <a:pPr lvl="0"/>
            <a:endParaRPr lang="en-US" sz="1500" dirty="0"/>
          </a:p>
          <a:p>
            <a:pPr lvl="0"/>
            <a:r>
              <a:rPr lang="en-US" sz="1700" dirty="0"/>
              <a:t>If inflammation is found there is some evidence to support the use of immune-based therapy. Several case reports (and data to be shown subsequently) support the role of IVIg and other second line </a:t>
            </a:r>
            <a:r>
              <a:rPr lang="en-US" sz="1700" dirty="0" err="1"/>
              <a:t>immunotherapeutics</a:t>
            </a:r>
            <a:r>
              <a:rPr lang="en-US" sz="1700" dirty="0"/>
              <a:t> to treat this condition.</a:t>
            </a:r>
          </a:p>
          <a:p>
            <a:pPr lvl="0"/>
            <a:endParaRPr lang="en-US" sz="1700" dirty="0"/>
          </a:p>
          <a:p>
            <a:pPr lvl="0"/>
            <a:r>
              <a:rPr lang="en-US" sz="1700" dirty="0"/>
              <a:t>The causes of inflammation are variable and sometimes the term “autoimmune encephalitis” may be applied. Testing for specific pathologic antibodies as noted above is often helpful in cases where there is a suspicion for neuro-immunologic phenomenon.</a:t>
            </a:r>
          </a:p>
          <a:p>
            <a:endParaRPr lang="en-US" dirty="0"/>
          </a:p>
        </p:txBody>
      </p:sp>
    </p:spTree>
    <p:extLst>
      <p:ext uri="{BB962C8B-B14F-4D97-AF65-F5344CB8AC3E}">
        <p14:creationId xmlns:p14="http://schemas.microsoft.com/office/powerpoint/2010/main" val="576121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5735-7F88-4A65-A530-A32E31C5D5A4}"/>
              </a:ext>
            </a:extLst>
          </p:cNvPr>
          <p:cNvSpPr>
            <a:spLocks noGrp="1"/>
          </p:cNvSpPr>
          <p:nvPr>
            <p:ph type="title"/>
          </p:nvPr>
        </p:nvSpPr>
        <p:spPr>
          <a:xfrm>
            <a:off x="6579450" y="727627"/>
            <a:ext cx="4957553" cy="1645920"/>
          </a:xfrm>
        </p:spPr>
        <p:txBody>
          <a:bodyPr>
            <a:normAutofit/>
          </a:bodyPr>
          <a:lstStyle/>
          <a:p>
            <a:r>
              <a:rPr lang="en-US" dirty="0"/>
              <a:t>Immunologic &amp; Endocrine Etiologies</a:t>
            </a:r>
          </a:p>
        </p:txBody>
      </p:sp>
      <p:sp>
        <p:nvSpPr>
          <p:cNvPr id="10" name="Rectangle 9">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5" name="Picture 4" descr="Diagram&#10;&#10;Description automatically generated">
            <a:extLst>
              <a:ext uri="{FF2B5EF4-FFF2-40B4-BE49-F238E27FC236}">
                <a16:creationId xmlns:a16="http://schemas.microsoft.com/office/drawing/2014/main" id="{5614E49A-690F-4AF0-8BEE-D023F7A6680B}"/>
              </a:ext>
            </a:extLst>
          </p:cNvPr>
          <p:cNvPicPr>
            <a:picLocks noChangeAspect="1"/>
          </p:cNvPicPr>
          <p:nvPr/>
        </p:nvPicPr>
        <p:blipFill>
          <a:blip r:embed="rId2"/>
          <a:stretch>
            <a:fillRect/>
          </a:stretch>
        </p:blipFill>
        <p:spPr>
          <a:xfrm>
            <a:off x="1205256" y="1225332"/>
            <a:ext cx="4414438" cy="4425501"/>
          </a:xfrm>
          <a:prstGeom prst="rect">
            <a:avLst/>
          </a:prstGeom>
        </p:spPr>
      </p:pic>
      <p:sp>
        <p:nvSpPr>
          <p:cNvPr id="3" name="Content Placeholder 2">
            <a:extLst>
              <a:ext uri="{FF2B5EF4-FFF2-40B4-BE49-F238E27FC236}">
                <a16:creationId xmlns:a16="http://schemas.microsoft.com/office/drawing/2014/main" id="{D152103C-2711-46B0-A0FD-A35F384C5EB4}"/>
              </a:ext>
            </a:extLst>
          </p:cNvPr>
          <p:cNvSpPr>
            <a:spLocks noGrp="1"/>
          </p:cNvSpPr>
          <p:nvPr>
            <p:ph idx="1"/>
          </p:nvPr>
        </p:nvSpPr>
        <p:spPr>
          <a:xfrm>
            <a:off x="6579450" y="2538919"/>
            <a:ext cx="4957554" cy="3496120"/>
          </a:xfrm>
        </p:spPr>
        <p:txBody>
          <a:bodyPr>
            <a:normAutofit/>
          </a:bodyPr>
          <a:lstStyle/>
          <a:p>
            <a:r>
              <a:rPr lang="en-US" dirty="0"/>
              <a:t>Persons with DS are at risk for a host of inflammatory and endocrine disorders </a:t>
            </a:r>
            <a:r>
              <a:rPr lang="en-US" i="1" dirty="0"/>
              <a:t>like thyroid disease, celiac disease, rheumatologic conditions (especially inflammatory skin disease), and diabetes</a:t>
            </a:r>
            <a:r>
              <a:rPr lang="en-US" dirty="0"/>
              <a:t>. </a:t>
            </a:r>
          </a:p>
          <a:p>
            <a:r>
              <a:rPr lang="en-US" dirty="0"/>
              <a:t>Although these are less linked to longstanding regression, ruling in/out these diseases is of value as they are treatable. </a:t>
            </a:r>
          </a:p>
          <a:p>
            <a:r>
              <a:rPr lang="en-US" i="1" dirty="0"/>
              <a:t>NOTE: </a:t>
            </a:r>
            <a:r>
              <a:rPr lang="en-US" dirty="0"/>
              <a:t>hormone or immunologic dysregulation may make other causes or regression worse at certain times (e.g., </a:t>
            </a:r>
            <a:r>
              <a:rPr lang="en-US" dirty="0" err="1"/>
              <a:t>neuroimmunologic</a:t>
            </a:r>
            <a:r>
              <a:rPr lang="en-US" dirty="0"/>
              <a:t> or pain related issues can look worse during an individual’s menses)</a:t>
            </a:r>
            <a:endParaRPr lang="en-US" i="1" dirty="0"/>
          </a:p>
        </p:txBody>
      </p:sp>
    </p:spTree>
    <p:extLst>
      <p:ext uri="{BB962C8B-B14F-4D97-AF65-F5344CB8AC3E}">
        <p14:creationId xmlns:p14="http://schemas.microsoft.com/office/powerpoint/2010/main" val="1609639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A726D-1AC8-42A6-8146-98F594D71440}"/>
              </a:ext>
            </a:extLst>
          </p:cNvPr>
          <p:cNvSpPr>
            <a:spLocks noGrp="1"/>
          </p:cNvSpPr>
          <p:nvPr>
            <p:ph type="title"/>
          </p:nvPr>
        </p:nvSpPr>
        <p:spPr/>
        <p:txBody>
          <a:bodyPr/>
          <a:lstStyle/>
          <a:p>
            <a:r>
              <a:rPr lang="en-US" dirty="0"/>
              <a:t>Genetic Etiologies (?)</a:t>
            </a:r>
          </a:p>
        </p:txBody>
      </p:sp>
      <p:sp>
        <p:nvSpPr>
          <p:cNvPr id="3" name="Content Placeholder 2">
            <a:extLst>
              <a:ext uri="{FF2B5EF4-FFF2-40B4-BE49-F238E27FC236}">
                <a16:creationId xmlns:a16="http://schemas.microsoft.com/office/drawing/2014/main" id="{9C64DDF4-D724-454C-8401-C5F5B4A8AA1C}"/>
              </a:ext>
            </a:extLst>
          </p:cNvPr>
          <p:cNvSpPr>
            <a:spLocks noGrp="1"/>
          </p:cNvSpPr>
          <p:nvPr>
            <p:ph idx="1"/>
          </p:nvPr>
        </p:nvSpPr>
        <p:spPr>
          <a:xfrm>
            <a:off x="5033638" y="2103120"/>
            <a:ext cx="6091561" cy="3849624"/>
          </a:xfrm>
        </p:spPr>
        <p:txBody>
          <a:bodyPr>
            <a:normAutofit/>
          </a:bodyPr>
          <a:lstStyle/>
          <a:p>
            <a:r>
              <a:rPr lang="en-US" sz="1800" dirty="0"/>
              <a:t>Persons with DS have trisomy (three copies) of chromosome 21. However, the possibility of having more than one gene mutation is well-established. </a:t>
            </a:r>
          </a:p>
          <a:p>
            <a:pPr marL="0" indent="0">
              <a:buNone/>
            </a:pPr>
            <a:endParaRPr lang="en-US" sz="1800" dirty="0"/>
          </a:p>
          <a:p>
            <a:r>
              <a:rPr lang="en-US" sz="1800" dirty="0"/>
              <a:t>There are some patients with regression who may warrant an extended genetic work up as part of their evaluation.</a:t>
            </a:r>
          </a:p>
          <a:p>
            <a:pPr marL="0" indent="0">
              <a:buNone/>
            </a:pPr>
            <a:endParaRPr lang="en-US" sz="1800" dirty="0"/>
          </a:p>
          <a:p>
            <a:r>
              <a:rPr lang="en-US" sz="1800" dirty="0"/>
              <a:t> Depending on symptoms, testing my included a targeted panel or broad analysis known as </a:t>
            </a:r>
            <a:r>
              <a:rPr lang="en-US" sz="1800" b="1" dirty="0"/>
              <a:t>whole exome sequencing. </a:t>
            </a:r>
          </a:p>
        </p:txBody>
      </p:sp>
      <p:pic>
        <p:nvPicPr>
          <p:cNvPr id="5" name="Picture 4" descr="Calendar&#10;&#10;Description automatically generated">
            <a:extLst>
              <a:ext uri="{FF2B5EF4-FFF2-40B4-BE49-F238E27FC236}">
                <a16:creationId xmlns:a16="http://schemas.microsoft.com/office/drawing/2014/main" id="{8D921AC7-C804-4148-96A5-A6B22C7B401B}"/>
              </a:ext>
            </a:extLst>
          </p:cNvPr>
          <p:cNvPicPr>
            <a:picLocks noChangeAspect="1"/>
          </p:cNvPicPr>
          <p:nvPr/>
        </p:nvPicPr>
        <p:blipFill>
          <a:blip r:embed="rId2"/>
          <a:stretch>
            <a:fillRect/>
          </a:stretch>
        </p:blipFill>
        <p:spPr>
          <a:xfrm>
            <a:off x="1139571" y="2578275"/>
            <a:ext cx="3194304" cy="2599944"/>
          </a:xfrm>
          <a:prstGeom prst="rect">
            <a:avLst/>
          </a:prstGeom>
        </p:spPr>
      </p:pic>
    </p:spTree>
    <p:extLst>
      <p:ext uri="{BB962C8B-B14F-4D97-AF65-F5344CB8AC3E}">
        <p14:creationId xmlns:p14="http://schemas.microsoft.com/office/powerpoint/2010/main" val="1533759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7531B-1611-4D61-ADC5-2969F08E63B3}"/>
              </a:ext>
            </a:extLst>
          </p:cNvPr>
          <p:cNvSpPr>
            <a:spLocks noGrp="1"/>
          </p:cNvSpPr>
          <p:nvPr>
            <p:ph type="title"/>
          </p:nvPr>
        </p:nvSpPr>
        <p:spPr>
          <a:xfrm>
            <a:off x="982825" y="2743200"/>
            <a:ext cx="10058400" cy="1371600"/>
          </a:xfrm>
        </p:spPr>
        <p:txBody>
          <a:bodyPr/>
          <a:lstStyle/>
          <a:p>
            <a:r>
              <a:rPr lang="en-US" dirty="0"/>
              <a:t>So, what should we do?</a:t>
            </a:r>
          </a:p>
        </p:txBody>
      </p:sp>
    </p:spTree>
    <p:extLst>
      <p:ext uri="{BB962C8B-B14F-4D97-AF65-F5344CB8AC3E}">
        <p14:creationId xmlns:p14="http://schemas.microsoft.com/office/powerpoint/2010/main" val="288136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a:extLst>
              <a:ext uri="{FF2B5EF4-FFF2-40B4-BE49-F238E27FC236}">
                <a16:creationId xmlns:a16="http://schemas.microsoft.com/office/drawing/2014/main" id="{09E38664-DDDC-4841-BF46-FCB0324246C0}"/>
              </a:ext>
            </a:extLst>
          </p:cNvPr>
          <p:cNvCxnSpPr>
            <a:cxnSpLocks/>
          </p:cNvCxnSpPr>
          <p:nvPr/>
        </p:nvCxnSpPr>
        <p:spPr>
          <a:xfrm>
            <a:off x="1893249" y="1024035"/>
            <a:ext cx="15396" cy="43406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B5B342D-3389-4F77-8610-12A9EF446B4C}"/>
              </a:ext>
            </a:extLst>
          </p:cNvPr>
          <p:cNvCxnSpPr>
            <a:cxnSpLocks/>
            <a:endCxn id="13" idx="0"/>
          </p:cNvCxnSpPr>
          <p:nvPr/>
        </p:nvCxnSpPr>
        <p:spPr>
          <a:xfrm>
            <a:off x="5849065" y="1159966"/>
            <a:ext cx="0" cy="3011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6B7FCE2-4D97-44EF-9D6D-5454E82AE843}"/>
              </a:ext>
            </a:extLst>
          </p:cNvPr>
          <p:cNvSpPr txBox="1"/>
          <p:nvPr/>
        </p:nvSpPr>
        <p:spPr>
          <a:xfrm>
            <a:off x="3339839" y="35512"/>
            <a:ext cx="5512343" cy="369332"/>
          </a:xfrm>
          <a:prstGeom prst="rect">
            <a:avLst/>
          </a:prstGeom>
          <a:solidFill>
            <a:srgbClr val="FFC0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Concern for Regression in a Person with Down Syndrome</a:t>
            </a:r>
          </a:p>
        </p:txBody>
      </p:sp>
      <p:sp>
        <p:nvSpPr>
          <p:cNvPr id="5" name="TextBox 4">
            <a:extLst>
              <a:ext uri="{FF2B5EF4-FFF2-40B4-BE49-F238E27FC236}">
                <a16:creationId xmlns:a16="http://schemas.microsoft.com/office/drawing/2014/main" id="{CC0DE57C-590E-4F2B-B996-8B308777A651}"/>
              </a:ext>
            </a:extLst>
          </p:cNvPr>
          <p:cNvSpPr txBox="1"/>
          <p:nvPr/>
        </p:nvSpPr>
        <p:spPr>
          <a:xfrm>
            <a:off x="4207494" y="891012"/>
            <a:ext cx="3143041" cy="369332"/>
          </a:xfrm>
          <a:prstGeom prst="rect">
            <a:avLst/>
          </a:prstGeom>
          <a:solidFill>
            <a:srgbClr val="92D05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Subacute (2 Weeks – 6 months)</a:t>
            </a:r>
          </a:p>
        </p:txBody>
      </p:sp>
      <p:sp>
        <p:nvSpPr>
          <p:cNvPr id="6" name="TextBox 5">
            <a:extLst>
              <a:ext uri="{FF2B5EF4-FFF2-40B4-BE49-F238E27FC236}">
                <a16:creationId xmlns:a16="http://schemas.microsoft.com/office/drawing/2014/main" id="{0553BD3C-E110-43A8-AB25-A935F657D348}"/>
              </a:ext>
            </a:extLst>
          </p:cNvPr>
          <p:cNvSpPr txBox="1"/>
          <p:nvPr/>
        </p:nvSpPr>
        <p:spPr>
          <a:xfrm>
            <a:off x="839599" y="891012"/>
            <a:ext cx="2122697" cy="369332"/>
          </a:xfrm>
          <a:prstGeom prst="rect">
            <a:avLst/>
          </a:prstGeom>
          <a:solidFill>
            <a:srgbClr val="00B0F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Chronic (&gt;6 months)</a:t>
            </a:r>
          </a:p>
        </p:txBody>
      </p:sp>
      <p:sp>
        <p:nvSpPr>
          <p:cNvPr id="7" name="TextBox 6">
            <a:extLst>
              <a:ext uri="{FF2B5EF4-FFF2-40B4-BE49-F238E27FC236}">
                <a16:creationId xmlns:a16="http://schemas.microsoft.com/office/drawing/2014/main" id="{C6D76884-98A8-4C59-B191-827F12426A04}"/>
              </a:ext>
            </a:extLst>
          </p:cNvPr>
          <p:cNvSpPr txBox="1"/>
          <p:nvPr/>
        </p:nvSpPr>
        <p:spPr>
          <a:xfrm>
            <a:off x="9014008" y="891012"/>
            <a:ext cx="2179829" cy="369332"/>
          </a:xfrm>
          <a:prstGeom prst="rect">
            <a:avLst/>
          </a:prstGeom>
          <a:solidFill>
            <a:srgbClr val="FF7C8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Acute or Intermittent</a:t>
            </a:r>
          </a:p>
        </p:txBody>
      </p:sp>
      <p:sp>
        <p:nvSpPr>
          <p:cNvPr id="8" name="TextBox 7">
            <a:extLst>
              <a:ext uri="{FF2B5EF4-FFF2-40B4-BE49-F238E27FC236}">
                <a16:creationId xmlns:a16="http://schemas.microsoft.com/office/drawing/2014/main" id="{8F12F12B-2E2E-45FC-B4D0-550B04477C02}"/>
              </a:ext>
            </a:extLst>
          </p:cNvPr>
          <p:cNvSpPr txBox="1"/>
          <p:nvPr/>
        </p:nvSpPr>
        <p:spPr>
          <a:xfrm>
            <a:off x="8059658" y="1464816"/>
            <a:ext cx="1908699" cy="1200329"/>
          </a:xfrm>
          <a:prstGeom prst="rect">
            <a:avLst/>
          </a:prstGeom>
          <a:solidFill>
            <a:srgbClr val="FFCDCD"/>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Symptoms (5-60+ min):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Weakness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Slurring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Facial asymmetry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Language changes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Syncope/fall</a:t>
            </a:r>
          </a:p>
        </p:txBody>
      </p:sp>
      <p:sp>
        <p:nvSpPr>
          <p:cNvPr id="9" name="TextBox 8">
            <a:extLst>
              <a:ext uri="{FF2B5EF4-FFF2-40B4-BE49-F238E27FC236}">
                <a16:creationId xmlns:a16="http://schemas.microsoft.com/office/drawing/2014/main" id="{1F6CCD20-BE15-404E-A616-68B666FC1D0D}"/>
              </a:ext>
            </a:extLst>
          </p:cNvPr>
          <p:cNvSpPr txBox="1"/>
          <p:nvPr/>
        </p:nvSpPr>
        <p:spPr>
          <a:xfrm>
            <a:off x="7901747" y="2886494"/>
            <a:ext cx="2224520" cy="830997"/>
          </a:xfrm>
          <a:prstGeom prst="rect">
            <a:avLst/>
          </a:prstGeom>
          <a:solidFill>
            <a:srgbClr val="FFCDCD"/>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Urgent MRI w/wo Contrast with MRA Head and Neck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DDx</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moyamoya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or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cebrovascular</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disease</a:t>
            </a:r>
          </a:p>
        </p:txBody>
      </p:sp>
      <p:sp>
        <p:nvSpPr>
          <p:cNvPr id="10" name="TextBox 9">
            <a:extLst>
              <a:ext uri="{FF2B5EF4-FFF2-40B4-BE49-F238E27FC236}">
                <a16:creationId xmlns:a16="http://schemas.microsoft.com/office/drawing/2014/main" id="{B06C0277-94AA-4802-83EE-EDCAA06959F1}"/>
              </a:ext>
            </a:extLst>
          </p:cNvPr>
          <p:cNvSpPr txBox="1"/>
          <p:nvPr/>
        </p:nvSpPr>
        <p:spPr>
          <a:xfrm>
            <a:off x="10164932" y="1464816"/>
            <a:ext cx="1908699" cy="1200329"/>
          </a:xfrm>
          <a:prstGeom prst="rect">
            <a:avLst/>
          </a:prstGeom>
          <a:solidFill>
            <a:srgbClr val="FFCDCD"/>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Symptoms (&lt;5 min):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Jerking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Confusion/post-ictal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Behavioral arrest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Language changes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Seizure</a:t>
            </a:r>
          </a:p>
        </p:txBody>
      </p:sp>
      <p:sp>
        <p:nvSpPr>
          <p:cNvPr id="11" name="TextBox 10">
            <a:extLst>
              <a:ext uri="{FF2B5EF4-FFF2-40B4-BE49-F238E27FC236}">
                <a16:creationId xmlns:a16="http://schemas.microsoft.com/office/drawing/2014/main" id="{91B638CE-3774-4A94-A405-DAD9DB23E26C}"/>
              </a:ext>
            </a:extLst>
          </p:cNvPr>
          <p:cNvSpPr txBox="1"/>
          <p:nvPr/>
        </p:nvSpPr>
        <p:spPr>
          <a:xfrm>
            <a:off x="10164932" y="2886494"/>
            <a:ext cx="1908699" cy="830997"/>
          </a:xfrm>
          <a:prstGeom prst="rect">
            <a:avLst/>
          </a:prstGeom>
          <a:solidFill>
            <a:srgbClr val="FFCDCD"/>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EEG (routine, 60 minutes, preferably with capture of sleep)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DDx</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Epilepsy/seizure</a:t>
            </a:r>
          </a:p>
        </p:txBody>
      </p:sp>
      <p:sp>
        <p:nvSpPr>
          <p:cNvPr id="13" name="TextBox 12">
            <a:extLst>
              <a:ext uri="{FF2B5EF4-FFF2-40B4-BE49-F238E27FC236}">
                <a16:creationId xmlns:a16="http://schemas.microsoft.com/office/drawing/2014/main" id="{CD2BB57F-9C4B-4E11-8EAB-FB74EFBF23C9}"/>
              </a:ext>
            </a:extLst>
          </p:cNvPr>
          <p:cNvSpPr txBox="1"/>
          <p:nvPr/>
        </p:nvSpPr>
        <p:spPr>
          <a:xfrm>
            <a:off x="3927613" y="1461102"/>
            <a:ext cx="3842904" cy="3046988"/>
          </a:xfrm>
          <a:prstGeom prst="rect">
            <a:avLst/>
          </a:prstGeom>
          <a:solidFill>
            <a:schemeClr val="accent6">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Tier 1 (At Consultation) Serum Testing: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All</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CBCd</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CMP, ESR, CRP, neopterin, TSH, T4, ANA, dsDNA, anti-phospholipid antibodies, IgG, IgM, IgA, TPO antibodies, anti-thyroglobulin antibodies, Celiac screen, HIV, RPR, mayo autoimmune encephalitis panel, vitamin D 25-OH, ASO, anti-</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DNAse</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C3, C4, cytokine panel (ARUP)</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anorexia/restricted oral intake</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B1, B6, B12, methylmalonic acid, ceruloplasmin, zinc, copper, and vitamin 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history of diabetes</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HbA1c</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concern for systemic inflammatory process</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D-dimer, aldolase, LDH, uric acid, triglycerides, ferritin, NK cell function, CD107a mobilization study, sIL-2 receptor, rheumatoid factor, Von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Willenbrand</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Factor antigen, lupus anticoagulant and SSA/SSB</a:t>
            </a:r>
          </a:p>
        </p:txBody>
      </p:sp>
      <p:sp>
        <p:nvSpPr>
          <p:cNvPr id="15" name="TextBox 14">
            <a:extLst>
              <a:ext uri="{FF2B5EF4-FFF2-40B4-BE49-F238E27FC236}">
                <a16:creationId xmlns:a16="http://schemas.microsoft.com/office/drawing/2014/main" id="{02A0BEC1-35EC-48BC-8E69-F61318E4E2AD}"/>
              </a:ext>
            </a:extLst>
          </p:cNvPr>
          <p:cNvSpPr txBox="1"/>
          <p:nvPr/>
        </p:nvSpPr>
        <p:spPr>
          <a:xfrm>
            <a:off x="118368" y="1458099"/>
            <a:ext cx="3678011" cy="1569660"/>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Tier 1 (At Consultation) Serum Testing: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concern for metabolic disorder: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ammonia, lactate, pyruvate, plasma amino acids, acylcarnitine profile, free and total carnitine, very long-chain fatty acids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Any appropriate studies from “subacute” area and/or lead level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Consider obtaining authorization for Fragile X or chromosomal microarray</a:t>
            </a:r>
          </a:p>
        </p:txBody>
      </p:sp>
      <p:sp>
        <p:nvSpPr>
          <p:cNvPr id="16" name="TextBox 15">
            <a:extLst>
              <a:ext uri="{FF2B5EF4-FFF2-40B4-BE49-F238E27FC236}">
                <a16:creationId xmlns:a16="http://schemas.microsoft.com/office/drawing/2014/main" id="{F28CC56D-0A48-4350-99E1-04315EF34231}"/>
              </a:ext>
            </a:extLst>
          </p:cNvPr>
          <p:cNvSpPr txBox="1"/>
          <p:nvPr/>
        </p:nvSpPr>
        <p:spPr>
          <a:xfrm>
            <a:off x="128337" y="5301956"/>
            <a:ext cx="11935326" cy="830997"/>
          </a:xfrm>
          <a:prstGeom prst="rect">
            <a:avLst/>
          </a:prstGeom>
          <a:solidFill>
            <a:srgbClr val="CCCCFF"/>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Tier 3 (May Need Coordination with MRI if Sedation Needed - Cerebrospinal Fluid):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Cell count w/differential, protein, glucose, oligoclonal bands, IgG synthesis rate, myelin basic protein, neopterin, T/B cell subsets, mayo autoimmune encephalitis panel (CSF)</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chronic symptoms or with epilepsy (and normal MRI): amino acids, lactate/pyruvate, sialic acid, alpha-aminoadipic acid,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succinyladenosine</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5-methyltetrahydrofolate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movement disorder/catatonia (and normal MRI and normal autoimmune encephalitis panel): neurotransmitter metabolites and tetrahydrobiopterin.</a:t>
            </a:r>
          </a:p>
        </p:txBody>
      </p:sp>
      <p:sp>
        <p:nvSpPr>
          <p:cNvPr id="17" name="TextBox 16">
            <a:extLst>
              <a:ext uri="{FF2B5EF4-FFF2-40B4-BE49-F238E27FC236}">
                <a16:creationId xmlns:a16="http://schemas.microsoft.com/office/drawing/2014/main" id="{2300D236-3BFE-49FB-A4F9-B7FA7681F522}"/>
              </a:ext>
            </a:extLst>
          </p:cNvPr>
          <p:cNvSpPr txBox="1"/>
          <p:nvPr/>
        </p:nvSpPr>
        <p:spPr>
          <a:xfrm>
            <a:off x="118370" y="3316796"/>
            <a:ext cx="3667680" cy="1754326"/>
          </a:xfrm>
          <a:prstGeom prst="rect">
            <a:avLst/>
          </a:prstGeom>
          <a:solidFill>
            <a:schemeClr val="accent4">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Tier 2 (Post-Consultation):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MRI brain (w/wo contrast)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Rule out structural/inflammatory defect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EEG (routine, 60 minute)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Rule in/out seizure disorder or epileptic syndrome (must capture sleep)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Fragile X (if male) and/or chromosomal microarray. Targeted gene panel based on symptoms if indicated.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Rule in/out dual genetic etiology</a:t>
            </a:r>
          </a:p>
        </p:txBody>
      </p:sp>
      <p:cxnSp>
        <p:nvCxnSpPr>
          <p:cNvPr id="19" name="Straight Connector 18">
            <a:extLst>
              <a:ext uri="{FF2B5EF4-FFF2-40B4-BE49-F238E27FC236}">
                <a16:creationId xmlns:a16="http://schemas.microsoft.com/office/drawing/2014/main" id="{90260124-BEB2-4F93-908A-42279383E156}"/>
              </a:ext>
            </a:extLst>
          </p:cNvPr>
          <p:cNvCxnSpPr>
            <a:stCxn id="4" idx="2"/>
          </p:cNvCxnSpPr>
          <p:nvPr/>
        </p:nvCxnSpPr>
        <p:spPr>
          <a:xfrm flipH="1">
            <a:off x="6096000" y="404844"/>
            <a:ext cx="11" cy="4861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2226B86-3061-4185-9BB8-73891E8EBFD3}"/>
              </a:ext>
            </a:extLst>
          </p:cNvPr>
          <p:cNvCxnSpPr>
            <a:cxnSpLocks/>
          </p:cNvCxnSpPr>
          <p:nvPr/>
        </p:nvCxnSpPr>
        <p:spPr>
          <a:xfrm>
            <a:off x="1900947" y="577049"/>
            <a:ext cx="8202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6663235-AB73-47FA-B8B4-9D01DE1136AC}"/>
              </a:ext>
            </a:extLst>
          </p:cNvPr>
          <p:cNvCxnSpPr>
            <a:cxnSpLocks/>
            <a:endCxn id="7" idx="0"/>
          </p:cNvCxnSpPr>
          <p:nvPr/>
        </p:nvCxnSpPr>
        <p:spPr>
          <a:xfrm>
            <a:off x="10103923" y="568600"/>
            <a:ext cx="0" cy="3224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8E32412-8B53-4543-A5FB-EE32E95D04FF}"/>
              </a:ext>
            </a:extLst>
          </p:cNvPr>
          <p:cNvCxnSpPr>
            <a:cxnSpLocks/>
          </p:cNvCxnSpPr>
          <p:nvPr/>
        </p:nvCxnSpPr>
        <p:spPr>
          <a:xfrm>
            <a:off x="1900948" y="568600"/>
            <a:ext cx="0" cy="3328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7AC387F-04FE-4245-A9F4-A47F362028FE}"/>
              </a:ext>
            </a:extLst>
          </p:cNvPr>
          <p:cNvCxnSpPr>
            <a:cxnSpLocks/>
            <a:endCxn id="8" idx="0"/>
          </p:cNvCxnSpPr>
          <p:nvPr/>
        </p:nvCxnSpPr>
        <p:spPr>
          <a:xfrm flipH="1">
            <a:off x="9014008" y="1260344"/>
            <a:ext cx="1093966" cy="2044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C753150-CAF3-4F9D-9CFC-2C72F750F956}"/>
              </a:ext>
            </a:extLst>
          </p:cNvPr>
          <p:cNvCxnSpPr>
            <a:cxnSpLocks/>
            <a:stCxn id="7" idx="2"/>
            <a:endCxn id="10" idx="0"/>
          </p:cNvCxnSpPr>
          <p:nvPr/>
        </p:nvCxnSpPr>
        <p:spPr>
          <a:xfrm>
            <a:off x="10103923" y="1260344"/>
            <a:ext cx="1015359" cy="2044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6ADF859-CE11-48AF-AC4C-082F5E589F5F}"/>
              </a:ext>
            </a:extLst>
          </p:cNvPr>
          <p:cNvCxnSpPr>
            <a:stCxn id="8" idx="2"/>
            <a:endCxn id="9" idx="0"/>
          </p:cNvCxnSpPr>
          <p:nvPr/>
        </p:nvCxnSpPr>
        <p:spPr>
          <a:xfrm flipH="1">
            <a:off x="9014007" y="2665145"/>
            <a:ext cx="1" cy="2213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1E64F92-87CC-48B9-A7EA-5B416BB40801}"/>
              </a:ext>
            </a:extLst>
          </p:cNvPr>
          <p:cNvCxnSpPr>
            <a:cxnSpLocks/>
            <a:stCxn id="10" idx="2"/>
            <a:endCxn id="11" idx="0"/>
          </p:cNvCxnSpPr>
          <p:nvPr/>
        </p:nvCxnSpPr>
        <p:spPr>
          <a:xfrm>
            <a:off x="11119282" y="2665145"/>
            <a:ext cx="0" cy="2213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8A018D9-42D2-4F56-BD6A-33331E2913F4}"/>
              </a:ext>
            </a:extLst>
          </p:cNvPr>
          <p:cNvCxnSpPr>
            <a:cxnSpLocks/>
            <a:stCxn id="15" idx="2"/>
            <a:endCxn id="17" idx="0"/>
          </p:cNvCxnSpPr>
          <p:nvPr/>
        </p:nvCxnSpPr>
        <p:spPr>
          <a:xfrm flipH="1">
            <a:off x="1952210" y="3027759"/>
            <a:ext cx="5164" cy="2890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C3A2F3C-868E-4335-832A-F3AC6072BDD3}"/>
              </a:ext>
            </a:extLst>
          </p:cNvPr>
          <p:cNvSpPr txBox="1"/>
          <p:nvPr/>
        </p:nvSpPr>
        <p:spPr>
          <a:xfrm>
            <a:off x="4884629" y="6543220"/>
            <a:ext cx="2235612" cy="276999"/>
          </a:xfrm>
          <a:prstGeom prst="rect">
            <a:avLst/>
          </a:prstGeom>
          <a:solidFill>
            <a:srgbClr val="DDDDDD"/>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Tier 4: Whole Exome Sequencing</a:t>
            </a:r>
          </a:p>
        </p:txBody>
      </p:sp>
      <p:cxnSp>
        <p:nvCxnSpPr>
          <p:cNvPr id="60" name="Straight Arrow Connector 59">
            <a:extLst>
              <a:ext uri="{FF2B5EF4-FFF2-40B4-BE49-F238E27FC236}">
                <a16:creationId xmlns:a16="http://schemas.microsoft.com/office/drawing/2014/main" id="{7E965801-B07D-433E-97FE-1CB6A28B2690}"/>
              </a:ext>
            </a:extLst>
          </p:cNvPr>
          <p:cNvCxnSpPr>
            <a:cxnSpLocks/>
            <a:endCxn id="58" idx="0"/>
          </p:cNvCxnSpPr>
          <p:nvPr/>
        </p:nvCxnSpPr>
        <p:spPr>
          <a:xfrm>
            <a:off x="6002433" y="6122067"/>
            <a:ext cx="2" cy="42115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476EBE4A-A701-41DF-926E-37B3F2FAE75D}"/>
              </a:ext>
            </a:extLst>
          </p:cNvPr>
          <p:cNvSpPr txBox="1"/>
          <p:nvPr/>
        </p:nvSpPr>
        <p:spPr>
          <a:xfrm>
            <a:off x="9766171" y="3723650"/>
            <a:ext cx="73289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If negative</a:t>
            </a:r>
          </a:p>
        </p:txBody>
      </p:sp>
      <p:cxnSp>
        <p:nvCxnSpPr>
          <p:cNvPr id="75" name="Connector: Elbow 74">
            <a:extLst>
              <a:ext uri="{FF2B5EF4-FFF2-40B4-BE49-F238E27FC236}">
                <a16:creationId xmlns:a16="http://schemas.microsoft.com/office/drawing/2014/main" id="{A0112085-08DB-4C89-930D-AE7DEB895CC1}"/>
              </a:ext>
            </a:extLst>
          </p:cNvPr>
          <p:cNvCxnSpPr>
            <a:cxnSpLocks/>
            <a:stCxn id="9" idx="2"/>
          </p:cNvCxnSpPr>
          <p:nvPr/>
        </p:nvCxnSpPr>
        <p:spPr>
          <a:xfrm rot="16200000" flipH="1">
            <a:off x="9939406" y="2792091"/>
            <a:ext cx="481320" cy="2332119"/>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ABEDD1D3-64C4-45C9-86E6-4D9A878EB094}"/>
              </a:ext>
            </a:extLst>
          </p:cNvPr>
          <p:cNvCxnSpPr>
            <a:cxnSpLocks/>
          </p:cNvCxnSpPr>
          <p:nvPr/>
        </p:nvCxnSpPr>
        <p:spPr>
          <a:xfrm flipV="1">
            <a:off x="11346126" y="3717490"/>
            <a:ext cx="0" cy="48465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BF64E9B-0D4D-434E-86DD-3A5742DED132}"/>
              </a:ext>
            </a:extLst>
          </p:cNvPr>
          <p:cNvCxnSpPr>
            <a:cxnSpLocks/>
          </p:cNvCxnSpPr>
          <p:nvPr/>
        </p:nvCxnSpPr>
        <p:spPr>
          <a:xfrm flipH="1">
            <a:off x="7770517" y="4202142"/>
            <a:ext cx="124349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870FB788-D840-46E0-B390-08949DA3E4F7}"/>
              </a:ext>
            </a:extLst>
          </p:cNvPr>
          <p:cNvSpPr txBox="1"/>
          <p:nvPr/>
        </p:nvSpPr>
        <p:spPr>
          <a:xfrm>
            <a:off x="8659523" y="4180860"/>
            <a:ext cx="73289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If negative</a:t>
            </a:r>
          </a:p>
        </p:txBody>
      </p:sp>
      <p:cxnSp>
        <p:nvCxnSpPr>
          <p:cNvPr id="87" name="Connector: Elbow 86">
            <a:extLst>
              <a:ext uri="{FF2B5EF4-FFF2-40B4-BE49-F238E27FC236}">
                <a16:creationId xmlns:a16="http://schemas.microsoft.com/office/drawing/2014/main" id="{44A3F82F-B323-4235-B56D-82743055232B}"/>
              </a:ext>
            </a:extLst>
          </p:cNvPr>
          <p:cNvCxnSpPr>
            <a:cxnSpLocks/>
            <a:stCxn id="13" idx="2"/>
          </p:cNvCxnSpPr>
          <p:nvPr/>
        </p:nvCxnSpPr>
        <p:spPr>
          <a:xfrm rot="5400000">
            <a:off x="4609574" y="3629563"/>
            <a:ext cx="360964" cy="2118019"/>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AC02B06F-4966-4CDC-94F5-F88F890A8961}"/>
              </a:ext>
            </a:extLst>
          </p:cNvPr>
          <p:cNvSpPr txBox="1"/>
          <p:nvPr/>
        </p:nvSpPr>
        <p:spPr>
          <a:xfrm>
            <a:off x="4223071" y="4653512"/>
            <a:ext cx="114165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If no clear etiology</a:t>
            </a:r>
          </a:p>
        </p:txBody>
      </p:sp>
      <p:sp>
        <p:nvSpPr>
          <p:cNvPr id="90" name="TextBox 89">
            <a:extLst>
              <a:ext uri="{FF2B5EF4-FFF2-40B4-BE49-F238E27FC236}">
                <a16:creationId xmlns:a16="http://schemas.microsoft.com/office/drawing/2014/main" id="{E3CC2A35-3A52-4ABF-A0B5-97052343403C}"/>
              </a:ext>
            </a:extLst>
          </p:cNvPr>
          <p:cNvSpPr txBox="1"/>
          <p:nvPr/>
        </p:nvSpPr>
        <p:spPr>
          <a:xfrm>
            <a:off x="4653264" y="6235642"/>
            <a:ext cx="305083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If no etiology and family interested in additional testing</a:t>
            </a:r>
          </a:p>
        </p:txBody>
      </p:sp>
      <p:cxnSp>
        <p:nvCxnSpPr>
          <p:cNvPr id="92" name="Straight Arrow Connector 91">
            <a:extLst>
              <a:ext uri="{FF2B5EF4-FFF2-40B4-BE49-F238E27FC236}">
                <a16:creationId xmlns:a16="http://schemas.microsoft.com/office/drawing/2014/main" id="{99F32E21-B8FE-4E67-BA5F-9381D0E1D44E}"/>
              </a:ext>
            </a:extLst>
          </p:cNvPr>
          <p:cNvCxnSpPr>
            <a:cxnSpLocks/>
            <a:stCxn id="17" idx="2"/>
          </p:cNvCxnSpPr>
          <p:nvPr/>
        </p:nvCxnSpPr>
        <p:spPr>
          <a:xfrm>
            <a:off x="1952210" y="5071122"/>
            <a:ext cx="0" cy="2308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D3D62007-17E6-4C49-B987-6F8750BFB9D1}"/>
              </a:ext>
            </a:extLst>
          </p:cNvPr>
          <p:cNvCxnSpPr>
            <a:cxnSpLocks/>
            <a:stCxn id="13" idx="2"/>
          </p:cNvCxnSpPr>
          <p:nvPr/>
        </p:nvCxnSpPr>
        <p:spPr>
          <a:xfrm rot="16200000" flipH="1">
            <a:off x="7554685" y="2802470"/>
            <a:ext cx="357634" cy="3768874"/>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31A24CE5-0A4A-4C8E-9510-41632D2C6090}"/>
              </a:ext>
            </a:extLst>
          </p:cNvPr>
          <p:cNvSpPr txBox="1"/>
          <p:nvPr/>
        </p:nvSpPr>
        <p:spPr>
          <a:xfrm>
            <a:off x="6599363" y="4668390"/>
            <a:ext cx="23423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Any new focal neurologic finding on exam</a:t>
            </a:r>
          </a:p>
        </p:txBody>
      </p:sp>
      <p:cxnSp>
        <p:nvCxnSpPr>
          <p:cNvPr id="97" name="Straight Arrow Connector 96">
            <a:extLst>
              <a:ext uri="{FF2B5EF4-FFF2-40B4-BE49-F238E27FC236}">
                <a16:creationId xmlns:a16="http://schemas.microsoft.com/office/drawing/2014/main" id="{EAF61E97-0D4E-4D4D-BB46-7628CB92D0CF}"/>
              </a:ext>
            </a:extLst>
          </p:cNvPr>
          <p:cNvCxnSpPr>
            <a:cxnSpLocks/>
          </p:cNvCxnSpPr>
          <p:nvPr/>
        </p:nvCxnSpPr>
        <p:spPr>
          <a:xfrm flipH="1" flipV="1">
            <a:off x="9624607" y="3714158"/>
            <a:ext cx="1" cy="11685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2DC24B6E-A971-40BF-9565-336D0B734564}"/>
              </a:ext>
            </a:extLst>
          </p:cNvPr>
          <p:cNvSpPr txBox="1"/>
          <p:nvPr/>
        </p:nvSpPr>
        <p:spPr>
          <a:xfrm>
            <a:off x="2126684" y="5089066"/>
            <a:ext cx="815479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If unclear etiology, partially meeting </a:t>
            </a:r>
            <a:r>
              <a:rPr kumimoji="0" lang="en-US" sz="1000" b="0" i="1" u="none" strike="noStrike" kern="1200" cap="none" spc="0" normalizeH="0" baseline="0" noProof="0" dirty="0" err="1">
                <a:ln>
                  <a:noFill/>
                </a:ln>
                <a:solidFill>
                  <a:prstClr val="black"/>
                </a:solidFill>
                <a:effectLst/>
                <a:uLnTx/>
                <a:uFillTx/>
                <a:latin typeface="Calibri" panose="020F0502020204030204"/>
                <a:ea typeface="+mn-ea"/>
                <a:cs typeface="+mn-cs"/>
              </a:rPr>
              <a:t>Graus</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et al (2016) or </a:t>
            </a:r>
            <a:r>
              <a:rPr kumimoji="0" lang="en-US" sz="1000" b="0" i="1" u="none" strike="noStrike" kern="1200" cap="none" spc="0" normalizeH="0" baseline="0" noProof="0" dirty="0" err="1">
                <a:ln>
                  <a:noFill/>
                </a:ln>
                <a:solidFill>
                  <a:prstClr val="black"/>
                </a:solidFill>
                <a:effectLst/>
                <a:uLnTx/>
                <a:uFillTx/>
                <a:latin typeface="Calibri" panose="020F0502020204030204"/>
                <a:ea typeface="+mn-ea"/>
                <a:cs typeface="+mn-cs"/>
              </a:rPr>
              <a:t>Celluci</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et al (2020) criteria for autoimmune encephalitis or strong concern for neuroinflammation</a:t>
            </a:r>
          </a:p>
        </p:txBody>
      </p:sp>
      <p:cxnSp>
        <p:nvCxnSpPr>
          <p:cNvPr id="120" name="Connector: Curved 119">
            <a:extLst>
              <a:ext uri="{FF2B5EF4-FFF2-40B4-BE49-F238E27FC236}">
                <a16:creationId xmlns:a16="http://schemas.microsoft.com/office/drawing/2014/main" id="{389FEC7E-9B1C-4215-B43E-019FE3415BFD}"/>
              </a:ext>
            </a:extLst>
          </p:cNvPr>
          <p:cNvCxnSpPr>
            <a:stCxn id="11" idx="2"/>
            <a:endCxn id="9" idx="2"/>
          </p:cNvCxnSpPr>
          <p:nvPr/>
        </p:nvCxnSpPr>
        <p:spPr>
          <a:xfrm rot="5400000">
            <a:off x="10066645" y="2664854"/>
            <a:ext cx="12700" cy="2105275"/>
          </a:xfrm>
          <a:prstGeom prst="curvedConnector3">
            <a:avLst>
              <a:gd name="adj1" fmla="val 180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38581B1-4EEA-4589-9D8D-63820D3DCA1B}"/>
              </a:ext>
            </a:extLst>
          </p:cNvPr>
          <p:cNvSpPr txBox="1"/>
          <p:nvPr/>
        </p:nvSpPr>
        <p:spPr>
          <a:xfrm>
            <a:off x="8054668" y="6211866"/>
            <a:ext cx="41373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sng" strike="noStrike" kern="1200" cap="none" spc="0" normalizeH="0" baseline="0" noProof="0" dirty="0">
                <a:ln>
                  <a:noFill/>
                </a:ln>
                <a:solidFill>
                  <a:prstClr val="black"/>
                </a:solidFill>
                <a:effectLst/>
                <a:uLnTx/>
                <a:uFillTx/>
                <a:latin typeface="Calibri" panose="020F0502020204030204"/>
                <a:ea typeface="+mn-ea"/>
                <a:cs typeface="+mn-cs"/>
              </a:rPr>
              <a:t>Ancillary Tests Based on Clinical Symptoms Only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&gt; Polysomnogram, audiologic evaluation, vision testing, </a:t>
            </a:r>
            <a:r>
              <a:rPr kumimoji="0" lang="en-US" sz="800" b="0" i="1" u="none" strike="noStrike" kern="1200" cap="none" spc="0" normalizeH="0" baseline="0" noProof="0" dirty="0" err="1">
                <a:ln>
                  <a:noFill/>
                </a:ln>
                <a:solidFill>
                  <a:prstClr val="black"/>
                </a:solidFill>
                <a:effectLst/>
                <a:uLnTx/>
                <a:uFillTx/>
                <a:latin typeface="Calibri" panose="020F0502020204030204"/>
                <a:ea typeface="+mn-ea"/>
                <a:cs typeface="+mn-cs"/>
              </a:rPr>
              <a:t>biotinidase</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 enzyme activity, psychiatric assessment, Lyme or bartonella screening, MECP2 gene testing, phytanic acid, plasmalogens, urine glycosaminoglycans, urine oligosaccharides, urine sialic acid, carbohydrate deficit transferrin, porphyria testing, nickel, thallium, manganese, magnetic resonance spectroscopy</a:t>
            </a:r>
          </a:p>
        </p:txBody>
      </p:sp>
    </p:spTree>
    <p:extLst>
      <p:ext uri="{BB962C8B-B14F-4D97-AF65-F5344CB8AC3E}">
        <p14:creationId xmlns:p14="http://schemas.microsoft.com/office/powerpoint/2010/main" val="4117371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54926CD-9CAB-462E-A89F-7E05CC55BC78}"/>
              </a:ext>
            </a:extLst>
          </p:cNvPr>
          <p:cNvGraphicFramePr>
            <a:graphicFrameLocks noGrp="1"/>
          </p:cNvGraphicFramePr>
          <p:nvPr>
            <p:ph idx="1"/>
            <p:extLst>
              <p:ext uri="{D42A27DB-BD31-4B8C-83A1-F6EECF244321}">
                <p14:modId xmlns:p14="http://schemas.microsoft.com/office/powerpoint/2010/main" val="1756713424"/>
              </p:ext>
            </p:extLst>
          </p:nvPr>
        </p:nvGraphicFramePr>
        <p:xfrm>
          <a:off x="386499" y="377072"/>
          <a:ext cx="11462994" cy="6108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9148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8281-3ABD-4601-9B65-0E8935A59729}"/>
              </a:ext>
            </a:extLst>
          </p:cNvPr>
          <p:cNvSpPr>
            <a:spLocks noGrp="1"/>
          </p:cNvSpPr>
          <p:nvPr>
            <p:ph type="title"/>
          </p:nvPr>
        </p:nvSpPr>
        <p:spPr/>
        <p:txBody>
          <a:bodyPr/>
          <a:lstStyle/>
          <a:p>
            <a:r>
              <a:rPr lang="en-US" dirty="0"/>
              <a:t>Diagnosis</a:t>
            </a:r>
          </a:p>
        </p:txBody>
      </p:sp>
      <p:sp>
        <p:nvSpPr>
          <p:cNvPr id="3" name="Content Placeholder 2">
            <a:extLst>
              <a:ext uri="{FF2B5EF4-FFF2-40B4-BE49-F238E27FC236}">
                <a16:creationId xmlns:a16="http://schemas.microsoft.com/office/drawing/2014/main" id="{8EA7A56D-5CF8-4195-8F86-A95FD74897C2}"/>
              </a:ext>
            </a:extLst>
          </p:cNvPr>
          <p:cNvSpPr>
            <a:spLocks noGrp="1"/>
          </p:cNvSpPr>
          <p:nvPr>
            <p:ph idx="1"/>
          </p:nvPr>
        </p:nvSpPr>
        <p:spPr/>
        <p:txBody>
          <a:bodyPr>
            <a:normAutofit/>
          </a:bodyPr>
          <a:lstStyle/>
          <a:p>
            <a:r>
              <a:rPr lang="en-US" sz="1800" dirty="0"/>
              <a:t>There are </a:t>
            </a:r>
            <a:r>
              <a:rPr lang="en-US" sz="1800" b="1" dirty="0"/>
              <a:t>no definitive criteria </a:t>
            </a:r>
            <a:r>
              <a:rPr lang="en-US" sz="1800" dirty="0"/>
              <a:t>for the diagnosis of DSRD and thus symptom clusters have been used to evaluate for the possibility of having the disease.</a:t>
            </a:r>
          </a:p>
          <a:p>
            <a:pPr marL="0" indent="0">
              <a:buNone/>
            </a:pPr>
            <a:endParaRPr lang="en-US" sz="1800" dirty="0"/>
          </a:p>
          <a:p>
            <a:r>
              <a:rPr lang="en-US" sz="1800" dirty="0"/>
              <a:t>However, when analyzing symptoms, significant overlap between the DSRD symptom cluster and autoimmune/inflammatory disorders of the brain begin to emerge, specifically autoimmune encephalitis, which is often characterized by subacute onset of movement disorders, alterations in behavior and other neuropsychiatric issues.</a:t>
            </a:r>
          </a:p>
          <a:p>
            <a:pPr lvl="1"/>
            <a:r>
              <a:rPr lang="en-US" sz="1800" dirty="0"/>
              <a:t>When used as a “disease construct” as opposed to a disease, AE can provide us a basis for neurodiagnostic investigation</a:t>
            </a:r>
          </a:p>
          <a:p>
            <a:endParaRPr lang="en-US" b="1" dirty="0"/>
          </a:p>
        </p:txBody>
      </p:sp>
    </p:spTree>
    <p:extLst>
      <p:ext uri="{BB962C8B-B14F-4D97-AF65-F5344CB8AC3E}">
        <p14:creationId xmlns:p14="http://schemas.microsoft.com/office/powerpoint/2010/main" val="706689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6" name="Rectangle 15">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5" name="Picture 4" descr="Diagram&#10;&#10;Description automatically generated">
            <a:extLst>
              <a:ext uri="{FF2B5EF4-FFF2-40B4-BE49-F238E27FC236}">
                <a16:creationId xmlns:a16="http://schemas.microsoft.com/office/drawing/2014/main" id="{FCD07683-9F06-445D-9B60-D20E13DA5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191" y="643467"/>
            <a:ext cx="9095617" cy="5571066"/>
          </a:xfrm>
          <a:prstGeom prst="rect">
            <a:avLst/>
          </a:prstGeom>
        </p:spPr>
      </p:pic>
      <p:sp>
        <p:nvSpPr>
          <p:cNvPr id="20" name="Rectangle 19">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
        <p:nvSpPr>
          <p:cNvPr id="2" name="TextBox 1">
            <a:extLst>
              <a:ext uri="{FF2B5EF4-FFF2-40B4-BE49-F238E27FC236}">
                <a16:creationId xmlns:a16="http://schemas.microsoft.com/office/drawing/2014/main" id="{7ED192CF-16B1-4066-8EB1-7A4AAEE1E4E2}"/>
              </a:ext>
            </a:extLst>
          </p:cNvPr>
          <p:cNvSpPr txBox="1"/>
          <p:nvPr/>
        </p:nvSpPr>
        <p:spPr>
          <a:xfrm>
            <a:off x="2160262" y="5627353"/>
            <a:ext cx="8253060" cy="400110"/>
          </a:xfrm>
          <a:prstGeom prst="rect">
            <a:avLst/>
          </a:prstGeom>
          <a:solidFill>
            <a:schemeClr val="bg1"/>
          </a:solidFill>
        </p:spPr>
        <p:txBody>
          <a:bodyPr wrap="square" rtlCol="0">
            <a:spAutoFit/>
          </a:bodyPr>
          <a:lstStyle/>
          <a:p>
            <a:r>
              <a:rPr lang="en-US" sz="2000" dirty="0"/>
              <a:t>“Classic” disease course in individuals with anti-</a:t>
            </a:r>
            <a:r>
              <a:rPr lang="en-US" sz="2000" dirty="0" err="1"/>
              <a:t>NMDAr</a:t>
            </a:r>
            <a:r>
              <a:rPr lang="en-US" sz="2000" dirty="0"/>
              <a:t> encephalitis</a:t>
            </a:r>
          </a:p>
        </p:txBody>
      </p:sp>
      <p:sp>
        <p:nvSpPr>
          <p:cNvPr id="3" name="Rectangle 2">
            <a:extLst>
              <a:ext uri="{FF2B5EF4-FFF2-40B4-BE49-F238E27FC236}">
                <a16:creationId xmlns:a16="http://schemas.microsoft.com/office/drawing/2014/main" id="{43CAFE15-291A-4BA6-9B9B-33786F47D3CF}"/>
              </a:ext>
            </a:extLst>
          </p:cNvPr>
          <p:cNvSpPr/>
          <p:nvPr/>
        </p:nvSpPr>
        <p:spPr>
          <a:xfrm>
            <a:off x="2460396" y="5250730"/>
            <a:ext cx="697583"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556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41126-9B60-4ADE-A597-1C157CC03F61}"/>
              </a:ext>
            </a:extLst>
          </p:cNvPr>
          <p:cNvSpPr>
            <a:spLocks noGrp="1"/>
          </p:cNvSpPr>
          <p:nvPr>
            <p:ph type="title"/>
          </p:nvPr>
        </p:nvSpPr>
        <p:spPr/>
        <p:txBody>
          <a:bodyPr/>
          <a:lstStyle/>
          <a:p>
            <a:r>
              <a:rPr lang="en-US" dirty="0"/>
              <a:t>So… is this autoimmune encephalitis?</a:t>
            </a:r>
          </a:p>
        </p:txBody>
      </p:sp>
      <p:pic>
        <p:nvPicPr>
          <p:cNvPr id="4" name="Picture 3">
            <a:extLst>
              <a:ext uri="{FF2B5EF4-FFF2-40B4-BE49-F238E27FC236}">
                <a16:creationId xmlns:a16="http://schemas.microsoft.com/office/drawing/2014/main" id="{A6659BDF-909A-4461-BEA2-D72068CE65B7}"/>
              </a:ext>
            </a:extLst>
          </p:cNvPr>
          <p:cNvPicPr>
            <a:picLocks noChangeAspect="1"/>
          </p:cNvPicPr>
          <p:nvPr/>
        </p:nvPicPr>
        <p:blipFill>
          <a:blip r:embed="rId3"/>
          <a:stretch>
            <a:fillRect/>
          </a:stretch>
        </p:blipFill>
        <p:spPr>
          <a:xfrm>
            <a:off x="490748" y="2072785"/>
            <a:ext cx="5756081" cy="3933322"/>
          </a:xfrm>
          <a:prstGeom prst="rect">
            <a:avLst/>
          </a:prstGeom>
          <a:ln>
            <a:solidFill>
              <a:schemeClr val="tx1"/>
            </a:solidFill>
          </a:ln>
        </p:spPr>
      </p:pic>
      <p:pic>
        <p:nvPicPr>
          <p:cNvPr id="5" name="Picture 4">
            <a:extLst>
              <a:ext uri="{FF2B5EF4-FFF2-40B4-BE49-F238E27FC236}">
                <a16:creationId xmlns:a16="http://schemas.microsoft.com/office/drawing/2014/main" id="{6B3DAF4D-7767-4465-9892-8D858F361472}"/>
              </a:ext>
            </a:extLst>
          </p:cNvPr>
          <p:cNvPicPr>
            <a:picLocks noChangeAspect="1"/>
          </p:cNvPicPr>
          <p:nvPr/>
        </p:nvPicPr>
        <p:blipFill>
          <a:blip r:embed="rId4"/>
          <a:stretch>
            <a:fillRect/>
          </a:stretch>
        </p:blipFill>
        <p:spPr>
          <a:xfrm>
            <a:off x="6325708" y="1835598"/>
            <a:ext cx="5420103" cy="4489787"/>
          </a:xfrm>
          <a:prstGeom prst="rect">
            <a:avLst/>
          </a:prstGeom>
          <a:ln>
            <a:solidFill>
              <a:schemeClr val="tx1"/>
            </a:solidFill>
          </a:ln>
        </p:spPr>
      </p:pic>
      <p:sp>
        <p:nvSpPr>
          <p:cNvPr id="6" name="TextBox 5">
            <a:extLst>
              <a:ext uri="{FF2B5EF4-FFF2-40B4-BE49-F238E27FC236}">
                <a16:creationId xmlns:a16="http://schemas.microsoft.com/office/drawing/2014/main" id="{AE797253-E27B-4AC5-9B24-BA79C2E058FE}"/>
              </a:ext>
            </a:extLst>
          </p:cNvPr>
          <p:cNvSpPr txBox="1"/>
          <p:nvPr/>
        </p:nvSpPr>
        <p:spPr>
          <a:xfrm>
            <a:off x="952500" y="6634065"/>
            <a:ext cx="548419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venir Next LT Pro" panose="02020404030301010803"/>
                <a:ea typeface="+mn-ea"/>
                <a:cs typeface="+mn-cs"/>
              </a:rPr>
              <a:t>Graus</a:t>
            </a:r>
            <a:r>
              <a:rPr kumimoji="0" lang="en-US" sz="800" b="0" i="0" u="none" strike="noStrike" kern="1200" cap="none" spc="0" normalizeH="0" baseline="0" noProof="0" dirty="0">
                <a:ln>
                  <a:noFill/>
                </a:ln>
                <a:solidFill>
                  <a:prstClr val="black"/>
                </a:solidFill>
                <a:effectLst/>
                <a:uLnTx/>
                <a:uFillTx/>
                <a:latin typeface="Avenir Next LT Pro" panose="02020404030301010803"/>
                <a:ea typeface="+mn-ea"/>
                <a:cs typeface="+mn-cs"/>
              </a:rPr>
              <a:t> et al., A clinical approach to diagnosis of autoimmune encephalitis. </a:t>
            </a:r>
            <a:r>
              <a:rPr kumimoji="0" lang="en-US" sz="800" b="0" i="1" u="none" strike="noStrike" kern="1200" cap="none" spc="0" normalizeH="0" baseline="0" noProof="0" dirty="0">
                <a:ln>
                  <a:noFill/>
                </a:ln>
                <a:solidFill>
                  <a:prstClr val="black"/>
                </a:solidFill>
                <a:effectLst/>
                <a:uLnTx/>
                <a:uFillTx/>
                <a:latin typeface="Avenir Next LT Pro" panose="02020404030301010803"/>
                <a:ea typeface="+mn-ea"/>
                <a:cs typeface="+mn-cs"/>
              </a:rPr>
              <a:t>Lancet Neurol</a:t>
            </a:r>
            <a:r>
              <a:rPr kumimoji="0" lang="en-US" sz="800" b="0" i="0" u="none" strike="noStrike" kern="1200" cap="none" spc="0" normalizeH="0" baseline="0" noProof="0" dirty="0">
                <a:ln>
                  <a:noFill/>
                </a:ln>
                <a:solidFill>
                  <a:prstClr val="black"/>
                </a:solidFill>
                <a:effectLst/>
                <a:uLnTx/>
                <a:uFillTx/>
                <a:latin typeface="Avenir Next LT Pro" panose="02020404030301010803"/>
                <a:ea typeface="+mn-ea"/>
                <a:cs typeface="+mn-cs"/>
              </a:rPr>
              <a:t>, 2016, Apr;15(4):391-404</a:t>
            </a:r>
          </a:p>
        </p:txBody>
      </p:sp>
      <p:sp>
        <p:nvSpPr>
          <p:cNvPr id="3" name="Rectangle 2">
            <a:extLst>
              <a:ext uri="{FF2B5EF4-FFF2-40B4-BE49-F238E27FC236}">
                <a16:creationId xmlns:a16="http://schemas.microsoft.com/office/drawing/2014/main" id="{65307659-B616-4E33-B050-E6D7AEDF6E58}"/>
              </a:ext>
            </a:extLst>
          </p:cNvPr>
          <p:cNvSpPr/>
          <p:nvPr/>
        </p:nvSpPr>
        <p:spPr>
          <a:xfrm>
            <a:off x="952500" y="3733014"/>
            <a:ext cx="5143500" cy="18382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FA74597-5A84-4B42-A2A7-39E651D39CB0}"/>
              </a:ext>
            </a:extLst>
          </p:cNvPr>
          <p:cNvSpPr/>
          <p:nvPr/>
        </p:nvSpPr>
        <p:spPr>
          <a:xfrm>
            <a:off x="6478177" y="4036245"/>
            <a:ext cx="5143500" cy="18382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57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5EAF0-09B0-4875-9966-00A5469A5F63}"/>
              </a:ext>
            </a:extLst>
          </p:cNvPr>
          <p:cNvSpPr>
            <a:spLocks noGrp="1"/>
          </p:cNvSpPr>
          <p:nvPr>
            <p:ph type="title"/>
          </p:nvPr>
        </p:nvSpPr>
        <p:spPr/>
        <p:txBody>
          <a:bodyPr/>
          <a:lstStyle/>
          <a:p>
            <a:r>
              <a:rPr lang="en-US" dirty="0"/>
              <a:t>Brief Case</a:t>
            </a:r>
          </a:p>
        </p:txBody>
      </p:sp>
      <p:sp>
        <p:nvSpPr>
          <p:cNvPr id="3" name="Content Placeholder 2">
            <a:extLst>
              <a:ext uri="{FF2B5EF4-FFF2-40B4-BE49-F238E27FC236}">
                <a16:creationId xmlns:a16="http://schemas.microsoft.com/office/drawing/2014/main" id="{1A02DC58-30C4-42A9-AF2C-64B331867D65}"/>
              </a:ext>
            </a:extLst>
          </p:cNvPr>
          <p:cNvSpPr>
            <a:spLocks noGrp="1"/>
          </p:cNvSpPr>
          <p:nvPr>
            <p:ph idx="1"/>
          </p:nvPr>
        </p:nvSpPr>
        <p:spPr/>
        <p:txBody>
          <a:bodyPr/>
          <a:lstStyle/>
          <a:p>
            <a:r>
              <a:rPr lang="en-US" dirty="0"/>
              <a:t>A high functioning 16-year-old male with DS presents to clinic with two years of </a:t>
            </a:r>
            <a:r>
              <a:rPr lang="en-US" b="1" dirty="0"/>
              <a:t>mutism</a:t>
            </a:r>
            <a:r>
              <a:rPr lang="en-US" dirty="0"/>
              <a:t>, </a:t>
            </a:r>
            <a:r>
              <a:rPr lang="en-US" b="1" dirty="0"/>
              <a:t>catatonia</a:t>
            </a:r>
            <a:r>
              <a:rPr lang="en-US" dirty="0"/>
              <a:t>, </a:t>
            </a:r>
            <a:r>
              <a:rPr lang="en-US" b="1" dirty="0"/>
              <a:t>anorexia</a:t>
            </a:r>
            <a:r>
              <a:rPr lang="en-US" dirty="0"/>
              <a:t>, </a:t>
            </a:r>
            <a:r>
              <a:rPr lang="en-US" b="1" dirty="0"/>
              <a:t>encephalopathy</a:t>
            </a:r>
            <a:r>
              <a:rPr lang="en-US" dirty="0"/>
              <a:t>, and </a:t>
            </a:r>
            <a:r>
              <a:rPr lang="en-US" b="1" dirty="0"/>
              <a:t>insomnia</a:t>
            </a:r>
            <a:r>
              <a:rPr lang="en-US" dirty="0"/>
              <a:t>. The patient developed these symptoms over roughly two months and there was no clear preceding trigger.</a:t>
            </a:r>
          </a:p>
          <a:p>
            <a:endParaRPr lang="en-US" dirty="0"/>
          </a:p>
          <a:p>
            <a:r>
              <a:rPr lang="en-US" dirty="0"/>
              <a:t>He has had a </a:t>
            </a:r>
            <a:r>
              <a:rPr lang="en-US" b="1" dirty="0"/>
              <a:t>normal MRI and blood work</a:t>
            </a:r>
            <a:r>
              <a:rPr lang="en-US" dirty="0"/>
              <a:t>. An </a:t>
            </a:r>
            <a:r>
              <a:rPr lang="en-US" b="1" dirty="0"/>
              <a:t>EEG shows global slowing</a:t>
            </a:r>
            <a:r>
              <a:rPr lang="en-US" dirty="0"/>
              <a:t>. A variety of psychotropics (SSRI, antipsychotics, memantine, etc.) have not yielding any clinical improvement. The patient has recently tried ECT which improved symptoms modestly although the effect was not sustained.</a:t>
            </a:r>
          </a:p>
          <a:p>
            <a:endParaRPr lang="en-US" dirty="0"/>
          </a:p>
          <a:p>
            <a:r>
              <a:rPr lang="en-US" dirty="0"/>
              <a:t>Repeat blood work and neuroimaging is normal. He has a lumbar puncture which reveals </a:t>
            </a:r>
            <a:r>
              <a:rPr lang="en-US" b="1" dirty="0"/>
              <a:t>elevated CSF protein</a:t>
            </a:r>
            <a:r>
              <a:rPr lang="en-US" dirty="0"/>
              <a:t> and </a:t>
            </a:r>
            <a:r>
              <a:rPr lang="en-US" b="1" dirty="0"/>
              <a:t>restricted oligoclonal bands</a:t>
            </a:r>
            <a:r>
              <a:rPr lang="en-US" dirty="0"/>
              <a:t>. He is administered empiric IVIg for presumed blood-brain barrier disruption causing symptoms. Two weeks later, the patient can speak, walk, and communicate with family although displays OCD-like behavior and aggression.</a:t>
            </a:r>
          </a:p>
        </p:txBody>
      </p:sp>
    </p:spTree>
    <p:extLst>
      <p:ext uri="{BB962C8B-B14F-4D97-AF65-F5344CB8AC3E}">
        <p14:creationId xmlns:p14="http://schemas.microsoft.com/office/powerpoint/2010/main" val="272801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61718-6DA5-4436-8939-71B0169A82DE}"/>
              </a:ext>
            </a:extLst>
          </p:cNvPr>
          <p:cNvSpPr>
            <a:spLocks noGrp="1"/>
          </p:cNvSpPr>
          <p:nvPr>
            <p:ph type="title"/>
          </p:nvPr>
        </p:nvSpPr>
        <p:spPr/>
        <p:txBody>
          <a:bodyPr/>
          <a:lstStyle/>
          <a:p>
            <a:r>
              <a:rPr lang="en-US" dirty="0"/>
              <a:t>Differential Diagnosis?</a:t>
            </a:r>
          </a:p>
        </p:txBody>
      </p:sp>
      <p:sp>
        <p:nvSpPr>
          <p:cNvPr id="3" name="Content Placeholder 2">
            <a:extLst>
              <a:ext uri="{FF2B5EF4-FFF2-40B4-BE49-F238E27FC236}">
                <a16:creationId xmlns:a16="http://schemas.microsoft.com/office/drawing/2014/main" id="{40BE0590-F673-4C90-82E2-0EB6D010D527}"/>
              </a:ext>
            </a:extLst>
          </p:cNvPr>
          <p:cNvSpPr>
            <a:spLocks noGrp="1"/>
          </p:cNvSpPr>
          <p:nvPr>
            <p:ph idx="1"/>
          </p:nvPr>
        </p:nvSpPr>
        <p:spPr>
          <a:xfrm>
            <a:off x="1066800" y="2103120"/>
            <a:ext cx="10058400" cy="4112286"/>
          </a:xfrm>
        </p:spPr>
        <p:txBody>
          <a:bodyPr>
            <a:normAutofit fontScale="85000" lnSpcReduction="10000"/>
          </a:bodyPr>
          <a:lstStyle/>
          <a:p>
            <a:r>
              <a:rPr lang="en-US" b="1" dirty="0">
                <a:solidFill>
                  <a:srgbClr val="C00000"/>
                </a:solidFill>
              </a:rPr>
              <a:t>Systemic/Metabolic</a:t>
            </a:r>
            <a:r>
              <a:rPr lang="en-US" dirty="0"/>
              <a:t>: thyroid dysfunction, nutritional deficiency (folate, B6, B12, vitamin D-25-OH), Celiac disease, constipation/pain, sensorineural hearing issues, vision issues (cataracts/corneal ulceration)</a:t>
            </a:r>
          </a:p>
          <a:p>
            <a:endParaRPr lang="en-US" dirty="0"/>
          </a:p>
          <a:p>
            <a:r>
              <a:rPr lang="en-US" b="1" dirty="0">
                <a:solidFill>
                  <a:srgbClr val="0070C0"/>
                </a:solidFill>
              </a:rPr>
              <a:t>Neurologic</a:t>
            </a:r>
            <a:r>
              <a:rPr lang="en-US" dirty="0"/>
              <a:t>: stroke/</a:t>
            </a:r>
            <a:r>
              <a:rPr lang="en-US" dirty="0" err="1"/>
              <a:t>moyamoya</a:t>
            </a:r>
            <a:r>
              <a:rPr lang="en-US" dirty="0"/>
              <a:t> disease/TIA, seizure/epilepsy, Landau-</a:t>
            </a:r>
            <a:r>
              <a:rPr lang="en-US" dirty="0" err="1"/>
              <a:t>Kleffner</a:t>
            </a:r>
            <a:r>
              <a:rPr lang="en-US" dirty="0"/>
              <a:t>, autoimmune encephalitis, early onset Alzheimer’s (very rare), autism spectrum disorder (without regression)</a:t>
            </a:r>
          </a:p>
          <a:p>
            <a:endParaRPr lang="en-US" dirty="0"/>
          </a:p>
          <a:p>
            <a:r>
              <a:rPr lang="en-US" b="1" dirty="0">
                <a:solidFill>
                  <a:srgbClr val="7030A0"/>
                </a:solidFill>
              </a:rPr>
              <a:t>Psychiatric</a:t>
            </a:r>
            <a:r>
              <a:rPr lang="en-US" dirty="0"/>
              <a:t>: depression, anxiety, stress or change to home environment</a:t>
            </a:r>
          </a:p>
          <a:p>
            <a:endParaRPr lang="en-US" dirty="0"/>
          </a:p>
          <a:p>
            <a:r>
              <a:rPr lang="en-US" b="1" dirty="0">
                <a:solidFill>
                  <a:schemeClr val="tx2">
                    <a:lumMod val="75000"/>
                  </a:schemeClr>
                </a:solidFill>
              </a:rPr>
              <a:t>Pulmonary</a:t>
            </a:r>
            <a:r>
              <a:rPr lang="en-US" dirty="0"/>
              <a:t>: obstructive sleep apnea</a:t>
            </a:r>
          </a:p>
          <a:p>
            <a:endParaRPr lang="en-US" dirty="0"/>
          </a:p>
          <a:p>
            <a:r>
              <a:rPr lang="en-US" b="1" dirty="0">
                <a:solidFill>
                  <a:srgbClr val="00B050"/>
                </a:solidFill>
              </a:rPr>
              <a:t>Infectious/immunologic</a:t>
            </a:r>
            <a:r>
              <a:rPr lang="en-US" dirty="0"/>
              <a:t>: HIV, syphilis, Lyme, HHV-6 etc.</a:t>
            </a:r>
          </a:p>
          <a:p>
            <a:endParaRPr lang="en-US" dirty="0"/>
          </a:p>
          <a:p>
            <a:r>
              <a:rPr lang="en-US" b="1" dirty="0">
                <a:solidFill>
                  <a:schemeClr val="bg2">
                    <a:lumMod val="50000"/>
                  </a:schemeClr>
                </a:solidFill>
              </a:rPr>
              <a:t>Genetic</a:t>
            </a:r>
            <a:r>
              <a:rPr lang="en-US" dirty="0"/>
              <a:t>: dual genetic diagnosis (fragile X, Rett (MECP2), microdeletion/duplication syndrome), co-morbid neurometabolic disease (porphyria, glycosylation disorder, lysosomal disorder, </a:t>
            </a:r>
            <a:r>
              <a:rPr lang="en-US" dirty="0" err="1"/>
              <a:t>Lesch-Nyhan</a:t>
            </a:r>
            <a:r>
              <a:rPr lang="en-US" dirty="0"/>
              <a:t>, </a:t>
            </a:r>
            <a:r>
              <a:rPr lang="en-US" dirty="0" err="1"/>
              <a:t>aminoacidopathies</a:t>
            </a:r>
            <a:r>
              <a:rPr lang="en-US" dirty="0"/>
              <a:t>, organic acidurias)</a:t>
            </a:r>
          </a:p>
        </p:txBody>
      </p:sp>
    </p:spTree>
    <p:extLst>
      <p:ext uri="{BB962C8B-B14F-4D97-AF65-F5344CB8AC3E}">
        <p14:creationId xmlns:p14="http://schemas.microsoft.com/office/powerpoint/2010/main" val="1238963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E05AD-B1A3-4E58-860E-0D91916821F7}"/>
              </a:ext>
            </a:extLst>
          </p:cNvPr>
          <p:cNvSpPr>
            <a:spLocks noGrp="1"/>
          </p:cNvSpPr>
          <p:nvPr>
            <p:ph type="title"/>
          </p:nvPr>
        </p:nvSpPr>
        <p:spPr/>
        <p:txBody>
          <a:bodyPr/>
          <a:lstStyle/>
          <a:p>
            <a:r>
              <a:rPr lang="en-US" dirty="0"/>
              <a:t>Work up?</a:t>
            </a:r>
          </a:p>
        </p:txBody>
      </p:sp>
      <p:sp>
        <p:nvSpPr>
          <p:cNvPr id="3" name="Content Placeholder 2">
            <a:extLst>
              <a:ext uri="{FF2B5EF4-FFF2-40B4-BE49-F238E27FC236}">
                <a16:creationId xmlns:a16="http://schemas.microsoft.com/office/drawing/2014/main" id="{EFEAE373-259F-484F-87FC-9DC4AAD436CE}"/>
              </a:ext>
            </a:extLst>
          </p:cNvPr>
          <p:cNvSpPr>
            <a:spLocks noGrp="1"/>
          </p:cNvSpPr>
          <p:nvPr>
            <p:ph idx="1"/>
          </p:nvPr>
        </p:nvSpPr>
        <p:spPr>
          <a:xfrm>
            <a:off x="1066799" y="2103120"/>
            <a:ext cx="5748779" cy="3849624"/>
          </a:xfrm>
        </p:spPr>
        <p:txBody>
          <a:bodyPr/>
          <a:lstStyle/>
          <a:p>
            <a:r>
              <a:rPr lang="en-US" dirty="0"/>
              <a:t>Unfortunately, there is no definitive work up advised given the infrequency of this disorder and the relatively new (5 years) large scale reporting from multiple centers.</a:t>
            </a:r>
          </a:p>
          <a:p>
            <a:endParaRPr lang="en-US" dirty="0"/>
          </a:p>
          <a:p>
            <a:r>
              <a:rPr lang="en-US" dirty="0"/>
              <a:t>Jacobs et al (2016) advised ruling out all possible etiologies in a tiered manner although the work up for this is costly and time consuming</a:t>
            </a:r>
          </a:p>
          <a:p>
            <a:endParaRPr lang="en-US" dirty="0"/>
          </a:p>
          <a:p>
            <a:r>
              <a:rPr lang="en-US" b="1" i="1" dirty="0"/>
              <a:t>We have tried to be a bit more targeted…</a:t>
            </a:r>
          </a:p>
        </p:txBody>
      </p:sp>
      <p:pic>
        <p:nvPicPr>
          <p:cNvPr id="4" name="Picture 3">
            <a:extLst>
              <a:ext uri="{FF2B5EF4-FFF2-40B4-BE49-F238E27FC236}">
                <a16:creationId xmlns:a16="http://schemas.microsoft.com/office/drawing/2014/main" id="{2575DDA4-4986-4FE3-9B46-2DD1DC8B34A7}"/>
              </a:ext>
            </a:extLst>
          </p:cNvPr>
          <p:cNvPicPr>
            <a:picLocks noChangeAspect="1"/>
          </p:cNvPicPr>
          <p:nvPr/>
        </p:nvPicPr>
        <p:blipFill>
          <a:blip r:embed="rId2"/>
          <a:stretch>
            <a:fillRect/>
          </a:stretch>
        </p:blipFill>
        <p:spPr>
          <a:xfrm>
            <a:off x="7445950" y="401216"/>
            <a:ext cx="3781887" cy="6055567"/>
          </a:xfrm>
          <a:prstGeom prst="rect">
            <a:avLst/>
          </a:prstGeom>
          <a:ln>
            <a:solidFill>
              <a:schemeClr val="tx1"/>
            </a:solidFill>
          </a:ln>
        </p:spPr>
      </p:pic>
      <p:sp>
        <p:nvSpPr>
          <p:cNvPr id="5" name="TextBox 4">
            <a:extLst>
              <a:ext uri="{FF2B5EF4-FFF2-40B4-BE49-F238E27FC236}">
                <a16:creationId xmlns:a16="http://schemas.microsoft.com/office/drawing/2014/main" id="{439241BE-416D-47DA-A461-478D4CEBE77A}"/>
              </a:ext>
            </a:extLst>
          </p:cNvPr>
          <p:cNvSpPr txBox="1"/>
          <p:nvPr/>
        </p:nvSpPr>
        <p:spPr>
          <a:xfrm>
            <a:off x="1066800" y="6642556"/>
            <a:ext cx="601318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LT Pro" panose="02020404030301010803"/>
                <a:ea typeface="+mn-ea"/>
                <a:cs typeface="+mn-cs"/>
              </a:rPr>
              <a:t>Jacobs J, et al. Rapid clinical deterioration in an individual with Down syndrome. </a:t>
            </a:r>
            <a:r>
              <a:rPr kumimoji="0" lang="da-DK" sz="800" b="0" i="0" u="none" strike="noStrike" kern="1200" cap="none" spc="0" normalizeH="0" baseline="0" noProof="0" dirty="0">
                <a:ln>
                  <a:noFill/>
                </a:ln>
                <a:solidFill>
                  <a:prstClr val="black"/>
                </a:solidFill>
                <a:effectLst/>
                <a:uLnTx/>
                <a:uFillTx/>
                <a:latin typeface="Avenir Next LT Pro" panose="02020404030301010803"/>
                <a:ea typeface="+mn-ea"/>
                <a:cs typeface="+mn-cs"/>
              </a:rPr>
              <a:t>Am J Med Genet A. 2016;170(7):</a:t>
            </a:r>
            <a:r>
              <a:rPr kumimoji="0" lang="en-US" sz="800" b="0" i="0" u="none" strike="noStrike" kern="1200" cap="none" spc="0" normalizeH="0" baseline="0" noProof="0" dirty="0">
                <a:ln>
                  <a:noFill/>
                </a:ln>
                <a:solidFill>
                  <a:prstClr val="black"/>
                </a:solidFill>
                <a:effectLst/>
                <a:uLnTx/>
                <a:uFillTx/>
                <a:latin typeface="Avenir Next LT Pro" panose="02020404030301010803"/>
                <a:ea typeface="+mn-ea"/>
                <a:cs typeface="+mn-cs"/>
              </a:rPr>
              <a:t>1899–1902</a:t>
            </a:r>
          </a:p>
        </p:txBody>
      </p:sp>
    </p:spTree>
    <p:extLst>
      <p:ext uri="{BB962C8B-B14F-4D97-AF65-F5344CB8AC3E}">
        <p14:creationId xmlns:p14="http://schemas.microsoft.com/office/powerpoint/2010/main" val="656654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BC911-B29D-471A-9524-361D269D0459}"/>
              </a:ext>
            </a:extLst>
          </p:cNvPr>
          <p:cNvSpPr>
            <a:spLocks noGrp="1"/>
          </p:cNvSpPr>
          <p:nvPr>
            <p:ph type="title"/>
          </p:nvPr>
        </p:nvSpPr>
        <p:spPr/>
        <p:txBody>
          <a:bodyPr/>
          <a:lstStyle/>
          <a:p>
            <a:r>
              <a:rPr lang="en-US" dirty="0"/>
              <a:t>Diagnostic Study Results</a:t>
            </a:r>
          </a:p>
        </p:txBody>
      </p:sp>
      <p:sp>
        <p:nvSpPr>
          <p:cNvPr id="3" name="Content Placeholder 2">
            <a:extLst>
              <a:ext uri="{FF2B5EF4-FFF2-40B4-BE49-F238E27FC236}">
                <a16:creationId xmlns:a16="http://schemas.microsoft.com/office/drawing/2014/main" id="{D01487F8-7D43-4277-8148-98C8053546A2}"/>
              </a:ext>
            </a:extLst>
          </p:cNvPr>
          <p:cNvSpPr>
            <a:spLocks noGrp="1"/>
          </p:cNvSpPr>
          <p:nvPr>
            <p:ph idx="1"/>
          </p:nvPr>
        </p:nvSpPr>
        <p:spPr>
          <a:xfrm>
            <a:off x="1066800" y="2103120"/>
            <a:ext cx="4270310" cy="2740687"/>
          </a:xfrm>
        </p:spPr>
        <p:txBody>
          <a:bodyPr/>
          <a:lstStyle/>
          <a:p>
            <a:r>
              <a:rPr lang="en-US" dirty="0"/>
              <a:t>Thus far, no studied have thoroughly reviewed the results of serum results or neurodiagnostic results in any significant detail.</a:t>
            </a:r>
          </a:p>
          <a:p>
            <a:endParaRPr lang="en-US" dirty="0"/>
          </a:p>
          <a:p>
            <a:r>
              <a:rPr lang="en-US" dirty="0"/>
              <a:t>Cardinale et al. (2019) reported on four patients with DSRD that responded to immunotherapy. Worley et al (2015) provided a much more limited data set.</a:t>
            </a:r>
          </a:p>
        </p:txBody>
      </p:sp>
      <p:pic>
        <p:nvPicPr>
          <p:cNvPr id="4" name="Picture 3">
            <a:extLst>
              <a:ext uri="{FF2B5EF4-FFF2-40B4-BE49-F238E27FC236}">
                <a16:creationId xmlns:a16="http://schemas.microsoft.com/office/drawing/2014/main" id="{59121293-E2A0-4289-81EC-31EEFBFB861E}"/>
              </a:ext>
            </a:extLst>
          </p:cNvPr>
          <p:cNvPicPr>
            <a:picLocks noChangeAspect="1"/>
          </p:cNvPicPr>
          <p:nvPr/>
        </p:nvPicPr>
        <p:blipFill>
          <a:blip r:embed="rId2"/>
          <a:stretch>
            <a:fillRect/>
          </a:stretch>
        </p:blipFill>
        <p:spPr>
          <a:xfrm>
            <a:off x="5411756" y="1731122"/>
            <a:ext cx="6254697" cy="4681390"/>
          </a:xfrm>
          <a:prstGeom prst="rect">
            <a:avLst/>
          </a:prstGeom>
          <a:ln>
            <a:solidFill>
              <a:schemeClr val="tx1"/>
            </a:solidFill>
          </a:ln>
        </p:spPr>
      </p:pic>
      <p:pic>
        <p:nvPicPr>
          <p:cNvPr id="5" name="Picture 4">
            <a:extLst>
              <a:ext uri="{FF2B5EF4-FFF2-40B4-BE49-F238E27FC236}">
                <a16:creationId xmlns:a16="http://schemas.microsoft.com/office/drawing/2014/main" id="{0307ADE1-E63E-4C45-90DB-EBC749ABB5FB}"/>
              </a:ext>
            </a:extLst>
          </p:cNvPr>
          <p:cNvPicPr>
            <a:picLocks noChangeAspect="1"/>
          </p:cNvPicPr>
          <p:nvPr/>
        </p:nvPicPr>
        <p:blipFill>
          <a:blip r:embed="rId3"/>
          <a:stretch>
            <a:fillRect/>
          </a:stretch>
        </p:blipFill>
        <p:spPr>
          <a:xfrm>
            <a:off x="1330779" y="4843807"/>
            <a:ext cx="3390900" cy="1476375"/>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92BC541A-7172-4518-B67A-8DF5BCE0DC80}"/>
              </a:ext>
            </a:extLst>
          </p:cNvPr>
          <p:cNvCxnSpPr>
            <a:cxnSpLocks/>
          </p:cNvCxnSpPr>
          <p:nvPr/>
        </p:nvCxnSpPr>
        <p:spPr>
          <a:xfrm>
            <a:off x="4782232" y="3757497"/>
            <a:ext cx="568972"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C64FD85-5F77-42C6-A8AF-BF22F448B3C1}"/>
              </a:ext>
            </a:extLst>
          </p:cNvPr>
          <p:cNvCxnSpPr>
            <a:cxnSpLocks/>
          </p:cNvCxnSpPr>
          <p:nvPr/>
        </p:nvCxnSpPr>
        <p:spPr>
          <a:xfrm>
            <a:off x="3818642" y="4674637"/>
            <a:ext cx="0" cy="3252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0C02473-FCD9-4DCA-9CAA-5A9BD7EFE925}"/>
              </a:ext>
            </a:extLst>
          </p:cNvPr>
          <p:cNvSpPr txBox="1"/>
          <p:nvPr/>
        </p:nvSpPr>
        <p:spPr>
          <a:xfrm>
            <a:off x="713064" y="6576969"/>
            <a:ext cx="902522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LT Pro" panose="02020404030301010803"/>
                <a:ea typeface="+mn-ea"/>
                <a:cs typeface="+mn-cs"/>
              </a:rPr>
              <a:t>Cardinale et al., Immunotherapy in selected patients with Down syndrome disintegrative disorder. Dev Med Child Neurol,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LT Pro" panose="02020404030301010803"/>
                <a:ea typeface="+mn-ea"/>
                <a:cs typeface="+mn-cs"/>
              </a:rPr>
              <a:t>Worley G, et al. Down syndrome disintegrative disorder: new-onset autistic regression, dementia, and insomnia in older children and adolescents with Down syndrome. J Child Neurol. 2015.</a:t>
            </a:r>
          </a:p>
        </p:txBody>
      </p:sp>
    </p:spTree>
    <p:extLst>
      <p:ext uri="{BB962C8B-B14F-4D97-AF65-F5344CB8AC3E}">
        <p14:creationId xmlns:p14="http://schemas.microsoft.com/office/powerpoint/2010/main" val="3696995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2926080"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00"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DB6DB1C-3CF6-486E-9D39-AF9770875C47}"/>
              </a:ext>
            </a:extLst>
          </p:cNvPr>
          <p:cNvSpPr txBox="1"/>
          <p:nvPr/>
        </p:nvSpPr>
        <p:spPr>
          <a:xfrm>
            <a:off x="557720" y="2149813"/>
            <a:ext cx="2312479" cy="3854197"/>
          </a:xfrm>
          <a:prstGeom prst="rect">
            <a:avLst/>
          </a:prstGeom>
        </p:spPr>
        <p:txBody>
          <a:bodyPr vert="horz" lIns="91440" tIns="45720" rIns="91440" bIns="45720" rtlCol="0">
            <a:normAutofit/>
          </a:bodyPr>
          <a:lstStyle/>
          <a:p>
            <a:pPr marR="0" lvl="0" algn="ctr" fontAlgn="auto">
              <a:spcBef>
                <a:spcPts val="0"/>
              </a:spcBef>
              <a:spcAft>
                <a:spcPts val="600"/>
              </a:spcAft>
              <a:buClr>
                <a:schemeClr val="tx1">
                  <a:lumMod val="85000"/>
                  <a:lumOff val="15000"/>
                </a:schemeClr>
              </a:buClr>
              <a:buSzTx/>
              <a:tabLst/>
              <a:defRPr/>
            </a:pPr>
            <a:r>
              <a:rPr kumimoji="0" lang="en-US" sz="2400" b="0" i="0" u="none" strike="noStrike" cap="none" spc="0" normalizeH="0" baseline="0" noProof="0" dirty="0">
                <a:ln>
                  <a:noFill/>
                </a:ln>
                <a:solidFill>
                  <a:schemeClr val="tx1">
                    <a:lumMod val="85000"/>
                    <a:lumOff val="15000"/>
                  </a:schemeClr>
                </a:solidFill>
                <a:effectLst/>
                <a:uLnTx/>
                <a:uFillTx/>
              </a:rPr>
              <a:t>Age Distribution</a:t>
            </a:r>
          </a:p>
        </p:txBody>
      </p:sp>
      <p:sp>
        <p:nvSpPr>
          <p:cNvPr id="29" name="Rectangle 28">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764" y="413053"/>
            <a:ext cx="8212114" cy="6064596"/>
          </a:xfrm>
          <a:prstGeom prst="rect">
            <a:avLst/>
          </a:prstGeom>
          <a:noFill/>
          <a:ln w="6350" cap="sq" cmpd="sng" algn="ctr">
            <a:solidFill>
              <a:srgbClr val="404040"/>
            </a:solidFill>
            <a:prstDash val="solid"/>
            <a:miter lim="800000"/>
          </a:ln>
          <a:effectLst/>
        </p:spPr>
      </p:sp>
      <p:pic>
        <p:nvPicPr>
          <p:cNvPr id="18" name="Picture 17" descr="Chart, bar chart&#10;&#10;Description automatically generated">
            <a:extLst>
              <a:ext uri="{FF2B5EF4-FFF2-40B4-BE49-F238E27FC236}">
                <a16:creationId xmlns:a16="http://schemas.microsoft.com/office/drawing/2014/main" id="{CB65BCFB-75C6-473B-8A41-9BFF617D49C4}"/>
              </a:ext>
            </a:extLst>
          </p:cNvPr>
          <p:cNvPicPr>
            <a:picLocks noChangeAspect="1"/>
          </p:cNvPicPr>
          <p:nvPr/>
        </p:nvPicPr>
        <p:blipFill>
          <a:blip r:embed="rId2"/>
          <a:stretch>
            <a:fillRect/>
          </a:stretch>
        </p:blipFill>
        <p:spPr>
          <a:xfrm>
            <a:off x="4049422" y="1289936"/>
            <a:ext cx="7237877" cy="4306535"/>
          </a:xfrm>
          <a:prstGeom prst="rect">
            <a:avLst/>
          </a:prstGeom>
        </p:spPr>
      </p:pic>
    </p:spTree>
    <p:extLst>
      <p:ext uri="{BB962C8B-B14F-4D97-AF65-F5344CB8AC3E}">
        <p14:creationId xmlns:p14="http://schemas.microsoft.com/office/powerpoint/2010/main" val="1466173038"/>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9891C27D-8C9D-415C-A639-23D76B7B1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8F4C0D6-B7E0-42D0-A57F-6781017A2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B4D6D08-A7F1-4445-BA2E-E449562C0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A7C1A41-D915-4D26-8D5E-C01B27160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909241"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A50B663E-F671-4504-99A8-455955469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227" y="805446"/>
            <a:ext cx="6570161" cy="5244497"/>
          </a:xfrm>
          <a:prstGeom prst="rect">
            <a:avLst/>
          </a:prstGeom>
          <a:noFill/>
          <a:ln w="6350" cap="sq" cmpd="sng" algn="ctr">
            <a:solidFill>
              <a:srgbClr val="404040"/>
            </a:solidFill>
            <a:prstDash val="solid"/>
            <a:miter lim="800000"/>
          </a:ln>
          <a:effectLst/>
        </p:spPr>
      </p:sp>
      <p:sp>
        <p:nvSpPr>
          <p:cNvPr id="32" name="Rectangle 31">
            <a:extLst>
              <a:ext uri="{FF2B5EF4-FFF2-40B4-BE49-F238E27FC236}">
                <a16:creationId xmlns:a16="http://schemas.microsoft.com/office/drawing/2014/main" id="{2EF89585-ECD6-4B38-96B1-AD41A1BD4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837"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1B6FCD50-3FE8-4AB2-B746-2CC0EA9D40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E90108-E441-4AF0-A059-613D076C7C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B422045-789A-442D-9E39-6FC4EC452C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3F4C63FE-9526-4F8E-BCFD-954D2EF94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C5D2CD-DBE7-473C-A610-823B1737EA11}"/>
              </a:ext>
            </a:extLst>
          </p:cNvPr>
          <p:cNvSpPr>
            <a:spLocks noGrp="1"/>
          </p:cNvSpPr>
          <p:nvPr>
            <p:ph type="title"/>
          </p:nvPr>
        </p:nvSpPr>
        <p:spPr>
          <a:xfrm>
            <a:off x="8560024" y="1182454"/>
            <a:ext cx="3238829" cy="3480794"/>
          </a:xfrm>
        </p:spPr>
        <p:txBody>
          <a:bodyPr vert="horz" lIns="91440" tIns="45720" rIns="91440" bIns="45720" rtlCol="0" anchor="ctr">
            <a:normAutofit/>
          </a:bodyPr>
          <a:lstStyle/>
          <a:p>
            <a:pPr algn="ctr">
              <a:lnSpc>
                <a:spcPct val="83000"/>
              </a:lnSpc>
            </a:pPr>
            <a:r>
              <a:rPr lang="en-US" sz="3000" cap="all" spc="-100"/>
              <a:t>Demographics</a:t>
            </a:r>
          </a:p>
        </p:txBody>
      </p:sp>
      <p:graphicFrame>
        <p:nvGraphicFramePr>
          <p:cNvPr id="4" name="Table 3">
            <a:extLst>
              <a:ext uri="{FF2B5EF4-FFF2-40B4-BE49-F238E27FC236}">
                <a16:creationId xmlns:a16="http://schemas.microsoft.com/office/drawing/2014/main" id="{95E8FC99-D0A2-4F34-BB66-50E773D5A8B1}"/>
              </a:ext>
            </a:extLst>
          </p:cNvPr>
          <p:cNvGraphicFramePr>
            <a:graphicFrameLocks noGrp="1"/>
          </p:cNvGraphicFramePr>
          <p:nvPr>
            <p:extLst>
              <p:ext uri="{D42A27DB-BD31-4B8C-83A1-F6EECF244321}">
                <p14:modId xmlns:p14="http://schemas.microsoft.com/office/powerpoint/2010/main" val="2930427547"/>
              </p:ext>
            </p:extLst>
          </p:nvPr>
        </p:nvGraphicFramePr>
        <p:xfrm>
          <a:off x="1042590" y="1686295"/>
          <a:ext cx="6013530" cy="3560023"/>
        </p:xfrm>
        <a:graphic>
          <a:graphicData uri="http://schemas.openxmlformats.org/drawingml/2006/table">
            <a:tbl>
              <a:tblPr firstRow="1" firstCol="1" bandRow="1">
                <a:tableStyleId>{8EC20E35-A176-4012-BC5E-935CFFF8708E}</a:tableStyleId>
              </a:tblPr>
              <a:tblGrid>
                <a:gridCol w="2371446">
                  <a:extLst>
                    <a:ext uri="{9D8B030D-6E8A-4147-A177-3AD203B41FA5}">
                      <a16:colId xmlns:a16="http://schemas.microsoft.com/office/drawing/2014/main" val="3403167070"/>
                    </a:ext>
                  </a:extLst>
                </a:gridCol>
                <a:gridCol w="910967">
                  <a:extLst>
                    <a:ext uri="{9D8B030D-6E8A-4147-A177-3AD203B41FA5}">
                      <a16:colId xmlns:a16="http://schemas.microsoft.com/office/drawing/2014/main" val="1382982734"/>
                    </a:ext>
                  </a:extLst>
                </a:gridCol>
                <a:gridCol w="998561">
                  <a:extLst>
                    <a:ext uri="{9D8B030D-6E8A-4147-A177-3AD203B41FA5}">
                      <a16:colId xmlns:a16="http://schemas.microsoft.com/office/drawing/2014/main" val="4120901993"/>
                    </a:ext>
                  </a:extLst>
                </a:gridCol>
                <a:gridCol w="794774">
                  <a:extLst>
                    <a:ext uri="{9D8B030D-6E8A-4147-A177-3AD203B41FA5}">
                      <a16:colId xmlns:a16="http://schemas.microsoft.com/office/drawing/2014/main" val="2574855708"/>
                    </a:ext>
                  </a:extLst>
                </a:gridCol>
                <a:gridCol w="937782">
                  <a:extLst>
                    <a:ext uri="{9D8B030D-6E8A-4147-A177-3AD203B41FA5}">
                      <a16:colId xmlns:a16="http://schemas.microsoft.com/office/drawing/2014/main" val="532407187"/>
                    </a:ext>
                  </a:extLst>
                </a:gridCol>
              </a:tblGrid>
              <a:tr h="403495">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a:effectLst/>
                        </a:rPr>
                        <a:t>DSRD</a:t>
                      </a:r>
                    </a:p>
                    <a:p>
                      <a:pPr marL="0" marR="0" algn="ctr">
                        <a:lnSpc>
                          <a:spcPct val="107000"/>
                        </a:lnSpc>
                        <a:spcBef>
                          <a:spcPts val="0"/>
                        </a:spcBef>
                        <a:spcAft>
                          <a:spcPts val="0"/>
                        </a:spcAft>
                      </a:pPr>
                      <a:r>
                        <a:rPr lang="en-US" sz="1100">
                          <a:effectLst/>
                        </a:rPr>
                        <a:t>(n= 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a:effectLst/>
                        </a:rPr>
                        <a:t>DS</a:t>
                      </a:r>
                    </a:p>
                    <a:p>
                      <a:pPr marL="0" marR="0" algn="ctr">
                        <a:lnSpc>
                          <a:spcPct val="107000"/>
                        </a:lnSpc>
                        <a:spcBef>
                          <a:spcPts val="0"/>
                        </a:spcBef>
                        <a:spcAft>
                          <a:spcPts val="0"/>
                        </a:spcAft>
                      </a:pPr>
                      <a:r>
                        <a:rPr lang="en-US" sz="1100">
                          <a:effectLst/>
                        </a:rPr>
                        <a:t>(n= 1217)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a:effectLst/>
                        </a:rPr>
                        <a:t>p value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dirty="0">
                          <a:effectLst/>
                        </a:rPr>
                        <a:t>95% 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extLst>
                  <a:ext uri="{0D108BD9-81ED-4DB2-BD59-A6C34878D82A}">
                    <a16:rowId xmlns:a16="http://schemas.microsoft.com/office/drawing/2014/main" val="3364275045"/>
                  </a:ext>
                </a:extLst>
              </a:tr>
              <a:tr h="634556">
                <a:tc>
                  <a:txBody>
                    <a:bodyPr/>
                    <a:lstStyle/>
                    <a:p>
                      <a:pPr marL="0" marR="0">
                        <a:lnSpc>
                          <a:spcPct val="107000"/>
                        </a:lnSpc>
                        <a:spcBef>
                          <a:spcPts val="0"/>
                        </a:spcBef>
                        <a:spcAft>
                          <a:spcPts val="0"/>
                        </a:spcAft>
                      </a:pPr>
                      <a:r>
                        <a:rPr lang="en-US" sz="1100" dirty="0">
                          <a:effectLst/>
                        </a:rPr>
                        <a:t>Sex</a:t>
                      </a:r>
                    </a:p>
                    <a:p>
                      <a:pPr marL="0" marR="0">
                        <a:lnSpc>
                          <a:spcPct val="107000"/>
                        </a:lnSpc>
                        <a:spcBef>
                          <a:spcPts val="0"/>
                        </a:spcBef>
                        <a:spcAft>
                          <a:spcPts val="0"/>
                        </a:spcAft>
                      </a:pPr>
                      <a:r>
                        <a:rPr lang="en-US" sz="1100" dirty="0">
                          <a:effectLst/>
                        </a:rPr>
                        <a:t>   Male</a:t>
                      </a:r>
                    </a:p>
                    <a:p>
                      <a:pPr marL="0" marR="0">
                        <a:lnSpc>
                          <a:spcPct val="107000"/>
                        </a:lnSpc>
                        <a:spcBef>
                          <a:spcPts val="0"/>
                        </a:spcBef>
                        <a:spcAft>
                          <a:spcPts val="0"/>
                        </a:spcAft>
                      </a:pPr>
                      <a:r>
                        <a:rPr lang="en-US" sz="1100" dirty="0">
                          <a:effectLst/>
                        </a:rPr>
                        <a:t>   Female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a:effectLst/>
                        </a:rPr>
                        <a:t> </a:t>
                      </a:r>
                    </a:p>
                    <a:p>
                      <a:pPr marL="0" marR="0" algn="ctr">
                        <a:lnSpc>
                          <a:spcPct val="107000"/>
                        </a:lnSpc>
                        <a:spcBef>
                          <a:spcPts val="0"/>
                        </a:spcBef>
                        <a:spcAft>
                          <a:spcPts val="0"/>
                        </a:spcAft>
                      </a:pPr>
                      <a:r>
                        <a:rPr lang="en-US" sz="1100">
                          <a:effectLst/>
                        </a:rPr>
                        <a:t>25 (52%)</a:t>
                      </a:r>
                    </a:p>
                    <a:p>
                      <a:pPr marL="0" marR="0" algn="ctr">
                        <a:lnSpc>
                          <a:spcPct val="107000"/>
                        </a:lnSpc>
                        <a:spcBef>
                          <a:spcPts val="0"/>
                        </a:spcBef>
                        <a:spcAft>
                          <a:spcPts val="0"/>
                        </a:spcAft>
                      </a:pPr>
                      <a:r>
                        <a:rPr lang="en-US" sz="1100">
                          <a:effectLst/>
                        </a:rPr>
                        <a:t>23 (48%)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a:effectLst/>
                        </a:rPr>
                        <a:t> </a:t>
                      </a:r>
                    </a:p>
                    <a:p>
                      <a:pPr marL="0" marR="0" algn="ctr">
                        <a:lnSpc>
                          <a:spcPct val="107000"/>
                        </a:lnSpc>
                        <a:spcBef>
                          <a:spcPts val="0"/>
                        </a:spcBef>
                        <a:spcAft>
                          <a:spcPts val="0"/>
                        </a:spcAft>
                      </a:pPr>
                      <a:r>
                        <a:rPr lang="en-US" sz="1100">
                          <a:effectLst/>
                        </a:rPr>
                        <a:t>578 (47.5%)</a:t>
                      </a:r>
                    </a:p>
                    <a:p>
                      <a:pPr marL="0" marR="0" algn="ctr">
                        <a:lnSpc>
                          <a:spcPct val="107000"/>
                        </a:lnSpc>
                        <a:spcBef>
                          <a:spcPts val="0"/>
                        </a:spcBef>
                        <a:spcAft>
                          <a:spcPts val="0"/>
                        </a:spcAft>
                      </a:pPr>
                      <a:r>
                        <a:rPr lang="en-US" sz="1100">
                          <a:effectLst/>
                        </a:rPr>
                        <a:t>638 (52.5%)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a:effectLst/>
                        </a:rPr>
                        <a:t> </a:t>
                      </a:r>
                    </a:p>
                    <a:p>
                      <a:pPr marL="0" marR="0" algn="ctr">
                        <a:lnSpc>
                          <a:spcPct val="107000"/>
                        </a:lnSpc>
                        <a:spcBef>
                          <a:spcPts val="0"/>
                        </a:spcBef>
                        <a:spcAft>
                          <a:spcPts val="0"/>
                        </a:spcAft>
                      </a:pPr>
                      <a:r>
                        <a:rPr lang="en-US" sz="1100">
                          <a:effectLst/>
                        </a:rPr>
                        <a:t>0.54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a:effectLst/>
                        </a:rPr>
                        <a:t> </a:t>
                      </a:r>
                    </a:p>
                    <a:p>
                      <a:pPr marL="0" marR="0" algn="ctr">
                        <a:lnSpc>
                          <a:spcPct val="107000"/>
                        </a:lnSpc>
                        <a:spcBef>
                          <a:spcPts val="0"/>
                        </a:spcBef>
                        <a:spcAft>
                          <a:spcPts val="0"/>
                        </a:spcAft>
                      </a:pPr>
                      <a:r>
                        <a:rPr lang="en-US" sz="1100">
                          <a:effectLst/>
                        </a:rPr>
                        <a:t>0.67-2.13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extLst>
                  <a:ext uri="{0D108BD9-81ED-4DB2-BD59-A6C34878D82A}">
                    <a16:rowId xmlns:a16="http://schemas.microsoft.com/office/drawing/2014/main" val="1430667499"/>
                  </a:ext>
                </a:extLst>
              </a:tr>
              <a:tr h="965561">
                <a:tc>
                  <a:txBody>
                    <a:bodyPr/>
                    <a:lstStyle/>
                    <a:p>
                      <a:pPr marL="0" marR="0">
                        <a:lnSpc>
                          <a:spcPct val="107000"/>
                        </a:lnSpc>
                        <a:spcBef>
                          <a:spcPts val="0"/>
                        </a:spcBef>
                        <a:spcAft>
                          <a:spcPts val="0"/>
                        </a:spcAft>
                      </a:pPr>
                      <a:r>
                        <a:rPr lang="en-US" sz="1100" dirty="0">
                          <a:effectLst/>
                        </a:rPr>
                        <a:t>Race</a:t>
                      </a:r>
                    </a:p>
                    <a:p>
                      <a:pPr marL="0" marR="0">
                        <a:lnSpc>
                          <a:spcPct val="107000"/>
                        </a:lnSpc>
                        <a:spcBef>
                          <a:spcPts val="0"/>
                        </a:spcBef>
                        <a:spcAft>
                          <a:spcPts val="0"/>
                        </a:spcAft>
                      </a:pPr>
                      <a:r>
                        <a:rPr lang="en-US" sz="1100" dirty="0">
                          <a:effectLst/>
                        </a:rPr>
                        <a:t>   Caucasian</a:t>
                      </a:r>
                    </a:p>
                    <a:p>
                      <a:pPr marL="0" marR="0">
                        <a:lnSpc>
                          <a:spcPct val="107000"/>
                        </a:lnSpc>
                        <a:spcBef>
                          <a:spcPts val="0"/>
                        </a:spcBef>
                        <a:spcAft>
                          <a:spcPts val="0"/>
                        </a:spcAft>
                      </a:pPr>
                      <a:r>
                        <a:rPr lang="en-US" sz="1100" dirty="0">
                          <a:effectLst/>
                        </a:rPr>
                        <a:t>       Hispanic</a:t>
                      </a:r>
                    </a:p>
                    <a:p>
                      <a:pPr marL="0" marR="0">
                        <a:lnSpc>
                          <a:spcPct val="107000"/>
                        </a:lnSpc>
                        <a:spcBef>
                          <a:spcPts val="0"/>
                        </a:spcBef>
                        <a:spcAft>
                          <a:spcPts val="0"/>
                        </a:spcAft>
                      </a:pPr>
                      <a:r>
                        <a:rPr lang="en-US" sz="1100" dirty="0">
                          <a:effectLst/>
                        </a:rPr>
                        <a:t>   Asian</a:t>
                      </a:r>
                    </a:p>
                    <a:p>
                      <a:pPr marL="0" marR="0">
                        <a:lnSpc>
                          <a:spcPct val="107000"/>
                        </a:lnSpc>
                        <a:spcBef>
                          <a:spcPts val="0"/>
                        </a:spcBef>
                        <a:spcAft>
                          <a:spcPts val="0"/>
                        </a:spcAft>
                      </a:pPr>
                      <a:r>
                        <a:rPr lang="en-US" sz="1100" dirty="0">
                          <a:effectLst/>
                        </a:rPr>
                        <a:t>   Black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a:effectLst/>
                        </a:rPr>
                        <a:t> </a:t>
                      </a:r>
                    </a:p>
                    <a:p>
                      <a:pPr marL="0" marR="0" algn="ctr">
                        <a:lnSpc>
                          <a:spcPct val="107000"/>
                        </a:lnSpc>
                        <a:spcBef>
                          <a:spcPts val="0"/>
                        </a:spcBef>
                        <a:spcAft>
                          <a:spcPts val="0"/>
                        </a:spcAft>
                      </a:pPr>
                      <a:r>
                        <a:rPr lang="en-US" sz="1100">
                          <a:effectLst/>
                        </a:rPr>
                        <a:t>41 (86%)</a:t>
                      </a:r>
                    </a:p>
                    <a:p>
                      <a:pPr marL="0" marR="0" algn="ctr">
                        <a:lnSpc>
                          <a:spcPct val="107000"/>
                        </a:lnSpc>
                        <a:spcBef>
                          <a:spcPts val="0"/>
                        </a:spcBef>
                        <a:spcAft>
                          <a:spcPts val="0"/>
                        </a:spcAft>
                      </a:pPr>
                      <a:r>
                        <a:rPr lang="en-US" sz="1100">
                          <a:effectLst/>
                        </a:rPr>
                        <a:t>35 (73%)</a:t>
                      </a:r>
                    </a:p>
                    <a:p>
                      <a:pPr marL="0" marR="0" algn="ctr">
                        <a:lnSpc>
                          <a:spcPct val="107000"/>
                        </a:lnSpc>
                        <a:spcBef>
                          <a:spcPts val="0"/>
                        </a:spcBef>
                        <a:spcAft>
                          <a:spcPts val="0"/>
                        </a:spcAft>
                      </a:pPr>
                      <a:r>
                        <a:rPr lang="en-US" sz="1100">
                          <a:effectLst/>
                        </a:rPr>
                        <a:t>4 (8%)</a:t>
                      </a:r>
                    </a:p>
                    <a:p>
                      <a:pPr marL="0" marR="0" algn="ctr">
                        <a:lnSpc>
                          <a:spcPct val="107000"/>
                        </a:lnSpc>
                        <a:spcBef>
                          <a:spcPts val="0"/>
                        </a:spcBef>
                        <a:spcAft>
                          <a:spcPts val="0"/>
                        </a:spcAft>
                      </a:pPr>
                      <a:r>
                        <a:rPr lang="en-US" sz="1100">
                          <a:effectLst/>
                        </a:rPr>
                        <a:t>3 (6%)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a:effectLst/>
                        </a:rPr>
                        <a:t> </a:t>
                      </a:r>
                    </a:p>
                    <a:p>
                      <a:pPr marL="0" marR="0" algn="ctr">
                        <a:lnSpc>
                          <a:spcPct val="107000"/>
                        </a:lnSpc>
                        <a:spcBef>
                          <a:spcPts val="0"/>
                        </a:spcBef>
                        <a:spcAft>
                          <a:spcPts val="0"/>
                        </a:spcAft>
                      </a:pPr>
                      <a:r>
                        <a:rPr lang="en-US" sz="1100">
                          <a:effectLst/>
                        </a:rPr>
                        <a:t>1058 (87%)</a:t>
                      </a:r>
                    </a:p>
                    <a:p>
                      <a:pPr marL="0" marR="0" algn="ctr">
                        <a:lnSpc>
                          <a:spcPct val="107000"/>
                        </a:lnSpc>
                        <a:spcBef>
                          <a:spcPts val="0"/>
                        </a:spcBef>
                        <a:spcAft>
                          <a:spcPts val="0"/>
                        </a:spcAft>
                      </a:pPr>
                      <a:r>
                        <a:rPr lang="en-US" sz="1100">
                          <a:effectLst/>
                        </a:rPr>
                        <a:t>370 (35%)</a:t>
                      </a:r>
                    </a:p>
                    <a:p>
                      <a:pPr marL="0" marR="0" algn="ctr">
                        <a:lnSpc>
                          <a:spcPct val="107000"/>
                        </a:lnSpc>
                        <a:spcBef>
                          <a:spcPts val="0"/>
                        </a:spcBef>
                        <a:spcAft>
                          <a:spcPts val="0"/>
                        </a:spcAft>
                      </a:pPr>
                      <a:r>
                        <a:rPr lang="en-US" sz="1100">
                          <a:effectLst/>
                        </a:rPr>
                        <a:t>109 (9%)</a:t>
                      </a:r>
                    </a:p>
                    <a:p>
                      <a:pPr marL="0" marR="0" algn="ctr">
                        <a:lnSpc>
                          <a:spcPct val="107000"/>
                        </a:lnSpc>
                        <a:spcBef>
                          <a:spcPts val="0"/>
                        </a:spcBef>
                        <a:spcAft>
                          <a:spcPts val="0"/>
                        </a:spcAft>
                      </a:pPr>
                      <a:r>
                        <a:rPr lang="en-US" sz="1100">
                          <a:effectLst/>
                        </a:rPr>
                        <a:t>49 (4%)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a:effectLst/>
                        </a:rPr>
                        <a:t> </a:t>
                      </a:r>
                    </a:p>
                    <a:p>
                      <a:pPr marL="0" marR="0" algn="ctr">
                        <a:lnSpc>
                          <a:spcPct val="107000"/>
                        </a:lnSpc>
                        <a:spcBef>
                          <a:spcPts val="0"/>
                        </a:spcBef>
                        <a:spcAft>
                          <a:spcPts val="0"/>
                        </a:spcAft>
                      </a:pPr>
                      <a:r>
                        <a:rPr lang="en-US" sz="1100">
                          <a:effectLst/>
                        </a:rPr>
                        <a:t>0.76</a:t>
                      </a:r>
                    </a:p>
                    <a:p>
                      <a:pPr marL="0" marR="0" algn="ctr">
                        <a:lnSpc>
                          <a:spcPct val="107000"/>
                        </a:lnSpc>
                        <a:spcBef>
                          <a:spcPts val="0"/>
                        </a:spcBef>
                        <a:spcAft>
                          <a:spcPts val="0"/>
                        </a:spcAft>
                      </a:pPr>
                      <a:r>
                        <a:rPr lang="en-US" sz="1100">
                          <a:effectLst/>
                        </a:rPr>
                        <a:t>&lt;0.001</a:t>
                      </a:r>
                    </a:p>
                    <a:p>
                      <a:pPr marL="0" marR="0" algn="ctr">
                        <a:lnSpc>
                          <a:spcPct val="107000"/>
                        </a:lnSpc>
                        <a:spcBef>
                          <a:spcPts val="0"/>
                        </a:spcBef>
                        <a:spcAft>
                          <a:spcPts val="0"/>
                        </a:spcAft>
                      </a:pPr>
                      <a:r>
                        <a:rPr lang="en-US" sz="1100">
                          <a:effectLst/>
                        </a:rPr>
                        <a:t>0.88</a:t>
                      </a:r>
                    </a:p>
                    <a:p>
                      <a:pPr marL="0" marR="0" algn="ctr">
                        <a:lnSpc>
                          <a:spcPct val="107000"/>
                        </a:lnSpc>
                        <a:spcBef>
                          <a:spcPts val="0"/>
                        </a:spcBef>
                        <a:spcAft>
                          <a:spcPts val="0"/>
                        </a:spcAft>
                      </a:pPr>
                      <a:r>
                        <a:rPr lang="en-US" sz="1100">
                          <a:effectLst/>
                        </a:rPr>
                        <a:t>0.45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a:effectLst/>
                        </a:rPr>
                        <a:t> </a:t>
                      </a:r>
                    </a:p>
                    <a:p>
                      <a:pPr marL="0" marR="0" algn="ctr">
                        <a:lnSpc>
                          <a:spcPct val="107000"/>
                        </a:lnSpc>
                        <a:spcBef>
                          <a:spcPts val="0"/>
                        </a:spcBef>
                        <a:spcAft>
                          <a:spcPts val="0"/>
                        </a:spcAft>
                      </a:pPr>
                      <a:r>
                        <a:rPr lang="en-US" sz="1100">
                          <a:effectLst/>
                        </a:rPr>
                        <a:t>0.39-1.99</a:t>
                      </a:r>
                    </a:p>
                    <a:p>
                      <a:pPr marL="0" marR="0" algn="ctr">
                        <a:lnSpc>
                          <a:spcPct val="107000"/>
                        </a:lnSpc>
                        <a:spcBef>
                          <a:spcPts val="0"/>
                        </a:spcBef>
                        <a:spcAft>
                          <a:spcPts val="0"/>
                        </a:spcAft>
                      </a:pPr>
                      <a:r>
                        <a:rPr lang="en-US" sz="1100">
                          <a:effectLst/>
                        </a:rPr>
                        <a:t>4.52-26.03</a:t>
                      </a:r>
                    </a:p>
                    <a:p>
                      <a:pPr marL="0" marR="0" algn="ctr">
                        <a:lnSpc>
                          <a:spcPct val="107000"/>
                        </a:lnSpc>
                        <a:spcBef>
                          <a:spcPts val="0"/>
                        </a:spcBef>
                        <a:spcAft>
                          <a:spcPts val="0"/>
                        </a:spcAft>
                      </a:pPr>
                      <a:r>
                        <a:rPr lang="en-US" sz="1100">
                          <a:effectLst/>
                        </a:rPr>
                        <a:t>0.33-2.62</a:t>
                      </a:r>
                    </a:p>
                    <a:p>
                      <a:pPr marL="0" marR="0" algn="ctr">
                        <a:lnSpc>
                          <a:spcPct val="107000"/>
                        </a:lnSpc>
                        <a:spcBef>
                          <a:spcPts val="0"/>
                        </a:spcBef>
                        <a:spcAft>
                          <a:spcPts val="0"/>
                        </a:spcAft>
                      </a:pPr>
                      <a:r>
                        <a:rPr lang="en-US" sz="1100">
                          <a:effectLst/>
                        </a:rPr>
                        <a:t>0.48-5.29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extLst>
                  <a:ext uri="{0D108BD9-81ED-4DB2-BD59-A6C34878D82A}">
                    <a16:rowId xmlns:a16="http://schemas.microsoft.com/office/drawing/2014/main" val="3093775673"/>
                  </a:ext>
                </a:extLst>
              </a:tr>
              <a:tr h="1152916">
                <a:tc>
                  <a:txBody>
                    <a:bodyPr/>
                    <a:lstStyle/>
                    <a:p>
                      <a:pPr marL="0" marR="0">
                        <a:lnSpc>
                          <a:spcPct val="107000"/>
                        </a:lnSpc>
                        <a:spcBef>
                          <a:spcPts val="0"/>
                        </a:spcBef>
                        <a:spcAft>
                          <a:spcPts val="0"/>
                        </a:spcAft>
                      </a:pPr>
                      <a:r>
                        <a:rPr lang="en-US" sz="1100" dirty="0">
                          <a:effectLst/>
                        </a:rPr>
                        <a:t>Medical History</a:t>
                      </a:r>
                    </a:p>
                    <a:p>
                      <a:pPr marL="0" marR="0">
                        <a:lnSpc>
                          <a:spcPct val="107000"/>
                        </a:lnSpc>
                        <a:spcBef>
                          <a:spcPts val="0"/>
                        </a:spcBef>
                        <a:spcAft>
                          <a:spcPts val="0"/>
                        </a:spcAft>
                      </a:pPr>
                      <a:r>
                        <a:rPr lang="en-US" sz="1100" dirty="0">
                          <a:effectLst/>
                        </a:rPr>
                        <a:t>   Obstructive sleep apnea </a:t>
                      </a:r>
                      <a:r>
                        <a:rPr lang="en-US" sz="800" dirty="0">
                          <a:effectLst/>
                        </a:rPr>
                        <a:t>(n= 46)</a:t>
                      </a:r>
                    </a:p>
                    <a:p>
                      <a:pPr marL="0" marR="0">
                        <a:lnSpc>
                          <a:spcPct val="107000"/>
                        </a:lnSpc>
                        <a:spcBef>
                          <a:spcPts val="0"/>
                        </a:spcBef>
                        <a:spcAft>
                          <a:spcPts val="0"/>
                        </a:spcAft>
                      </a:pPr>
                      <a:r>
                        <a:rPr lang="en-US" sz="1100" dirty="0">
                          <a:effectLst/>
                        </a:rPr>
                        <a:t>   Congenital heart disease</a:t>
                      </a:r>
                    </a:p>
                    <a:p>
                      <a:pPr marL="0" marR="0">
                        <a:lnSpc>
                          <a:spcPct val="107000"/>
                        </a:lnSpc>
                        <a:spcBef>
                          <a:spcPts val="0"/>
                        </a:spcBef>
                        <a:spcAft>
                          <a:spcPts val="0"/>
                        </a:spcAft>
                      </a:pPr>
                      <a:r>
                        <a:rPr lang="en-US" sz="1100" dirty="0">
                          <a:effectLst/>
                        </a:rPr>
                        <a:t>   Autoimmune disease (any)</a:t>
                      </a:r>
                    </a:p>
                    <a:p>
                      <a:pPr marL="0" marR="0">
                        <a:lnSpc>
                          <a:spcPct val="107000"/>
                        </a:lnSpc>
                        <a:spcBef>
                          <a:spcPts val="0"/>
                        </a:spcBef>
                        <a:spcAft>
                          <a:spcPts val="0"/>
                        </a:spcAft>
                      </a:pPr>
                      <a:r>
                        <a:rPr lang="en-US" sz="1100" dirty="0">
                          <a:effectLst/>
                        </a:rPr>
                        <a:t>   Thyroid disease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a:effectLst/>
                        </a:rPr>
                        <a:t> </a:t>
                      </a:r>
                    </a:p>
                    <a:p>
                      <a:pPr marL="0" marR="0" algn="ctr">
                        <a:lnSpc>
                          <a:spcPct val="107000"/>
                        </a:lnSpc>
                        <a:spcBef>
                          <a:spcPts val="0"/>
                        </a:spcBef>
                        <a:spcAft>
                          <a:spcPts val="0"/>
                        </a:spcAft>
                      </a:pPr>
                      <a:r>
                        <a:rPr lang="en-US" sz="1100">
                          <a:effectLst/>
                        </a:rPr>
                        <a:t>27 (59%)</a:t>
                      </a:r>
                    </a:p>
                    <a:p>
                      <a:pPr marL="0" marR="0" algn="ctr">
                        <a:lnSpc>
                          <a:spcPct val="107000"/>
                        </a:lnSpc>
                        <a:spcBef>
                          <a:spcPts val="0"/>
                        </a:spcBef>
                        <a:spcAft>
                          <a:spcPts val="0"/>
                        </a:spcAft>
                      </a:pPr>
                      <a:r>
                        <a:rPr lang="en-US" sz="1100">
                          <a:effectLst/>
                        </a:rPr>
                        <a:t>26 (54%)</a:t>
                      </a:r>
                    </a:p>
                    <a:p>
                      <a:pPr marL="0" marR="0" algn="ctr">
                        <a:lnSpc>
                          <a:spcPct val="107000"/>
                        </a:lnSpc>
                        <a:spcBef>
                          <a:spcPts val="0"/>
                        </a:spcBef>
                        <a:spcAft>
                          <a:spcPts val="0"/>
                        </a:spcAft>
                      </a:pPr>
                      <a:r>
                        <a:rPr lang="en-US" sz="1100">
                          <a:effectLst/>
                        </a:rPr>
                        <a:t>25 (52%)</a:t>
                      </a:r>
                    </a:p>
                    <a:p>
                      <a:pPr marL="0" marR="0" algn="ctr">
                        <a:lnSpc>
                          <a:spcPct val="107000"/>
                        </a:lnSpc>
                        <a:spcBef>
                          <a:spcPts val="0"/>
                        </a:spcBef>
                        <a:spcAft>
                          <a:spcPts val="0"/>
                        </a:spcAft>
                      </a:pPr>
                      <a:r>
                        <a:rPr lang="en-US" sz="1100">
                          <a:effectLst/>
                        </a:rPr>
                        <a:t>12 (25%)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a:effectLst/>
                        </a:rPr>
                        <a:t> </a:t>
                      </a:r>
                    </a:p>
                    <a:p>
                      <a:pPr marL="0" marR="0" algn="ctr">
                        <a:lnSpc>
                          <a:spcPct val="107000"/>
                        </a:lnSpc>
                        <a:spcBef>
                          <a:spcPts val="0"/>
                        </a:spcBef>
                        <a:spcAft>
                          <a:spcPts val="0"/>
                        </a:spcAft>
                      </a:pPr>
                      <a:r>
                        <a:rPr lang="en-US" sz="1100">
                          <a:effectLst/>
                        </a:rPr>
                        <a:t>523 (43%)</a:t>
                      </a:r>
                    </a:p>
                    <a:p>
                      <a:pPr marL="0" marR="0" algn="ctr">
                        <a:lnSpc>
                          <a:spcPct val="107000"/>
                        </a:lnSpc>
                        <a:spcBef>
                          <a:spcPts val="0"/>
                        </a:spcBef>
                        <a:spcAft>
                          <a:spcPts val="0"/>
                        </a:spcAft>
                      </a:pPr>
                      <a:r>
                        <a:rPr lang="en-US" sz="1100">
                          <a:effectLst/>
                        </a:rPr>
                        <a:t>548 (45%)</a:t>
                      </a:r>
                    </a:p>
                    <a:p>
                      <a:pPr marL="0" marR="0" algn="ctr">
                        <a:lnSpc>
                          <a:spcPct val="107000"/>
                        </a:lnSpc>
                        <a:spcBef>
                          <a:spcPts val="0"/>
                        </a:spcBef>
                        <a:spcAft>
                          <a:spcPts val="0"/>
                        </a:spcAft>
                      </a:pPr>
                      <a:r>
                        <a:rPr lang="en-US" sz="1100">
                          <a:effectLst/>
                        </a:rPr>
                        <a:t>426 (35%)</a:t>
                      </a:r>
                    </a:p>
                    <a:p>
                      <a:pPr marL="0" marR="0" algn="ctr">
                        <a:lnSpc>
                          <a:spcPct val="107000"/>
                        </a:lnSpc>
                        <a:spcBef>
                          <a:spcPts val="0"/>
                        </a:spcBef>
                        <a:spcAft>
                          <a:spcPts val="0"/>
                        </a:spcAft>
                      </a:pPr>
                      <a:r>
                        <a:rPr lang="en-US" sz="1100">
                          <a:effectLst/>
                        </a:rPr>
                        <a:t>182 (15%)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dirty="0">
                          <a:effectLst/>
                        </a:rPr>
                        <a:t> </a:t>
                      </a:r>
                    </a:p>
                    <a:p>
                      <a:pPr marL="0" marR="0" algn="ctr">
                        <a:lnSpc>
                          <a:spcPct val="107000"/>
                        </a:lnSpc>
                        <a:spcBef>
                          <a:spcPts val="0"/>
                        </a:spcBef>
                        <a:spcAft>
                          <a:spcPts val="0"/>
                        </a:spcAft>
                      </a:pPr>
                      <a:r>
                        <a:rPr lang="en-US" sz="1100" dirty="0">
                          <a:effectLst/>
                        </a:rPr>
                        <a:t>0.07</a:t>
                      </a:r>
                    </a:p>
                    <a:p>
                      <a:pPr marL="0" marR="0" algn="ctr">
                        <a:lnSpc>
                          <a:spcPct val="107000"/>
                        </a:lnSpc>
                        <a:spcBef>
                          <a:spcPts val="0"/>
                        </a:spcBef>
                        <a:spcAft>
                          <a:spcPts val="0"/>
                        </a:spcAft>
                      </a:pPr>
                      <a:r>
                        <a:rPr lang="en-US" sz="1100" dirty="0">
                          <a:effectLst/>
                        </a:rPr>
                        <a:t>0.21</a:t>
                      </a:r>
                    </a:p>
                    <a:p>
                      <a:pPr marL="0" marR="0" algn="ctr">
                        <a:lnSpc>
                          <a:spcPct val="107000"/>
                        </a:lnSpc>
                        <a:spcBef>
                          <a:spcPts val="0"/>
                        </a:spcBef>
                        <a:spcAft>
                          <a:spcPts val="0"/>
                        </a:spcAft>
                      </a:pPr>
                      <a:r>
                        <a:rPr lang="en-US" sz="1100" dirty="0">
                          <a:effectLst/>
                        </a:rPr>
                        <a:t>0.02</a:t>
                      </a:r>
                    </a:p>
                    <a:p>
                      <a:pPr marL="0" marR="0" algn="ctr">
                        <a:lnSpc>
                          <a:spcPct val="107000"/>
                        </a:lnSpc>
                        <a:spcBef>
                          <a:spcPts val="0"/>
                        </a:spcBef>
                        <a:spcAft>
                          <a:spcPts val="0"/>
                        </a:spcAft>
                      </a:pPr>
                      <a:r>
                        <a:rPr lang="en-US" sz="1100" dirty="0">
                          <a:effectLst/>
                        </a:rPr>
                        <a:t>0.06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dirty="0">
                          <a:effectLst/>
                        </a:rPr>
                        <a:t> </a:t>
                      </a:r>
                    </a:p>
                    <a:p>
                      <a:pPr marL="0" marR="0" algn="ctr">
                        <a:lnSpc>
                          <a:spcPct val="107000"/>
                        </a:lnSpc>
                        <a:spcBef>
                          <a:spcPts val="0"/>
                        </a:spcBef>
                        <a:spcAft>
                          <a:spcPts val="0"/>
                        </a:spcAft>
                      </a:pPr>
                      <a:r>
                        <a:rPr lang="en-US" sz="1100" dirty="0">
                          <a:effectLst/>
                        </a:rPr>
                        <a:t>0.95-3.05</a:t>
                      </a:r>
                    </a:p>
                    <a:p>
                      <a:pPr marL="0" marR="0" algn="ctr">
                        <a:lnSpc>
                          <a:spcPct val="107000"/>
                        </a:lnSpc>
                        <a:spcBef>
                          <a:spcPts val="0"/>
                        </a:spcBef>
                        <a:spcAft>
                          <a:spcPts val="0"/>
                        </a:spcAft>
                      </a:pPr>
                      <a:r>
                        <a:rPr lang="en-US" sz="1100" dirty="0">
                          <a:effectLst/>
                        </a:rPr>
                        <a:t>0.81-2.57</a:t>
                      </a:r>
                    </a:p>
                    <a:p>
                      <a:pPr marL="0" marR="0" algn="ctr">
                        <a:lnSpc>
                          <a:spcPct val="107000"/>
                        </a:lnSpc>
                        <a:spcBef>
                          <a:spcPts val="0"/>
                        </a:spcBef>
                        <a:spcAft>
                          <a:spcPts val="0"/>
                        </a:spcAft>
                      </a:pPr>
                      <a:r>
                        <a:rPr lang="en-US" sz="1100" dirty="0">
                          <a:effectLst/>
                        </a:rPr>
                        <a:t>1.13-3.59</a:t>
                      </a:r>
                    </a:p>
                    <a:p>
                      <a:pPr marL="0" marR="0" algn="ctr">
                        <a:lnSpc>
                          <a:spcPct val="107000"/>
                        </a:lnSpc>
                        <a:spcBef>
                          <a:spcPts val="0"/>
                        </a:spcBef>
                        <a:spcAft>
                          <a:spcPts val="0"/>
                        </a:spcAft>
                      </a:pPr>
                      <a:r>
                        <a:rPr lang="en-US" sz="1100" dirty="0">
                          <a:effectLst/>
                        </a:rPr>
                        <a:t>0.97-3.71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extLst>
                  <a:ext uri="{0D108BD9-81ED-4DB2-BD59-A6C34878D82A}">
                    <a16:rowId xmlns:a16="http://schemas.microsoft.com/office/drawing/2014/main" val="3171020242"/>
                  </a:ext>
                </a:extLst>
              </a:tr>
              <a:tr h="403495">
                <a:tc>
                  <a:txBody>
                    <a:bodyPr/>
                    <a:lstStyle/>
                    <a:p>
                      <a:pPr marL="0" marR="0">
                        <a:lnSpc>
                          <a:spcPct val="107000"/>
                        </a:lnSpc>
                        <a:spcBef>
                          <a:spcPts val="0"/>
                        </a:spcBef>
                        <a:spcAft>
                          <a:spcPts val="0"/>
                        </a:spcAft>
                      </a:pPr>
                      <a:r>
                        <a:rPr lang="en-US" sz="1100" dirty="0">
                          <a:effectLst/>
                        </a:rPr>
                        <a:t>Age at Onset (median, IQR)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a:effectLst/>
                        </a:rPr>
                        <a:t>13.5 (11-17)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a:effectLst/>
                        </a:rPr>
                        <a:t>11 (7-15)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dirty="0">
                          <a:effectLst/>
                        </a:rPr>
                        <a:t>&lt; 0.001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tc>
                  <a:txBody>
                    <a:bodyPr/>
                    <a:lstStyle/>
                    <a:p>
                      <a:pPr marL="0" marR="0" algn="ctr">
                        <a:lnSpc>
                          <a:spcPct val="107000"/>
                        </a:lnSpc>
                        <a:spcBef>
                          <a:spcPts val="0"/>
                        </a:spcBef>
                        <a:spcAft>
                          <a:spcPts val="0"/>
                        </a:spcAft>
                      </a:pPr>
                      <a:r>
                        <a:rPr lang="en-US" sz="1100" dirty="0">
                          <a:effectLst/>
                        </a:rPr>
                        <a:t> 1.59-12.64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26" marR="71626" marT="0" marB="0"/>
                </a:tc>
                <a:extLst>
                  <a:ext uri="{0D108BD9-81ED-4DB2-BD59-A6C34878D82A}">
                    <a16:rowId xmlns:a16="http://schemas.microsoft.com/office/drawing/2014/main" val="2393445403"/>
                  </a:ext>
                </a:extLst>
              </a:tr>
            </a:tbl>
          </a:graphicData>
        </a:graphic>
      </p:graphicFrame>
    </p:spTree>
    <p:extLst>
      <p:ext uri="{BB962C8B-B14F-4D97-AF65-F5344CB8AC3E}">
        <p14:creationId xmlns:p14="http://schemas.microsoft.com/office/powerpoint/2010/main" val="345820589"/>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51DBC3C3-4026-415E-8A46-1A5A7DDDD47B}"/>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3400" cap="all" spc="-100">
                <a:solidFill>
                  <a:schemeClr val="bg1"/>
                </a:solidFill>
              </a:rPr>
              <a:t>Clinical Phenotypes</a:t>
            </a:r>
          </a:p>
        </p:txBody>
      </p:sp>
      <p:sp>
        <p:nvSpPr>
          <p:cNvPr id="32" name="Rectangle 31">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7CF4EBCA-A43E-4C53-A04A-BA163F2EDBB9}"/>
              </a:ext>
            </a:extLst>
          </p:cNvPr>
          <p:cNvGraphicFramePr>
            <a:graphicFrameLocks noGrp="1"/>
          </p:cNvGraphicFramePr>
          <p:nvPr>
            <p:extLst>
              <p:ext uri="{D42A27DB-BD31-4B8C-83A1-F6EECF244321}">
                <p14:modId xmlns:p14="http://schemas.microsoft.com/office/powerpoint/2010/main" val="4076138435"/>
              </p:ext>
            </p:extLst>
          </p:nvPr>
        </p:nvGraphicFramePr>
        <p:xfrm>
          <a:off x="5989716" y="113261"/>
          <a:ext cx="3788118" cy="6680042"/>
        </p:xfrm>
        <a:graphic>
          <a:graphicData uri="http://schemas.openxmlformats.org/drawingml/2006/table">
            <a:tbl>
              <a:tblPr firstRow="1" firstCol="1" bandRow="1">
                <a:solidFill>
                  <a:schemeClr val="bg1">
                    <a:lumMod val="95000"/>
                  </a:schemeClr>
                </a:solidFill>
                <a:tableStyleId>{5C22544A-7EE6-4342-B048-85BDC9FD1C3A}</a:tableStyleId>
              </a:tblPr>
              <a:tblGrid>
                <a:gridCol w="2794697">
                  <a:extLst>
                    <a:ext uri="{9D8B030D-6E8A-4147-A177-3AD203B41FA5}">
                      <a16:colId xmlns:a16="http://schemas.microsoft.com/office/drawing/2014/main" val="803248530"/>
                    </a:ext>
                  </a:extLst>
                </a:gridCol>
                <a:gridCol w="993421">
                  <a:extLst>
                    <a:ext uri="{9D8B030D-6E8A-4147-A177-3AD203B41FA5}">
                      <a16:colId xmlns:a16="http://schemas.microsoft.com/office/drawing/2014/main" val="2305846453"/>
                    </a:ext>
                  </a:extLst>
                </a:gridCol>
              </a:tblGrid>
              <a:tr h="1440770">
                <a:tc>
                  <a:txBody>
                    <a:bodyPr/>
                    <a:lstStyle/>
                    <a:p>
                      <a:pPr marL="0" marR="0">
                        <a:lnSpc>
                          <a:spcPct val="107000"/>
                        </a:lnSpc>
                        <a:spcBef>
                          <a:spcPts val="0"/>
                        </a:spcBef>
                        <a:spcAft>
                          <a:spcPts val="0"/>
                        </a:spcAft>
                      </a:pPr>
                      <a:r>
                        <a:rPr lang="en-US" sz="1050" b="0" cap="none" spc="0" dirty="0">
                          <a:solidFill>
                            <a:schemeClr val="tx1"/>
                          </a:solidFill>
                          <a:effectLst/>
                        </a:rPr>
                        <a:t>Preceding Trigger</a:t>
                      </a:r>
                    </a:p>
                    <a:p>
                      <a:pPr marL="0" marR="0">
                        <a:lnSpc>
                          <a:spcPct val="107000"/>
                        </a:lnSpc>
                        <a:spcBef>
                          <a:spcPts val="0"/>
                        </a:spcBef>
                        <a:spcAft>
                          <a:spcPts val="0"/>
                        </a:spcAft>
                      </a:pPr>
                      <a:r>
                        <a:rPr lang="en-US" sz="1050" b="0" cap="none" spc="0" dirty="0">
                          <a:solidFill>
                            <a:schemeClr val="tx1"/>
                          </a:solidFill>
                          <a:effectLst/>
                        </a:rPr>
                        <a:t>   Infection</a:t>
                      </a:r>
                    </a:p>
                    <a:p>
                      <a:pPr marL="0" marR="0">
                        <a:lnSpc>
                          <a:spcPct val="107000"/>
                        </a:lnSpc>
                        <a:spcBef>
                          <a:spcPts val="0"/>
                        </a:spcBef>
                        <a:spcAft>
                          <a:spcPts val="0"/>
                        </a:spcAft>
                      </a:pPr>
                      <a:r>
                        <a:rPr lang="en-US" sz="1050" b="0" cap="none" spc="0" dirty="0">
                          <a:solidFill>
                            <a:schemeClr val="tx1"/>
                          </a:solidFill>
                          <a:effectLst/>
                        </a:rPr>
                        <a:t>   Change in school/work/home environment</a:t>
                      </a:r>
                    </a:p>
                    <a:p>
                      <a:pPr marL="0" marR="0">
                        <a:lnSpc>
                          <a:spcPct val="107000"/>
                        </a:lnSpc>
                        <a:spcBef>
                          <a:spcPts val="0"/>
                        </a:spcBef>
                        <a:spcAft>
                          <a:spcPts val="0"/>
                        </a:spcAft>
                      </a:pPr>
                      <a:r>
                        <a:rPr lang="en-US" sz="1050" b="0" cap="none" spc="0" dirty="0">
                          <a:solidFill>
                            <a:schemeClr val="tx1"/>
                          </a:solidFill>
                          <a:effectLst/>
                        </a:rPr>
                        <a:t>   Loss of family/caregiver/friend</a:t>
                      </a:r>
                    </a:p>
                    <a:p>
                      <a:pPr marL="0" marR="0">
                        <a:lnSpc>
                          <a:spcPct val="107000"/>
                        </a:lnSpc>
                        <a:spcBef>
                          <a:spcPts val="0"/>
                        </a:spcBef>
                        <a:spcAft>
                          <a:spcPts val="0"/>
                        </a:spcAft>
                      </a:pPr>
                      <a:r>
                        <a:rPr lang="en-US" sz="1050" b="0" cap="none" spc="0" dirty="0">
                          <a:solidFill>
                            <a:schemeClr val="tx1"/>
                          </a:solidFill>
                          <a:effectLst/>
                        </a:rPr>
                        <a:t>   Change in residence</a:t>
                      </a:r>
                    </a:p>
                    <a:p>
                      <a:pPr marL="0" marR="0">
                        <a:lnSpc>
                          <a:spcPct val="107000"/>
                        </a:lnSpc>
                        <a:spcBef>
                          <a:spcPts val="0"/>
                        </a:spcBef>
                        <a:spcAft>
                          <a:spcPts val="0"/>
                        </a:spcAft>
                      </a:pPr>
                      <a:r>
                        <a:rPr lang="en-US" sz="1050" b="0" cap="none" spc="0" dirty="0">
                          <a:solidFill>
                            <a:schemeClr val="tx1"/>
                          </a:solidFill>
                          <a:effectLst/>
                        </a:rPr>
                        <a:t>   Abuse</a:t>
                      </a:r>
                    </a:p>
                    <a:p>
                      <a:pPr marL="0" marR="0">
                        <a:lnSpc>
                          <a:spcPct val="107000"/>
                        </a:lnSpc>
                        <a:spcBef>
                          <a:spcPts val="0"/>
                        </a:spcBef>
                        <a:spcAft>
                          <a:spcPts val="0"/>
                        </a:spcAft>
                      </a:pPr>
                      <a:r>
                        <a:rPr lang="en-US" sz="1050" b="0" cap="none" spc="0" dirty="0">
                          <a:solidFill>
                            <a:schemeClr val="tx1"/>
                          </a:solidFill>
                          <a:effectLst/>
                        </a:rPr>
                        <a:t>   Death in immediate social network</a:t>
                      </a:r>
                    </a:p>
                    <a:p>
                      <a:pPr marL="0" marR="0">
                        <a:lnSpc>
                          <a:spcPct val="107000"/>
                        </a:lnSpc>
                        <a:spcBef>
                          <a:spcPts val="0"/>
                        </a:spcBef>
                        <a:spcAft>
                          <a:spcPts val="0"/>
                        </a:spcAft>
                      </a:pPr>
                      <a:r>
                        <a:rPr lang="en-US" sz="1050" b="0" cap="none" spc="0" dirty="0">
                          <a:solidFill>
                            <a:schemeClr val="tx1"/>
                          </a:solidFill>
                          <a:effectLst/>
                        </a:rPr>
                        <a:t>   Medical change</a:t>
                      </a:r>
                      <a:endParaRPr lang="en-US" sz="105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161" marR="24161" marT="59824" marB="0" anchor="ctr">
                    <a:lnL w="12700" cmpd="sng">
                      <a:noFill/>
                    </a:lnL>
                    <a:lnR w="12700" cmpd="sng">
                      <a:noFill/>
                    </a:lnR>
                    <a:lnT w="19050" cap="flat" cmpd="sng" algn="ctr">
                      <a:noFill/>
                      <a:prstDash val="solid"/>
                    </a:lnT>
                    <a:lnB w="38100" cmpd="sng">
                      <a:noFill/>
                    </a:lnB>
                    <a:solidFill>
                      <a:schemeClr val="bg1"/>
                    </a:solidFill>
                  </a:tcPr>
                </a:tc>
                <a:tc>
                  <a:txBody>
                    <a:bodyPr/>
                    <a:lstStyle/>
                    <a:p>
                      <a:pPr marL="0" marR="0" algn="ctr">
                        <a:lnSpc>
                          <a:spcPct val="107000"/>
                        </a:lnSpc>
                        <a:spcBef>
                          <a:spcPts val="0"/>
                        </a:spcBef>
                        <a:spcAft>
                          <a:spcPts val="0"/>
                        </a:spcAft>
                      </a:pPr>
                      <a:r>
                        <a:rPr lang="en-US" sz="1050" b="0" cap="none" spc="0" dirty="0">
                          <a:solidFill>
                            <a:schemeClr val="tx1"/>
                          </a:solidFill>
                          <a:effectLst/>
                        </a:rPr>
                        <a:t>25 (52%)</a:t>
                      </a:r>
                    </a:p>
                    <a:p>
                      <a:pPr marL="0" marR="0" algn="ctr">
                        <a:lnSpc>
                          <a:spcPct val="107000"/>
                        </a:lnSpc>
                        <a:spcBef>
                          <a:spcPts val="0"/>
                        </a:spcBef>
                        <a:spcAft>
                          <a:spcPts val="0"/>
                        </a:spcAft>
                      </a:pPr>
                      <a:r>
                        <a:rPr lang="en-US" sz="1050" b="0" cap="none" spc="0" dirty="0">
                          <a:solidFill>
                            <a:schemeClr val="tx1"/>
                          </a:solidFill>
                          <a:effectLst/>
                        </a:rPr>
                        <a:t>11 (23%)</a:t>
                      </a:r>
                    </a:p>
                    <a:p>
                      <a:pPr marL="0" marR="0" algn="ctr">
                        <a:lnSpc>
                          <a:spcPct val="107000"/>
                        </a:lnSpc>
                        <a:spcBef>
                          <a:spcPts val="0"/>
                        </a:spcBef>
                        <a:spcAft>
                          <a:spcPts val="0"/>
                        </a:spcAft>
                      </a:pPr>
                      <a:r>
                        <a:rPr lang="en-US" sz="1050" b="0" cap="none" spc="0" dirty="0">
                          <a:solidFill>
                            <a:schemeClr val="tx1"/>
                          </a:solidFill>
                          <a:effectLst/>
                        </a:rPr>
                        <a:t>4 (8%)</a:t>
                      </a:r>
                    </a:p>
                    <a:p>
                      <a:pPr marL="0" marR="0" algn="ctr">
                        <a:lnSpc>
                          <a:spcPct val="107000"/>
                        </a:lnSpc>
                        <a:spcBef>
                          <a:spcPts val="0"/>
                        </a:spcBef>
                        <a:spcAft>
                          <a:spcPts val="0"/>
                        </a:spcAft>
                      </a:pPr>
                      <a:r>
                        <a:rPr lang="en-US" sz="1050" b="0" cap="none" spc="0" dirty="0">
                          <a:solidFill>
                            <a:schemeClr val="tx1"/>
                          </a:solidFill>
                          <a:effectLst/>
                        </a:rPr>
                        <a:t>3 (6%)</a:t>
                      </a:r>
                    </a:p>
                    <a:p>
                      <a:pPr marL="0" marR="0" algn="ctr">
                        <a:lnSpc>
                          <a:spcPct val="107000"/>
                        </a:lnSpc>
                        <a:spcBef>
                          <a:spcPts val="0"/>
                        </a:spcBef>
                        <a:spcAft>
                          <a:spcPts val="0"/>
                        </a:spcAft>
                      </a:pPr>
                      <a:r>
                        <a:rPr lang="en-US" sz="1050" b="0" cap="none" spc="0" dirty="0">
                          <a:solidFill>
                            <a:schemeClr val="tx1"/>
                          </a:solidFill>
                          <a:effectLst/>
                        </a:rPr>
                        <a:t>2 (4%)</a:t>
                      </a:r>
                    </a:p>
                    <a:p>
                      <a:pPr marL="0" marR="0" algn="ctr">
                        <a:lnSpc>
                          <a:spcPct val="107000"/>
                        </a:lnSpc>
                        <a:spcBef>
                          <a:spcPts val="0"/>
                        </a:spcBef>
                        <a:spcAft>
                          <a:spcPts val="0"/>
                        </a:spcAft>
                      </a:pPr>
                      <a:r>
                        <a:rPr lang="en-US" sz="1050" b="0" cap="none" spc="0" dirty="0">
                          <a:solidFill>
                            <a:schemeClr val="tx1"/>
                          </a:solidFill>
                          <a:effectLst/>
                        </a:rPr>
                        <a:t>2 (4%)</a:t>
                      </a:r>
                    </a:p>
                    <a:p>
                      <a:pPr marL="0" marR="0" algn="ctr">
                        <a:lnSpc>
                          <a:spcPct val="107000"/>
                        </a:lnSpc>
                        <a:spcBef>
                          <a:spcPts val="0"/>
                        </a:spcBef>
                        <a:spcAft>
                          <a:spcPts val="0"/>
                        </a:spcAft>
                      </a:pPr>
                      <a:r>
                        <a:rPr lang="en-US" sz="1050" b="0" cap="none" spc="0" dirty="0">
                          <a:solidFill>
                            <a:schemeClr val="tx1"/>
                          </a:solidFill>
                          <a:effectLst/>
                        </a:rPr>
                        <a:t>2 (4%)</a:t>
                      </a:r>
                    </a:p>
                    <a:p>
                      <a:pPr marL="0" marR="0" algn="ctr">
                        <a:lnSpc>
                          <a:spcPct val="107000"/>
                        </a:lnSpc>
                        <a:spcBef>
                          <a:spcPts val="0"/>
                        </a:spcBef>
                        <a:spcAft>
                          <a:spcPts val="0"/>
                        </a:spcAft>
                      </a:pPr>
                      <a:r>
                        <a:rPr lang="en-US" sz="1050" b="0" cap="none" spc="0" dirty="0">
                          <a:solidFill>
                            <a:schemeClr val="tx1"/>
                          </a:solidFill>
                          <a:effectLst/>
                        </a:rPr>
                        <a:t>1 (2%)</a:t>
                      </a:r>
                      <a:endParaRPr lang="en-US" sz="105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161" marR="24161" marT="59824" marB="0" anchor="ctr">
                    <a:lnL w="12700" cmpd="sng">
                      <a:noFill/>
                    </a:lnL>
                    <a:lnR w="12700" cmpd="sng">
                      <a:noFill/>
                    </a:lnR>
                    <a:lnT w="19050" cap="flat" cmpd="sng" algn="ctr">
                      <a:noFill/>
                      <a:prstDash val="solid"/>
                    </a:lnT>
                    <a:lnB w="38100" cmpd="sng">
                      <a:noFill/>
                    </a:lnB>
                    <a:solidFill>
                      <a:schemeClr val="bg1"/>
                    </a:solidFill>
                  </a:tcPr>
                </a:tc>
                <a:extLst>
                  <a:ext uri="{0D108BD9-81ED-4DB2-BD59-A6C34878D82A}">
                    <a16:rowId xmlns:a16="http://schemas.microsoft.com/office/drawing/2014/main" val="3687386278"/>
                  </a:ext>
                </a:extLst>
              </a:tr>
              <a:tr h="205356">
                <a:tc>
                  <a:txBody>
                    <a:bodyPr/>
                    <a:lstStyle/>
                    <a:p>
                      <a:pPr marL="0" marR="0">
                        <a:lnSpc>
                          <a:spcPct val="107000"/>
                        </a:lnSpc>
                        <a:spcBef>
                          <a:spcPts val="0"/>
                        </a:spcBef>
                        <a:spcAft>
                          <a:spcPts val="0"/>
                        </a:spcAft>
                      </a:pPr>
                      <a:r>
                        <a:rPr lang="en-US" sz="1050" b="0" cap="none" spc="0">
                          <a:solidFill>
                            <a:schemeClr val="tx1"/>
                          </a:solidFill>
                          <a:effectLst/>
                        </a:rPr>
                        <a:t>Months to Symptom Peak (median, IQR)</a:t>
                      </a:r>
                      <a:endParaRPr lang="en-US" sz="1050" b="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161" marR="24161" marT="59824"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marL="0" marR="0" algn="ctr">
                        <a:lnSpc>
                          <a:spcPct val="107000"/>
                        </a:lnSpc>
                        <a:spcBef>
                          <a:spcPts val="0"/>
                        </a:spcBef>
                        <a:spcAft>
                          <a:spcPts val="0"/>
                        </a:spcAft>
                      </a:pPr>
                      <a:r>
                        <a:rPr lang="en-US" sz="1050" b="0" cap="none" spc="0">
                          <a:solidFill>
                            <a:schemeClr val="tx1"/>
                          </a:solidFill>
                          <a:effectLst/>
                        </a:rPr>
                        <a:t>3 (1-6)</a:t>
                      </a:r>
                      <a:endParaRPr lang="en-US" sz="1050" b="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161" marR="24161" marT="59824"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324656794"/>
                  </a:ext>
                </a:extLst>
              </a:tr>
              <a:tr h="3918538">
                <a:tc>
                  <a:txBody>
                    <a:bodyPr/>
                    <a:lstStyle/>
                    <a:p>
                      <a:pPr marL="0" marR="0">
                        <a:lnSpc>
                          <a:spcPct val="107000"/>
                        </a:lnSpc>
                        <a:spcBef>
                          <a:spcPts val="0"/>
                        </a:spcBef>
                        <a:spcAft>
                          <a:spcPts val="0"/>
                        </a:spcAft>
                      </a:pPr>
                      <a:r>
                        <a:rPr lang="en-US" sz="1050" b="0" cap="none" spc="0" dirty="0">
                          <a:solidFill>
                            <a:schemeClr val="tx1"/>
                          </a:solidFill>
                          <a:effectLst/>
                        </a:rPr>
                        <a:t>Clinical Symptoms</a:t>
                      </a:r>
                    </a:p>
                    <a:p>
                      <a:pPr marL="0" marR="0">
                        <a:lnSpc>
                          <a:spcPct val="107000"/>
                        </a:lnSpc>
                        <a:spcBef>
                          <a:spcPts val="0"/>
                        </a:spcBef>
                        <a:spcAft>
                          <a:spcPts val="0"/>
                        </a:spcAft>
                      </a:pPr>
                      <a:r>
                        <a:rPr lang="en-US" sz="1050" b="0" cap="none" spc="0" dirty="0">
                          <a:solidFill>
                            <a:schemeClr val="tx1"/>
                          </a:solidFill>
                          <a:effectLst/>
                        </a:rPr>
                        <a:t>   Social withdrawal</a:t>
                      </a:r>
                    </a:p>
                    <a:p>
                      <a:pPr marL="0" marR="0">
                        <a:lnSpc>
                          <a:spcPct val="107000"/>
                        </a:lnSpc>
                        <a:spcBef>
                          <a:spcPts val="0"/>
                        </a:spcBef>
                        <a:spcAft>
                          <a:spcPts val="0"/>
                        </a:spcAft>
                      </a:pPr>
                      <a:r>
                        <a:rPr lang="en-US" sz="1050" b="0" cap="none" spc="0" dirty="0">
                          <a:solidFill>
                            <a:schemeClr val="tx1"/>
                          </a:solidFill>
                          <a:effectLst/>
                        </a:rPr>
                        <a:t>   Loss of acquired skills</a:t>
                      </a:r>
                    </a:p>
                    <a:p>
                      <a:pPr marL="0" marR="0">
                        <a:lnSpc>
                          <a:spcPct val="107000"/>
                        </a:lnSpc>
                        <a:spcBef>
                          <a:spcPts val="0"/>
                        </a:spcBef>
                        <a:spcAft>
                          <a:spcPts val="0"/>
                        </a:spcAft>
                      </a:pPr>
                      <a:r>
                        <a:rPr lang="en-US" sz="1050" b="0" cap="none" spc="0" dirty="0">
                          <a:solidFill>
                            <a:schemeClr val="tx1"/>
                          </a:solidFill>
                          <a:effectLst/>
                        </a:rPr>
                        <a:t>   Autistic features</a:t>
                      </a:r>
                    </a:p>
                    <a:p>
                      <a:pPr marL="0" marR="0">
                        <a:lnSpc>
                          <a:spcPct val="107000"/>
                        </a:lnSpc>
                        <a:spcBef>
                          <a:spcPts val="0"/>
                        </a:spcBef>
                        <a:spcAft>
                          <a:spcPts val="0"/>
                        </a:spcAft>
                      </a:pPr>
                      <a:r>
                        <a:rPr lang="en-US" sz="1050" b="0" cap="none" spc="0" dirty="0">
                          <a:solidFill>
                            <a:schemeClr val="tx1"/>
                          </a:solidFill>
                          <a:effectLst/>
                        </a:rPr>
                        <a:t>   Diminished eye contact</a:t>
                      </a:r>
                    </a:p>
                    <a:p>
                      <a:pPr marL="0" marR="0">
                        <a:lnSpc>
                          <a:spcPct val="107000"/>
                        </a:lnSpc>
                        <a:spcBef>
                          <a:spcPts val="0"/>
                        </a:spcBef>
                        <a:spcAft>
                          <a:spcPts val="0"/>
                        </a:spcAft>
                      </a:pPr>
                      <a:r>
                        <a:rPr lang="en-US" sz="1050" b="0" cap="none" spc="0" dirty="0">
                          <a:solidFill>
                            <a:schemeClr val="tx1"/>
                          </a:solidFill>
                          <a:effectLst/>
                        </a:rPr>
                        <a:t>   Apathy (n= 46)</a:t>
                      </a:r>
                    </a:p>
                    <a:p>
                      <a:pPr marL="0" marR="0">
                        <a:lnSpc>
                          <a:spcPct val="107000"/>
                        </a:lnSpc>
                        <a:spcBef>
                          <a:spcPts val="0"/>
                        </a:spcBef>
                        <a:spcAft>
                          <a:spcPts val="0"/>
                        </a:spcAft>
                      </a:pPr>
                      <a:r>
                        <a:rPr lang="en-US" sz="1050" b="0" cap="none" spc="0" dirty="0">
                          <a:solidFill>
                            <a:schemeClr val="tx1"/>
                          </a:solidFill>
                          <a:effectLst/>
                        </a:rPr>
                        <a:t>   Impaired attention</a:t>
                      </a:r>
                    </a:p>
                    <a:p>
                      <a:pPr marL="0" marR="0">
                        <a:lnSpc>
                          <a:spcPct val="107000"/>
                        </a:lnSpc>
                        <a:spcBef>
                          <a:spcPts val="0"/>
                        </a:spcBef>
                        <a:spcAft>
                          <a:spcPts val="0"/>
                        </a:spcAft>
                      </a:pPr>
                      <a:r>
                        <a:rPr lang="en-US" sz="1050" b="0" cap="none" spc="0" dirty="0">
                          <a:solidFill>
                            <a:schemeClr val="tx1"/>
                          </a:solidFill>
                          <a:effectLst/>
                        </a:rPr>
                        <a:t>   Anxiety</a:t>
                      </a:r>
                    </a:p>
                    <a:p>
                      <a:pPr marL="0" marR="0">
                        <a:lnSpc>
                          <a:spcPct val="107000"/>
                        </a:lnSpc>
                        <a:spcBef>
                          <a:spcPts val="0"/>
                        </a:spcBef>
                        <a:spcAft>
                          <a:spcPts val="0"/>
                        </a:spcAft>
                      </a:pPr>
                      <a:r>
                        <a:rPr lang="en-US" sz="1050" b="0" cap="none" spc="0" dirty="0">
                          <a:solidFill>
                            <a:schemeClr val="tx1"/>
                          </a:solidFill>
                          <a:effectLst/>
                        </a:rPr>
                        <a:t>   Mutism/Expressive language regression</a:t>
                      </a:r>
                    </a:p>
                    <a:p>
                      <a:pPr marL="0" marR="0">
                        <a:lnSpc>
                          <a:spcPct val="107000"/>
                        </a:lnSpc>
                        <a:spcBef>
                          <a:spcPts val="0"/>
                        </a:spcBef>
                        <a:spcAft>
                          <a:spcPts val="0"/>
                        </a:spcAft>
                      </a:pPr>
                      <a:r>
                        <a:rPr lang="en-US" sz="1050" b="0" cap="none" spc="0" dirty="0">
                          <a:solidFill>
                            <a:schemeClr val="tx1"/>
                          </a:solidFill>
                          <a:effectLst/>
                        </a:rPr>
                        <a:t>   Anorexia</a:t>
                      </a:r>
                    </a:p>
                    <a:p>
                      <a:pPr marL="0" marR="0">
                        <a:lnSpc>
                          <a:spcPct val="107000"/>
                        </a:lnSpc>
                        <a:spcBef>
                          <a:spcPts val="0"/>
                        </a:spcBef>
                        <a:spcAft>
                          <a:spcPts val="0"/>
                        </a:spcAft>
                      </a:pPr>
                      <a:r>
                        <a:rPr lang="en-US" sz="1050" b="0" cap="none" spc="0" dirty="0">
                          <a:solidFill>
                            <a:schemeClr val="tx1"/>
                          </a:solidFill>
                          <a:effectLst/>
                        </a:rPr>
                        <a:t>   Whispered speech</a:t>
                      </a:r>
                    </a:p>
                    <a:p>
                      <a:pPr marL="0" marR="0">
                        <a:lnSpc>
                          <a:spcPct val="107000"/>
                        </a:lnSpc>
                        <a:spcBef>
                          <a:spcPts val="0"/>
                        </a:spcBef>
                        <a:spcAft>
                          <a:spcPts val="0"/>
                        </a:spcAft>
                      </a:pPr>
                      <a:r>
                        <a:rPr lang="en-US" sz="1050" b="0" cap="none" spc="0" dirty="0">
                          <a:solidFill>
                            <a:schemeClr val="tx1"/>
                          </a:solidFill>
                          <a:effectLst/>
                        </a:rPr>
                        <a:t>   Confusion/disorganization</a:t>
                      </a:r>
                    </a:p>
                    <a:p>
                      <a:pPr marL="0" marR="0">
                        <a:lnSpc>
                          <a:spcPct val="107000"/>
                        </a:lnSpc>
                        <a:spcBef>
                          <a:spcPts val="0"/>
                        </a:spcBef>
                        <a:spcAft>
                          <a:spcPts val="0"/>
                        </a:spcAft>
                      </a:pPr>
                      <a:r>
                        <a:rPr lang="en-US" sz="1050" b="0" cap="none" spc="0" dirty="0">
                          <a:solidFill>
                            <a:schemeClr val="tx1"/>
                          </a:solidFill>
                          <a:effectLst/>
                        </a:rPr>
                        <a:t>   Insomnia</a:t>
                      </a:r>
                    </a:p>
                    <a:p>
                      <a:pPr marL="0" marR="0">
                        <a:lnSpc>
                          <a:spcPct val="107000"/>
                        </a:lnSpc>
                        <a:spcBef>
                          <a:spcPts val="0"/>
                        </a:spcBef>
                        <a:spcAft>
                          <a:spcPts val="0"/>
                        </a:spcAft>
                      </a:pPr>
                      <a:r>
                        <a:rPr lang="en-US" sz="1050" b="0" cap="none" spc="0" dirty="0">
                          <a:solidFill>
                            <a:schemeClr val="tx1"/>
                          </a:solidFill>
                          <a:effectLst/>
                        </a:rPr>
                        <a:t>   Memory impairment</a:t>
                      </a:r>
                    </a:p>
                    <a:p>
                      <a:pPr marL="0" marR="0">
                        <a:lnSpc>
                          <a:spcPct val="107000"/>
                        </a:lnSpc>
                        <a:spcBef>
                          <a:spcPts val="0"/>
                        </a:spcBef>
                        <a:spcAft>
                          <a:spcPts val="0"/>
                        </a:spcAft>
                      </a:pPr>
                      <a:r>
                        <a:rPr lang="en-US" sz="1050" b="0" cap="none" spc="0" dirty="0">
                          <a:solidFill>
                            <a:schemeClr val="tx1"/>
                          </a:solidFill>
                          <a:effectLst/>
                        </a:rPr>
                        <a:t>   Catatonia</a:t>
                      </a:r>
                    </a:p>
                    <a:p>
                      <a:pPr marL="0" marR="0">
                        <a:lnSpc>
                          <a:spcPct val="107000"/>
                        </a:lnSpc>
                        <a:spcBef>
                          <a:spcPts val="0"/>
                        </a:spcBef>
                        <a:spcAft>
                          <a:spcPts val="0"/>
                        </a:spcAft>
                      </a:pPr>
                      <a:r>
                        <a:rPr lang="en-US" sz="1050" b="0" cap="none" spc="0" dirty="0">
                          <a:solidFill>
                            <a:schemeClr val="tx1"/>
                          </a:solidFill>
                          <a:effectLst/>
                        </a:rPr>
                        <a:t>   Freezing/bradykinesia</a:t>
                      </a:r>
                    </a:p>
                    <a:p>
                      <a:pPr marL="0" marR="0">
                        <a:lnSpc>
                          <a:spcPct val="107000"/>
                        </a:lnSpc>
                        <a:spcBef>
                          <a:spcPts val="0"/>
                        </a:spcBef>
                        <a:spcAft>
                          <a:spcPts val="0"/>
                        </a:spcAft>
                      </a:pPr>
                      <a:r>
                        <a:rPr lang="en-US" sz="1050" b="0" cap="none" spc="0" dirty="0">
                          <a:solidFill>
                            <a:schemeClr val="tx1"/>
                          </a:solidFill>
                          <a:effectLst/>
                        </a:rPr>
                        <a:t>   Emotional lability (n= 39)</a:t>
                      </a:r>
                    </a:p>
                    <a:p>
                      <a:pPr marL="0" marR="0">
                        <a:lnSpc>
                          <a:spcPct val="107000"/>
                        </a:lnSpc>
                        <a:spcBef>
                          <a:spcPts val="0"/>
                        </a:spcBef>
                        <a:spcAft>
                          <a:spcPts val="0"/>
                        </a:spcAft>
                      </a:pPr>
                      <a:r>
                        <a:rPr lang="en-US" sz="1050" b="0" cap="none" spc="0" dirty="0">
                          <a:solidFill>
                            <a:schemeClr val="tx1"/>
                          </a:solidFill>
                          <a:effectLst/>
                        </a:rPr>
                        <a:t>   Abulia/avolition (n= 47)</a:t>
                      </a:r>
                    </a:p>
                    <a:p>
                      <a:pPr marL="0" marR="0">
                        <a:lnSpc>
                          <a:spcPct val="107000"/>
                        </a:lnSpc>
                        <a:spcBef>
                          <a:spcPts val="0"/>
                        </a:spcBef>
                        <a:spcAft>
                          <a:spcPts val="0"/>
                        </a:spcAft>
                      </a:pPr>
                      <a:r>
                        <a:rPr lang="en-US" sz="1050" b="0" cap="none" spc="0" dirty="0">
                          <a:solidFill>
                            <a:schemeClr val="tx1"/>
                          </a:solidFill>
                          <a:effectLst/>
                        </a:rPr>
                        <a:t>   Stereotypy</a:t>
                      </a:r>
                    </a:p>
                    <a:p>
                      <a:pPr marL="0" marR="0">
                        <a:lnSpc>
                          <a:spcPct val="107000"/>
                        </a:lnSpc>
                        <a:spcBef>
                          <a:spcPts val="0"/>
                        </a:spcBef>
                        <a:spcAft>
                          <a:spcPts val="0"/>
                        </a:spcAft>
                      </a:pPr>
                      <a:r>
                        <a:rPr lang="en-US" sz="1050" b="0" cap="none" spc="0" dirty="0">
                          <a:solidFill>
                            <a:schemeClr val="tx1"/>
                          </a:solidFill>
                          <a:effectLst/>
                        </a:rPr>
                        <a:t>   Incontinence (urine/feces)</a:t>
                      </a:r>
                    </a:p>
                    <a:p>
                      <a:pPr marL="0" marR="0">
                        <a:lnSpc>
                          <a:spcPct val="107000"/>
                        </a:lnSpc>
                        <a:spcBef>
                          <a:spcPts val="0"/>
                        </a:spcBef>
                        <a:spcAft>
                          <a:spcPts val="0"/>
                        </a:spcAft>
                      </a:pPr>
                      <a:r>
                        <a:rPr lang="en-US" sz="1050" b="0" cap="none" spc="0" dirty="0">
                          <a:solidFill>
                            <a:schemeClr val="tx1"/>
                          </a:solidFill>
                          <a:effectLst/>
                        </a:rPr>
                        <a:t>   Inappropriate/mirthless laughter (n=41)</a:t>
                      </a:r>
                    </a:p>
                    <a:p>
                      <a:pPr marL="0" marR="0">
                        <a:lnSpc>
                          <a:spcPct val="107000"/>
                        </a:lnSpc>
                        <a:spcBef>
                          <a:spcPts val="0"/>
                        </a:spcBef>
                        <a:spcAft>
                          <a:spcPts val="0"/>
                        </a:spcAft>
                      </a:pPr>
                      <a:r>
                        <a:rPr lang="en-US" sz="1050" b="0" cap="none" spc="0" dirty="0">
                          <a:solidFill>
                            <a:schemeClr val="tx1"/>
                          </a:solidFill>
                          <a:effectLst/>
                        </a:rPr>
                        <a:t>   New obsessive-compulsive tendencies</a:t>
                      </a:r>
                    </a:p>
                    <a:p>
                      <a:pPr marL="0" marR="0">
                        <a:lnSpc>
                          <a:spcPct val="107000"/>
                        </a:lnSpc>
                        <a:spcBef>
                          <a:spcPts val="0"/>
                        </a:spcBef>
                        <a:spcAft>
                          <a:spcPts val="0"/>
                        </a:spcAft>
                      </a:pPr>
                      <a:r>
                        <a:rPr lang="en-US" sz="1050" b="0" cap="none" spc="0" dirty="0">
                          <a:solidFill>
                            <a:schemeClr val="tx1"/>
                          </a:solidFill>
                          <a:effectLst/>
                        </a:rPr>
                        <a:t>   Aggression/agitation (n= 47)</a:t>
                      </a:r>
                    </a:p>
                    <a:p>
                      <a:pPr marL="0" marR="0">
                        <a:lnSpc>
                          <a:spcPct val="107000"/>
                        </a:lnSpc>
                        <a:spcBef>
                          <a:spcPts val="0"/>
                        </a:spcBef>
                        <a:spcAft>
                          <a:spcPts val="0"/>
                        </a:spcAft>
                      </a:pPr>
                      <a:r>
                        <a:rPr lang="en-US" sz="1050" b="0" cap="none" spc="0" dirty="0">
                          <a:solidFill>
                            <a:schemeClr val="tx1"/>
                          </a:solidFill>
                          <a:effectLst/>
                        </a:rPr>
                        <a:t>   Tics (n = 45)</a:t>
                      </a:r>
                    </a:p>
                    <a:p>
                      <a:pPr marL="0" marR="0">
                        <a:lnSpc>
                          <a:spcPct val="107000"/>
                        </a:lnSpc>
                        <a:spcBef>
                          <a:spcPts val="0"/>
                        </a:spcBef>
                        <a:spcAft>
                          <a:spcPts val="0"/>
                        </a:spcAft>
                      </a:pPr>
                      <a:r>
                        <a:rPr lang="en-US" sz="1050" b="0" cap="none" spc="0" dirty="0">
                          <a:solidFill>
                            <a:schemeClr val="tx1"/>
                          </a:solidFill>
                          <a:effectLst/>
                        </a:rPr>
                        <a:t>   Hyperactivity</a:t>
                      </a:r>
                    </a:p>
                    <a:p>
                      <a:pPr marL="0" marR="0">
                        <a:lnSpc>
                          <a:spcPct val="107000"/>
                        </a:lnSpc>
                        <a:spcBef>
                          <a:spcPts val="0"/>
                        </a:spcBef>
                        <a:spcAft>
                          <a:spcPts val="0"/>
                        </a:spcAft>
                      </a:pPr>
                      <a:r>
                        <a:rPr lang="en-US" sz="1050" b="0" cap="none" spc="0" dirty="0">
                          <a:solidFill>
                            <a:schemeClr val="tx1"/>
                          </a:solidFill>
                          <a:effectLst/>
                        </a:rPr>
                        <a:t>   Autonomic dysfunction (n= 23)</a:t>
                      </a:r>
                    </a:p>
                    <a:p>
                      <a:pPr marL="0" marR="0">
                        <a:lnSpc>
                          <a:spcPct val="107000"/>
                        </a:lnSpc>
                        <a:spcBef>
                          <a:spcPts val="0"/>
                        </a:spcBef>
                        <a:spcAft>
                          <a:spcPts val="0"/>
                        </a:spcAft>
                      </a:pPr>
                      <a:r>
                        <a:rPr lang="en-US" sz="1050" b="0" cap="none" spc="0" dirty="0">
                          <a:solidFill>
                            <a:schemeClr val="tx1"/>
                          </a:solidFill>
                          <a:effectLst/>
                        </a:rPr>
                        <a:t>   Persistent focal neurologic deficits</a:t>
                      </a:r>
                    </a:p>
                    <a:p>
                      <a:pPr marL="0" marR="0">
                        <a:lnSpc>
                          <a:spcPct val="107000"/>
                        </a:lnSpc>
                        <a:spcBef>
                          <a:spcPts val="0"/>
                        </a:spcBef>
                        <a:spcAft>
                          <a:spcPts val="0"/>
                        </a:spcAft>
                      </a:pPr>
                      <a:r>
                        <a:rPr lang="en-US" sz="1050" b="0" cap="none" spc="0" dirty="0">
                          <a:solidFill>
                            <a:schemeClr val="tx1"/>
                          </a:solidFill>
                          <a:effectLst/>
                        </a:rPr>
                        <a:t>   Seizure (n= 47)</a:t>
                      </a:r>
                    </a:p>
                    <a:p>
                      <a:pPr marL="0" marR="0">
                        <a:lnSpc>
                          <a:spcPct val="107000"/>
                        </a:lnSpc>
                        <a:spcBef>
                          <a:spcPts val="0"/>
                        </a:spcBef>
                        <a:spcAft>
                          <a:spcPts val="0"/>
                        </a:spcAft>
                      </a:pPr>
                      <a:r>
                        <a:rPr lang="en-US" sz="1050" b="0" cap="none" spc="0" dirty="0">
                          <a:solidFill>
                            <a:schemeClr val="tx1"/>
                          </a:solidFill>
                          <a:effectLst/>
                        </a:rPr>
                        <a:t>   Transient neurologic deficits/TIA</a:t>
                      </a:r>
                      <a:endParaRPr lang="en-US" sz="105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161" marR="24161" marT="59824" marB="0">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pPr marL="0" marR="0" algn="ctr">
                        <a:lnSpc>
                          <a:spcPct val="107000"/>
                        </a:lnSpc>
                        <a:spcBef>
                          <a:spcPts val="0"/>
                        </a:spcBef>
                        <a:spcAft>
                          <a:spcPts val="0"/>
                        </a:spcAft>
                      </a:pPr>
                      <a:r>
                        <a:rPr lang="en-US" sz="1050" b="0" cap="none" spc="0" dirty="0">
                          <a:solidFill>
                            <a:schemeClr val="tx1"/>
                          </a:solidFill>
                          <a:effectLst/>
                        </a:rPr>
                        <a:t> </a:t>
                      </a:r>
                    </a:p>
                    <a:p>
                      <a:pPr marL="0" marR="0" algn="ctr">
                        <a:lnSpc>
                          <a:spcPct val="107000"/>
                        </a:lnSpc>
                        <a:spcBef>
                          <a:spcPts val="0"/>
                        </a:spcBef>
                        <a:spcAft>
                          <a:spcPts val="0"/>
                        </a:spcAft>
                      </a:pPr>
                      <a:r>
                        <a:rPr lang="en-US" sz="1050" b="0" cap="none" spc="0" dirty="0">
                          <a:solidFill>
                            <a:schemeClr val="tx1"/>
                          </a:solidFill>
                          <a:effectLst/>
                        </a:rPr>
                        <a:t>48 (100%)</a:t>
                      </a:r>
                    </a:p>
                    <a:p>
                      <a:pPr marL="0" marR="0" algn="ctr">
                        <a:lnSpc>
                          <a:spcPct val="107000"/>
                        </a:lnSpc>
                        <a:spcBef>
                          <a:spcPts val="0"/>
                        </a:spcBef>
                        <a:spcAft>
                          <a:spcPts val="0"/>
                        </a:spcAft>
                      </a:pPr>
                      <a:r>
                        <a:rPr lang="en-US" sz="1050" b="0" cap="none" spc="0" dirty="0">
                          <a:solidFill>
                            <a:schemeClr val="tx1"/>
                          </a:solidFill>
                          <a:effectLst/>
                        </a:rPr>
                        <a:t>48 (100%)</a:t>
                      </a:r>
                    </a:p>
                    <a:p>
                      <a:pPr marL="0" marR="0" algn="ctr">
                        <a:lnSpc>
                          <a:spcPct val="107000"/>
                        </a:lnSpc>
                        <a:spcBef>
                          <a:spcPts val="0"/>
                        </a:spcBef>
                        <a:spcAft>
                          <a:spcPts val="0"/>
                        </a:spcAft>
                      </a:pPr>
                      <a:r>
                        <a:rPr lang="en-US" sz="1050" b="0" cap="none" spc="0" dirty="0">
                          <a:solidFill>
                            <a:schemeClr val="tx1"/>
                          </a:solidFill>
                          <a:effectLst/>
                        </a:rPr>
                        <a:t>48 (100%)</a:t>
                      </a:r>
                    </a:p>
                    <a:p>
                      <a:pPr marL="0" marR="0" algn="ctr">
                        <a:lnSpc>
                          <a:spcPct val="107000"/>
                        </a:lnSpc>
                        <a:spcBef>
                          <a:spcPts val="0"/>
                        </a:spcBef>
                        <a:spcAft>
                          <a:spcPts val="0"/>
                        </a:spcAft>
                      </a:pPr>
                      <a:r>
                        <a:rPr lang="en-US" sz="1050" b="0" cap="none" spc="0" dirty="0">
                          <a:solidFill>
                            <a:schemeClr val="tx1"/>
                          </a:solidFill>
                          <a:effectLst/>
                        </a:rPr>
                        <a:t>46 (96%)</a:t>
                      </a:r>
                    </a:p>
                    <a:p>
                      <a:pPr marL="0" marR="0" algn="ctr">
                        <a:lnSpc>
                          <a:spcPct val="107000"/>
                        </a:lnSpc>
                        <a:spcBef>
                          <a:spcPts val="0"/>
                        </a:spcBef>
                        <a:spcAft>
                          <a:spcPts val="0"/>
                        </a:spcAft>
                      </a:pPr>
                      <a:r>
                        <a:rPr lang="en-US" sz="1050" b="0" cap="none" spc="0" dirty="0">
                          <a:solidFill>
                            <a:schemeClr val="tx1"/>
                          </a:solidFill>
                          <a:effectLst/>
                        </a:rPr>
                        <a:t>43 (94%)</a:t>
                      </a:r>
                    </a:p>
                    <a:p>
                      <a:pPr marL="0" marR="0" algn="ctr">
                        <a:lnSpc>
                          <a:spcPct val="107000"/>
                        </a:lnSpc>
                        <a:spcBef>
                          <a:spcPts val="0"/>
                        </a:spcBef>
                        <a:spcAft>
                          <a:spcPts val="0"/>
                        </a:spcAft>
                      </a:pPr>
                      <a:r>
                        <a:rPr lang="en-US" sz="1050" b="0" cap="none" spc="0" dirty="0">
                          <a:solidFill>
                            <a:schemeClr val="tx1"/>
                          </a:solidFill>
                          <a:effectLst/>
                        </a:rPr>
                        <a:t>43 (90%)</a:t>
                      </a:r>
                    </a:p>
                    <a:p>
                      <a:pPr marL="0" marR="0" algn="ctr">
                        <a:lnSpc>
                          <a:spcPct val="107000"/>
                        </a:lnSpc>
                        <a:spcBef>
                          <a:spcPts val="0"/>
                        </a:spcBef>
                        <a:spcAft>
                          <a:spcPts val="0"/>
                        </a:spcAft>
                      </a:pPr>
                      <a:r>
                        <a:rPr lang="en-US" sz="1050" b="0" cap="none" spc="0" dirty="0">
                          <a:solidFill>
                            <a:schemeClr val="tx1"/>
                          </a:solidFill>
                          <a:effectLst/>
                        </a:rPr>
                        <a:t>41 (85%)</a:t>
                      </a:r>
                    </a:p>
                    <a:p>
                      <a:pPr marL="0" marR="0" algn="ctr">
                        <a:lnSpc>
                          <a:spcPct val="107000"/>
                        </a:lnSpc>
                        <a:spcBef>
                          <a:spcPts val="0"/>
                        </a:spcBef>
                        <a:spcAft>
                          <a:spcPts val="0"/>
                        </a:spcAft>
                      </a:pPr>
                      <a:r>
                        <a:rPr lang="en-US" sz="1050" b="0" cap="none" spc="0" dirty="0">
                          <a:solidFill>
                            <a:schemeClr val="tx1"/>
                          </a:solidFill>
                          <a:effectLst/>
                        </a:rPr>
                        <a:t>39 (81%)</a:t>
                      </a:r>
                    </a:p>
                    <a:p>
                      <a:pPr marL="0" marR="0" algn="ctr">
                        <a:lnSpc>
                          <a:spcPct val="107000"/>
                        </a:lnSpc>
                        <a:spcBef>
                          <a:spcPts val="0"/>
                        </a:spcBef>
                        <a:spcAft>
                          <a:spcPts val="0"/>
                        </a:spcAft>
                      </a:pPr>
                      <a:r>
                        <a:rPr lang="en-US" sz="1050" b="0" cap="none" spc="0" dirty="0">
                          <a:solidFill>
                            <a:schemeClr val="tx1"/>
                          </a:solidFill>
                          <a:effectLst/>
                        </a:rPr>
                        <a:t>37 (77%)</a:t>
                      </a:r>
                    </a:p>
                    <a:p>
                      <a:pPr marL="0" marR="0" algn="ctr">
                        <a:lnSpc>
                          <a:spcPct val="107000"/>
                        </a:lnSpc>
                        <a:spcBef>
                          <a:spcPts val="0"/>
                        </a:spcBef>
                        <a:spcAft>
                          <a:spcPts val="0"/>
                        </a:spcAft>
                      </a:pPr>
                      <a:r>
                        <a:rPr lang="en-US" sz="1050" b="0" cap="none" spc="0" dirty="0">
                          <a:solidFill>
                            <a:schemeClr val="tx1"/>
                          </a:solidFill>
                          <a:effectLst/>
                        </a:rPr>
                        <a:t>37 (77%)</a:t>
                      </a:r>
                    </a:p>
                    <a:p>
                      <a:pPr marL="0" marR="0" algn="ctr">
                        <a:lnSpc>
                          <a:spcPct val="107000"/>
                        </a:lnSpc>
                        <a:spcBef>
                          <a:spcPts val="0"/>
                        </a:spcBef>
                        <a:spcAft>
                          <a:spcPts val="0"/>
                        </a:spcAft>
                      </a:pPr>
                      <a:r>
                        <a:rPr lang="en-US" sz="1050" b="0" cap="none" spc="0" dirty="0">
                          <a:solidFill>
                            <a:schemeClr val="tx1"/>
                          </a:solidFill>
                          <a:effectLst/>
                        </a:rPr>
                        <a:t>37 (77%)</a:t>
                      </a:r>
                    </a:p>
                    <a:p>
                      <a:pPr marL="0" marR="0" algn="ctr">
                        <a:lnSpc>
                          <a:spcPct val="107000"/>
                        </a:lnSpc>
                        <a:spcBef>
                          <a:spcPts val="0"/>
                        </a:spcBef>
                        <a:spcAft>
                          <a:spcPts val="0"/>
                        </a:spcAft>
                      </a:pPr>
                      <a:r>
                        <a:rPr lang="en-US" sz="1050" b="0" cap="none" spc="0" dirty="0">
                          <a:solidFill>
                            <a:schemeClr val="tx1"/>
                          </a:solidFill>
                          <a:effectLst/>
                        </a:rPr>
                        <a:t>36 (75%)</a:t>
                      </a:r>
                    </a:p>
                    <a:p>
                      <a:pPr marL="0" marR="0" algn="ctr">
                        <a:lnSpc>
                          <a:spcPct val="107000"/>
                        </a:lnSpc>
                        <a:spcBef>
                          <a:spcPts val="0"/>
                        </a:spcBef>
                        <a:spcAft>
                          <a:spcPts val="0"/>
                        </a:spcAft>
                      </a:pPr>
                      <a:r>
                        <a:rPr lang="en-US" sz="1050" b="0" cap="none" spc="0" dirty="0">
                          <a:solidFill>
                            <a:schemeClr val="tx1"/>
                          </a:solidFill>
                          <a:effectLst/>
                        </a:rPr>
                        <a:t>36 (75%)</a:t>
                      </a:r>
                    </a:p>
                    <a:p>
                      <a:pPr marL="0" marR="0" algn="ctr">
                        <a:lnSpc>
                          <a:spcPct val="107000"/>
                        </a:lnSpc>
                        <a:spcBef>
                          <a:spcPts val="0"/>
                        </a:spcBef>
                        <a:spcAft>
                          <a:spcPts val="0"/>
                        </a:spcAft>
                      </a:pPr>
                      <a:r>
                        <a:rPr lang="en-US" sz="1050" b="0" cap="none" spc="0" dirty="0">
                          <a:solidFill>
                            <a:schemeClr val="tx1"/>
                          </a:solidFill>
                          <a:effectLst/>
                        </a:rPr>
                        <a:t>35 (73%)</a:t>
                      </a:r>
                    </a:p>
                    <a:p>
                      <a:pPr marL="0" marR="0" algn="ctr">
                        <a:lnSpc>
                          <a:spcPct val="107000"/>
                        </a:lnSpc>
                        <a:spcBef>
                          <a:spcPts val="0"/>
                        </a:spcBef>
                        <a:spcAft>
                          <a:spcPts val="0"/>
                        </a:spcAft>
                      </a:pPr>
                      <a:r>
                        <a:rPr lang="en-US" sz="1050" b="0" cap="none" spc="0" dirty="0">
                          <a:solidFill>
                            <a:schemeClr val="tx1"/>
                          </a:solidFill>
                          <a:effectLst/>
                        </a:rPr>
                        <a:t>33 (69%)</a:t>
                      </a:r>
                    </a:p>
                    <a:p>
                      <a:pPr marL="0" marR="0" algn="ctr">
                        <a:lnSpc>
                          <a:spcPct val="107000"/>
                        </a:lnSpc>
                        <a:spcBef>
                          <a:spcPts val="0"/>
                        </a:spcBef>
                        <a:spcAft>
                          <a:spcPts val="0"/>
                        </a:spcAft>
                      </a:pPr>
                      <a:r>
                        <a:rPr lang="en-US" sz="1050" b="0" cap="none" spc="0" dirty="0">
                          <a:solidFill>
                            <a:schemeClr val="tx1"/>
                          </a:solidFill>
                          <a:effectLst/>
                        </a:rPr>
                        <a:t>25 (64%)</a:t>
                      </a:r>
                    </a:p>
                    <a:p>
                      <a:pPr marL="0" marR="0" algn="ctr">
                        <a:lnSpc>
                          <a:spcPct val="107000"/>
                        </a:lnSpc>
                        <a:spcBef>
                          <a:spcPts val="0"/>
                        </a:spcBef>
                        <a:spcAft>
                          <a:spcPts val="0"/>
                        </a:spcAft>
                      </a:pPr>
                      <a:r>
                        <a:rPr lang="en-US" sz="1050" b="0" cap="none" spc="0" dirty="0">
                          <a:solidFill>
                            <a:schemeClr val="tx1"/>
                          </a:solidFill>
                          <a:effectLst/>
                        </a:rPr>
                        <a:t>30 (64%)</a:t>
                      </a:r>
                    </a:p>
                    <a:p>
                      <a:pPr marL="0" marR="0" algn="ctr">
                        <a:lnSpc>
                          <a:spcPct val="107000"/>
                        </a:lnSpc>
                        <a:spcBef>
                          <a:spcPts val="0"/>
                        </a:spcBef>
                        <a:spcAft>
                          <a:spcPts val="0"/>
                        </a:spcAft>
                      </a:pPr>
                      <a:r>
                        <a:rPr lang="en-US" sz="1050" b="0" cap="none" spc="0" dirty="0">
                          <a:solidFill>
                            <a:schemeClr val="tx1"/>
                          </a:solidFill>
                          <a:effectLst/>
                        </a:rPr>
                        <a:t>25 (52%)</a:t>
                      </a:r>
                    </a:p>
                    <a:p>
                      <a:pPr marL="0" marR="0" algn="ctr">
                        <a:lnSpc>
                          <a:spcPct val="107000"/>
                        </a:lnSpc>
                        <a:spcBef>
                          <a:spcPts val="0"/>
                        </a:spcBef>
                        <a:spcAft>
                          <a:spcPts val="0"/>
                        </a:spcAft>
                      </a:pPr>
                      <a:r>
                        <a:rPr lang="en-US" sz="1050" b="0" cap="none" spc="0" dirty="0">
                          <a:solidFill>
                            <a:schemeClr val="tx1"/>
                          </a:solidFill>
                          <a:effectLst/>
                        </a:rPr>
                        <a:t>24 (50%)</a:t>
                      </a:r>
                    </a:p>
                    <a:p>
                      <a:pPr marL="0" marR="0" algn="ctr">
                        <a:lnSpc>
                          <a:spcPct val="107000"/>
                        </a:lnSpc>
                        <a:spcBef>
                          <a:spcPts val="0"/>
                        </a:spcBef>
                        <a:spcAft>
                          <a:spcPts val="0"/>
                        </a:spcAft>
                      </a:pPr>
                      <a:r>
                        <a:rPr lang="en-US" sz="1050" b="0" cap="none" spc="0" dirty="0">
                          <a:solidFill>
                            <a:schemeClr val="tx1"/>
                          </a:solidFill>
                          <a:effectLst/>
                        </a:rPr>
                        <a:t>20 (49%)</a:t>
                      </a:r>
                    </a:p>
                    <a:p>
                      <a:pPr marL="0" marR="0" algn="ctr">
                        <a:lnSpc>
                          <a:spcPct val="107000"/>
                        </a:lnSpc>
                        <a:spcBef>
                          <a:spcPts val="0"/>
                        </a:spcBef>
                        <a:spcAft>
                          <a:spcPts val="0"/>
                        </a:spcAft>
                      </a:pPr>
                      <a:r>
                        <a:rPr lang="en-US" sz="1050" b="0" cap="none" spc="0" dirty="0">
                          <a:solidFill>
                            <a:schemeClr val="tx1"/>
                          </a:solidFill>
                          <a:effectLst/>
                        </a:rPr>
                        <a:t>15 (31%)</a:t>
                      </a:r>
                    </a:p>
                    <a:p>
                      <a:pPr marL="0" marR="0" algn="ctr">
                        <a:lnSpc>
                          <a:spcPct val="107000"/>
                        </a:lnSpc>
                        <a:spcBef>
                          <a:spcPts val="0"/>
                        </a:spcBef>
                        <a:spcAft>
                          <a:spcPts val="0"/>
                        </a:spcAft>
                      </a:pPr>
                      <a:r>
                        <a:rPr lang="en-US" sz="1050" b="0" cap="none" spc="0" dirty="0">
                          <a:solidFill>
                            <a:schemeClr val="tx1"/>
                          </a:solidFill>
                          <a:effectLst/>
                        </a:rPr>
                        <a:t>12 (25%)</a:t>
                      </a:r>
                    </a:p>
                    <a:p>
                      <a:pPr marL="0" marR="0" algn="ctr">
                        <a:lnSpc>
                          <a:spcPct val="107000"/>
                        </a:lnSpc>
                        <a:spcBef>
                          <a:spcPts val="0"/>
                        </a:spcBef>
                        <a:spcAft>
                          <a:spcPts val="0"/>
                        </a:spcAft>
                      </a:pPr>
                      <a:r>
                        <a:rPr lang="en-US" sz="1050" b="0" cap="none" spc="0" dirty="0">
                          <a:solidFill>
                            <a:schemeClr val="tx1"/>
                          </a:solidFill>
                          <a:effectLst/>
                        </a:rPr>
                        <a:t>11 (24%)</a:t>
                      </a:r>
                    </a:p>
                    <a:p>
                      <a:pPr marL="0" marR="0" algn="ctr">
                        <a:lnSpc>
                          <a:spcPct val="107000"/>
                        </a:lnSpc>
                        <a:spcBef>
                          <a:spcPts val="0"/>
                        </a:spcBef>
                        <a:spcAft>
                          <a:spcPts val="0"/>
                        </a:spcAft>
                      </a:pPr>
                      <a:r>
                        <a:rPr lang="en-US" sz="1050" b="0" cap="none" spc="0" dirty="0">
                          <a:solidFill>
                            <a:schemeClr val="tx1"/>
                          </a:solidFill>
                          <a:effectLst/>
                        </a:rPr>
                        <a:t>8 (17%)</a:t>
                      </a:r>
                    </a:p>
                    <a:p>
                      <a:pPr marL="0" marR="0" algn="ctr">
                        <a:lnSpc>
                          <a:spcPct val="107000"/>
                        </a:lnSpc>
                        <a:spcBef>
                          <a:spcPts val="0"/>
                        </a:spcBef>
                        <a:spcAft>
                          <a:spcPts val="0"/>
                        </a:spcAft>
                      </a:pPr>
                      <a:r>
                        <a:rPr lang="en-US" sz="1050" b="0" cap="none" spc="0" dirty="0">
                          <a:solidFill>
                            <a:schemeClr val="tx1"/>
                          </a:solidFill>
                          <a:effectLst/>
                        </a:rPr>
                        <a:t>5 (15%)</a:t>
                      </a:r>
                    </a:p>
                    <a:p>
                      <a:pPr marL="0" marR="0" algn="ctr">
                        <a:lnSpc>
                          <a:spcPct val="107000"/>
                        </a:lnSpc>
                        <a:spcBef>
                          <a:spcPts val="0"/>
                        </a:spcBef>
                        <a:spcAft>
                          <a:spcPts val="0"/>
                        </a:spcAft>
                      </a:pPr>
                      <a:r>
                        <a:rPr lang="en-US" sz="1050" b="0" cap="none" spc="0" dirty="0">
                          <a:solidFill>
                            <a:schemeClr val="tx1"/>
                          </a:solidFill>
                          <a:effectLst/>
                        </a:rPr>
                        <a:t>2 (4%)</a:t>
                      </a:r>
                    </a:p>
                    <a:p>
                      <a:pPr marL="0" marR="0" algn="ctr">
                        <a:lnSpc>
                          <a:spcPct val="107000"/>
                        </a:lnSpc>
                        <a:spcBef>
                          <a:spcPts val="0"/>
                        </a:spcBef>
                        <a:spcAft>
                          <a:spcPts val="0"/>
                        </a:spcAft>
                      </a:pPr>
                      <a:r>
                        <a:rPr lang="en-US" sz="1050" b="0" cap="none" spc="0" dirty="0">
                          <a:solidFill>
                            <a:schemeClr val="tx1"/>
                          </a:solidFill>
                          <a:effectLst/>
                        </a:rPr>
                        <a:t>1 (2%)</a:t>
                      </a:r>
                    </a:p>
                    <a:p>
                      <a:pPr marL="0" marR="0" algn="ctr">
                        <a:lnSpc>
                          <a:spcPct val="107000"/>
                        </a:lnSpc>
                        <a:spcBef>
                          <a:spcPts val="0"/>
                        </a:spcBef>
                        <a:spcAft>
                          <a:spcPts val="0"/>
                        </a:spcAft>
                      </a:pPr>
                      <a:r>
                        <a:rPr lang="en-US" sz="1050" b="0" cap="none" spc="0" dirty="0">
                          <a:solidFill>
                            <a:schemeClr val="tx1"/>
                          </a:solidFill>
                          <a:effectLst/>
                        </a:rPr>
                        <a:t>1 (2%)</a:t>
                      </a:r>
                      <a:endParaRPr lang="en-US" sz="105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161" marR="24161" marT="59824" marB="0">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203663383"/>
                  </a:ext>
                </a:extLst>
              </a:tr>
            </a:tbl>
          </a:graphicData>
        </a:graphic>
      </p:graphicFrame>
    </p:spTree>
    <p:extLst>
      <p:ext uri="{BB962C8B-B14F-4D97-AF65-F5344CB8AC3E}">
        <p14:creationId xmlns:p14="http://schemas.microsoft.com/office/powerpoint/2010/main" val="242197045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4"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7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6"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77" name="Rectangle 2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78" name="Rectangle 23">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25">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27">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81" name="Rectangle 29">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FB6424EC-2FDF-4F62-9D73-1A2CED0998ED}"/>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800" cap="all" spc="-100">
                <a:solidFill>
                  <a:schemeClr val="bg1"/>
                </a:solidFill>
              </a:rPr>
              <a:t>Serum Analysis</a:t>
            </a:r>
          </a:p>
        </p:txBody>
      </p:sp>
      <p:sp>
        <p:nvSpPr>
          <p:cNvPr id="82" name="Rectangle 31">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3" name="Straight Connector 33">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35">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2E41650C-70D4-4B61-815D-184944DEF276}"/>
              </a:ext>
            </a:extLst>
          </p:cNvPr>
          <p:cNvGraphicFramePr>
            <a:graphicFrameLocks noGrp="1"/>
          </p:cNvGraphicFramePr>
          <p:nvPr>
            <p:extLst>
              <p:ext uri="{D42A27DB-BD31-4B8C-83A1-F6EECF244321}">
                <p14:modId xmlns:p14="http://schemas.microsoft.com/office/powerpoint/2010/main" val="3853859096"/>
              </p:ext>
            </p:extLst>
          </p:nvPr>
        </p:nvGraphicFramePr>
        <p:xfrm>
          <a:off x="5038200" y="219201"/>
          <a:ext cx="7033144" cy="7257381"/>
        </p:xfrm>
        <a:graphic>
          <a:graphicData uri="http://schemas.openxmlformats.org/drawingml/2006/table">
            <a:tbl>
              <a:tblPr firstRow="1" firstCol="1" bandRow="1">
                <a:noFill/>
                <a:tableStyleId>{5C22544A-7EE6-4342-B048-85BDC9FD1C3A}</a:tableStyleId>
              </a:tblPr>
              <a:tblGrid>
                <a:gridCol w="2388016">
                  <a:extLst>
                    <a:ext uri="{9D8B030D-6E8A-4147-A177-3AD203B41FA5}">
                      <a16:colId xmlns:a16="http://schemas.microsoft.com/office/drawing/2014/main" val="101961965"/>
                    </a:ext>
                  </a:extLst>
                </a:gridCol>
                <a:gridCol w="1316229">
                  <a:extLst>
                    <a:ext uri="{9D8B030D-6E8A-4147-A177-3AD203B41FA5}">
                      <a16:colId xmlns:a16="http://schemas.microsoft.com/office/drawing/2014/main" val="2596485720"/>
                    </a:ext>
                  </a:extLst>
                </a:gridCol>
                <a:gridCol w="1466879">
                  <a:extLst>
                    <a:ext uri="{9D8B030D-6E8A-4147-A177-3AD203B41FA5}">
                      <a16:colId xmlns:a16="http://schemas.microsoft.com/office/drawing/2014/main" val="459710523"/>
                    </a:ext>
                  </a:extLst>
                </a:gridCol>
                <a:gridCol w="783772">
                  <a:extLst>
                    <a:ext uri="{9D8B030D-6E8A-4147-A177-3AD203B41FA5}">
                      <a16:colId xmlns:a16="http://schemas.microsoft.com/office/drawing/2014/main" val="728879328"/>
                    </a:ext>
                  </a:extLst>
                </a:gridCol>
                <a:gridCol w="1078248">
                  <a:extLst>
                    <a:ext uri="{9D8B030D-6E8A-4147-A177-3AD203B41FA5}">
                      <a16:colId xmlns:a16="http://schemas.microsoft.com/office/drawing/2014/main" val="3165850053"/>
                    </a:ext>
                  </a:extLst>
                </a:gridCol>
              </a:tblGrid>
              <a:tr h="503749">
                <a:tc>
                  <a:txBody>
                    <a:bodyPr/>
                    <a:lstStyle/>
                    <a:p>
                      <a:pPr marL="0" marR="0" algn="ctr">
                        <a:lnSpc>
                          <a:spcPct val="100000"/>
                        </a:lnSpc>
                        <a:spcBef>
                          <a:spcPts val="0"/>
                        </a:spcBef>
                        <a:spcAft>
                          <a:spcPts val="0"/>
                        </a:spcAft>
                      </a:pPr>
                      <a:r>
                        <a:rPr lang="en-US" sz="1000" b="0" cap="all" spc="150" dirty="0">
                          <a:solidFill>
                            <a:schemeClr val="lt1"/>
                          </a:solidFill>
                          <a:effectLst/>
                        </a:rPr>
                        <a:t>Study</a:t>
                      </a:r>
                      <a:endParaRPr lang="en-US" sz="1000" b="0" cap="all" spc="150" dirty="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lnL>
                    <a:lnR w="12700" cmpd="sng">
                      <a:noFill/>
                    </a:lnR>
                    <a:lnT w="12700" cmpd="sng">
                      <a:noFill/>
                    </a:lnT>
                    <a:lnB w="38100" cmpd="sng">
                      <a:noFill/>
                    </a:lnB>
                    <a:solidFill>
                      <a:srgbClr val="505356"/>
                    </a:solidFill>
                  </a:tcPr>
                </a:tc>
                <a:tc>
                  <a:txBody>
                    <a:bodyPr/>
                    <a:lstStyle/>
                    <a:p>
                      <a:pPr marL="0" marR="0" algn="ctr">
                        <a:lnSpc>
                          <a:spcPct val="100000"/>
                        </a:lnSpc>
                        <a:spcBef>
                          <a:spcPts val="0"/>
                        </a:spcBef>
                        <a:spcAft>
                          <a:spcPts val="0"/>
                        </a:spcAft>
                      </a:pPr>
                      <a:r>
                        <a:rPr lang="en-US" sz="1000" b="0" cap="all" spc="150">
                          <a:solidFill>
                            <a:schemeClr val="lt1"/>
                          </a:solidFill>
                          <a:effectLst/>
                        </a:rPr>
                        <a:t>DSRD Results Abnormal </a:t>
                      </a:r>
                    </a:p>
                    <a:p>
                      <a:pPr marL="0" marR="0" algn="ctr">
                        <a:lnSpc>
                          <a:spcPct val="100000"/>
                        </a:lnSpc>
                        <a:spcBef>
                          <a:spcPts val="0"/>
                        </a:spcBef>
                        <a:spcAft>
                          <a:spcPts val="0"/>
                        </a:spcAft>
                      </a:pPr>
                      <a:r>
                        <a:rPr lang="en-US" sz="1000" b="0" cap="all" spc="150">
                          <a:solidFill>
                            <a:schemeClr val="lt1"/>
                          </a:solidFill>
                          <a:effectLst/>
                        </a:rPr>
                        <a:t>(n, %)</a:t>
                      </a:r>
                      <a:endParaRPr lang="en-US" sz="1000" b="0" cap="all" spc="15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lnL>
                    <a:lnR w="12700" cmpd="sng">
                      <a:noFill/>
                    </a:lnR>
                    <a:lnT w="12700" cmpd="sng">
                      <a:noFill/>
                    </a:lnT>
                    <a:lnB w="38100" cmpd="sng">
                      <a:noFill/>
                    </a:lnB>
                    <a:solidFill>
                      <a:srgbClr val="505356"/>
                    </a:solidFill>
                  </a:tcPr>
                </a:tc>
                <a:tc>
                  <a:txBody>
                    <a:bodyPr/>
                    <a:lstStyle/>
                    <a:p>
                      <a:pPr marL="0" marR="0" algn="ctr">
                        <a:lnSpc>
                          <a:spcPct val="100000"/>
                        </a:lnSpc>
                        <a:spcBef>
                          <a:spcPts val="0"/>
                        </a:spcBef>
                        <a:spcAft>
                          <a:spcPts val="0"/>
                        </a:spcAft>
                      </a:pPr>
                      <a:r>
                        <a:rPr lang="en-US" sz="1000" b="0" cap="all" spc="150" dirty="0">
                          <a:solidFill>
                            <a:schemeClr val="lt1"/>
                          </a:solidFill>
                          <a:effectLst/>
                        </a:rPr>
                        <a:t>DS Results Abnormal </a:t>
                      </a:r>
                    </a:p>
                    <a:p>
                      <a:pPr marL="0" marR="0" algn="ctr">
                        <a:lnSpc>
                          <a:spcPct val="100000"/>
                        </a:lnSpc>
                        <a:spcBef>
                          <a:spcPts val="0"/>
                        </a:spcBef>
                        <a:spcAft>
                          <a:spcPts val="0"/>
                        </a:spcAft>
                      </a:pPr>
                      <a:r>
                        <a:rPr lang="en-US" sz="1000" b="0" cap="all" spc="150" dirty="0">
                          <a:solidFill>
                            <a:schemeClr val="lt1"/>
                          </a:solidFill>
                          <a:effectLst/>
                        </a:rPr>
                        <a:t>(n/N, %)</a:t>
                      </a:r>
                      <a:endParaRPr lang="en-US" sz="1000" b="0" cap="all" spc="150" dirty="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lnL>
                    <a:lnR w="12700" cmpd="sng">
                      <a:noFill/>
                    </a:lnR>
                    <a:lnT w="12700" cmpd="sng">
                      <a:noFill/>
                    </a:lnT>
                    <a:lnB w="38100" cmpd="sng">
                      <a:noFill/>
                    </a:lnB>
                    <a:solidFill>
                      <a:srgbClr val="505356"/>
                    </a:solidFill>
                  </a:tcPr>
                </a:tc>
                <a:tc>
                  <a:txBody>
                    <a:bodyPr/>
                    <a:lstStyle/>
                    <a:p>
                      <a:pPr marL="0" marR="0" algn="ctr">
                        <a:lnSpc>
                          <a:spcPct val="100000"/>
                        </a:lnSpc>
                        <a:spcBef>
                          <a:spcPts val="0"/>
                        </a:spcBef>
                        <a:spcAft>
                          <a:spcPts val="0"/>
                        </a:spcAft>
                      </a:pPr>
                      <a:r>
                        <a:rPr lang="en-US" sz="1000" b="0" cap="all" spc="150" dirty="0">
                          <a:solidFill>
                            <a:schemeClr val="lt1"/>
                          </a:solidFill>
                          <a:effectLst/>
                        </a:rPr>
                        <a:t>p Value</a:t>
                      </a:r>
                      <a:endParaRPr lang="en-US" sz="1000" b="0" cap="all" spc="150" dirty="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lnL>
                    <a:lnR w="12700" cmpd="sng">
                      <a:noFill/>
                    </a:lnR>
                    <a:lnT w="12700" cmpd="sng">
                      <a:noFill/>
                    </a:lnT>
                    <a:lnB w="38100" cmpd="sng">
                      <a:noFill/>
                    </a:lnB>
                    <a:solidFill>
                      <a:srgbClr val="505356"/>
                    </a:solidFill>
                  </a:tcPr>
                </a:tc>
                <a:tc>
                  <a:txBody>
                    <a:bodyPr/>
                    <a:lstStyle/>
                    <a:p>
                      <a:pPr marL="0" marR="0" algn="ctr">
                        <a:lnSpc>
                          <a:spcPct val="100000"/>
                        </a:lnSpc>
                        <a:spcBef>
                          <a:spcPts val="0"/>
                        </a:spcBef>
                        <a:spcAft>
                          <a:spcPts val="0"/>
                        </a:spcAft>
                      </a:pPr>
                      <a:r>
                        <a:rPr lang="en-US" sz="1000" b="0" cap="all" spc="150" dirty="0">
                          <a:solidFill>
                            <a:schemeClr val="lt1"/>
                          </a:solidFill>
                          <a:effectLst/>
                        </a:rPr>
                        <a:t>95% CI</a:t>
                      </a:r>
                      <a:endParaRPr lang="en-US" sz="1000" b="0" cap="all" spc="150" dirty="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474398131"/>
                  </a:ext>
                </a:extLst>
              </a:tr>
              <a:tr h="205726">
                <a:tc>
                  <a:txBody>
                    <a:bodyPr/>
                    <a:lstStyle/>
                    <a:p>
                      <a:pPr marL="0" marR="0">
                        <a:lnSpc>
                          <a:spcPct val="100000"/>
                        </a:lnSpc>
                        <a:spcBef>
                          <a:spcPts val="0"/>
                        </a:spcBef>
                        <a:spcAft>
                          <a:spcPts val="0"/>
                        </a:spcAft>
                      </a:pPr>
                      <a:r>
                        <a:rPr lang="en-US" sz="1000" b="1" cap="none" spc="0" dirty="0">
                          <a:solidFill>
                            <a:schemeClr val="tx1"/>
                          </a:solidFill>
                          <a:effectLst/>
                        </a:rPr>
                        <a:t>ANA</a:t>
                      </a:r>
                      <a:endParaRPr lang="en-US" sz="10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a:solidFill>
                            <a:schemeClr val="tx1"/>
                          </a:solidFill>
                          <a:effectLst/>
                        </a:rPr>
                        <a:t>8 (17%)</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a:solidFill>
                            <a:schemeClr val="tx1"/>
                          </a:solidFill>
                          <a:effectLst/>
                        </a:rPr>
                        <a:t>21/422 (5%)</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dirty="0">
                          <a:solidFill>
                            <a:schemeClr val="tx1"/>
                          </a:solidFill>
                          <a:effectLst/>
                        </a:rPr>
                        <a:t>0.003</a:t>
                      </a:r>
                      <a:endParaRPr lang="en-US" sz="10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dirty="0">
                          <a:solidFill>
                            <a:schemeClr val="tx1"/>
                          </a:solidFill>
                          <a:effectLst/>
                        </a:rPr>
                        <a:t>1.59-9.18</a:t>
                      </a:r>
                      <a:endParaRPr lang="en-US" sz="10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661951157"/>
                  </a:ext>
                </a:extLst>
              </a:tr>
              <a:tr h="205726">
                <a:tc>
                  <a:txBody>
                    <a:bodyPr/>
                    <a:lstStyle/>
                    <a:p>
                      <a:pPr marL="0" marR="0">
                        <a:lnSpc>
                          <a:spcPct val="100000"/>
                        </a:lnSpc>
                        <a:spcBef>
                          <a:spcPts val="0"/>
                        </a:spcBef>
                        <a:spcAft>
                          <a:spcPts val="0"/>
                        </a:spcAft>
                      </a:pPr>
                      <a:r>
                        <a:rPr lang="en-US" sz="1000" b="1" cap="none" spc="0">
                          <a:solidFill>
                            <a:schemeClr val="tx1"/>
                          </a:solidFill>
                          <a:effectLst/>
                        </a:rPr>
                        <a:t>Anti-DnaseB</a:t>
                      </a:r>
                      <a:endParaRPr lang="en-US" sz="1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0000"/>
                        </a:lnSpc>
                        <a:spcBef>
                          <a:spcPts val="0"/>
                        </a:spcBef>
                        <a:spcAft>
                          <a:spcPts val="0"/>
                        </a:spcAft>
                      </a:pPr>
                      <a:r>
                        <a:rPr lang="en-US" sz="1000" cap="none" spc="0">
                          <a:solidFill>
                            <a:schemeClr val="tx1"/>
                          </a:solidFill>
                          <a:effectLst/>
                        </a:rPr>
                        <a:t>0 (0%)</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gridSpan="3">
                  <a:txBody>
                    <a:bodyPr/>
                    <a:lstStyle/>
                    <a:p>
                      <a:pPr marL="0" marR="0" algn="ctr">
                        <a:lnSpc>
                          <a:spcPct val="100000"/>
                        </a:lnSpc>
                        <a:spcBef>
                          <a:spcPts val="0"/>
                        </a:spcBef>
                        <a:spcAft>
                          <a:spcPts val="0"/>
                        </a:spcAft>
                      </a:pPr>
                      <a:r>
                        <a:rPr lang="en-US" sz="1000" cap="none" spc="0">
                          <a:solidFill>
                            <a:schemeClr val="tx1"/>
                          </a:solidFill>
                          <a:effectLst/>
                        </a:rPr>
                        <a:t> </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70701068"/>
                  </a:ext>
                </a:extLst>
              </a:tr>
              <a:tr h="205726">
                <a:tc>
                  <a:txBody>
                    <a:bodyPr/>
                    <a:lstStyle/>
                    <a:p>
                      <a:pPr marL="0" marR="0">
                        <a:lnSpc>
                          <a:spcPct val="100000"/>
                        </a:lnSpc>
                        <a:spcBef>
                          <a:spcPts val="0"/>
                        </a:spcBef>
                        <a:spcAft>
                          <a:spcPts val="0"/>
                        </a:spcAft>
                      </a:pPr>
                      <a:r>
                        <a:rPr lang="en-US" sz="1000" b="1" cap="none" spc="0">
                          <a:solidFill>
                            <a:schemeClr val="tx1"/>
                          </a:solidFill>
                          <a:effectLst/>
                        </a:rPr>
                        <a:t>ASO (n = 34)</a:t>
                      </a:r>
                      <a:endParaRPr lang="en-US" sz="1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a:solidFill>
                            <a:schemeClr val="tx1"/>
                          </a:solidFill>
                          <a:effectLst/>
                        </a:rPr>
                        <a:t>5 (14%)</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gridSpan="3">
                  <a:txBody>
                    <a:bodyPr/>
                    <a:lstStyle/>
                    <a:p>
                      <a:pPr marL="0" marR="0" algn="ctr">
                        <a:lnSpc>
                          <a:spcPct val="100000"/>
                        </a:lnSpc>
                        <a:spcBef>
                          <a:spcPts val="0"/>
                        </a:spcBef>
                        <a:spcAft>
                          <a:spcPts val="0"/>
                        </a:spcAft>
                      </a:pPr>
                      <a:r>
                        <a:rPr lang="en-US" sz="1000" cap="none" spc="0">
                          <a:solidFill>
                            <a:schemeClr val="tx1"/>
                          </a:solidFill>
                          <a:effectLst/>
                        </a:rPr>
                        <a:t> </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0077602"/>
                  </a:ext>
                </a:extLst>
              </a:tr>
              <a:tr h="205726">
                <a:tc>
                  <a:txBody>
                    <a:bodyPr/>
                    <a:lstStyle/>
                    <a:p>
                      <a:pPr marL="0" marR="0">
                        <a:lnSpc>
                          <a:spcPct val="100000"/>
                        </a:lnSpc>
                        <a:spcBef>
                          <a:spcPts val="0"/>
                        </a:spcBef>
                        <a:spcAft>
                          <a:spcPts val="0"/>
                        </a:spcAft>
                      </a:pPr>
                      <a:r>
                        <a:rPr lang="en-US" sz="1000" b="1" cap="none" spc="0">
                          <a:solidFill>
                            <a:schemeClr val="tx1"/>
                          </a:solidFill>
                          <a:effectLst/>
                        </a:rPr>
                        <a:t>B12 level</a:t>
                      </a:r>
                      <a:endParaRPr lang="en-US" sz="1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0000"/>
                        </a:lnSpc>
                        <a:spcBef>
                          <a:spcPts val="0"/>
                        </a:spcBef>
                        <a:spcAft>
                          <a:spcPts val="0"/>
                        </a:spcAft>
                      </a:pPr>
                      <a:r>
                        <a:rPr lang="en-US" sz="1000" cap="none" spc="0">
                          <a:solidFill>
                            <a:schemeClr val="tx1"/>
                          </a:solidFill>
                          <a:effectLst/>
                        </a:rPr>
                        <a:t>1 (2%)</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gridSpan="3">
                  <a:txBody>
                    <a:bodyPr/>
                    <a:lstStyle/>
                    <a:p>
                      <a:pPr marL="0" marR="0" algn="ctr">
                        <a:lnSpc>
                          <a:spcPct val="100000"/>
                        </a:lnSpc>
                        <a:spcBef>
                          <a:spcPts val="0"/>
                        </a:spcBef>
                        <a:spcAft>
                          <a:spcPts val="0"/>
                        </a:spcAft>
                      </a:pPr>
                      <a:r>
                        <a:rPr lang="en-US" sz="1000" cap="none" spc="0">
                          <a:solidFill>
                            <a:schemeClr val="tx1"/>
                          </a:solidFill>
                          <a:effectLst/>
                        </a:rPr>
                        <a:t> </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01868298"/>
                  </a:ext>
                </a:extLst>
              </a:tr>
              <a:tr h="205726">
                <a:tc>
                  <a:txBody>
                    <a:bodyPr/>
                    <a:lstStyle/>
                    <a:p>
                      <a:pPr marL="0" marR="0">
                        <a:lnSpc>
                          <a:spcPct val="100000"/>
                        </a:lnSpc>
                        <a:spcBef>
                          <a:spcPts val="0"/>
                        </a:spcBef>
                        <a:spcAft>
                          <a:spcPts val="0"/>
                        </a:spcAft>
                      </a:pPr>
                      <a:r>
                        <a:rPr lang="en-US" sz="1000" b="1" cap="none" spc="0">
                          <a:solidFill>
                            <a:schemeClr val="tx1"/>
                          </a:solidFill>
                          <a:effectLst/>
                        </a:rPr>
                        <a:t>Celiac panel</a:t>
                      </a:r>
                      <a:endParaRPr lang="en-US" sz="1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a:solidFill>
                            <a:schemeClr val="tx1"/>
                          </a:solidFill>
                          <a:effectLst/>
                        </a:rPr>
                        <a:t>4 (8%)</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gridSpan="3">
                  <a:txBody>
                    <a:bodyPr/>
                    <a:lstStyle/>
                    <a:p>
                      <a:pPr marL="0" marR="0" algn="ctr">
                        <a:lnSpc>
                          <a:spcPct val="100000"/>
                        </a:lnSpc>
                        <a:spcBef>
                          <a:spcPts val="0"/>
                        </a:spcBef>
                        <a:spcAft>
                          <a:spcPts val="0"/>
                        </a:spcAft>
                      </a:pPr>
                      <a:r>
                        <a:rPr lang="en-US" sz="1000" cap="none" spc="0">
                          <a:solidFill>
                            <a:schemeClr val="tx1"/>
                          </a:solidFill>
                          <a:effectLst/>
                        </a:rPr>
                        <a:t> </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9346041"/>
                  </a:ext>
                </a:extLst>
              </a:tr>
              <a:tr h="205726">
                <a:tc>
                  <a:txBody>
                    <a:bodyPr/>
                    <a:lstStyle/>
                    <a:p>
                      <a:pPr marL="0" marR="0">
                        <a:lnSpc>
                          <a:spcPct val="100000"/>
                        </a:lnSpc>
                        <a:spcBef>
                          <a:spcPts val="0"/>
                        </a:spcBef>
                        <a:spcAft>
                          <a:spcPts val="0"/>
                        </a:spcAft>
                      </a:pPr>
                      <a:r>
                        <a:rPr lang="en-US" sz="1000" b="1" cap="none" spc="0">
                          <a:solidFill>
                            <a:schemeClr val="tx1"/>
                          </a:solidFill>
                          <a:effectLst/>
                        </a:rPr>
                        <a:t>Complete metabolic panel</a:t>
                      </a:r>
                      <a:endParaRPr lang="en-US" sz="1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0000"/>
                        </a:lnSpc>
                        <a:spcBef>
                          <a:spcPts val="0"/>
                        </a:spcBef>
                        <a:spcAft>
                          <a:spcPts val="0"/>
                        </a:spcAft>
                      </a:pPr>
                      <a:r>
                        <a:rPr lang="en-US" sz="1000" cap="none" spc="0">
                          <a:solidFill>
                            <a:schemeClr val="tx1"/>
                          </a:solidFill>
                          <a:effectLst/>
                        </a:rPr>
                        <a:t>0 (0%)</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gridSpan="3">
                  <a:txBody>
                    <a:bodyPr/>
                    <a:lstStyle/>
                    <a:p>
                      <a:pPr marL="0" marR="0" algn="ctr">
                        <a:lnSpc>
                          <a:spcPct val="100000"/>
                        </a:lnSpc>
                        <a:spcBef>
                          <a:spcPts val="0"/>
                        </a:spcBef>
                        <a:spcAft>
                          <a:spcPts val="0"/>
                        </a:spcAft>
                      </a:pPr>
                      <a:r>
                        <a:rPr lang="en-US" sz="1000" cap="none" spc="0" dirty="0">
                          <a:solidFill>
                            <a:schemeClr val="tx1"/>
                          </a:solidFill>
                          <a:effectLst/>
                        </a:rPr>
                        <a:t> </a:t>
                      </a:r>
                      <a:endParaRPr lang="en-US" sz="10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60922774"/>
                  </a:ext>
                </a:extLst>
              </a:tr>
              <a:tr h="230292">
                <a:tc>
                  <a:txBody>
                    <a:bodyPr/>
                    <a:lstStyle/>
                    <a:p>
                      <a:pPr marL="0" marR="0">
                        <a:lnSpc>
                          <a:spcPct val="100000"/>
                        </a:lnSpc>
                        <a:spcBef>
                          <a:spcPts val="0"/>
                        </a:spcBef>
                        <a:spcAft>
                          <a:spcPts val="0"/>
                        </a:spcAft>
                      </a:pPr>
                      <a:r>
                        <a:rPr lang="en-US" sz="1000" b="1" cap="none" spc="0">
                          <a:solidFill>
                            <a:schemeClr val="tx1"/>
                          </a:solidFill>
                          <a:effectLst/>
                        </a:rPr>
                        <a:t>CRP (n= 38)</a:t>
                      </a:r>
                      <a:endParaRPr lang="en-US" sz="1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a:solidFill>
                            <a:schemeClr val="tx1"/>
                          </a:solidFill>
                          <a:effectLst/>
                        </a:rPr>
                        <a:t>4 (10%)</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gridSpan="3">
                  <a:txBody>
                    <a:bodyPr/>
                    <a:lstStyle/>
                    <a:p>
                      <a:pPr marL="0" marR="0" algn="ctr">
                        <a:lnSpc>
                          <a:spcPct val="100000"/>
                        </a:lnSpc>
                        <a:spcBef>
                          <a:spcPts val="0"/>
                        </a:spcBef>
                        <a:spcAft>
                          <a:spcPts val="0"/>
                        </a:spcAft>
                      </a:pPr>
                      <a:r>
                        <a:rPr lang="en-US" sz="1000" cap="none" spc="0">
                          <a:solidFill>
                            <a:schemeClr val="tx1"/>
                          </a:solidFill>
                          <a:effectLst/>
                        </a:rPr>
                        <a:t> </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7417325"/>
                  </a:ext>
                </a:extLst>
              </a:tr>
              <a:tr h="205726">
                <a:tc>
                  <a:txBody>
                    <a:bodyPr/>
                    <a:lstStyle/>
                    <a:p>
                      <a:pPr marL="0" marR="0">
                        <a:lnSpc>
                          <a:spcPct val="100000"/>
                        </a:lnSpc>
                        <a:spcBef>
                          <a:spcPts val="0"/>
                        </a:spcBef>
                        <a:spcAft>
                          <a:spcPts val="0"/>
                        </a:spcAft>
                      </a:pPr>
                      <a:r>
                        <a:rPr lang="en-US" sz="1000" b="1" cap="none" spc="0">
                          <a:solidFill>
                            <a:schemeClr val="tx1"/>
                          </a:solidFill>
                          <a:effectLst/>
                        </a:rPr>
                        <a:t>dsDNA (n= 37)</a:t>
                      </a:r>
                      <a:endParaRPr lang="en-US" sz="1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0000"/>
                        </a:lnSpc>
                        <a:spcBef>
                          <a:spcPts val="0"/>
                        </a:spcBef>
                        <a:spcAft>
                          <a:spcPts val="0"/>
                        </a:spcAft>
                      </a:pPr>
                      <a:r>
                        <a:rPr lang="en-US" sz="1000" cap="none" spc="0">
                          <a:solidFill>
                            <a:schemeClr val="tx1"/>
                          </a:solidFill>
                          <a:effectLst/>
                        </a:rPr>
                        <a:t>0 (0%)</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gridSpan="3">
                  <a:txBody>
                    <a:bodyPr/>
                    <a:lstStyle/>
                    <a:p>
                      <a:pPr marL="0" marR="0" algn="ctr">
                        <a:lnSpc>
                          <a:spcPct val="100000"/>
                        </a:lnSpc>
                        <a:spcBef>
                          <a:spcPts val="0"/>
                        </a:spcBef>
                        <a:spcAft>
                          <a:spcPts val="0"/>
                        </a:spcAft>
                      </a:pPr>
                      <a:r>
                        <a:rPr lang="en-US" sz="1000" cap="none" spc="0">
                          <a:solidFill>
                            <a:schemeClr val="tx1"/>
                          </a:solidFill>
                          <a:effectLst/>
                        </a:rPr>
                        <a:t> </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60970861"/>
                  </a:ext>
                </a:extLst>
              </a:tr>
              <a:tr h="205726">
                <a:tc>
                  <a:txBody>
                    <a:bodyPr/>
                    <a:lstStyle/>
                    <a:p>
                      <a:pPr marL="0" marR="0">
                        <a:lnSpc>
                          <a:spcPct val="100000"/>
                        </a:lnSpc>
                        <a:spcBef>
                          <a:spcPts val="0"/>
                        </a:spcBef>
                        <a:spcAft>
                          <a:spcPts val="0"/>
                        </a:spcAft>
                      </a:pPr>
                      <a:r>
                        <a:rPr lang="en-US" sz="1000" b="1" cap="none" spc="0">
                          <a:solidFill>
                            <a:schemeClr val="tx1"/>
                          </a:solidFill>
                          <a:effectLst/>
                        </a:rPr>
                        <a:t>ESR (n= 42)</a:t>
                      </a:r>
                      <a:endParaRPr lang="en-US" sz="1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a:solidFill>
                            <a:schemeClr val="tx1"/>
                          </a:solidFill>
                          <a:effectLst/>
                        </a:rPr>
                        <a:t>10 (24%)</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gridSpan="3">
                  <a:txBody>
                    <a:bodyPr/>
                    <a:lstStyle/>
                    <a:p>
                      <a:pPr marL="0" marR="0" algn="ctr">
                        <a:lnSpc>
                          <a:spcPct val="100000"/>
                        </a:lnSpc>
                        <a:spcBef>
                          <a:spcPts val="0"/>
                        </a:spcBef>
                        <a:spcAft>
                          <a:spcPts val="0"/>
                        </a:spcAft>
                      </a:pPr>
                      <a:r>
                        <a:rPr lang="en-US" sz="1000" cap="none" spc="0">
                          <a:solidFill>
                            <a:schemeClr val="tx1"/>
                          </a:solidFill>
                          <a:effectLst/>
                        </a:rPr>
                        <a:t> </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2188545"/>
                  </a:ext>
                </a:extLst>
              </a:tr>
              <a:tr h="205726">
                <a:tc>
                  <a:txBody>
                    <a:bodyPr/>
                    <a:lstStyle/>
                    <a:p>
                      <a:pPr marL="0" marR="0">
                        <a:lnSpc>
                          <a:spcPct val="100000"/>
                        </a:lnSpc>
                        <a:spcBef>
                          <a:spcPts val="0"/>
                        </a:spcBef>
                        <a:spcAft>
                          <a:spcPts val="0"/>
                        </a:spcAft>
                      </a:pPr>
                      <a:r>
                        <a:rPr lang="en-US" sz="1000" b="1" cap="none" spc="0">
                          <a:solidFill>
                            <a:schemeClr val="tx1"/>
                          </a:solidFill>
                          <a:effectLst/>
                        </a:rPr>
                        <a:t>Infectious screen</a:t>
                      </a:r>
                      <a:r>
                        <a:rPr lang="en-US" sz="1000" b="1" cap="none" spc="0" baseline="30000">
                          <a:solidFill>
                            <a:schemeClr val="tx1"/>
                          </a:solidFill>
                          <a:effectLst/>
                        </a:rPr>
                        <a:t>a</a:t>
                      </a:r>
                      <a:endParaRPr lang="en-US" sz="1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0000"/>
                        </a:lnSpc>
                        <a:spcBef>
                          <a:spcPts val="0"/>
                        </a:spcBef>
                        <a:spcAft>
                          <a:spcPts val="0"/>
                        </a:spcAft>
                      </a:pPr>
                      <a:r>
                        <a:rPr lang="en-US" sz="1000" cap="none" spc="0">
                          <a:solidFill>
                            <a:schemeClr val="tx1"/>
                          </a:solidFill>
                          <a:effectLst/>
                        </a:rPr>
                        <a:t>0 (0%)</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gridSpan="3">
                  <a:txBody>
                    <a:bodyPr/>
                    <a:lstStyle/>
                    <a:p>
                      <a:pPr marL="0" marR="0" algn="ctr">
                        <a:lnSpc>
                          <a:spcPct val="100000"/>
                        </a:lnSpc>
                        <a:spcBef>
                          <a:spcPts val="0"/>
                        </a:spcBef>
                        <a:spcAft>
                          <a:spcPts val="0"/>
                        </a:spcAft>
                      </a:pPr>
                      <a:r>
                        <a:rPr lang="en-US" sz="1000" cap="none" spc="0">
                          <a:solidFill>
                            <a:schemeClr val="tx1"/>
                          </a:solidFill>
                          <a:effectLst/>
                        </a:rPr>
                        <a:t> </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6971256"/>
                  </a:ext>
                </a:extLst>
              </a:tr>
              <a:tr h="230292">
                <a:tc>
                  <a:txBody>
                    <a:bodyPr/>
                    <a:lstStyle/>
                    <a:p>
                      <a:pPr marL="0" marR="0">
                        <a:lnSpc>
                          <a:spcPct val="100000"/>
                        </a:lnSpc>
                        <a:spcBef>
                          <a:spcPts val="0"/>
                        </a:spcBef>
                        <a:spcAft>
                          <a:spcPts val="0"/>
                        </a:spcAft>
                      </a:pPr>
                      <a:r>
                        <a:rPr lang="en-US" sz="1000" b="1" cap="none" spc="0">
                          <a:solidFill>
                            <a:schemeClr val="tx1"/>
                          </a:solidFill>
                          <a:effectLst/>
                        </a:rPr>
                        <a:t>Neopterin (n= 18)</a:t>
                      </a:r>
                      <a:endParaRPr lang="en-US" sz="1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a:solidFill>
                            <a:schemeClr val="tx1"/>
                          </a:solidFill>
                          <a:effectLst/>
                        </a:rPr>
                        <a:t>7 (39%)</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gridSpan="3">
                  <a:txBody>
                    <a:bodyPr/>
                    <a:lstStyle/>
                    <a:p>
                      <a:pPr marL="0" marR="0" algn="ctr">
                        <a:lnSpc>
                          <a:spcPct val="100000"/>
                        </a:lnSpc>
                        <a:spcBef>
                          <a:spcPts val="0"/>
                        </a:spcBef>
                        <a:spcAft>
                          <a:spcPts val="0"/>
                        </a:spcAft>
                      </a:pPr>
                      <a:r>
                        <a:rPr lang="en-US" sz="1000" cap="none" spc="0">
                          <a:solidFill>
                            <a:schemeClr val="tx1"/>
                          </a:solidFill>
                          <a:effectLst/>
                        </a:rPr>
                        <a:t> </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2984839"/>
                  </a:ext>
                </a:extLst>
              </a:tr>
              <a:tr h="205726">
                <a:tc>
                  <a:txBody>
                    <a:bodyPr/>
                    <a:lstStyle/>
                    <a:p>
                      <a:pPr marL="0" marR="0">
                        <a:lnSpc>
                          <a:spcPct val="100000"/>
                        </a:lnSpc>
                        <a:spcBef>
                          <a:spcPts val="0"/>
                        </a:spcBef>
                        <a:spcAft>
                          <a:spcPts val="0"/>
                        </a:spcAft>
                      </a:pPr>
                      <a:r>
                        <a:rPr lang="en-US" sz="1000" b="1" cap="none" spc="0">
                          <a:solidFill>
                            <a:schemeClr val="tx1"/>
                          </a:solidFill>
                          <a:effectLst/>
                        </a:rPr>
                        <a:t>Methylmalonic acid (n= 27)</a:t>
                      </a:r>
                      <a:endParaRPr lang="en-US" sz="1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0000"/>
                        </a:lnSpc>
                        <a:spcBef>
                          <a:spcPts val="0"/>
                        </a:spcBef>
                        <a:spcAft>
                          <a:spcPts val="0"/>
                        </a:spcAft>
                      </a:pPr>
                      <a:r>
                        <a:rPr lang="en-US" sz="1000" cap="none" spc="0">
                          <a:solidFill>
                            <a:schemeClr val="tx1"/>
                          </a:solidFill>
                          <a:effectLst/>
                        </a:rPr>
                        <a:t>1 (4%)</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gridSpan="3">
                  <a:txBody>
                    <a:bodyPr/>
                    <a:lstStyle/>
                    <a:p>
                      <a:pPr marL="0" marR="0" algn="ctr">
                        <a:lnSpc>
                          <a:spcPct val="100000"/>
                        </a:lnSpc>
                        <a:spcBef>
                          <a:spcPts val="0"/>
                        </a:spcBef>
                        <a:spcAft>
                          <a:spcPts val="0"/>
                        </a:spcAft>
                      </a:pPr>
                      <a:r>
                        <a:rPr lang="en-US" sz="1000" cap="none" spc="0">
                          <a:solidFill>
                            <a:schemeClr val="tx1"/>
                          </a:solidFill>
                          <a:effectLst/>
                        </a:rPr>
                        <a:t> </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76133505"/>
                  </a:ext>
                </a:extLst>
              </a:tr>
              <a:tr h="208530">
                <a:tc>
                  <a:txBody>
                    <a:bodyPr/>
                    <a:lstStyle/>
                    <a:p>
                      <a:pPr marL="0" marR="0">
                        <a:lnSpc>
                          <a:spcPct val="100000"/>
                        </a:lnSpc>
                        <a:spcBef>
                          <a:spcPts val="0"/>
                        </a:spcBef>
                        <a:spcAft>
                          <a:spcPts val="0"/>
                        </a:spcAft>
                      </a:pPr>
                      <a:r>
                        <a:rPr lang="en-US" sz="1000" b="1" cap="none" spc="0">
                          <a:solidFill>
                            <a:schemeClr val="tx1"/>
                          </a:solidFill>
                          <a:effectLst/>
                        </a:rPr>
                        <a:t>Neurometabolic studies* (n= 32)</a:t>
                      </a:r>
                      <a:endParaRPr lang="en-US" sz="1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a:solidFill>
                            <a:schemeClr val="tx1"/>
                          </a:solidFill>
                          <a:effectLst/>
                        </a:rPr>
                        <a:t>0 (0%)</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gridSpan="3">
                  <a:txBody>
                    <a:bodyPr/>
                    <a:lstStyle/>
                    <a:p>
                      <a:pPr marL="0" marR="0" algn="ctr">
                        <a:lnSpc>
                          <a:spcPct val="100000"/>
                        </a:lnSpc>
                        <a:spcBef>
                          <a:spcPts val="0"/>
                        </a:spcBef>
                        <a:spcAft>
                          <a:spcPts val="0"/>
                        </a:spcAft>
                      </a:pPr>
                      <a:r>
                        <a:rPr lang="en-US" sz="1000" cap="none" spc="0">
                          <a:solidFill>
                            <a:schemeClr val="tx1"/>
                          </a:solidFill>
                          <a:effectLst/>
                        </a:rPr>
                        <a:t> </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4527388"/>
                  </a:ext>
                </a:extLst>
              </a:tr>
              <a:tr h="215586">
                <a:tc>
                  <a:txBody>
                    <a:bodyPr/>
                    <a:lstStyle/>
                    <a:p>
                      <a:pPr marL="0" marR="0">
                        <a:lnSpc>
                          <a:spcPct val="100000"/>
                        </a:lnSpc>
                        <a:spcBef>
                          <a:spcPts val="0"/>
                        </a:spcBef>
                        <a:spcAft>
                          <a:spcPts val="0"/>
                        </a:spcAft>
                      </a:pPr>
                      <a:r>
                        <a:rPr lang="en-US" sz="1000" b="1" cap="none" spc="0">
                          <a:solidFill>
                            <a:schemeClr val="tx1"/>
                          </a:solidFill>
                          <a:effectLst/>
                        </a:rPr>
                        <a:t>Thyroid function</a:t>
                      </a:r>
                      <a:endParaRPr lang="en-US" sz="1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0000"/>
                        </a:lnSpc>
                        <a:spcBef>
                          <a:spcPts val="0"/>
                        </a:spcBef>
                        <a:spcAft>
                          <a:spcPts val="0"/>
                        </a:spcAft>
                      </a:pPr>
                      <a:r>
                        <a:rPr lang="en-US" sz="1000" cap="none" spc="0">
                          <a:solidFill>
                            <a:schemeClr val="tx1"/>
                          </a:solidFill>
                          <a:effectLst/>
                        </a:rPr>
                        <a:t>1 (3%)</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0000"/>
                        </a:lnSpc>
                        <a:spcBef>
                          <a:spcPts val="0"/>
                        </a:spcBef>
                        <a:spcAft>
                          <a:spcPts val="0"/>
                        </a:spcAft>
                      </a:pPr>
                      <a:r>
                        <a:rPr lang="en-US" sz="1000" cap="none" spc="0">
                          <a:solidFill>
                            <a:schemeClr val="tx1"/>
                          </a:solidFill>
                          <a:effectLst/>
                        </a:rPr>
                        <a:t>160/842 (19%)</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0000"/>
                        </a:lnSpc>
                        <a:spcBef>
                          <a:spcPts val="0"/>
                        </a:spcBef>
                        <a:spcAft>
                          <a:spcPts val="0"/>
                        </a:spcAft>
                      </a:pPr>
                      <a:r>
                        <a:rPr lang="en-US" sz="1000" cap="none" spc="0">
                          <a:solidFill>
                            <a:schemeClr val="tx1"/>
                          </a:solidFill>
                          <a:effectLst/>
                        </a:rPr>
                        <a:t>P= 0.03</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0000"/>
                        </a:lnSpc>
                        <a:spcBef>
                          <a:spcPts val="0"/>
                        </a:spcBef>
                        <a:spcAft>
                          <a:spcPts val="0"/>
                        </a:spcAft>
                      </a:pPr>
                      <a:r>
                        <a:rPr lang="en-US" sz="1000" cap="none" spc="0">
                          <a:solidFill>
                            <a:schemeClr val="tx1"/>
                          </a:solidFill>
                          <a:effectLst/>
                        </a:rPr>
                        <a:t>0.02-0.82</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71840041"/>
                  </a:ext>
                </a:extLst>
              </a:tr>
              <a:tr h="205726">
                <a:tc>
                  <a:txBody>
                    <a:bodyPr/>
                    <a:lstStyle/>
                    <a:p>
                      <a:pPr marL="0" marR="0">
                        <a:lnSpc>
                          <a:spcPct val="100000"/>
                        </a:lnSpc>
                        <a:spcBef>
                          <a:spcPts val="0"/>
                        </a:spcBef>
                        <a:spcAft>
                          <a:spcPts val="0"/>
                        </a:spcAft>
                      </a:pPr>
                      <a:r>
                        <a:rPr lang="en-US" sz="1000" b="1" cap="none" spc="0">
                          <a:solidFill>
                            <a:schemeClr val="tx1"/>
                          </a:solidFill>
                          <a:effectLst/>
                        </a:rPr>
                        <a:t>TPO antibodies (n= 43)</a:t>
                      </a:r>
                      <a:endParaRPr lang="en-US" sz="1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a:solidFill>
                            <a:schemeClr val="tx1"/>
                          </a:solidFill>
                          <a:effectLst/>
                        </a:rPr>
                        <a:t>17 (39%)</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a:solidFill>
                            <a:schemeClr val="tx1"/>
                          </a:solidFill>
                          <a:effectLst/>
                        </a:rPr>
                        <a:t>110/478 (23%)</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a:solidFill>
                            <a:schemeClr val="tx1"/>
                          </a:solidFill>
                          <a:effectLst/>
                        </a:rPr>
                        <a:t>p= 0.06</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a:solidFill>
                            <a:schemeClr val="tx1"/>
                          </a:solidFill>
                          <a:effectLst/>
                        </a:rPr>
                        <a:t>0.98-3.44</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731877254"/>
                  </a:ext>
                </a:extLst>
              </a:tr>
              <a:tr h="205726">
                <a:tc>
                  <a:txBody>
                    <a:bodyPr/>
                    <a:lstStyle/>
                    <a:p>
                      <a:pPr marL="0" marR="0">
                        <a:lnSpc>
                          <a:spcPct val="100000"/>
                        </a:lnSpc>
                        <a:spcBef>
                          <a:spcPts val="0"/>
                        </a:spcBef>
                        <a:spcAft>
                          <a:spcPts val="0"/>
                        </a:spcAft>
                      </a:pPr>
                      <a:r>
                        <a:rPr lang="en-US" sz="1000" b="1" cap="none" spc="0">
                          <a:solidFill>
                            <a:schemeClr val="tx1"/>
                          </a:solidFill>
                          <a:effectLst/>
                        </a:rPr>
                        <a:t>Thyroglobulin antibodies (n= 42)</a:t>
                      </a:r>
                      <a:endParaRPr lang="en-US" sz="1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0000"/>
                        </a:lnSpc>
                        <a:spcBef>
                          <a:spcPts val="0"/>
                        </a:spcBef>
                        <a:spcAft>
                          <a:spcPts val="0"/>
                        </a:spcAft>
                      </a:pPr>
                      <a:r>
                        <a:rPr lang="en-US" sz="1000" cap="none" spc="0">
                          <a:solidFill>
                            <a:schemeClr val="tx1"/>
                          </a:solidFill>
                          <a:effectLst/>
                        </a:rPr>
                        <a:t>13 (31%)</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0000"/>
                        </a:lnSpc>
                        <a:spcBef>
                          <a:spcPts val="0"/>
                        </a:spcBef>
                        <a:spcAft>
                          <a:spcPts val="0"/>
                        </a:spcAft>
                      </a:pPr>
                      <a:r>
                        <a:rPr lang="en-US" sz="1000" cap="none" spc="0">
                          <a:solidFill>
                            <a:schemeClr val="tx1"/>
                          </a:solidFill>
                          <a:effectLst/>
                        </a:rPr>
                        <a:t>107/465 (23%)</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0000"/>
                        </a:lnSpc>
                        <a:spcBef>
                          <a:spcPts val="0"/>
                        </a:spcBef>
                        <a:spcAft>
                          <a:spcPts val="0"/>
                        </a:spcAft>
                      </a:pPr>
                      <a:r>
                        <a:rPr lang="en-US" sz="1000" cap="none" spc="0">
                          <a:solidFill>
                            <a:schemeClr val="tx1"/>
                          </a:solidFill>
                          <a:effectLst/>
                        </a:rPr>
                        <a:t>p= 0.06</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0000"/>
                        </a:lnSpc>
                        <a:spcBef>
                          <a:spcPts val="0"/>
                        </a:spcBef>
                        <a:spcAft>
                          <a:spcPts val="0"/>
                        </a:spcAft>
                      </a:pPr>
                      <a:r>
                        <a:rPr lang="en-US" sz="1000" cap="none" spc="0">
                          <a:solidFill>
                            <a:schemeClr val="tx1"/>
                          </a:solidFill>
                          <a:effectLst/>
                        </a:rPr>
                        <a:t>0.63-2.43</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788794241"/>
                  </a:ext>
                </a:extLst>
              </a:tr>
              <a:tr h="205726">
                <a:tc>
                  <a:txBody>
                    <a:bodyPr/>
                    <a:lstStyle/>
                    <a:p>
                      <a:pPr marL="0" marR="0">
                        <a:lnSpc>
                          <a:spcPct val="100000"/>
                        </a:lnSpc>
                        <a:spcBef>
                          <a:spcPts val="0"/>
                        </a:spcBef>
                        <a:spcAft>
                          <a:spcPts val="0"/>
                        </a:spcAft>
                      </a:pPr>
                      <a:r>
                        <a:rPr lang="en-US" sz="1000" b="1" cap="none" spc="0">
                          <a:solidFill>
                            <a:schemeClr val="tx1"/>
                          </a:solidFill>
                          <a:effectLst/>
                        </a:rPr>
                        <a:t>Vitamin D (median, IQR)</a:t>
                      </a:r>
                      <a:endParaRPr lang="en-US" sz="1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a:solidFill>
                            <a:schemeClr val="tx1"/>
                          </a:solidFill>
                          <a:effectLst/>
                        </a:rPr>
                        <a:t>24 (15-34)</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a:solidFill>
                            <a:schemeClr val="tx1"/>
                          </a:solidFill>
                          <a:effectLst/>
                        </a:rPr>
                        <a:t>39 (32-47)</a:t>
                      </a:r>
                      <a:endParaRPr lang="en-US"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dirty="0">
                          <a:solidFill>
                            <a:schemeClr val="tx1"/>
                          </a:solidFill>
                          <a:effectLst/>
                        </a:rPr>
                        <a:t>p&lt; 0.001</a:t>
                      </a:r>
                      <a:endParaRPr lang="en-US" sz="10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0000"/>
                        </a:lnSpc>
                        <a:spcBef>
                          <a:spcPts val="0"/>
                        </a:spcBef>
                        <a:spcAft>
                          <a:spcPts val="0"/>
                        </a:spcAft>
                      </a:pPr>
                      <a:r>
                        <a:rPr lang="en-US" sz="1000" cap="none" spc="0" dirty="0">
                          <a:solidFill>
                            <a:schemeClr val="tx1"/>
                          </a:solidFill>
                          <a:effectLst/>
                        </a:rPr>
                        <a:t>10.57-16.9</a:t>
                      </a:r>
                      <a:endParaRPr lang="en-US" sz="10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385307164"/>
                  </a:ext>
                </a:extLst>
              </a:tr>
              <a:tr h="2144493">
                <a:tc>
                  <a:txBody>
                    <a:bodyPr/>
                    <a:lstStyle/>
                    <a:p>
                      <a:pPr marL="0" marR="0">
                        <a:lnSpc>
                          <a:spcPct val="100000"/>
                        </a:lnSpc>
                        <a:spcBef>
                          <a:spcPts val="0"/>
                        </a:spcBef>
                        <a:spcAft>
                          <a:spcPts val="0"/>
                        </a:spcAft>
                        <a:tabLst>
                          <a:tab pos="1526540" algn="ctr"/>
                        </a:tabLst>
                      </a:pPr>
                      <a:r>
                        <a:rPr lang="en-US" sz="900" b="1" cap="none" spc="0" dirty="0">
                          <a:solidFill>
                            <a:schemeClr val="tx1"/>
                          </a:solidFill>
                          <a:effectLst/>
                        </a:rPr>
                        <a:t>Cytokine analysis (n= 21)</a:t>
                      </a:r>
                    </a:p>
                    <a:p>
                      <a:pPr marL="0" marR="0">
                        <a:lnSpc>
                          <a:spcPct val="100000"/>
                        </a:lnSpc>
                        <a:spcBef>
                          <a:spcPts val="0"/>
                        </a:spcBef>
                        <a:spcAft>
                          <a:spcPts val="0"/>
                        </a:spcAft>
                        <a:tabLst>
                          <a:tab pos="1526540" algn="ctr"/>
                        </a:tabLst>
                      </a:pPr>
                      <a:r>
                        <a:rPr lang="en-US" sz="900" b="1" cap="none" spc="0" dirty="0">
                          <a:solidFill>
                            <a:schemeClr val="tx1"/>
                          </a:solidFill>
                          <a:effectLst/>
                        </a:rPr>
                        <a:t>   sIL-2 receptor</a:t>
                      </a:r>
                    </a:p>
                    <a:p>
                      <a:pPr marL="0" marR="0">
                        <a:lnSpc>
                          <a:spcPct val="100000"/>
                        </a:lnSpc>
                        <a:spcBef>
                          <a:spcPts val="0"/>
                        </a:spcBef>
                        <a:spcAft>
                          <a:spcPts val="0"/>
                        </a:spcAft>
                        <a:tabLst>
                          <a:tab pos="1526540" algn="ctr"/>
                        </a:tabLst>
                      </a:pPr>
                      <a:r>
                        <a:rPr lang="en-US" sz="900" b="1" cap="none" spc="0" dirty="0">
                          <a:solidFill>
                            <a:schemeClr val="tx1"/>
                          </a:solidFill>
                          <a:effectLst/>
                        </a:rPr>
                        <a:t>   IL-10</a:t>
                      </a:r>
                    </a:p>
                    <a:p>
                      <a:pPr marL="0" marR="0">
                        <a:lnSpc>
                          <a:spcPct val="100000"/>
                        </a:lnSpc>
                        <a:spcBef>
                          <a:spcPts val="0"/>
                        </a:spcBef>
                        <a:spcAft>
                          <a:spcPts val="0"/>
                        </a:spcAft>
                        <a:tabLst>
                          <a:tab pos="1526540" algn="ctr"/>
                        </a:tabLst>
                      </a:pPr>
                      <a:r>
                        <a:rPr lang="en-US" sz="900" b="1" cap="none" spc="0" dirty="0">
                          <a:solidFill>
                            <a:schemeClr val="tx1"/>
                          </a:solidFill>
                          <a:effectLst/>
                        </a:rPr>
                        <a:t>   IL-6	</a:t>
                      </a:r>
                      <a:endParaRPr lang="en-US" sz="9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0000"/>
                        </a:lnSpc>
                        <a:spcBef>
                          <a:spcPts val="0"/>
                        </a:spcBef>
                        <a:spcAft>
                          <a:spcPts val="0"/>
                        </a:spcAft>
                      </a:pPr>
                      <a:r>
                        <a:rPr lang="en-US" sz="900" cap="none" spc="0" dirty="0">
                          <a:solidFill>
                            <a:schemeClr val="tx1"/>
                          </a:solidFill>
                          <a:effectLst/>
                        </a:rPr>
                        <a:t>11 (42%)</a:t>
                      </a:r>
                    </a:p>
                    <a:p>
                      <a:pPr marL="0" marR="0" algn="ctr">
                        <a:lnSpc>
                          <a:spcPct val="100000"/>
                        </a:lnSpc>
                        <a:spcBef>
                          <a:spcPts val="0"/>
                        </a:spcBef>
                        <a:spcAft>
                          <a:spcPts val="0"/>
                        </a:spcAft>
                      </a:pPr>
                      <a:r>
                        <a:rPr lang="en-US" sz="900" cap="none" spc="0" dirty="0">
                          <a:solidFill>
                            <a:schemeClr val="tx1"/>
                          </a:solidFill>
                          <a:effectLst/>
                        </a:rPr>
                        <a:t>7 (64%)</a:t>
                      </a:r>
                    </a:p>
                    <a:p>
                      <a:pPr marL="0" marR="0" algn="ctr">
                        <a:lnSpc>
                          <a:spcPct val="100000"/>
                        </a:lnSpc>
                        <a:spcBef>
                          <a:spcPts val="0"/>
                        </a:spcBef>
                        <a:spcAft>
                          <a:spcPts val="0"/>
                        </a:spcAft>
                      </a:pPr>
                      <a:r>
                        <a:rPr lang="en-US" sz="900" cap="none" spc="0" dirty="0">
                          <a:solidFill>
                            <a:schemeClr val="tx1"/>
                          </a:solidFill>
                          <a:effectLst/>
                        </a:rPr>
                        <a:t>3 (27%)</a:t>
                      </a:r>
                    </a:p>
                    <a:p>
                      <a:pPr marL="0" marR="0" algn="ctr">
                        <a:lnSpc>
                          <a:spcPct val="100000"/>
                        </a:lnSpc>
                        <a:spcBef>
                          <a:spcPts val="0"/>
                        </a:spcBef>
                        <a:spcAft>
                          <a:spcPts val="0"/>
                        </a:spcAft>
                      </a:pPr>
                      <a:r>
                        <a:rPr lang="en-US" sz="900" cap="none" spc="0" dirty="0">
                          <a:solidFill>
                            <a:schemeClr val="tx1"/>
                          </a:solidFill>
                          <a:effectLst/>
                        </a:rPr>
                        <a:t>1 (9%)</a:t>
                      </a:r>
                    </a:p>
                  </a:txBody>
                  <a:tcPr marL="57358" marR="57358" marT="57358" marB="57358">
                    <a:lnL w="12700" cmpd="sng">
                      <a:noFill/>
                      <a:prstDash val="solid"/>
                    </a:lnL>
                    <a:lnR w="12700" cmpd="sng">
                      <a:noFill/>
                      <a:prstDash val="solid"/>
                    </a:lnR>
                    <a:lnT w="12700" cmpd="sng">
                      <a:noFill/>
                      <a:prstDash val="solid"/>
                    </a:lnT>
                    <a:lnB w="12700" cmpd="sng">
                      <a:noFill/>
                      <a:prstDash val="solid"/>
                    </a:lnB>
                    <a:noFill/>
                  </a:tcPr>
                </a:tc>
                <a:tc gridSpan="3">
                  <a:txBody>
                    <a:bodyPr/>
                    <a:lstStyle/>
                    <a:p>
                      <a:pPr marL="0" marR="0" algn="ctr">
                        <a:lnSpc>
                          <a:spcPct val="100000"/>
                        </a:lnSpc>
                        <a:spcBef>
                          <a:spcPts val="0"/>
                        </a:spcBef>
                        <a:spcAft>
                          <a:spcPts val="0"/>
                        </a:spcAft>
                      </a:pPr>
                      <a:r>
                        <a:rPr lang="en-US" sz="1000" cap="none" spc="0" dirty="0">
                          <a:solidFill>
                            <a:schemeClr val="tx1"/>
                          </a:solidFill>
                          <a:effectLst/>
                        </a:rPr>
                        <a:t> </a:t>
                      </a:r>
                      <a:endParaRPr lang="en-US" sz="10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58" marR="57358" marT="57358" marB="57358"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0560843"/>
                  </a:ext>
                </a:extLst>
              </a:tr>
            </a:tbl>
          </a:graphicData>
        </a:graphic>
      </p:graphicFrame>
    </p:spTree>
    <p:extLst>
      <p:ext uri="{BB962C8B-B14F-4D97-AF65-F5344CB8AC3E}">
        <p14:creationId xmlns:p14="http://schemas.microsoft.com/office/powerpoint/2010/main" val="408216583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1C3E817E-E139-426E-89E5-9DD346EC7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2ADD2F6-F7FC-464F-8F18-5BDBD27A7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alpha val="60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A3A31F1-FA83-497F-98FF-9A5621DC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43FF9E2-8F7E-4BCC-9A50-C41AD8A56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6EC325-80CE-4FA5-925E-F27A52A1F76E}"/>
              </a:ext>
            </a:extLst>
          </p:cNvPr>
          <p:cNvSpPr>
            <a:spLocks noGrp="1"/>
          </p:cNvSpPr>
          <p:nvPr>
            <p:ph type="title"/>
          </p:nvPr>
        </p:nvSpPr>
        <p:spPr>
          <a:xfrm>
            <a:off x="8560024" y="1559768"/>
            <a:ext cx="3238829" cy="3135379"/>
          </a:xfrm>
        </p:spPr>
        <p:txBody>
          <a:bodyPr vert="horz" lIns="91440" tIns="45720" rIns="91440" bIns="45720" rtlCol="0" anchor="ctr">
            <a:normAutofit/>
          </a:bodyPr>
          <a:lstStyle/>
          <a:p>
            <a:pPr algn="ctr">
              <a:lnSpc>
                <a:spcPct val="83000"/>
              </a:lnSpc>
            </a:pPr>
            <a:r>
              <a:rPr lang="en-US" sz="2600" cap="all" spc="-100"/>
              <a:t>Neurodiagnostic Abnormalities</a:t>
            </a:r>
          </a:p>
        </p:txBody>
      </p:sp>
      <p:sp>
        <p:nvSpPr>
          <p:cNvPr id="30" name="Rectangle 29">
            <a:extLst>
              <a:ext uri="{FF2B5EF4-FFF2-40B4-BE49-F238E27FC236}">
                <a16:creationId xmlns:a16="http://schemas.microsoft.com/office/drawing/2014/main" id="{47751BC8-250F-493B-BDF9-D45BA5991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19318" y="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BF0F044C-8394-47CB-8E3D-FA56B06939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B2DCD75-B707-4C51-8ADC-813834C09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2525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4851414-8BB1-42EF-912B-608FCE07B2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644123"/>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D3AF2C4A-E52E-4A6F-8103-6A5E50F7990E}"/>
              </a:ext>
            </a:extLst>
          </p:cNvPr>
          <p:cNvGraphicFramePr>
            <a:graphicFrameLocks noGrp="1"/>
          </p:cNvGraphicFramePr>
          <p:nvPr>
            <p:extLst>
              <p:ext uri="{D42A27DB-BD31-4B8C-83A1-F6EECF244321}">
                <p14:modId xmlns:p14="http://schemas.microsoft.com/office/powerpoint/2010/main" val="1836126874"/>
              </p:ext>
            </p:extLst>
          </p:nvPr>
        </p:nvGraphicFramePr>
        <p:xfrm>
          <a:off x="643192" y="792013"/>
          <a:ext cx="6909387" cy="5296240"/>
        </p:xfrm>
        <a:graphic>
          <a:graphicData uri="http://schemas.openxmlformats.org/drawingml/2006/table">
            <a:tbl>
              <a:tblPr firstRow="1" firstCol="1" bandRow="1">
                <a:noFill/>
                <a:tableStyleId>{5C22544A-7EE6-4342-B048-85BDC9FD1C3A}</a:tableStyleId>
              </a:tblPr>
              <a:tblGrid>
                <a:gridCol w="4310765">
                  <a:extLst>
                    <a:ext uri="{9D8B030D-6E8A-4147-A177-3AD203B41FA5}">
                      <a16:colId xmlns:a16="http://schemas.microsoft.com/office/drawing/2014/main" val="2447464660"/>
                    </a:ext>
                  </a:extLst>
                </a:gridCol>
                <a:gridCol w="2598622">
                  <a:extLst>
                    <a:ext uri="{9D8B030D-6E8A-4147-A177-3AD203B41FA5}">
                      <a16:colId xmlns:a16="http://schemas.microsoft.com/office/drawing/2014/main" val="707784787"/>
                    </a:ext>
                  </a:extLst>
                </a:gridCol>
              </a:tblGrid>
              <a:tr h="458014">
                <a:tc gridSpan="2">
                  <a:txBody>
                    <a:bodyPr/>
                    <a:lstStyle/>
                    <a:p>
                      <a:pPr marL="0" marR="0" algn="ctr">
                        <a:lnSpc>
                          <a:spcPct val="107000"/>
                        </a:lnSpc>
                        <a:spcBef>
                          <a:spcPts val="0"/>
                        </a:spcBef>
                        <a:spcAft>
                          <a:spcPts val="0"/>
                        </a:spcAft>
                      </a:pPr>
                      <a:r>
                        <a:rPr lang="en-US" sz="1300" b="0" cap="all" spc="150">
                          <a:solidFill>
                            <a:schemeClr val="lt1"/>
                          </a:solidFill>
                          <a:effectLst/>
                        </a:rPr>
                        <a:t>Neurodiagnostic Studies</a:t>
                      </a:r>
                      <a:endParaRPr lang="en-US" sz="1300" b="0" cap="all" spc="15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460" marR="112460" marT="112460" marB="112460">
                    <a:lnL w="12700" cmpd="sng">
                      <a:noFill/>
                    </a:lnL>
                    <a:lnR w="12700" cmpd="sng">
                      <a:noFill/>
                    </a:lnR>
                    <a:lnT w="12700" cmpd="sng">
                      <a:noFill/>
                    </a:lnT>
                    <a:lnB w="38100" cmpd="sng">
                      <a:noFill/>
                    </a:lnB>
                    <a:solidFill>
                      <a:srgbClr val="505356"/>
                    </a:solidFill>
                  </a:tcPr>
                </a:tc>
                <a:tc hMerge="1">
                  <a:txBody>
                    <a:bodyPr/>
                    <a:lstStyle/>
                    <a:p>
                      <a:endParaRPr lang="en-US"/>
                    </a:p>
                  </a:txBody>
                  <a:tcPr/>
                </a:tc>
                <a:extLst>
                  <a:ext uri="{0D108BD9-81ED-4DB2-BD59-A6C34878D82A}">
                    <a16:rowId xmlns:a16="http://schemas.microsoft.com/office/drawing/2014/main" val="2035091734"/>
                  </a:ext>
                </a:extLst>
              </a:tr>
              <a:tr h="941330">
                <a:tc>
                  <a:txBody>
                    <a:bodyPr/>
                    <a:lstStyle/>
                    <a:p>
                      <a:pPr marL="0" marR="0">
                        <a:lnSpc>
                          <a:spcPct val="107000"/>
                        </a:lnSpc>
                        <a:spcBef>
                          <a:spcPts val="0"/>
                        </a:spcBef>
                        <a:spcAft>
                          <a:spcPts val="0"/>
                        </a:spcAft>
                      </a:pPr>
                      <a:r>
                        <a:rPr lang="en-US" sz="1100" b="1" cap="none" spc="0">
                          <a:solidFill>
                            <a:schemeClr val="tx1"/>
                          </a:solidFill>
                          <a:effectLst/>
                        </a:rPr>
                        <a:t>EEG Abnormalities</a:t>
                      </a:r>
                    </a:p>
                    <a:p>
                      <a:pPr marL="0" marR="0">
                        <a:lnSpc>
                          <a:spcPct val="107000"/>
                        </a:lnSpc>
                        <a:spcBef>
                          <a:spcPts val="0"/>
                        </a:spcBef>
                        <a:spcAft>
                          <a:spcPts val="0"/>
                        </a:spcAft>
                      </a:pPr>
                      <a:r>
                        <a:rPr lang="en-US" sz="1100" b="1" cap="none" spc="0">
                          <a:solidFill>
                            <a:schemeClr val="tx1"/>
                          </a:solidFill>
                          <a:effectLst/>
                        </a:rPr>
                        <a:t>   Epileptiform discharges in frontal/temporal lobes</a:t>
                      </a:r>
                    </a:p>
                    <a:p>
                      <a:pPr marL="0" marR="0">
                        <a:lnSpc>
                          <a:spcPct val="107000"/>
                        </a:lnSpc>
                        <a:spcBef>
                          <a:spcPts val="0"/>
                        </a:spcBef>
                        <a:spcAft>
                          <a:spcPts val="0"/>
                        </a:spcAft>
                      </a:pPr>
                      <a:r>
                        <a:rPr lang="en-US" sz="1100" b="1" cap="none" spc="0">
                          <a:solidFill>
                            <a:schemeClr val="tx1"/>
                          </a:solidFill>
                          <a:effectLst/>
                        </a:rPr>
                        <a:t>   Diffuse slowing (non-focal)</a:t>
                      </a:r>
                    </a:p>
                    <a:p>
                      <a:pPr marL="0" marR="0">
                        <a:lnSpc>
                          <a:spcPct val="107000"/>
                        </a:lnSpc>
                        <a:spcBef>
                          <a:spcPts val="0"/>
                        </a:spcBef>
                        <a:spcAft>
                          <a:spcPts val="0"/>
                        </a:spcAft>
                      </a:pPr>
                      <a:r>
                        <a:rPr lang="en-US" sz="1100" b="1" cap="none" spc="0">
                          <a:solidFill>
                            <a:schemeClr val="tx1"/>
                          </a:solidFill>
                          <a:effectLst/>
                        </a:rPr>
                        <a:t>   Focal slowing</a:t>
                      </a:r>
                      <a:endParaRPr lang="en-US" sz="11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460" marR="112460" marT="112460" marB="112460">
                    <a:lnL w="12700" cmpd="sng">
                      <a:noFill/>
                      <a:prstDash val="solid"/>
                    </a:lnL>
                    <a:lnR w="12700" cmpd="sng">
                      <a:noFill/>
                      <a:prstDash val="solid"/>
                    </a:lnR>
                    <a:lnT w="38100" cmpd="sng">
                      <a:noFill/>
                    </a:lnT>
                    <a:lnB w="12700" cmpd="sng">
                      <a:noFill/>
                      <a:prstDash val="solid"/>
                    </a:lnB>
                    <a:noFill/>
                  </a:tcPr>
                </a:tc>
                <a:tc>
                  <a:txBody>
                    <a:bodyPr/>
                    <a:lstStyle/>
                    <a:p>
                      <a:pPr marL="0" marR="0" algn="ctr">
                        <a:lnSpc>
                          <a:spcPct val="107000"/>
                        </a:lnSpc>
                        <a:spcBef>
                          <a:spcPts val="0"/>
                        </a:spcBef>
                        <a:spcAft>
                          <a:spcPts val="0"/>
                        </a:spcAft>
                      </a:pPr>
                      <a:r>
                        <a:rPr lang="en-US" sz="1100" cap="none" spc="0">
                          <a:solidFill>
                            <a:schemeClr val="tx1"/>
                          </a:solidFill>
                          <a:effectLst/>
                        </a:rPr>
                        <a:t>13 (27%)</a:t>
                      </a:r>
                    </a:p>
                    <a:p>
                      <a:pPr marL="0" marR="0" algn="ctr">
                        <a:lnSpc>
                          <a:spcPct val="107000"/>
                        </a:lnSpc>
                        <a:spcBef>
                          <a:spcPts val="0"/>
                        </a:spcBef>
                        <a:spcAft>
                          <a:spcPts val="0"/>
                        </a:spcAft>
                      </a:pPr>
                      <a:r>
                        <a:rPr lang="en-US" sz="1100" cap="none" spc="0">
                          <a:solidFill>
                            <a:schemeClr val="tx1"/>
                          </a:solidFill>
                          <a:effectLst/>
                        </a:rPr>
                        <a:t>5 (38%)</a:t>
                      </a:r>
                    </a:p>
                    <a:p>
                      <a:pPr marL="0" marR="0" algn="ctr">
                        <a:lnSpc>
                          <a:spcPct val="107000"/>
                        </a:lnSpc>
                        <a:spcBef>
                          <a:spcPts val="0"/>
                        </a:spcBef>
                        <a:spcAft>
                          <a:spcPts val="0"/>
                        </a:spcAft>
                      </a:pPr>
                      <a:r>
                        <a:rPr lang="en-US" sz="1100" cap="none" spc="0">
                          <a:solidFill>
                            <a:schemeClr val="tx1"/>
                          </a:solidFill>
                          <a:effectLst/>
                        </a:rPr>
                        <a:t>4 (31%)</a:t>
                      </a:r>
                    </a:p>
                    <a:p>
                      <a:pPr marL="0" marR="0" algn="ctr">
                        <a:lnSpc>
                          <a:spcPct val="107000"/>
                        </a:lnSpc>
                        <a:spcBef>
                          <a:spcPts val="0"/>
                        </a:spcBef>
                        <a:spcAft>
                          <a:spcPts val="0"/>
                        </a:spcAft>
                      </a:pPr>
                      <a:r>
                        <a:rPr lang="en-US" sz="1100" cap="none" spc="0">
                          <a:solidFill>
                            <a:schemeClr val="tx1"/>
                          </a:solidFill>
                          <a:effectLst/>
                        </a:rPr>
                        <a:t>4 (31%)</a:t>
                      </a:r>
                      <a:endParaRPr lang="en-US" sz="1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460" marR="112460" marT="112460" marB="112460">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234962318"/>
                  </a:ext>
                </a:extLst>
              </a:tr>
              <a:tr h="1288914">
                <a:tc>
                  <a:txBody>
                    <a:bodyPr/>
                    <a:lstStyle/>
                    <a:p>
                      <a:pPr marL="0" marR="0">
                        <a:lnSpc>
                          <a:spcPct val="107000"/>
                        </a:lnSpc>
                        <a:spcBef>
                          <a:spcPts val="0"/>
                        </a:spcBef>
                        <a:spcAft>
                          <a:spcPts val="0"/>
                        </a:spcAft>
                      </a:pPr>
                      <a:r>
                        <a:rPr lang="en-US" sz="1100" b="1" cap="none" spc="0">
                          <a:solidFill>
                            <a:schemeClr val="tx1"/>
                          </a:solidFill>
                          <a:effectLst/>
                        </a:rPr>
                        <a:t>Neuroimaging Abnormalities</a:t>
                      </a:r>
                    </a:p>
                    <a:p>
                      <a:pPr marL="0" marR="0">
                        <a:lnSpc>
                          <a:spcPct val="107000"/>
                        </a:lnSpc>
                        <a:spcBef>
                          <a:spcPts val="0"/>
                        </a:spcBef>
                        <a:spcAft>
                          <a:spcPts val="0"/>
                        </a:spcAft>
                      </a:pPr>
                      <a:r>
                        <a:rPr lang="en-US" sz="1100" b="1" cap="none" spc="0">
                          <a:solidFill>
                            <a:schemeClr val="tx1"/>
                          </a:solidFill>
                          <a:effectLst/>
                        </a:rPr>
                        <a:t>   Punctuate T2 hyperintensities (grey/white junction)</a:t>
                      </a:r>
                    </a:p>
                    <a:p>
                      <a:pPr marL="0" marR="0">
                        <a:lnSpc>
                          <a:spcPct val="107000"/>
                        </a:lnSpc>
                        <a:spcBef>
                          <a:spcPts val="0"/>
                        </a:spcBef>
                        <a:spcAft>
                          <a:spcPts val="0"/>
                        </a:spcAft>
                      </a:pPr>
                      <a:r>
                        <a:rPr lang="en-US" sz="1100" b="1" cap="none" spc="0">
                          <a:solidFill>
                            <a:schemeClr val="tx1"/>
                          </a:solidFill>
                          <a:effectLst/>
                        </a:rPr>
                        <a:t>   Basal ganglia calcifications</a:t>
                      </a:r>
                    </a:p>
                    <a:p>
                      <a:pPr marL="0" marR="0">
                        <a:lnSpc>
                          <a:spcPct val="107000"/>
                        </a:lnSpc>
                        <a:spcBef>
                          <a:spcPts val="0"/>
                        </a:spcBef>
                        <a:spcAft>
                          <a:spcPts val="0"/>
                        </a:spcAft>
                      </a:pPr>
                      <a:r>
                        <a:rPr lang="en-US" sz="1100" b="1" cap="none" spc="0">
                          <a:solidFill>
                            <a:schemeClr val="tx1"/>
                          </a:solidFill>
                          <a:effectLst/>
                        </a:rPr>
                        <a:t>   T2 signal prolongation in the temporal lobes</a:t>
                      </a:r>
                    </a:p>
                    <a:p>
                      <a:pPr marL="0" marR="0">
                        <a:lnSpc>
                          <a:spcPct val="107000"/>
                        </a:lnSpc>
                        <a:spcBef>
                          <a:spcPts val="0"/>
                        </a:spcBef>
                        <a:spcAft>
                          <a:spcPts val="0"/>
                        </a:spcAft>
                      </a:pPr>
                      <a:r>
                        <a:rPr lang="en-US" sz="1100" b="1" cap="none" spc="0">
                          <a:solidFill>
                            <a:schemeClr val="tx1"/>
                          </a:solidFill>
                          <a:effectLst/>
                        </a:rPr>
                        <a:t>   Both T2 hyperintensities and calcifications</a:t>
                      </a:r>
                    </a:p>
                    <a:p>
                      <a:pPr marL="0" marR="0">
                        <a:lnSpc>
                          <a:spcPct val="107000"/>
                        </a:lnSpc>
                        <a:spcBef>
                          <a:spcPts val="0"/>
                        </a:spcBef>
                        <a:spcAft>
                          <a:spcPts val="0"/>
                        </a:spcAft>
                      </a:pPr>
                      <a:r>
                        <a:rPr lang="en-US" sz="1100" b="1" cap="none" spc="0">
                          <a:solidFill>
                            <a:schemeClr val="tx1"/>
                          </a:solidFill>
                          <a:effectLst/>
                        </a:rPr>
                        <a:t>   Contrast enhancing lesions</a:t>
                      </a:r>
                      <a:endParaRPr lang="en-US" sz="11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460" marR="112460" marT="112460" marB="11246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7000"/>
                        </a:lnSpc>
                        <a:spcBef>
                          <a:spcPts val="0"/>
                        </a:spcBef>
                        <a:spcAft>
                          <a:spcPts val="0"/>
                        </a:spcAft>
                      </a:pPr>
                      <a:r>
                        <a:rPr lang="en-US" sz="1100" cap="none" spc="0">
                          <a:solidFill>
                            <a:schemeClr val="tx1"/>
                          </a:solidFill>
                          <a:effectLst/>
                        </a:rPr>
                        <a:t>11 (23%)</a:t>
                      </a:r>
                    </a:p>
                    <a:p>
                      <a:pPr marL="0" marR="0" algn="ctr">
                        <a:lnSpc>
                          <a:spcPct val="107000"/>
                        </a:lnSpc>
                        <a:spcBef>
                          <a:spcPts val="0"/>
                        </a:spcBef>
                        <a:spcAft>
                          <a:spcPts val="0"/>
                        </a:spcAft>
                      </a:pPr>
                      <a:r>
                        <a:rPr lang="en-US" sz="1100" cap="none" spc="0">
                          <a:solidFill>
                            <a:schemeClr val="tx1"/>
                          </a:solidFill>
                          <a:effectLst/>
                        </a:rPr>
                        <a:t>9 (82%)</a:t>
                      </a:r>
                    </a:p>
                    <a:p>
                      <a:pPr marL="0" marR="0" algn="ctr">
                        <a:lnSpc>
                          <a:spcPct val="107000"/>
                        </a:lnSpc>
                        <a:spcBef>
                          <a:spcPts val="0"/>
                        </a:spcBef>
                        <a:spcAft>
                          <a:spcPts val="0"/>
                        </a:spcAft>
                      </a:pPr>
                      <a:r>
                        <a:rPr lang="en-US" sz="1100" cap="none" spc="0">
                          <a:solidFill>
                            <a:schemeClr val="tx1"/>
                          </a:solidFill>
                          <a:effectLst/>
                        </a:rPr>
                        <a:t>1 (9%)</a:t>
                      </a:r>
                    </a:p>
                    <a:p>
                      <a:pPr marL="0" marR="0" algn="ctr">
                        <a:lnSpc>
                          <a:spcPct val="107000"/>
                        </a:lnSpc>
                        <a:spcBef>
                          <a:spcPts val="0"/>
                        </a:spcBef>
                        <a:spcAft>
                          <a:spcPts val="0"/>
                        </a:spcAft>
                      </a:pPr>
                      <a:r>
                        <a:rPr lang="en-US" sz="1100" cap="none" spc="0">
                          <a:solidFill>
                            <a:schemeClr val="tx1"/>
                          </a:solidFill>
                          <a:effectLst/>
                        </a:rPr>
                        <a:t>1 (9%)</a:t>
                      </a:r>
                    </a:p>
                    <a:p>
                      <a:pPr marL="0" marR="0" algn="ctr">
                        <a:lnSpc>
                          <a:spcPct val="107000"/>
                        </a:lnSpc>
                        <a:spcBef>
                          <a:spcPts val="0"/>
                        </a:spcBef>
                        <a:spcAft>
                          <a:spcPts val="0"/>
                        </a:spcAft>
                      </a:pPr>
                      <a:r>
                        <a:rPr lang="en-US" sz="1100" cap="none" spc="0">
                          <a:solidFill>
                            <a:schemeClr val="tx1"/>
                          </a:solidFill>
                          <a:effectLst/>
                        </a:rPr>
                        <a:t>1 (9%)</a:t>
                      </a:r>
                    </a:p>
                    <a:p>
                      <a:pPr marL="0" marR="0" algn="ctr">
                        <a:lnSpc>
                          <a:spcPct val="107000"/>
                        </a:lnSpc>
                        <a:spcBef>
                          <a:spcPts val="0"/>
                        </a:spcBef>
                        <a:spcAft>
                          <a:spcPts val="0"/>
                        </a:spcAft>
                      </a:pPr>
                      <a:r>
                        <a:rPr lang="en-US" sz="1100" cap="none" spc="0">
                          <a:solidFill>
                            <a:schemeClr val="tx1"/>
                          </a:solidFill>
                          <a:effectLst/>
                        </a:rPr>
                        <a:t>0</a:t>
                      </a:r>
                      <a:endParaRPr lang="en-US" sz="1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460" marR="112460" marT="112460" marB="11246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871850320"/>
                  </a:ext>
                </a:extLst>
              </a:tr>
              <a:tr h="1984081">
                <a:tc>
                  <a:txBody>
                    <a:bodyPr/>
                    <a:lstStyle/>
                    <a:p>
                      <a:pPr marL="0" marR="0">
                        <a:lnSpc>
                          <a:spcPct val="107000"/>
                        </a:lnSpc>
                        <a:spcBef>
                          <a:spcPts val="0"/>
                        </a:spcBef>
                        <a:spcAft>
                          <a:spcPts val="0"/>
                        </a:spcAft>
                      </a:pPr>
                      <a:r>
                        <a:rPr lang="en-US" sz="1100" b="1" cap="none" spc="0">
                          <a:solidFill>
                            <a:schemeClr val="tx1"/>
                          </a:solidFill>
                          <a:effectLst/>
                        </a:rPr>
                        <a:t>CSF Abnormalities </a:t>
                      </a:r>
                    </a:p>
                    <a:p>
                      <a:pPr marL="0" marR="0">
                        <a:lnSpc>
                          <a:spcPct val="107000"/>
                        </a:lnSpc>
                        <a:spcBef>
                          <a:spcPts val="0"/>
                        </a:spcBef>
                        <a:spcAft>
                          <a:spcPts val="0"/>
                        </a:spcAft>
                      </a:pPr>
                      <a:r>
                        <a:rPr lang="en-US" sz="1100" b="1" cap="none" spc="0">
                          <a:solidFill>
                            <a:schemeClr val="tx1"/>
                          </a:solidFill>
                          <a:effectLst/>
                        </a:rPr>
                        <a:t> </a:t>
                      </a:r>
                    </a:p>
                    <a:p>
                      <a:pPr marL="0" marR="0">
                        <a:lnSpc>
                          <a:spcPct val="107000"/>
                        </a:lnSpc>
                        <a:spcBef>
                          <a:spcPts val="0"/>
                        </a:spcBef>
                        <a:spcAft>
                          <a:spcPts val="0"/>
                        </a:spcAft>
                      </a:pPr>
                      <a:r>
                        <a:rPr lang="en-US" sz="1100" b="1" cap="none" spc="0">
                          <a:solidFill>
                            <a:schemeClr val="tx1"/>
                          </a:solidFill>
                          <a:effectLst/>
                        </a:rPr>
                        <a:t>    WBC </a:t>
                      </a:r>
                    </a:p>
                    <a:p>
                      <a:pPr marL="0" marR="0">
                        <a:lnSpc>
                          <a:spcPct val="107000"/>
                        </a:lnSpc>
                        <a:spcBef>
                          <a:spcPts val="0"/>
                        </a:spcBef>
                        <a:spcAft>
                          <a:spcPts val="0"/>
                        </a:spcAft>
                      </a:pPr>
                      <a:r>
                        <a:rPr lang="en-US" sz="1100" b="1" cap="none" spc="0">
                          <a:solidFill>
                            <a:schemeClr val="tx1"/>
                          </a:solidFill>
                          <a:effectLst/>
                        </a:rPr>
                        <a:t>    RBC</a:t>
                      </a:r>
                    </a:p>
                    <a:p>
                      <a:pPr marL="0" marR="0">
                        <a:lnSpc>
                          <a:spcPct val="107000"/>
                        </a:lnSpc>
                        <a:spcBef>
                          <a:spcPts val="0"/>
                        </a:spcBef>
                        <a:spcAft>
                          <a:spcPts val="0"/>
                        </a:spcAft>
                      </a:pPr>
                      <a:r>
                        <a:rPr lang="en-US" sz="1100" b="1" cap="none" spc="0">
                          <a:solidFill>
                            <a:schemeClr val="tx1"/>
                          </a:solidFill>
                          <a:effectLst/>
                        </a:rPr>
                        <a:t>   Glucose</a:t>
                      </a:r>
                    </a:p>
                    <a:p>
                      <a:pPr marL="0" marR="0">
                        <a:lnSpc>
                          <a:spcPct val="107000"/>
                        </a:lnSpc>
                        <a:spcBef>
                          <a:spcPts val="0"/>
                        </a:spcBef>
                        <a:spcAft>
                          <a:spcPts val="0"/>
                        </a:spcAft>
                      </a:pPr>
                      <a:r>
                        <a:rPr lang="en-US" sz="1100" b="1" cap="none" spc="0">
                          <a:solidFill>
                            <a:schemeClr val="tx1"/>
                          </a:solidFill>
                          <a:effectLst/>
                        </a:rPr>
                        <a:t>   Protein</a:t>
                      </a:r>
                    </a:p>
                    <a:p>
                      <a:pPr marL="0" marR="0">
                        <a:lnSpc>
                          <a:spcPct val="107000"/>
                        </a:lnSpc>
                        <a:spcBef>
                          <a:spcPts val="0"/>
                        </a:spcBef>
                        <a:spcAft>
                          <a:spcPts val="0"/>
                        </a:spcAft>
                      </a:pPr>
                      <a:r>
                        <a:rPr lang="en-US" sz="1100" b="1" cap="none" spc="0">
                          <a:solidFill>
                            <a:schemeClr val="tx1"/>
                          </a:solidFill>
                          <a:effectLst/>
                        </a:rPr>
                        <a:t>   Oligoclonal bands (n= 36)</a:t>
                      </a:r>
                    </a:p>
                    <a:p>
                      <a:pPr marL="0" marR="0">
                        <a:lnSpc>
                          <a:spcPct val="107000"/>
                        </a:lnSpc>
                        <a:spcBef>
                          <a:spcPts val="0"/>
                        </a:spcBef>
                        <a:spcAft>
                          <a:spcPts val="0"/>
                        </a:spcAft>
                      </a:pPr>
                      <a:r>
                        <a:rPr lang="en-US" sz="1100" b="1" cap="none" spc="0">
                          <a:solidFill>
                            <a:schemeClr val="tx1"/>
                          </a:solidFill>
                          <a:effectLst/>
                        </a:rPr>
                        <a:t>   IgG index (n = 36)</a:t>
                      </a:r>
                    </a:p>
                    <a:p>
                      <a:pPr marL="0" marR="0">
                        <a:lnSpc>
                          <a:spcPct val="107000"/>
                        </a:lnSpc>
                        <a:spcBef>
                          <a:spcPts val="0"/>
                        </a:spcBef>
                        <a:spcAft>
                          <a:spcPts val="0"/>
                        </a:spcAft>
                      </a:pPr>
                      <a:r>
                        <a:rPr lang="en-US" sz="1100" b="1" cap="none" spc="0">
                          <a:solidFill>
                            <a:schemeClr val="tx1"/>
                          </a:solidFill>
                          <a:effectLst/>
                        </a:rPr>
                        <a:t>   Mayo autoimmune encephalitis panel (n= 35)</a:t>
                      </a:r>
                    </a:p>
                    <a:p>
                      <a:pPr marL="0" marR="0">
                        <a:lnSpc>
                          <a:spcPct val="107000"/>
                        </a:lnSpc>
                        <a:spcBef>
                          <a:spcPts val="0"/>
                        </a:spcBef>
                        <a:spcAft>
                          <a:spcPts val="0"/>
                        </a:spcAft>
                      </a:pPr>
                      <a:r>
                        <a:rPr lang="en-US" sz="1100" b="1" cap="none" spc="0">
                          <a:solidFill>
                            <a:schemeClr val="tx1"/>
                          </a:solidFill>
                          <a:effectLst/>
                        </a:rPr>
                        <a:t>   Neopterin (n= 19)</a:t>
                      </a:r>
                      <a:endParaRPr lang="en-US" sz="11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460" marR="112460" marT="112460" marB="112460">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7000"/>
                        </a:lnSpc>
                        <a:spcBef>
                          <a:spcPts val="0"/>
                        </a:spcBef>
                        <a:spcAft>
                          <a:spcPts val="0"/>
                        </a:spcAft>
                      </a:pPr>
                      <a:r>
                        <a:rPr lang="en-US" sz="1100" cap="none" spc="0">
                          <a:solidFill>
                            <a:schemeClr val="tx1"/>
                          </a:solidFill>
                          <a:effectLst/>
                        </a:rPr>
                        <a:t>8 (17%)</a:t>
                      </a:r>
                    </a:p>
                    <a:p>
                      <a:pPr marL="0" marR="0" algn="ctr">
                        <a:lnSpc>
                          <a:spcPct val="107000"/>
                        </a:lnSpc>
                        <a:spcBef>
                          <a:spcPts val="0"/>
                        </a:spcBef>
                        <a:spcAft>
                          <a:spcPts val="0"/>
                        </a:spcAft>
                      </a:pPr>
                      <a:r>
                        <a:rPr lang="en-US" sz="1100" cap="none" spc="0">
                          <a:solidFill>
                            <a:schemeClr val="tx1"/>
                          </a:solidFill>
                          <a:effectLst/>
                        </a:rPr>
                        <a:t>(n, %, median if abnormal)</a:t>
                      </a:r>
                    </a:p>
                    <a:p>
                      <a:pPr marL="0" marR="0" algn="ctr">
                        <a:lnSpc>
                          <a:spcPct val="107000"/>
                        </a:lnSpc>
                        <a:spcBef>
                          <a:spcPts val="0"/>
                        </a:spcBef>
                        <a:spcAft>
                          <a:spcPts val="0"/>
                        </a:spcAft>
                      </a:pPr>
                      <a:r>
                        <a:rPr lang="en-US" sz="1100" cap="none" spc="0">
                          <a:solidFill>
                            <a:schemeClr val="tx1"/>
                          </a:solidFill>
                          <a:effectLst/>
                        </a:rPr>
                        <a:t>3 (6%, 6)</a:t>
                      </a:r>
                    </a:p>
                    <a:p>
                      <a:pPr marL="0" marR="0" algn="ctr">
                        <a:lnSpc>
                          <a:spcPct val="107000"/>
                        </a:lnSpc>
                        <a:spcBef>
                          <a:spcPts val="0"/>
                        </a:spcBef>
                        <a:spcAft>
                          <a:spcPts val="0"/>
                        </a:spcAft>
                      </a:pPr>
                      <a:r>
                        <a:rPr lang="en-US" sz="1100" cap="none" spc="0">
                          <a:solidFill>
                            <a:schemeClr val="tx1"/>
                          </a:solidFill>
                          <a:effectLst/>
                        </a:rPr>
                        <a:t>0 </a:t>
                      </a:r>
                    </a:p>
                    <a:p>
                      <a:pPr marL="0" marR="0" algn="ctr">
                        <a:lnSpc>
                          <a:spcPct val="107000"/>
                        </a:lnSpc>
                        <a:spcBef>
                          <a:spcPts val="0"/>
                        </a:spcBef>
                        <a:spcAft>
                          <a:spcPts val="0"/>
                        </a:spcAft>
                      </a:pPr>
                      <a:r>
                        <a:rPr lang="en-US" sz="1100" cap="none" spc="0">
                          <a:solidFill>
                            <a:schemeClr val="tx1"/>
                          </a:solidFill>
                          <a:effectLst/>
                        </a:rPr>
                        <a:t>0</a:t>
                      </a:r>
                    </a:p>
                    <a:p>
                      <a:pPr marL="0" marR="0" algn="ctr">
                        <a:lnSpc>
                          <a:spcPct val="107000"/>
                        </a:lnSpc>
                        <a:spcBef>
                          <a:spcPts val="0"/>
                        </a:spcBef>
                        <a:spcAft>
                          <a:spcPts val="0"/>
                        </a:spcAft>
                      </a:pPr>
                      <a:r>
                        <a:rPr lang="en-US" sz="1100" cap="none" spc="0">
                          <a:solidFill>
                            <a:schemeClr val="tx1"/>
                          </a:solidFill>
                          <a:effectLst/>
                        </a:rPr>
                        <a:t>9 (19%, 68)</a:t>
                      </a:r>
                    </a:p>
                    <a:p>
                      <a:pPr marL="0" marR="0" algn="ctr">
                        <a:lnSpc>
                          <a:spcPct val="107000"/>
                        </a:lnSpc>
                        <a:spcBef>
                          <a:spcPts val="0"/>
                        </a:spcBef>
                        <a:spcAft>
                          <a:spcPts val="0"/>
                        </a:spcAft>
                      </a:pPr>
                      <a:r>
                        <a:rPr lang="en-US" sz="1100" cap="none" spc="0">
                          <a:solidFill>
                            <a:schemeClr val="tx1"/>
                          </a:solidFill>
                          <a:effectLst/>
                        </a:rPr>
                        <a:t>1 (3%, 2)</a:t>
                      </a:r>
                    </a:p>
                    <a:p>
                      <a:pPr marL="0" marR="0" algn="ctr">
                        <a:lnSpc>
                          <a:spcPct val="107000"/>
                        </a:lnSpc>
                        <a:spcBef>
                          <a:spcPts val="0"/>
                        </a:spcBef>
                        <a:spcAft>
                          <a:spcPts val="0"/>
                        </a:spcAft>
                      </a:pPr>
                      <a:r>
                        <a:rPr lang="en-US" sz="1100" cap="none" spc="0">
                          <a:solidFill>
                            <a:schemeClr val="tx1"/>
                          </a:solidFill>
                          <a:effectLst/>
                        </a:rPr>
                        <a:t>5 (14%, 0.70)</a:t>
                      </a:r>
                    </a:p>
                    <a:p>
                      <a:pPr marL="0" marR="0" algn="ctr">
                        <a:lnSpc>
                          <a:spcPct val="107000"/>
                        </a:lnSpc>
                        <a:spcBef>
                          <a:spcPts val="0"/>
                        </a:spcBef>
                        <a:spcAft>
                          <a:spcPts val="0"/>
                        </a:spcAft>
                      </a:pPr>
                      <a:r>
                        <a:rPr lang="en-US" sz="1100" cap="none" spc="0">
                          <a:solidFill>
                            <a:schemeClr val="tx1"/>
                          </a:solidFill>
                          <a:effectLst/>
                        </a:rPr>
                        <a:t>0</a:t>
                      </a:r>
                    </a:p>
                    <a:p>
                      <a:pPr marL="0" marR="0" algn="ctr">
                        <a:lnSpc>
                          <a:spcPct val="107000"/>
                        </a:lnSpc>
                        <a:spcBef>
                          <a:spcPts val="0"/>
                        </a:spcBef>
                        <a:spcAft>
                          <a:spcPts val="0"/>
                        </a:spcAft>
                      </a:pPr>
                      <a:r>
                        <a:rPr lang="en-US" sz="1100" cap="none" spc="0">
                          <a:solidFill>
                            <a:schemeClr val="tx1"/>
                          </a:solidFill>
                          <a:effectLst/>
                        </a:rPr>
                        <a:t>4 (21%, 45)</a:t>
                      </a:r>
                      <a:endParaRPr lang="en-US" sz="1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460" marR="112460" marT="112460" marB="112460">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8318933"/>
                  </a:ext>
                </a:extLst>
              </a:tr>
              <a:tr h="593746">
                <a:tc>
                  <a:txBody>
                    <a:bodyPr/>
                    <a:lstStyle/>
                    <a:p>
                      <a:pPr marL="0" marR="0">
                        <a:lnSpc>
                          <a:spcPct val="107000"/>
                        </a:lnSpc>
                        <a:spcBef>
                          <a:spcPts val="0"/>
                        </a:spcBef>
                        <a:spcAft>
                          <a:spcPts val="0"/>
                        </a:spcAft>
                      </a:pPr>
                      <a:r>
                        <a:rPr lang="en-US" sz="1100" b="1" cap="none" spc="0">
                          <a:solidFill>
                            <a:schemeClr val="tx1"/>
                          </a:solidFill>
                          <a:effectLst/>
                        </a:rPr>
                        <a:t>Any abnormal neurodiagnostic study?</a:t>
                      </a:r>
                    </a:p>
                    <a:p>
                      <a:pPr marL="0" marR="0">
                        <a:lnSpc>
                          <a:spcPct val="107000"/>
                        </a:lnSpc>
                        <a:spcBef>
                          <a:spcPts val="0"/>
                        </a:spcBef>
                        <a:spcAft>
                          <a:spcPts val="0"/>
                        </a:spcAft>
                      </a:pPr>
                      <a:r>
                        <a:rPr lang="en-US" sz="1100" b="1" cap="none" spc="0">
                          <a:solidFill>
                            <a:schemeClr val="tx1"/>
                          </a:solidFill>
                          <a:effectLst/>
                        </a:rPr>
                        <a:t>   &gt;2 abnormal studies</a:t>
                      </a:r>
                      <a:endParaRPr lang="en-US" sz="11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460" marR="112460" marT="112460" marB="11246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7000"/>
                        </a:lnSpc>
                        <a:spcBef>
                          <a:spcPts val="0"/>
                        </a:spcBef>
                        <a:spcAft>
                          <a:spcPts val="0"/>
                        </a:spcAft>
                      </a:pPr>
                      <a:r>
                        <a:rPr lang="en-US" sz="1100" cap="none" spc="0">
                          <a:solidFill>
                            <a:schemeClr val="tx1"/>
                          </a:solidFill>
                          <a:effectLst/>
                        </a:rPr>
                        <a:t>21 (44%)</a:t>
                      </a:r>
                    </a:p>
                    <a:p>
                      <a:pPr marL="0" marR="0" algn="ctr">
                        <a:lnSpc>
                          <a:spcPct val="107000"/>
                        </a:lnSpc>
                        <a:spcBef>
                          <a:spcPts val="0"/>
                        </a:spcBef>
                        <a:spcAft>
                          <a:spcPts val="0"/>
                        </a:spcAft>
                      </a:pPr>
                      <a:r>
                        <a:rPr lang="en-US" sz="1100" cap="none" spc="0">
                          <a:solidFill>
                            <a:schemeClr val="tx1"/>
                          </a:solidFill>
                          <a:effectLst/>
                        </a:rPr>
                        <a:t>7 (33%)</a:t>
                      </a:r>
                      <a:endParaRPr lang="en-US" sz="1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2460" marR="112460" marT="112460" marB="11246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4039116671"/>
                  </a:ext>
                </a:extLst>
              </a:tr>
            </a:tbl>
          </a:graphicData>
        </a:graphic>
      </p:graphicFrame>
    </p:spTree>
    <p:extLst>
      <p:ext uri="{BB962C8B-B14F-4D97-AF65-F5344CB8AC3E}">
        <p14:creationId xmlns:p14="http://schemas.microsoft.com/office/powerpoint/2010/main" val="3767975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6" name="Rectangle 15">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5" name="Picture 4" descr="A close-up of a coin&#10;&#10;Description automatically generated">
            <a:extLst>
              <a:ext uri="{FF2B5EF4-FFF2-40B4-BE49-F238E27FC236}">
                <a16:creationId xmlns:a16="http://schemas.microsoft.com/office/drawing/2014/main" id="{CEDFB47F-5560-4A25-9601-2F8D31237A2C}"/>
              </a:ext>
            </a:extLst>
          </p:cNvPr>
          <p:cNvPicPr>
            <a:picLocks noChangeAspect="1"/>
          </p:cNvPicPr>
          <p:nvPr/>
        </p:nvPicPr>
        <p:blipFill>
          <a:blip r:embed="rId2"/>
          <a:stretch>
            <a:fillRect/>
          </a:stretch>
        </p:blipFill>
        <p:spPr>
          <a:xfrm>
            <a:off x="3282330" y="643467"/>
            <a:ext cx="5627339" cy="5571066"/>
          </a:xfrm>
          <a:prstGeom prst="rect">
            <a:avLst/>
          </a:prstGeom>
        </p:spPr>
      </p:pic>
      <p:sp>
        <p:nvSpPr>
          <p:cNvPr id="20" name="Rectangle 19">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
        <p:nvSpPr>
          <p:cNvPr id="6" name="Oval 5">
            <a:extLst>
              <a:ext uri="{FF2B5EF4-FFF2-40B4-BE49-F238E27FC236}">
                <a16:creationId xmlns:a16="http://schemas.microsoft.com/office/drawing/2014/main" id="{71CBAB36-6412-4F06-A589-39DD8D6017F6}"/>
              </a:ext>
            </a:extLst>
          </p:cNvPr>
          <p:cNvSpPr/>
          <p:nvPr/>
        </p:nvSpPr>
        <p:spPr>
          <a:xfrm>
            <a:off x="4468305" y="4228023"/>
            <a:ext cx="1338606" cy="114064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D62CFD4-3396-439A-80CD-481AC00A3868}"/>
              </a:ext>
            </a:extLst>
          </p:cNvPr>
          <p:cNvSpPr/>
          <p:nvPr/>
        </p:nvSpPr>
        <p:spPr>
          <a:xfrm>
            <a:off x="6534347" y="4201312"/>
            <a:ext cx="1338606" cy="114064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8DEBDA-128D-423F-86AC-220C5E4DE75C}"/>
              </a:ext>
            </a:extLst>
          </p:cNvPr>
          <p:cNvSpPr txBox="1"/>
          <p:nvPr/>
        </p:nvSpPr>
        <p:spPr>
          <a:xfrm>
            <a:off x="371855" y="6113764"/>
            <a:ext cx="4848187" cy="338554"/>
          </a:xfrm>
          <a:prstGeom prst="rect">
            <a:avLst/>
          </a:prstGeom>
          <a:noFill/>
        </p:spPr>
        <p:txBody>
          <a:bodyPr wrap="none" rtlCol="0">
            <a:spAutoFit/>
          </a:bodyPr>
          <a:lstStyle/>
          <a:p>
            <a:r>
              <a:rPr lang="en-US" sz="1600" dirty="0">
                <a:solidFill>
                  <a:schemeClr val="bg1"/>
                </a:solidFill>
                <a:effectLst/>
                <a:latin typeface="+mj-lt"/>
                <a:cs typeface="Times New Roman" panose="02020603050405020304" pitchFamily="18" charset="0"/>
              </a:rPr>
              <a:t>Punctuate T2 hyperintensities (grey/white junction)</a:t>
            </a:r>
            <a:endParaRPr lang="en-US" sz="1600" dirty="0">
              <a:solidFill>
                <a:schemeClr val="bg1"/>
              </a:solidFill>
              <a:latin typeface="+mj-lt"/>
            </a:endParaRPr>
          </a:p>
        </p:txBody>
      </p:sp>
    </p:spTree>
    <p:extLst>
      <p:ext uri="{BB962C8B-B14F-4D97-AF65-F5344CB8AC3E}">
        <p14:creationId xmlns:p14="http://schemas.microsoft.com/office/powerpoint/2010/main" val="45454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6" name="Rectangle 15">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5" name="Picture 4" descr="A close up of a silver coin&#10;&#10;Description automatically generated with low confidence">
            <a:extLst>
              <a:ext uri="{FF2B5EF4-FFF2-40B4-BE49-F238E27FC236}">
                <a16:creationId xmlns:a16="http://schemas.microsoft.com/office/drawing/2014/main" id="{558B8588-2E40-4281-A5EA-2C82692C6A88}"/>
              </a:ext>
            </a:extLst>
          </p:cNvPr>
          <p:cNvPicPr>
            <a:picLocks noChangeAspect="1"/>
          </p:cNvPicPr>
          <p:nvPr/>
        </p:nvPicPr>
        <p:blipFill>
          <a:blip r:embed="rId2"/>
          <a:stretch>
            <a:fillRect/>
          </a:stretch>
        </p:blipFill>
        <p:spPr>
          <a:xfrm>
            <a:off x="3373141" y="643467"/>
            <a:ext cx="5445717" cy="5571066"/>
          </a:xfrm>
          <a:prstGeom prst="rect">
            <a:avLst/>
          </a:prstGeom>
        </p:spPr>
      </p:pic>
      <p:sp>
        <p:nvSpPr>
          <p:cNvPr id="20" name="Rectangle 19">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
        <p:nvSpPr>
          <p:cNvPr id="6" name="Oval 5">
            <a:extLst>
              <a:ext uri="{FF2B5EF4-FFF2-40B4-BE49-F238E27FC236}">
                <a16:creationId xmlns:a16="http://schemas.microsoft.com/office/drawing/2014/main" id="{F23AA632-6EDF-4621-8994-D7A0A053392F}"/>
              </a:ext>
            </a:extLst>
          </p:cNvPr>
          <p:cNvSpPr/>
          <p:nvPr/>
        </p:nvSpPr>
        <p:spPr>
          <a:xfrm>
            <a:off x="4799813" y="2235354"/>
            <a:ext cx="2592371" cy="121605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BA85E93-FA17-4F5D-8BF7-C675664E6318}"/>
              </a:ext>
            </a:extLst>
          </p:cNvPr>
          <p:cNvSpPr txBox="1"/>
          <p:nvPr/>
        </p:nvSpPr>
        <p:spPr>
          <a:xfrm>
            <a:off x="371855" y="6108206"/>
            <a:ext cx="3214540" cy="646331"/>
          </a:xfrm>
          <a:prstGeom prst="rect">
            <a:avLst/>
          </a:prstGeom>
          <a:noFill/>
        </p:spPr>
        <p:txBody>
          <a:bodyPr wrap="square" rtlCol="0">
            <a:spAutoFit/>
          </a:bodyPr>
          <a:lstStyle/>
          <a:p>
            <a:r>
              <a:rPr lang="en-US" sz="1800" dirty="0">
                <a:solidFill>
                  <a:schemeClr val="bg1"/>
                </a:solidFill>
                <a:effectLst/>
                <a:latin typeface="+mj-lt"/>
                <a:cs typeface="Times New Roman" panose="02020603050405020304" pitchFamily="18" charset="0"/>
              </a:rPr>
              <a:t>Basal ganglia calcifications</a:t>
            </a:r>
          </a:p>
          <a:p>
            <a:endParaRPr lang="en-US" dirty="0">
              <a:solidFill>
                <a:schemeClr val="bg1"/>
              </a:solidFill>
              <a:latin typeface="+mj-lt"/>
            </a:endParaRPr>
          </a:p>
        </p:txBody>
      </p:sp>
    </p:spTree>
    <p:extLst>
      <p:ext uri="{BB962C8B-B14F-4D97-AF65-F5344CB8AC3E}">
        <p14:creationId xmlns:p14="http://schemas.microsoft.com/office/powerpoint/2010/main" val="225497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15" name="Rectangle 14">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pic>
        <p:nvPicPr>
          <p:cNvPr id="4" name="IMG_6427">
            <a:hlinkClick r:id="" action="ppaction://media"/>
            <a:extLst>
              <a:ext uri="{FF2B5EF4-FFF2-40B4-BE49-F238E27FC236}">
                <a16:creationId xmlns:a16="http://schemas.microsoft.com/office/drawing/2014/main" id="{5D36FA55-A696-494E-AD47-0FE69560C34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13964" y="794269"/>
            <a:ext cx="2964072" cy="5269462"/>
          </a:xfrm>
          <a:prstGeom prst="rect">
            <a:avLst/>
          </a:prstGeom>
        </p:spPr>
      </p:pic>
      <p:sp>
        <p:nvSpPr>
          <p:cNvPr id="2" name="TextBox 1">
            <a:extLst>
              <a:ext uri="{FF2B5EF4-FFF2-40B4-BE49-F238E27FC236}">
                <a16:creationId xmlns:a16="http://schemas.microsoft.com/office/drawing/2014/main" id="{C29FB953-A1E4-42C6-8B91-ADB8A27480F4}"/>
              </a:ext>
            </a:extLst>
          </p:cNvPr>
          <p:cNvSpPr txBox="1"/>
          <p:nvPr/>
        </p:nvSpPr>
        <p:spPr>
          <a:xfrm>
            <a:off x="0" y="6569025"/>
            <a:ext cx="3361561" cy="276999"/>
          </a:xfrm>
          <a:prstGeom prst="rect">
            <a:avLst/>
          </a:prstGeom>
          <a:noFill/>
        </p:spPr>
        <p:txBody>
          <a:bodyPr wrap="none" rtlCol="0">
            <a:spAutoFit/>
          </a:bodyPr>
          <a:lstStyle/>
          <a:p>
            <a:r>
              <a:rPr lang="en-US" sz="1200" i="1" dirty="0"/>
              <a:t>Video used with parental consent (5/26/2021)</a:t>
            </a:r>
          </a:p>
        </p:txBody>
      </p:sp>
    </p:spTree>
    <p:extLst>
      <p:ext uri="{BB962C8B-B14F-4D97-AF65-F5344CB8AC3E}">
        <p14:creationId xmlns:p14="http://schemas.microsoft.com/office/powerpoint/2010/main" val="34061091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6" name="Rectangle 15">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5" name="Picture 4">
            <a:extLst>
              <a:ext uri="{FF2B5EF4-FFF2-40B4-BE49-F238E27FC236}">
                <a16:creationId xmlns:a16="http://schemas.microsoft.com/office/drawing/2014/main" id="{CA855DEC-F791-447D-8513-0BE0850A9EC7}"/>
              </a:ext>
            </a:extLst>
          </p:cNvPr>
          <p:cNvPicPr>
            <a:picLocks noChangeAspect="1"/>
          </p:cNvPicPr>
          <p:nvPr/>
        </p:nvPicPr>
        <p:blipFill>
          <a:blip r:embed="rId2"/>
          <a:stretch>
            <a:fillRect/>
          </a:stretch>
        </p:blipFill>
        <p:spPr>
          <a:xfrm>
            <a:off x="3526346" y="643467"/>
            <a:ext cx="5139308" cy="5571066"/>
          </a:xfrm>
          <a:prstGeom prst="rect">
            <a:avLst/>
          </a:prstGeom>
        </p:spPr>
      </p:pic>
      <p:sp>
        <p:nvSpPr>
          <p:cNvPr id="20" name="Rectangle 19">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
        <p:nvSpPr>
          <p:cNvPr id="6" name="TextBox 5">
            <a:extLst>
              <a:ext uri="{FF2B5EF4-FFF2-40B4-BE49-F238E27FC236}">
                <a16:creationId xmlns:a16="http://schemas.microsoft.com/office/drawing/2014/main" id="{27A753C8-CF9A-4E42-A74C-15D18375D1F8}"/>
              </a:ext>
            </a:extLst>
          </p:cNvPr>
          <p:cNvSpPr txBox="1"/>
          <p:nvPr/>
        </p:nvSpPr>
        <p:spPr>
          <a:xfrm>
            <a:off x="371856" y="6172594"/>
            <a:ext cx="4202561" cy="369332"/>
          </a:xfrm>
          <a:prstGeom prst="rect">
            <a:avLst/>
          </a:prstGeom>
          <a:noFill/>
        </p:spPr>
        <p:txBody>
          <a:bodyPr wrap="none" rtlCol="0">
            <a:spAutoFit/>
          </a:bodyPr>
          <a:lstStyle/>
          <a:p>
            <a:r>
              <a:rPr lang="en-US" dirty="0">
                <a:solidFill>
                  <a:schemeClr val="bg1"/>
                </a:solidFill>
              </a:rPr>
              <a:t>Temporal Lobe T2 Signal Prolongation</a:t>
            </a:r>
          </a:p>
        </p:txBody>
      </p:sp>
    </p:spTree>
    <p:extLst>
      <p:ext uri="{BB962C8B-B14F-4D97-AF65-F5344CB8AC3E}">
        <p14:creationId xmlns:p14="http://schemas.microsoft.com/office/powerpoint/2010/main" val="742950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6" name="Rectangle 15">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5" name="Picture 4" descr="Diagram&#10;&#10;Description automatically generated">
            <a:extLst>
              <a:ext uri="{FF2B5EF4-FFF2-40B4-BE49-F238E27FC236}">
                <a16:creationId xmlns:a16="http://schemas.microsoft.com/office/drawing/2014/main" id="{5D32C8FD-5B2C-4F7A-8E66-D68361256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742" y="643467"/>
            <a:ext cx="4136516" cy="5571066"/>
          </a:xfrm>
          <a:prstGeom prst="rect">
            <a:avLst/>
          </a:prstGeom>
        </p:spPr>
      </p:pic>
      <p:sp>
        <p:nvSpPr>
          <p:cNvPr id="20" name="Rectangle 19">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
        <p:nvSpPr>
          <p:cNvPr id="6" name="TextBox 5">
            <a:extLst>
              <a:ext uri="{FF2B5EF4-FFF2-40B4-BE49-F238E27FC236}">
                <a16:creationId xmlns:a16="http://schemas.microsoft.com/office/drawing/2014/main" id="{35270DE4-6592-4CC0-AA28-9B72F33CB709}"/>
              </a:ext>
            </a:extLst>
          </p:cNvPr>
          <p:cNvSpPr txBox="1"/>
          <p:nvPr/>
        </p:nvSpPr>
        <p:spPr>
          <a:xfrm>
            <a:off x="8757986" y="1007746"/>
            <a:ext cx="975973" cy="369332"/>
          </a:xfrm>
          <a:prstGeom prst="rect">
            <a:avLst/>
          </a:prstGeom>
          <a:noFill/>
        </p:spPr>
        <p:txBody>
          <a:bodyPr wrap="none" rtlCol="0">
            <a:spAutoFit/>
          </a:bodyPr>
          <a:lstStyle/>
          <a:p>
            <a:r>
              <a:rPr lang="en-US" dirty="0">
                <a:solidFill>
                  <a:schemeClr val="bg1"/>
                </a:solidFill>
              </a:rPr>
              <a:t>Control</a:t>
            </a:r>
          </a:p>
        </p:txBody>
      </p:sp>
      <p:sp>
        <p:nvSpPr>
          <p:cNvPr id="13" name="TextBox 12">
            <a:extLst>
              <a:ext uri="{FF2B5EF4-FFF2-40B4-BE49-F238E27FC236}">
                <a16:creationId xmlns:a16="http://schemas.microsoft.com/office/drawing/2014/main" id="{3D711792-E380-4B4F-893B-CD036117A89A}"/>
              </a:ext>
            </a:extLst>
          </p:cNvPr>
          <p:cNvSpPr txBox="1"/>
          <p:nvPr/>
        </p:nvSpPr>
        <p:spPr>
          <a:xfrm>
            <a:off x="8757986" y="2748584"/>
            <a:ext cx="897938" cy="369332"/>
          </a:xfrm>
          <a:prstGeom prst="rect">
            <a:avLst/>
          </a:prstGeom>
          <a:noFill/>
        </p:spPr>
        <p:txBody>
          <a:bodyPr wrap="none" rtlCol="0">
            <a:spAutoFit/>
          </a:bodyPr>
          <a:lstStyle/>
          <a:p>
            <a:r>
              <a:rPr lang="en-US" dirty="0">
                <a:solidFill>
                  <a:schemeClr val="bg1"/>
                </a:solidFill>
              </a:rPr>
              <a:t>Patient</a:t>
            </a:r>
          </a:p>
        </p:txBody>
      </p:sp>
      <p:sp>
        <p:nvSpPr>
          <p:cNvPr id="15" name="TextBox 14">
            <a:extLst>
              <a:ext uri="{FF2B5EF4-FFF2-40B4-BE49-F238E27FC236}">
                <a16:creationId xmlns:a16="http://schemas.microsoft.com/office/drawing/2014/main" id="{266C64C3-BDAF-41A6-BB8B-D2B9654AD0E0}"/>
              </a:ext>
            </a:extLst>
          </p:cNvPr>
          <p:cNvSpPr txBox="1"/>
          <p:nvPr/>
        </p:nvSpPr>
        <p:spPr>
          <a:xfrm>
            <a:off x="8757986" y="4489422"/>
            <a:ext cx="1559209" cy="369332"/>
          </a:xfrm>
          <a:prstGeom prst="rect">
            <a:avLst/>
          </a:prstGeom>
          <a:noFill/>
        </p:spPr>
        <p:txBody>
          <a:bodyPr wrap="none" rtlCol="0">
            <a:spAutoFit/>
          </a:bodyPr>
          <a:lstStyle/>
          <a:p>
            <a:r>
              <a:rPr lang="en-US" dirty="0">
                <a:solidFill>
                  <a:schemeClr val="bg1"/>
                </a:solidFill>
              </a:rPr>
              <a:t>After therapy</a:t>
            </a:r>
          </a:p>
        </p:txBody>
      </p:sp>
      <p:sp>
        <p:nvSpPr>
          <p:cNvPr id="17" name="TextBox 16">
            <a:extLst>
              <a:ext uri="{FF2B5EF4-FFF2-40B4-BE49-F238E27FC236}">
                <a16:creationId xmlns:a16="http://schemas.microsoft.com/office/drawing/2014/main" id="{E0D5037A-BE41-4349-8B14-501F8AD71DA2}"/>
              </a:ext>
            </a:extLst>
          </p:cNvPr>
          <p:cNvSpPr txBox="1"/>
          <p:nvPr/>
        </p:nvSpPr>
        <p:spPr>
          <a:xfrm>
            <a:off x="471340" y="6088670"/>
            <a:ext cx="2361544" cy="369332"/>
          </a:xfrm>
          <a:prstGeom prst="rect">
            <a:avLst/>
          </a:prstGeom>
          <a:noFill/>
        </p:spPr>
        <p:txBody>
          <a:bodyPr wrap="none" rtlCol="0">
            <a:spAutoFit/>
          </a:bodyPr>
          <a:lstStyle/>
          <a:p>
            <a:r>
              <a:rPr lang="en-US" dirty="0">
                <a:solidFill>
                  <a:schemeClr val="bg1"/>
                </a:solidFill>
              </a:rPr>
              <a:t>Oligoclonal Banding</a:t>
            </a:r>
          </a:p>
        </p:txBody>
      </p:sp>
    </p:spTree>
    <p:extLst>
      <p:ext uri="{BB962C8B-B14F-4D97-AF65-F5344CB8AC3E}">
        <p14:creationId xmlns:p14="http://schemas.microsoft.com/office/powerpoint/2010/main" val="61141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6" name="Rectangle 15">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8" name="Rectangle 17">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5" name="Picture 4">
            <a:extLst>
              <a:ext uri="{FF2B5EF4-FFF2-40B4-BE49-F238E27FC236}">
                <a16:creationId xmlns:a16="http://schemas.microsoft.com/office/drawing/2014/main" id="{777F61C8-18DA-4467-940F-E9FB6965228C}"/>
              </a:ext>
            </a:extLst>
          </p:cNvPr>
          <p:cNvPicPr>
            <a:picLocks noChangeAspect="1"/>
          </p:cNvPicPr>
          <p:nvPr/>
        </p:nvPicPr>
        <p:blipFill>
          <a:blip r:embed="rId2">
            <a:alphaModFix/>
          </a:blip>
          <a:stretch>
            <a:fillRect/>
          </a:stretch>
        </p:blipFill>
        <p:spPr>
          <a:xfrm>
            <a:off x="1453446" y="643467"/>
            <a:ext cx="9285107" cy="5571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ctangle 19">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
        <p:nvSpPr>
          <p:cNvPr id="6" name="TextBox 5">
            <a:extLst>
              <a:ext uri="{FF2B5EF4-FFF2-40B4-BE49-F238E27FC236}">
                <a16:creationId xmlns:a16="http://schemas.microsoft.com/office/drawing/2014/main" id="{28567491-5910-4989-B57B-B1D6062804E4}"/>
              </a:ext>
            </a:extLst>
          </p:cNvPr>
          <p:cNvSpPr txBox="1"/>
          <p:nvPr/>
        </p:nvSpPr>
        <p:spPr>
          <a:xfrm>
            <a:off x="5936340" y="2397968"/>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venir Next LT Pro" panose="02020404030301010803"/>
              </a:rPr>
              <a:t>13</a:t>
            </a:r>
            <a:endParaRPr kumimoji="0" lang="en-US" sz="1800" b="0" i="0" u="none" strike="noStrike" kern="1200" cap="none" spc="0" normalizeH="0" baseline="0" noProof="0" dirty="0">
              <a:ln>
                <a:noFill/>
              </a:ln>
              <a:solidFill>
                <a:prstClr val="black"/>
              </a:solidFill>
              <a:effectLst/>
              <a:uLnTx/>
              <a:uFillTx/>
              <a:latin typeface="Avenir Next LT Pro" panose="02020404030301010803"/>
              <a:ea typeface="+mn-ea"/>
              <a:cs typeface="+mn-cs"/>
            </a:endParaRPr>
          </a:p>
        </p:txBody>
      </p:sp>
      <p:sp>
        <p:nvSpPr>
          <p:cNvPr id="7" name="TextBox 6">
            <a:extLst>
              <a:ext uri="{FF2B5EF4-FFF2-40B4-BE49-F238E27FC236}">
                <a16:creationId xmlns:a16="http://schemas.microsoft.com/office/drawing/2014/main" id="{394435F5-52F9-4D90-B615-122DF2A249BD}"/>
              </a:ext>
            </a:extLst>
          </p:cNvPr>
          <p:cNvSpPr txBox="1"/>
          <p:nvPr/>
        </p:nvSpPr>
        <p:spPr>
          <a:xfrm>
            <a:off x="7548465" y="4786605"/>
            <a:ext cx="319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panose="02020404030301010803"/>
                <a:ea typeface="+mn-ea"/>
                <a:cs typeface="+mn-cs"/>
              </a:rPr>
              <a:t>8</a:t>
            </a:r>
          </a:p>
        </p:txBody>
      </p:sp>
      <p:sp>
        <p:nvSpPr>
          <p:cNvPr id="8" name="TextBox 7">
            <a:extLst>
              <a:ext uri="{FF2B5EF4-FFF2-40B4-BE49-F238E27FC236}">
                <a16:creationId xmlns:a16="http://schemas.microsoft.com/office/drawing/2014/main" id="{20237A52-CEF7-43D4-B55B-ACE2BF986DBA}"/>
              </a:ext>
            </a:extLst>
          </p:cNvPr>
          <p:cNvSpPr txBox="1"/>
          <p:nvPr/>
        </p:nvSpPr>
        <p:spPr>
          <a:xfrm>
            <a:off x="6680718" y="3275045"/>
            <a:ext cx="319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panose="02020404030301010803"/>
                <a:ea typeface="+mn-ea"/>
                <a:cs typeface="+mn-cs"/>
              </a:rPr>
              <a:t>4</a:t>
            </a:r>
          </a:p>
        </p:txBody>
      </p:sp>
      <p:sp>
        <p:nvSpPr>
          <p:cNvPr id="15" name="TextBox 14">
            <a:extLst>
              <a:ext uri="{FF2B5EF4-FFF2-40B4-BE49-F238E27FC236}">
                <a16:creationId xmlns:a16="http://schemas.microsoft.com/office/drawing/2014/main" id="{1A972599-7859-4E14-B5E4-72D0F1D5A964}"/>
              </a:ext>
            </a:extLst>
          </p:cNvPr>
          <p:cNvSpPr txBox="1"/>
          <p:nvPr/>
        </p:nvSpPr>
        <p:spPr>
          <a:xfrm>
            <a:off x="5936340" y="3627520"/>
            <a:ext cx="319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panose="02020404030301010803"/>
                <a:ea typeface="+mn-ea"/>
                <a:cs typeface="+mn-cs"/>
              </a:rPr>
              <a:t>4</a:t>
            </a:r>
          </a:p>
        </p:txBody>
      </p:sp>
      <p:sp>
        <p:nvSpPr>
          <p:cNvPr id="17" name="TextBox 16">
            <a:extLst>
              <a:ext uri="{FF2B5EF4-FFF2-40B4-BE49-F238E27FC236}">
                <a16:creationId xmlns:a16="http://schemas.microsoft.com/office/drawing/2014/main" id="{15B8D66D-5914-4A32-BD88-2E36DC630F7F}"/>
              </a:ext>
            </a:extLst>
          </p:cNvPr>
          <p:cNvSpPr txBox="1"/>
          <p:nvPr/>
        </p:nvSpPr>
        <p:spPr>
          <a:xfrm>
            <a:off x="5936340" y="4505592"/>
            <a:ext cx="319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venir Next LT Pro" panose="02020404030301010803"/>
              </a:rPr>
              <a:t>6</a:t>
            </a:r>
            <a:endParaRPr kumimoji="0" lang="en-US" sz="1800" b="0" i="0" u="none" strike="noStrike" kern="1200" cap="none" spc="0" normalizeH="0" baseline="0" noProof="0" dirty="0">
              <a:ln>
                <a:noFill/>
              </a:ln>
              <a:solidFill>
                <a:prstClr val="black"/>
              </a:solidFill>
              <a:effectLst/>
              <a:uLnTx/>
              <a:uFillTx/>
              <a:latin typeface="Avenir Next LT Pro" panose="02020404030301010803"/>
              <a:ea typeface="+mn-ea"/>
              <a:cs typeface="+mn-cs"/>
            </a:endParaRPr>
          </a:p>
        </p:txBody>
      </p:sp>
      <p:sp>
        <p:nvSpPr>
          <p:cNvPr id="19" name="TextBox 18">
            <a:extLst>
              <a:ext uri="{FF2B5EF4-FFF2-40B4-BE49-F238E27FC236}">
                <a16:creationId xmlns:a16="http://schemas.microsoft.com/office/drawing/2014/main" id="{CF3C9744-086F-40C8-81B8-FB3BD8931742}"/>
              </a:ext>
            </a:extLst>
          </p:cNvPr>
          <p:cNvSpPr txBox="1"/>
          <p:nvPr/>
        </p:nvSpPr>
        <p:spPr>
          <a:xfrm>
            <a:off x="5081034" y="3165094"/>
            <a:ext cx="319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venir Next LT Pro" panose="02020404030301010803"/>
              </a:rPr>
              <a:t>7</a:t>
            </a:r>
            <a:endParaRPr kumimoji="0" lang="en-US" sz="1800" b="0" i="0" u="none" strike="noStrike" kern="1200" cap="none" spc="0" normalizeH="0" baseline="0" noProof="0" dirty="0">
              <a:ln>
                <a:noFill/>
              </a:ln>
              <a:solidFill>
                <a:prstClr val="black"/>
              </a:solidFill>
              <a:effectLst/>
              <a:uLnTx/>
              <a:uFillTx/>
              <a:latin typeface="Avenir Next LT Pro" panose="02020404030301010803"/>
              <a:ea typeface="+mn-ea"/>
              <a:cs typeface="+mn-cs"/>
            </a:endParaRPr>
          </a:p>
        </p:txBody>
      </p:sp>
      <p:sp>
        <p:nvSpPr>
          <p:cNvPr id="21" name="TextBox 20">
            <a:extLst>
              <a:ext uri="{FF2B5EF4-FFF2-40B4-BE49-F238E27FC236}">
                <a16:creationId xmlns:a16="http://schemas.microsoft.com/office/drawing/2014/main" id="{B451CE99-6012-401E-AAA6-447CF40AE853}"/>
              </a:ext>
            </a:extLst>
          </p:cNvPr>
          <p:cNvSpPr txBox="1"/>
          <p:nvPr/>
        </p:nvSpPr>
        <p:spPr>
          <a:xfrm>
            <a:off x="4358377" y="4786605"/>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venir Next LT Pro" panose="02020404030301010803"/>
              </a:rPr>
              <a:t>11</a:t>
            </a:r>
            <a:endParaRPr kumimoji="0" lang="en-US" sz="1800" b="0" i="0" u="none" strike="noStrike" kern="1200" cap="none" spc="0" normalizeH="0" baseline="0" noProof="0" dirty="0">
              <a:ln>
                <a:noFill/>
              </a:ln>
              <a:solidFill>
                <a:prstClr val="black"/>
              </a:solidFill>
              <a:effectLst/>
              <a:uLnTx/>
              <a:uFillTx/>
              <a:latin typeface="Avenir Next LT Pro" panose="02020404030301010803"/>
              <a:ea typeface="+mn-ea"/>
              <a:cs typeface="+mn-cs"/>
            </a:endParaRPr>
          </a:p>
        </p:txBody>
      </p:sp>
      <p:sp>
        <p:nvSpPr>
          <p:cNvPr id="22" name="TextBox 21">
            <a:extLst>
              <a:ext uri="{FF2B5EF4-FFF2-40B4-BE49-F238E27FC236}">
                <a16:creationId xmlns:a16="http://schemas.microsoft.com/office/drawing/2014/main" id="{5720BFAA-B9A9-48EE-A5EC-1521AF0BDB52}"/>
              </a:ext>
            </a:extLst>
          </p:cNvPr>
          <p:cNvSpPr txBox="1"/>
          <p:nvPr/>
        </p:nvSpPr>
        <p:spPr>
          <a:xfrm>
            <a:off x="570031" y="6620256"/>
            <a:ext cx="192071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LT Pro" panose="02020404030301010803"/>
                <a:ea typeface="+mn-ea"/>
                <a:cs typeface="+mn-cs"/>
              </a:rPr>
              <a:t>Santoro JD et al., unpublished (2021)</a:t>
            </a:r>
          </a:p>
        </p:txBody>
      </p:sp>
    </p:spTree>
    <p:extLst>
      <p:ext uri="{BB962C8B-B14F-4D97-AF65-F5344CB8AC3E}">
        <p14:creationId xmlns:p14="http://schemas.microsoft.com/office/powerpoint/2010/main" val="3410360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187D1-7B60-4961-B8FB-198F63D5D04D}"/>
              </a:ext>
            </a:extLst>
          </p:cNvPr>
          <p:cNvSpPr>
            <a:spLocks noGrp="1"/>
          </p:cNvSpPr>
          <p:nvPr>
            <p:ph type="title"/>
          </p:nvPr>
        </p:nvSpPr>
        <p:spPr/>
        <p:txBody>
          <a:bodyPr/>
          <a:lstStyle/>
          <a:p>
            <a:r>
              <a:rPr lang="en-US" dirty="0"/>
              <a:t>Are all of these tests needed?</a:t>
            </a:r>
          </a:p>
        </p:txBody>
      </p:sp>
      <p:sp>
        <p:nvSpPr>
          <p:cNvPr id="3" name="Content Placeholder 2">
            <a:extLst>
              <a:ext uri="{FF2B5EF4-FFF2-40B4-BE49-F238E27FC236}">
                <a16:creationId xmlns:a16="http://schemas.microsoft.com/office/drawing/2014/main" id="{02969028-1E12-43D3-8B16-9D12FDAFBC06}"/>
              </a:ext>
            </a:extLst>
          </p:cNvPr>
          <p:cNvSpPr>
            <a:spLocks noGrp="1"/>
          </p:cNvSpPr>
          <p:nvPr>
            <p:ph idx="1"/>
          </p:nvPr>
        </p:nvSpPr>
        <p:spPr>
          <a:xfrm>
            <a:off x="1066800" y="2103119"/>
            <a:ext cx="10058400" cy="4262169"/>
          </a:xfrm>
        </p:spPr>
        <p:txBody>
          <a:bodyPr>
            <a:normAutofit/>
          </a:bodyPr>
          <a:lstStyle/>
          <a:p>
            <a:r>
              <a:rPr lang="en-US" dirty="0"/>
              <a:t>Probably not</a:t>
            </a:r>
          </a:p>
          <a:p>
            <a:endParaRPr lang="en-US" dirty="0"/>
          </a:p>
          <a:p>
            <a:r>
              <a:rPr lang="en-US" dirty="0"/>
              <a:t>Neurodiagnostic studies should be utilized in the context of the disease presentation which is why it may be best to classify symptom clusters into smaller groups</a:t>
            </a:r>
          </a:p>
          <a:p>
            <a:pPr lvl="1"/>
            <a:r>
              <a:rPr lang="en-US" sz="1400" dirty="0"/>
              <a:t>Acute/subacute onset: higher likelihood of neurologic, immunologic or psychiatric etiology</a:t>
            </a:r>
          </a:p>
          <a:p>
            <a:pPr lvl="1"/>
            <a:r>
              <a:rPr lang="en-US" sz="1400" dirty="0"/>
              <a:t>Prior stressor or environmental change that is temporally associated with onset: higher likelihood of psychiatric disease</a:t>
            </a:r>
          </a:p>
          <a:p>
            <a:pPr lvl="1"/>
            <a:r>
              <a:rPr lang="en-US" sz="1400" dirty="0"/>
              <a:t>Intermittent symptoms with short duration (&lt;60-120s): higher concern for seizure or transient ischemic attack</a:t>
            </a:r>
          </a:p>
          <a:p>
            <a:pPr lvl="1"/>
            <a:r>
              <a:rPr lang="en-US" sz="1400" dirty="0"/>
              <a:t>Intermittent symptoms with external trigger: concern for psychiatric</a:t>
            </a:r>
          </a:p>
          <a:p>
            <a:pPr lvl="1"/>
            <a:r>
              <a:rPr lang="en-US" sz="1400" dirty="0"/>
              <a:t>Catatonia/movement disorder: increased likelihood of </a:t>
            </a:r>
            <a:r>
              <a:rPr lang="en-US" sz="1400" dirty="0" err="1"/>
              <a:t>neuroimmunologic</a:t>
            </a:r>
            <a:r>
              <a:rPr lang="en-US" sz="1400" dirty="0"/>
              <a:t> or psychiatric etiology</a:t>
            </a:r>
          </a:p>
          <a:p>
            <a:pPr lvl="1"/>
            <a:r>
              <a:rPr lang="en-US" sz="1400" dirty="0"/>
              <a:t>Chronic onset: higher likelihood of genetic, metabolic or psychiatric condition</a:t>
            </a:r>
          </a:p>
          <a:p>
            <a:pPr lvl="1"/>
            <a:endParaRPr lang="en-US" dirty="0"/>
          </a:p>
          <a:p>
            <a:pPr marL="0" indent="0">
              <a:buNone/>
            </a:pPr>
            <a:r>
              <a:rPr lang="en-US" b="1" i="1" dirty="0"/>
              <a:t>Although these breakdowns can be helpful, definitive results detailing specificity and sensitivity are lacking</a:t>
            </a:r>
          </a:p>
        </p:txBody>
      </p:sp>
    </p:spTree>
    <p:extLst>
      <p:ext uri="{BB962C8B-B14F-4D97-AF65-F5344CB8AC3E}">
        <p14:creationId xmlns:p14="http://schemas.microsoft.com/office/powerpoint/2010/main" val="3803866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le of rocks&#10;&#10;Description automatically generated with low confidence">
            <a:extLst>
              <a:ext uri="{FF2B5EF4-FFF2-40B4-BE49-F238E27FC236}">
                <a16:creationId xmlns:a16="http://schemas.microsoft.com/office/drawing/2014/main" id="{E73023B1-BBA2-40A8-A8D0-62D899CFD2BD}"/>
              </a:ext>
            </a:extLst>
          </p:cNvPr>
          <p:cNvPicPr>
            <a:picLocks noChangeAspect="1"/>
          </p:cNvPicPr>
          <p:nvPr/>
        </p:nvPicPr>
        <p:blipFill>
          <a:blip r:embed="rId3">
            <a:alphaModFix amt="50000"/>
          </a:blip>
          <a:stretch>
            <a:fillRect/>
          </a:stretch>
        </p:blipFill>
        <p:spPr>
          <a:xfrm>
            <a:off x="0" y="14591"/>
            <a:ext cx="12192000" cy="6876288"/>
          </a:xfrm>
          <a:prstGeom prst="rect">
            <a:avLst/>
          </a:prstGeom>
        </p:spPr>
      </p:pic>
      <p:graphicFrame>
        <p:nvGraphicFramePr>
          <p:cNvPr id="6" name="Diagram 5">
            <a:extLst>
              <a:ext uri="{FF2B5EF4-FFF2-40B4-BE49-F238E27FC236}">
                <a16:creationId xmlns:a16="http://schemas.microsoft.com/office/drawing/2014/main" id="{21B3C3DB-7EC2-4DD0-A7B2-391154C3B865}"/>
              </a:ext>
            </a:extLst>
          </p:cNvPr>
          <p:cNvGraphicFramePr/>
          <p:nvPr/>
        </p:nvGraphicFramePr>
        <p:xfrm>
          <a:off x="1740023" y="381740"/>
          <a:ext cx="8797771" cy="6063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1049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58C0-E01E-4586-9F24-ED62500015FD}"/>
              </a:ext>
            </a:extLst>
          </p:cNvPr>
          <p:cNvSpPr>
            <a:spLocks noGrp="1"/>
          </p:cNvSpPr>
          <p:nvPr>
            <p:ph type="title"/>
          </p:nvPr>
        </p:nvSpPr>
        <p:spPr/>
        <p:txBody>
          <a:bodyPr/>
          <a:lstStyle/>
          <a:p>
            <a:r>
              <a:rPr lang="en-US" dirty="0"/>
              <a:t>Treatment: Immunotherapy</a:t>
            </a:r>
          </a:p>
        </p:txBody>
      </p:sp>
      <p:sp>
        <p:nvSpPr>
          <p:cNvPr id="3" name="Content Placeholder 2">
            <a:extLst>
              <a:ext uri="{FF2B5EF4-FFF2-40B4-BE49-F238E27FC236}">
                <a16:creationId xmlns:a16="http://schemas.microsoft.com/office/drawing/2014/main" id="{FFE349D0-3884-44A9-9940-7621C2357E4F}"/>
              </a:ext>
            </a:extLst>
          </p:cNvPr>
          <p:cNvSpPr>
            <a:spLocks noGrp="1"/>
          </p:cNvSpPr>
          <p:nvPr>
            <p:ph idx="1"/>
          </p:nvPr>
        </p:nvSpPr>
        <p:spPr>
          <a:xfrm>
            <a:off x="1066800" y="2103120"/>
            <a:ext cx="6349068" cy="3849624"/>
          </a:xfrm>
        </p:spPr>
        <p:txBody>
          <a:bodyPr/>
          <a:lstStyle/>
          <a:p>
            <a:r>
              <a:rPr lang="en-US" dirty="0"/>
              <a:t>Only one published study to date:</a:t>
            </a:r>
          </a:p>
        </p:txBody>
      </p:sp>
      <p:pic>
        <p:nvPicPr>
          <p:cNvPr id="4" name="Picture 3">
            <a:extLst>
              <a:ext uri="{FF2B5EF4-FFF2-40B4-BE49-F238E27FC236}">
                <a16:creationId xmlns:a16="http://schemas.microsoft.com/office/drawing/2014/main" id="{5C12482C-34DE-4DB3-995A-188BFE04FCA1}"/>
              </a:ext>
            </a:extLst>
          </p:cNvPr>
          <p:cNvPicPr>
            <a:picLocks noChangeAspect="1"/>
          </p:cNvPicPr>
          <p:nvPr/>
        </p:nvPicPr>
        <p:blipFill>
          <a:blip r:embed="rId2"/>
          <a:stretch>
            <a:fillRect/>
          </a:stretch>
        </p:blipFill>
        <p:spPr>
          <a:xfrm>
            <a:off x="1950681" y="2612670"/>
            <a:ext cx="9267825" cy="3429000"/>
          </a:xfrm>
          <a:prstGeom prst="rect">
            <a:avLst/>
          </a:prstGeom>
          <a:ln>
            <a:solidFill>
              <a:schemeClr val="tx1"/>
            </a:solidFill>
          </a:ln>
        </p:spPr>
      </p:pic>
      <p:sp>
        <p:nvSpPr>
          <p:cNvPr id="5" name="TextBox 4">
            <a:extLst>
              <a:ext uri="{FF2B5EF4-FFF2-40B4-BE49-F238E27FC236}">
                <a16:creationId xmlns:a16="http://schemas.microsoft.com/office/drawing/2014/main" id="{FE1AFE68-8B9A-4661-BFE3-378075853F42}"/>
              </a:ext>
            </a:extLst>
          </p:cNvPr>
          <p:cNvSpPr txBox="1"/>
          <p:nvPr/>
        </p:nvSpPr>
        <p:spPr>
          <a:xfrm>
            <a:off x="1066800" y="6642556"/>
            <a:ext cx="611898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LT Pro" panose="02020404030301010803"/>
                <a:ea typeface="+mn-ea"/>
                <a:cs typeface="+mn-cs"/>
              </a:rPr>
              <a:t>Cardinale et al., Immunotherapy in selected patients with Down syndrome disintegrative disorder. Dev Med Child Neurol, 2019</a:t>
            </a:r>
          </a:p>
        </p:txBody>
      </p:sp>
    </p:spTree>
    <p:extLst>
      <p:ext uri="{BB962C8B-B14F-4D97-AF65-F5344CB8AC3E}">
        <p14:creationId xmlns:p14="http://schemas.microsoft.com/office/powerpoint/2010/main" val="939586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7A2B1-1B8F-47AE-BAE0-A5E752C61FAD}"/>
              </a:ext>
            </a:extLst>
          </p:cNvPr>
          <p:cNvSpPr>
            <a:spLocks noGrp="1"/>
          </p:cNvSpPr>
          <p:nvPr>
            <p:ph type="title"/>
          </p:nvPr>
        </p:nvSpPr>
        <p:spPr/>
        <p:txBody>
          <a:bodyPr/>
          <a:lstStyle/>
          <a:p>
            <a:r>
              <a:rPr lang="en-US" dirty="0"/>
              <a:t>Immunotherapy:</a:t>
            </a:r>
          </a:p>
        </p:txBody>
      </p:sp>
      <p:sp>
        <p:nvSpPr>
          <p:cNvPr id="5" name="TextBox 4">
            <a:extLst>
              <a:ext uri="{FF2B5EF4-FFF2-40B4-BE49-F238E27FC236}">
                <a16:creationId xmlns:a16="http://schemas.microsoft.com/office/drawing/2014/main" id="{8D9E4F18-B8B7-4A07-91F8-B09EC33BA14C}"/>
              </a:ext>
            </a:extLst>
          </p:cNvPr>
          <p:cNvSpPr txBox="1"/>
          <p:nvPr/>
        </p:nvSpPr>
        <p:spPr>
          <a:xfrm>
            <a:off x="1066800" y="6642556"/>
            <a:ext cx="192071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LT Pro" panose="02020404030301010803"/>
                <a:ea typeface="+mn-ea"/>
                <a:cs typeface="+mn-cs"/>
              </a:rPr>
              <a:t>Santoro JD et al., unpublished (2021)</a:t>
            </a:r>
          </a:p>
        </p:txBody>
      </p:sp>
      <p:graphicFrame>
        <p:nvGraphicFramePr>
          <p:cNvPr id="6" name="Table 5">
            <a:extLst>
              <a:ext uri="{FF2B5EF4-FFF2-40B4-BE49-F238E27FC236}">
                <a16:creationId xmlns:a16="http://schemas.microsoft.com/office/drawing/2014/main" id="{AE123186-CAC9-42F1-8286-472E317F6EAA}"/>
              </a:ext>
            </a:extLst>
          </p:cNvPr>
          <p:cNvGraphicFramePr>
            <a:graphicFrameLocks noGrp="1"/>
          </p:cNvGraphicFramePr>
          <p:nvPr>
            <p:extLst>
              <p:ext uri="{D42A27DB-BD31-4B8C-83A1-F6EECF244321}">
                <p14:modId xmlns:p14="http://schemas.microsoft.com/office/powerpoint/2010/main" val="1827027313"/>
              </p:ext>
            </p:extLst>
          </p:nvPr>
        </p:nvGraphicFramePr>
        <p:xfrm>
          <a:off x="509622" y="2099691"/>
          <a:ext cx="11208471" cy="3324438"/>
        </p:xfrm>
        <a:graphic>
          <a:graphicData uri="http://schemas.openxmlformats.org/drawingml/2006/table">
            <a:tbl>
              <a:tblPr firstRow="1" firstCol="1" bandRow="1">
                <a:tableStyleId>{5C22544A-7EE6-4342-B048-85BDC9FD1C3A}</a:tableStyleId>
              </a:tblPr>
              <a:tblGrid>
                <a:gridCol w="1619439">
                  <a:extLst>
                    <a:ext uri="{9D8B030D-6E8A-4147-A177-3AD203B41FA5}">
                      <a16:colId xmlns:a16="http://schemas.microsoft.com/office/drawing/2014/main" val="529994749"/>
                    </a:ext>
                  </a:extLst>
                </a:gridCol>
                <a:gridCol w="959583">
                  <a:extLst>
                    <a:ext uri="{9D8B030D-6E8A-4147-A177-3AD203B41FA5}">
                      <a16:colId xmlns:a16="http://schemas.microsoft.com/office/drawing/2014/main" val="1217974615"/>
                    </a:ext>
                  </a:extLst>
                </a:gridCol>
                <a:gridCol w="1155123">
                  <a:extLst>
                    <a:ext uri="{9D8B030D-6E8A-4147-A177-3AD203B41FA5}">
                      <a16:colId xmlns:a16="http://schemas.microsoft.com/office/drawing/2014/main" val="3152977498"/>
                    </a:ext>
                  </a:extLst>
                </a:gridCol>
                <a:gridCol w="1291020">
                  <a:extLst>
                    <a:ext uri="{9D8B030D-6E8A-4147-A177-3AD203B41FA5}">
                      <a16:colId xmlns:a16="http://schemas.microsoft.com/office/drawing/2014/main" val="3247992864"/>
                    </a:ext>
                  </a:extLst>
                </a:gridCol>
                <a:gridCol w="1291020">
                  <a:extLst>
                    <a:ext uri="{9D8B030D-6E8A-4147-A177-3AD203B41FA5}">
                      <a16:colId xmlns:a16="http://schemas.microsoft.com/office/drawing/2014/main" val="3600082834"/>
                    </a:ext>
                  </a:extLst>
                </a:gridCol>
                <a:gridCol w="1291020">
                  <a:extLst>
                    <a:ext uri="{9D8B030D-6E8A-4147-A177-3AD203B41FA5}">
                      <a16:colId xmlns:a16="http://schemas.microsoft.com/office/drawing/2014/main" val="661435031"/>
                    </a:ext>
                  </a:extLst>
                </a:gridCol>
                <a:gridCol w="883330">
                  <a:extLst>
                    <a:ext uri="{9D8B030D-6E8A-4147-A177-3AD203B41FA5}">
                      <a16:colId xmlns:a16="http://schemas.microsoft.com/office/drawing/2014/main" val="3767246236"/>
                    </a:ext>
                  </a:extLst>
                </a:gridCol>
                <a:gridCol w="1358968">
                  <a:extLst>
                    <a:ext uri="{9D8B030D-6E8A-4147-A177-3AD203B41FA5}">
                      <a16:colId xmlns:a16="http://schemas.microsoft.com/office/drawing/2014/main" val="107973738"/>
                    </a:ext>
                  </a:extLst>
                </a:gridCol>
                <a:gridCol w="1358968">
                  <a:extLst>
                    <a:ext uri="{9D8B030D-6E8A-4147-A177-3AD203B41FA5}">
                      <a16:colId xmlns:a16="http://schemas.microsoft.com/office/drawing/2014/main" val="2712439208"/>
                    </a:ext>
                  </a:extLst>
                </a:gridCol>
              </a:tblGrid>
              <a:tr h="260593">
                <a:tc rowSpan="2">
                  <a:txBody>
                    <a:bodyPr/>
                    <a:lstStyle/>
                    <a:p>
                      <a:pPr marL="0" marR="0" algn="ctr">
                        <a:lnSpc>
                          <a:spcPct val="107000"/>
                        </a:lnSpc>
                        <a:spcBef>
                          <a:spcPts val="0"/>
                        </a:spcBef>
                        <a:spcAft>
                          <a:spcPts val="0"/>
                        </a:spcAft>
                      </a:pPr>
                      <a:r>
                        <a:rPr lang="en-US" sz="1200" dirty="0">
                          <a:effectLst/>
                        </a:rPr>
                        <a:t>Therapy Type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solidFill>
                      <a:schemeClr val="tx1"/>
                    </a:solidFill>
                  </a:tcPr>
                </a:tc>
                <a:tc rowSpan="2">
                  <a:txBody>
                    <a:bodyPr/>
                    <a:lstStyle/>
                    <a:p>
                      <a:pPr marL="0" marR="0" algn="ctr">
                        <a:lnSpc>
                          <a:spcPct val="107000"/>
                        </a:lnSpc>
                        <a:spcBef>
                          <a:spcPts val="0"/>
                        </a:spcBef>
                        <a:spcAft>
                          <a:spcPts val="0"/>
                        </a:spcAft>
                      </a:pPr>
                      <a:r>
                        <a:rPr lang="en-US" sz="1200">
                          <a:effectLst/>
                        </a:rPr>
                        <a:t>Utilization</a:t>
                      </a:r>
                    </a:p>
                    <a:p>
                      <a:pPr marL="0" marR="0" algn="ctr">
                        <a:lnSpc>
                          <a:spcPct val="107000"/>
                        </a:lnSpc>
                        <a:spcBef>
                          <a:spcPts val="0"/>
                        </a:spcBef>
                        <a:spcAft>
                          <a:spcPts val="0"/>
                        </a:spcAft>
                      </a:pPr>
                      <a:r>
                        <a:rPr lang="en-US" sz="1200">
                          <a:effectLst/>
                        </a:rPr>
                        <a:t>(n,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solidFill>
                      <a:schemeClr val="tx1"/>
                    </a:solidFill>
                  </a:tcPr>
                </a:tc>
                <a:tc gridSpan="4">
                  <a:txBody>
                    <a:bodyPr/>
                    <a:lstStyle/>
                    <a:p>
                      <a:pPr marL="0" marR="0" algn="ctr">
                        <a:lnSpc>
                          <a:spcPct val="107000"/>
                        </a:lnSpc>
                        <a:spcBef>
                          <a:spcPts val="0"/>
                        </a:spcBef>
                        <a:spcAft>
                          <a:spcPts val="0"/>
                        </a:spcAft>
                      </a:pPr>
                      <a:r>
                        <a:rPr lang="en-US" sz="1200">
                          <a:effectLst/>
                        </a:rPr>
                        <a:t>Effectiveness</a:t>
                      </a:r>
                    </a:p>
                    <a:p>
                      <a:pPr marL="0" marR="0" algn="ctr">
                        <a:lnSpc>
                          <a:spcPct val="107000"/>
                        </a:lnSpc>
                        <a:spcBef>
                          <a:spcPts val="0"/>
                        </a:spcBef>
                        <a:spcAft>
                          <a:spcPts val="0"/>
                        </a:spcAft>
                      </a:pPr>
                      <a:r>
                        <a:rPr lang="en-US" sz="1200">
                          <a:effectLst/>
                        </a:rPr>
                        <a:t>(n,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200" dirty="0">
                          <a:effectLst/>
                        </a:rPr>
                        <a:t>Any Neurodiagnostic Abnormality v Normal Work up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solidFill>
                      <a:schemeClr val="tx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94234045"/>
                  </a:ext>
                </a:extLst>
              </a:tr>
              <a:tr h="526131">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200">
                          <a:effectLst/>
                        </a:rPr>
                        <a:t>All Patients</a:t>
                      </a:r>
                    </a:p>
                    <a:p>
                      <a:pPr marL="0" marR="0" algn="ctr">
                        <a:lnSpc>
                          <a:spcPct val="107000"/>
                        </a:lnSpc>
                        <a:spcBef>
                          <a:spcPts val="0"/>
                        </a:spcBef>
                        <a:spcAft>
                          <a:spcPts val="0"/>
                        </a:spcAft>
                      </a:pPr>
                      <a:r>
                        <a:rPr lang="en-US" sz="1200">
                          <a:effectLst/>
                        </a:rPr>
                        <a:t>(n= 48)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CSF </a:t>
                      </a:r>
                    </a:p>
                    <a:p>
                      <a:pPr marL="0" marR="0" algn="ctr">
                        <a:lnSpc>
                          <a:spcPct val="107000"/>
                        </a:lnSpc>
                        <a:spcBef>
                          <a:spcPts val="0"/>
                        </a:spcBef>
                        <a:spcAft>
                          <a:spcPts val="0"/>
                        </a:spcAft>
                      </a:pPr>
                      <a:r>
                        <a:rPr lang="en-US" sz="1200">
                          <a:effectLst/>
                        </a:rPr>
                        <a:t>Abnormal</a:t>
                      </a:r>
                    </a:p>
                    <a:p>
                      <a:pPr marL="0" marR="0" algn="ctr">
                        <a:lnSpc>
                          <a:spcPct val="107000"/>
                        </a:lnSpc>
                        <a:spcBef>
                          <a:spcPts val="0"/>
                        </a:spcBef>
                        <a:spcAft>
                          <a:spcPts val="0"/>
                        </a:spcAft>
                      </a:pPr>
                      <a:r>
                        <a:rPr lang="en-US" sz="1200">
                          <a:effectLst/>
                        </a:rPr>
                        <a:t>(n= 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EEG and/or MRI Abnormal</a:t>
                      </a:r>
                    </a:p>
                    <a:p>
                      <a:pPr marL="0" marR="0" algn="ctr">
                        <a:lnSpc>
                          <a:spcPct val="107000"/>
                        </a:lnSpc>
                        <a:spcBef>
                          <a:spcPts val="0"/>
                        </a:spcBef>
                        <a:spcAft>
                          <a:spcPts val="0"/>
                        </a:spcAft>
                      </a:pPr>
                      <a:r>
                        <a:rPr lang="en-US" sz="1200">
                          <a:effectLst/>
                        </a:rPr>
                        <a:t>(n= 18)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EEG/MRI/CSF Normal</a:t>
                      </a:r>
                    </a:p>
                    <a:p>
                      <a:pPr marL="0" marR="0" algn="ctr">
                        <a:lnSpc>
                          <a:spcPct val="107000"/>
                        </a:lnSpc>
                        <a:spcBef>
                          <a:spcPts val="0"/>
                        </a:spcBef>
                        <a:spcAft>
                          <a:spcPts val="0"/>
                        </a:spcAft>
                      </a:pPr>
                      <a:r>
                        <a:rPr lang="en-US" sz="1200">
                          <a:effectLst/>
                        </a:rPr>
                        <a:t>(n= 27)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X</a:t>
                      </a:r>
                      <a:r>
                        <a:rPr lang="en-US" sz="1200" baseline="30000">
                          <a:effectLst/>
                        </a:rPr>
                        <a:t>2</a:t>
                      </a:r>
                      <a:r>
                        <a:rPr lang="en-US" sz="1200">
                          <a:effectLst/>
                        </a:rPr>
                        <a:t> value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p Value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dirty="0">
                          <a:effectLst/>
                        </a:rPr>
                        <a:t>Odds Ratio </a:t>
                      </a:r>
                    </a:p>
                    <a:p>
                      <a:pPr marL="0" marR="0" algn="ctr">
                        <a:lnSpc>
                          <a:spcPct val="107000"/>
                        </a:lnSpc>
                        <a:spcBef>
                          <a:spcPts val="0"/>
                        </a:spcBef>
                        <a:spcAft>
                          <a:spcPts val="0"/>
                        </a:spcAft>
                      </a:pPr>
                      <a:r>
                        <a:rPr lang="en-US" sz="1200" dirty="0">
                          <a:effectLst/>
                        </a:rPr>
                        <a:t>(95% 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extLst>
                  <a:ext uri="{0D108BD9-81ED-4DB2-BD59-A6C34878D82A}">
                    <a16:rowId xmlns:a16="http://schemas.microsoft.com/office/drawing/2014/main" val="2170641480"/>
                  </a:ext>
                </a:extLst>
              </a:tr>
              <a:tr h="259790">
                <a:tc>
                  <a:txBody>
                    <a:bodyPr/>
                    <a:lstStyle/>
                    <a:p>
                      <a:pPr marL="0" marR="0">
                        <a:lnSpc>
                          <a:spcPct val="107000"/>
                        </a:lnSpc>
                        <a:spcBef>
                          <a:spcPts val="0"/>
                        </a:spcBef>
                        <a:spcAft>
                          <a:spcPts val="0"/>
                        </a:spcAft>
                      </a:pPr>
                      <a:r>
                        <a:rPr lang="en-US" sz="1200">
                          <a:effectLst/>
                        </a:rPr>
                        <a:t>Antidepressant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solidFill>
                      <a:schemeClr val="tx1"/>
                    </a:solidFill>
                  </a:tcPr>
                </a:tc>
                <a:tc>
                  <a:txBody>
                    <a:bodyPr/>
                    <a:lstStyle/>
                    <a:p>
                      <a:pPr marL="0" marR="0" algn="ctr">
                        <a:lnSpc>
                          <a:spcPct val="107000"/>
                        </a:lnSpc>
                        <a:spcBef>
                          <a:spcPts val="0"/>
                        </a:spcBef>
                        <a:spcAft>
                          <a:spcPts val="0"/>
                        </a:spcAft>
                      </a:pPr>
                      <a:r>
                        <a:rPr lang="en-US" sz="1200">
                          <a:effectLst/>
                        </a:rPr>
                        <a:t>25 (52%)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12 (48%)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1/4 (25%)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2/8 (25%)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9/16 (56%)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2.73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0.11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0.26 (0.05-1.33)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extLst>
                  <a:ext uri="{0D108BD9-81ED-4DB2-BD59-A6C34878D82A}">
                    <a16:rowId xmlns:a16="http://schemas.microsoft.com/office/drawing/2014/main" val="2607513994"/>
                  </a:ext>
                </a:extLst>
              </a:tr>
              <a:tr h="259790">
                <a:tc>
                  <a:txBody>
                    <a:bodyPr/>
                    <a:lstStyle/>
                    <a:p>
                      <a:pPr marL="0" marR="0">
                        <a:lnSpc>
                          <a:spcPct val="107000"/>
                        </a:lnSpc>
                        <a:spcBef>
                          <a:spcPts val="0"/>
                        </a:spcBef>
                        <a:spcAft>
                          <a:spcPts val="0"/>
                        </a:spcAft>
                      </a:pPr>
                      <a:r>
                        <a:rPr lang="en-US" sz="1200">
                          <a:effectLst/>
                        </a:rPr>
                        <a:t>Antipsychotic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solidFill>
                      <a:schemeClr val="tx1"/>
                    </a:solidFill>
                  </a:tcPr>
                </a:tc>
                <a:tc>
                  <a:txBody>
                    <a:bodyPr/>
                    <a:lstStyle/>
                    <a:p>
                      <a:pPr marL="0" marR="0" algn="ctr">
                        <a:lnSpc>
                          <a:spcPct val="107000"/>
                        </a:lnSpc>
                        <a:spcBef>
                          <a:spcPts val="0"/>
                        </a:spcBef>
                        <a:spcAft>
                          <a:spcPts val="0"/>
                        </a:spcAft>
                      </a:pPr>
                      <a:r>
                        <a:rPr lang="en-US" sz="1200">
                          <a:effectLst/>
                        </a:rPr>
                        <a:t>39 (81%)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25 (64%)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2/6 (33%)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9/15 (60%)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15/22 (68%)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1.12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0.47 (0.14-1.59)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extLst>
                  <a:ext uri="{0D108BD9-81ED-4DB2-BD59-A6C34878D82A}">
                    <a16:rowId xmlns:a16="http://schemas.microsoft.com/office/drawing/2014/main" val="7756769"/>
                  </a:ext>
                </a:extLst>
              </a:tr>
              <a:tr h="259790">
                <a:tc>
                  <a:txBody>
                    <a:bodyPr/>
                    <a:lstStyle/>
                    <a:p>
                      <a:pPr marL="0" marR="0">
                        <a:lnSpc>
                          <a:spcPct val="107000"/>
                        </a:lnSpc>
                        <a:spcBef>
                          <a:spcPts val="0"/>
                        </a:spcBef>
                        <a:spcAft>
                          <a:spcPts val="0"/>
                        </a:spcAft>
                      </a:pPr>
                      <a:r>
                        <a:rPr lang="en-US" sz="1200">
                          <a:effectLst/>
                        </a:rPr>
                        <a:t>ECT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solidFill>
                      <a:schemeClr val="tx1"/>
                    </a:solidFill>
                  </a:tcPr>
                </a:tc>
                <a:tc>
                  <a:txBody>
                    <a:bodyPr/>
                    <a:lstStyle/>
                    <a:p>
                      <a:pPr marL="0" marR="0" algn="ctr">
                        <a:lnSpc>
                          <a:spcPct val="107000"/>
                        </a:lnSpc>
                        <a:spcBef>
                          <a:spcPts val="0"/>
                        </a:spcBef>
                        <a:spcAft>
                          <a:spcPts val="0"/>
                        </a:spcAft>
                      </a:pPr>
                      <a:r>
                        <a:rPr lang="en-US" sz="1200">
                          <a:effectLst/>
                        </a:rPr>
                        <a:t>32 (67%)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25 (78%)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2/4 (50%)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6/10 (60%)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19/22 (86%)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3.89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0.04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0.21 (0.04-1.06)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extLst>
                  <a:ext uri="{0D108BD9-81ED-4DB2-BD59-A6C34878D82A}">
                    <a16:rowId xmlns:a16="http://schemas.microsoft.com/office/drawing/2014/main" val="2964554455"/>
                  </a:ext>
                </a:extLst>
              </a:tr>
              <a:tr h="259790">
                <a:tc>
                  <a:txBody>
                    <a:bodyPr/>
                    <a:lstStyle/>
                    <a:p>
                      <a:pPr marL="0" marR="0">
                        <a:lnSpc>
                          <a:spcPct val="107000"/>
                        </a:lnSpc>
                        <a:spcBef>
                          <a:spcPts val="0"/>
                        </a:spcBef>
                        <a:spcAft>
                          <a:spcPts val="0"/>
                        </a:spcAft>
                      </a:pPr>
                      <a:r>
                        <a:rPr lang="en-US" sz="1200">
                          <a:effectLst/>
                        </a:rPr>
                        <a:t>Nutritional Therapy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solidFill>
                      <a:schemeClr val="tx1"/>
                    </a:solidFill>
                  </a:tcPr>
                </a:tc>
                <a:tc>
                  <a:txBody>
                    <a:bodyPr/>
                    <a:lstStyle/>
                    <a:p>
                      <a:pPr marL="0" marR="0" algn="ctr">
                        <a:lnSpc>
                          <a:spcPct val="107000"/>
                        </a:lnSpc>
                        <a:spcBef>
                          <a:spcPts val="0"/>
                        </a:spcBef>
                        <a:spcAft>
                          <a:spcPts val="0"/>
                        </a:spcAft>
                      </a:pPr>
                      <a:r>
                        <a:rPr lang="en-US" sz="1200">
                          <a:effectLst/>
                        </a:rPr>
                        <a:t>19 (39%)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0 (0%)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0/2 (0%)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0/8 (0%)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0/11 (0%)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n/a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extLst>
                  <a:ext uri="{0D108BD9-81ED-4DB2-BD59-A6C34878D82A}">
                    <a16:rowId xmlns:a16="http://schemas.microsoft.com/office/drawing/2014/main" val="3339606550"/>
                  </a:ext>
                </a:extLst>
              </a:tr>
              <a:tr h="1325157">
                <a:tc>
                  <a:txBody>
                    <a:bodyPr/>
                    <a:lstStyle/>
                    <a:p>
                      <a:pPr marL="0" marR="0">
                        <a:lnSpc>
                          <a:spcPct val="107000"/>
                        </a:lnSpc>
                        <a:spcBef>
                          <a:spcPts val="0"/>
                        </a:spcBef>
                        <a:spcAft>
                          <a:spcPts val="0"/>
                        </a:spcAft>
                      </a:pPr>
                      <a:r>
                        <a:rPr lang="en-US" sz="1200" dirty="0">
                          <a:effectLst/>
                        </a:rPr>
                        <a:t>Immunotherapy</a:t>
                      </a:r>
                    </a:p>
                    <a:p>
                      <a:pPr marL="0" marR="0">
                        <a:lnSpc>
                          <a:spcPct val="107000"/>
                        </a:lnSpc>
                        <a:spcBef>
                          <a:spcPts val="0"/>
                        </a:spcBef>
                        <a:spcAft>
                          <a:spcPts val="0"/>
                        </a:spcAft>
                      </a:pPr>
                      <a:r>
                        <a:rPr lang="en-US" sz="1200" dirty="0">
                          <a:effectLst/>
                        </a:rPr>
                        <a:t>   Steroids</a:t>
                      </a:r>
                    </a:p>
                    <a:p>
                      <a:pPr marL="0" marR="0">
                        <a:lnSpc>
                          <a:spcPct val="107000"/>
                        </a:lnSpc>
                        <a:spcBef>
                          <a:spcPts val="0"/>
                        </a:spcBef>
                        <a:spcAft>
                          <a:spcPts val="0"/>
                        </a:spcAft>
                      </a:pPr>
                      <a:r>
                        <a:rPr lang="en-US" sz="1200" dirty="0">
                          <a:effectLst/>
                        </a:rPr>
                        <a:t>    IVIg</a:t>
                      </a:r>
                    </a:p>
                    <a:p>
                      <a:pPr marL="0" marR="0">
                        <a:lnSpc>
                          <a:spcPct val="107000"/>
                        </a:lnSpc>
                        <a:spcBef>
                          <a:spcPts val="0"/>
                        </a:spcBef>
                        <a:spcAft>
                          <a:spcPts val="0"/>
                        </a:spcAft>
                      </a:pPr>
                      <a:r>
                        <a:rPr lang="en-US" sz="1200" dirty="0">
                          <a:effectLst/>
                        </a:rPr>
                        <a:t>   Anti-CD20</a:t>
                      </a:r>
                    </a:p>
                    <a:p>
                      <a:pPr marL="0" marR="0">
                        <a:lnSpc>
                          <a:spcPct val="107000"/>
                        </a:lnSpc>
                        <a:spcBef>
                          <a:spcPts val="0"/>
                        </a:spcBef>
                        <a:spcAft>
                          <a:spcPts val="0"/>
                        </a:spcAft>
                      </a:pPr>
                      <a:r>
                        <a:rPr lang="en-US" sz="1200" dirty="0">
                          <a:effectLst/>
                        </a:rPr>
                        <a:t>   MMF/AZ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solidFill>
                      <a:schemeClr val="tx1"/>
                    </a:solidFill>
                  </a:tcPr>
                </a:tc>
                <a:tc>
                  <a:txBody>
                    <a:bodyPr/>
                    <a:lstStyle/>
                    <a:p>
                      <a:pPr marL="0" marR="0" algn="ctr">
                        <a:lnSpc>
                          <a:spcPct val="107000"/>
                        </a:lnSpc>
                        <a:spcBef>
                          <a:spcPts val="0"/>
                        </a:spcBef>
                        <a:spcAft>
                          <a:spcPts val="0"/>
                        </a:spcAft>
                      </a:pPr>
                      <a:r>
                        <a:rPr lang="en-US" sz="1200">
                          <a:effectLst/>
                        </a:rPr>
                        <a:t>27 (56%)</a:t>
                      </a:r>
                    </a:p>
                    <a:p>
                      <a:pPr marL="0" marR="0" algn="ctr">
                        <a:lnSpc>
                          <a:spcPct val="107000"/>
                        </a:lnSpc>
                        <a:spcBef>
                          <a:spcPts val="0"/>
                        </a:spcBef>
                        <a:spcAft>
                          <a:spcPts val="0"/>
                        </a:spcAft>
                      </a:pPr>
                      <a:r>
                        <a:rPr lang="en-US" sz="1200">
                          <a:effectLst/>
                        </a:rPr>
                        <a:t>23 (85%)</a:t>
                      </a:r>
                    </a:p>
                    <a:p>
                      <a:pPr marL="0" marR="0" algn="ctr">
                        <a:lnSpc>
                          <a:spcPct val="107000"/>
                        </a:lnSpc>
                        <a:spcBef>
                          <a:spcPts val="0"/>
                        </a:spcBef>
                        <a:spcAft>
                          <a:spcPts val="0"/>
                        </a:spcAft>
                      </a:pPr>
                      <a:r>
                        <a:rPr lang="en-US" sz="1200">
                          <a:effectLst/>
                        </a:rPr>
                        <a:t>27 (100%)</a:t>
                      </a:r>
                    </a:p>
                    <a:p>
                      <a:pPr marL="0" marR="0" algn="ctr">
                        <a:lnSpc>
                          <a:spcPct val="107000"/>
                        </a:lnSpc>
                        <a:spcBef>
                          <a:spcPts val="0"/>
                        </a:spcBef>
                        <a:spcAft>
                          <a:spcPts val="0"/>
                        </a:spcAft>
                      </a:pPr>
                      <a:r>
                        <a:rPr lang="en-US" sz="1200">
                          <a:effectLst/>
                        </a:rPr>
                        <a:t>12 (44%)</a:t>
                      </a:r>
                    </a:p>
                    <a:p>
                      <a:pPr marL="0" marR="0" algn="ctr">
                        <a:lnSpc>
                          <a:spcPct val="107000"/>
                        </a:lnSpc>
                        <a:spcBef>
                          <a:spcPts val="0"/>
                        </a:spcBef>
                        <a:spcAft>
                          <a:spcPts val="0"/>
                        </a:spcAft>
                      </a:pPr>
                      <a:r>
                        <a:rPr lang="en-US" sz="1200">
                          <a:effectLst/>
                        </a:rPr>
                        <a:t>13 (48%)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25 (93%)</a:t>
                      </a:r>
                    </a:p>
                    <a:p>
                      <a:pPr marL="0" marR="0" algn="ctr">
                        <a:lnSpc>
                          <a:spcPct val="107000"/>
                        </a:lnSpc>
                        <a:spcBef>
                          <a:spcPts val="0"/>
                        </a:spcBef>
                        <a:spcAft>
                          <a:spcPts val="0"/>
                        </a:spcAft>
                      </a:pPr>
                      <a:r>
                        <a:rPr lang="en-US" sz="1200">
                          <a:effectLst/>
                        </a:rPr>
                        <a:t>7 (30%)</a:t>
                      </a:r>
                    </a:p>
                    <a:p>
                      <a:pPr marL="0" marR="0" algn="ctr">
                        <a:lnSpc>
                          <a:spcPct val="107000"/>
                        </a:lnSpc>
                        <a:spcBef>
                          <a:spcPts val="0"/>
                        </a:spcBef>
                        <a:spcAft>
                          <a:spcPts val="0"/>
                        </a:spcAft>
                      </a:pPr>
                      <a:r>
                        <a:rPr lang="en-US" sz="1200">
                          <a:effectLst/>
                        </a:rPr>
                        <a:t>24 (89%)</a:t>
                      </a:r>
                    </a:p>
                    <a:p>
                      <a:pPr marL="0" marR="0" algn="ctr">
                        <a:lnSpc>
                          <a:spcPct val="107000"/>
                        </a:lnSpc>
                        <a:spcBef>
                          <a:spcPts val="0"/>
                        </a:spcBef>
                        <a:spcAft>
                          <a:spcPts val="0"/>
                        </a:spcAft>
                      </a:pPr>
                      <a:r>
                        <a:rPr lang="en-US" sz="1200">
                          <a:effectLst/>
                        </a:rPr>
                        <a:t>6 (50%)</a:t>
                      </a:r>
                    </a:p>
                    <a:p>
                      <a:pPr marL="0" marR="0" algn="ctr">
                        <a:lnSpc>
                          <a:spcPct val="107000"/>
                        </a:lnSpc>
                        <a:spcBef>
                          <a:spcPts val="0"/>
                        </a:spcBef>
                        <a:spcAft>
                          <a:spcPts val="0"/>
                        </a:spcAft>
                      </a:pPr>
                      <a:r>
                        <a:rPr lang="en-US" sz="1200">
                          <a:effectLst/>
                        </a:rPr>
                        <a:t>10 (77%)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21/27 (78%)</a:t>
                      </a:r>
                    </a:p>
                    <a:p>
                      <a:pPr marL="0" marR="0" algn="ctr">
                        <a:lnSpc>
                          <a:spcPct val="107000"/>
                        </a:lnSpc>
                        <a:spcBef>
                          <a:spcPts val="0"/>
                        </a:spcBef>
                        <a:spcAft>
                          <a:spcPts val="0"/>
                        </a:spcAft>
                      </a:pPr>
                      <a:r>
                        <a:rPr lang="en-US" sz="1200">
                          <a:effectLst/>
                        </a:rPr>
                        <a:t>4/8 (50%)</a:t>
                      </a:r>
                    </a:p>
                    <a:p>
                      <a:pPr marL="0" marR="0" algn="ctr">
                        <a:lnSpc>
                          <a:spcPct val="107000"/>
                        </a:lnSpc>
                        <a:spcBef>
                          <a:spcPts val="0"/>
                        </a:spcBef>
                        <a:spcAft>
                          <a:spcPts val="0"/>
                        </a:spcAft>
                      </a:pPr>
                      <a:r>
                        <a:rPr lang="en-US" sz="1200">
                          <a:effectLst/>
                        </a:rPr>
                        <a:t>8/9 (89%)</a:t>
                      </a:r>
                    </a:p>
                    <a:p>
                      <a:pPr marL="0" marR="0" algn="ctr">
                        <a:lnSpc>
                          <a:spcPct val="107000"/>
                        </a:lnSpc>
                        <a:spcBef>
                          <a:spcPts val="0"/>
                        </a:spcBef>
                        <a:spcAft>
                          <a:spcPts val="0"/>
                        </a:spcAft>
                      </a:pPr>
                      <a:r>
                        <a:rPr lang="en-US" sz="1200">
                          <a:effectLst/>
                        </a:rPr>
                        <a:t>5/5 (100%)</a:t>
                      </a:r>
                    </a:p>
                    <a:p>
                      <a:pPr marL="0" marR="0" algn="ctr">
                        <a:lnSpc>
                          <a:spcPct val="107000"/>
                        </a:lnSpc>
                        <a:spcBef>
                          <a:spcPts val="0"/>
                        </a:spcBef>
                        <a:spcAft>
                          <a:spcPts val="0"/>
                        </a:spcAft>
                      </a:pPr>
                      <a:r>
                        <a:rPr lang="en-US" sz="1200">
                          <a:effectLst/>
                        </a:rPr>
                        <a:t>4/5 (80%)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dirty="0">
                          <a:effectLst/>
                        </a:rPr>
                        <a:t>19/30 (63%)</a:t>
                      </a:r>
                    </a:p>
                    <a:p>
                      <a:pPr marL="0" marR="0" algn="ctr">
                        <a:lnSpc>
                          <a:spcPct val="107000"/>
                        </a:lnSpc>
                        <a:spcBef>
                          <a:spcPts val="0"/>
                        </a:spcBef>
                        <a:spcAft>
                          <a:spcPts val="0"/>
                        </a:spcAft>
                      </a:pPr>
                      <a:r>
                        <a:rPr lang="en-US" sz="1200" dirty="0">
                          <a:effectLst/>
                        </a:rPr>
                        <a:t>3/11 (27%)</a:t>
                      </a:r>
                    </a:p>
                    <a:p>
                      <a:pPr marL="0" marR="0" algn="ctr">
                        <a:lnSpc>
                          <a:spcPct val="107000"/>
                        </a:lnSpc>
                        <a:spcBef>
                          <a:spcPts val="0"/>
                        </a:spcBef>
                        <a:spcAft>
                          <a:spcPts val="0"/>
                        </a:spcAft>
                      </a:pPr>
                      <a:r>
                        <a:rPr lang="en-US" sz="1200" dirty="0">
                          <a:effectLst/>
                        </a:rPr>
                        <a:t>10/11 (91%)</a:t>
                      </a:r>
                    </a:p>
                    <a:p>
                      <a:pPr marL="0" marR="0" algn="ctr">
                        <a:lnSpc>
                          <a:spcPct val="107000"/>
                        </a:lnSpc>
                        <a:spcBef>
                          <a:spcPts val="0"/>
                        </a:spcBef>
                        <a:spcAft>
                          <a:spcPts val="0"/>
                        </a:spcAft>
                      </a:pPr>
                      <a:r>
                        <a:rPr lang="en-US" sz="1200" dirty="0">
                          <a:effectLst/>
                        </a:rPr>
                        <a:t>2/4 (50%)</a:t>
                      </a:r>
                    </a:p>
                    <a:p>
                      <a:pPr marL="0" marR="0" algn="ctr">
                        <a:lnSpc>
                          <a:spcPct val="107000"/>
                        </a:lnSpc>
                        <a:spcBef>
                          <a:spcPts val="0"/>
                        </a:spcBef>
                        <a:spcAft>
                          <a:spcPts val="0"/>
                        </a:spcAft>
                      </a:pPr>
                      <a:r>
                        <a:rPr lang="en-US" sz="1200" dirty="0">
                          <a:effectLst/>
                        </a:rPr>
                        <a:t>4/4 (100%)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 8/21 (38%)</a:t>
                      </a:r>
                    </a:p>
                    <a:p>
                      <a:pPr marL="0" marR="0" algn="ctr">
                        <a:lnSpc>
                          <a:spcPct val="107000"/>
                        </a:lnSpc>
                        <a:spcBef>
                          <a:spcPts val="0"/>
                        </a:spcBef>
                        <a:spcAft>
                          <a:spcPts val="0"/>
                        </a:spcAft>
                      </a:pPr>
                      <a:r>
                        <a:rPr lang="en-US" sz="1200">
                          <a:effectLst/>
                        </a:rPr>
                        <a:t>0/6 (0%)</a:t>
                      </a:r>
                    </a:p>
                    <a:p>
                      <a:pPr marL="0" marR="0" algn="ctr">
                        <a:lnSpc>
                          <a:spcPct val="107000"/>
                        </a:lnSpc>
                        <a:spcBef>
                          <a:spcPts val="0"/>
                        </a:spcBef>
                        <a:spcAft>
                          <a:spcPts val="0"/>
                        </a:spcAft>
                      </a:pPr>
                      <a:r>
                        <a:rPr lang="en-US" sz="1200">
                          <a:effectLst/>
                        </a:rPr>
                        <a:t>7/8 (88%)</a:t>
                      </a:r>
                    </a:p>
                    <a:p>
                      <a:pPr marL="0" marR="0" algn="ctr">
                        <a:lnSpc>
                          <a:spcPct val="107000"/>
                        </a:lnSpc>
                        <a:spcBef>
                          <a:spcPts val="0"/>
                        </a:spcBef>
                        <a:spcAft>
                          <a:spcPts val="0"/>
                        </a:spcAft>
                      </a:pPr>
                      <a:r>
                        <a:rPr lang="en-US" sz="1200">
                          <a:effectLst/>
                        </a:rPr>
                        <a:t>0/4 (0%)</a:t>
                      </a:r>
                    </a:p>
                    <a:p>
                      <a:pPr marL="0" marR="0" algn="ctr">
                        <a:lnSpc>
                          <a:spcPct val="107000"/>
                        </a:lnSpc>
                        <a:spcBef>
                          <a:spcPts val="0"/>
                        </a:spcBef>
                        <a:spcAft>
                          <a:spcPts val="0"/>
                        </a:spcAft>
                      </a:pPr>
                      <a:r>
                        <a:rPr lang="en-US" sz="1200">
                          <a:effectLst/>
                        </a:rPr>
                        <a:t>1/3 (33%)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6.67</a:t>
                      </a:r>
                    </a:p>
                    <a:p>
                      <a:pPr marL="0" marR="0" algn="ctr">
                        <a:lnSpc>
                          <a:spcPct val="107000"/>
                        </a:lnSpc>
                        <a:spcBef>
                          <a:spcPts val="0"/>
                        </a:spcBef>
                        <a:spcAft>
                          <a:spcPts val="0"/>
                        </a:spcAft>
                      </a:pPr>
                      <a:r>
                        <a:rPr lang="en-US" sz="1200">
                          <a:effectLst/>
                        </a:rPr>
                        <a:t>1.22</a:t>
                      </a:r>
                    </a:p>
                    <a:p>
                      <a:pPr marL="0" marR="0" algn="ctr">
                        <a:lnSpc>
                          <a:spcPct val="107000"/>
                        </a:lnSpc>
                        <a:spcBef>
                          <a:spcPts val="0"/>
                        </a:spcBef>
                        <a:spcAft>
                          <a:spcPts val="0"/>
                        </a:spcAft>
                      </a:pPr>
                      <a:r>
                        <a:rPr lang="en-US" sz="1200">
                          <a:effectLst/>
                        </a:rPr>
                        <a:t>0.04</a:t>
                      </a:r>
                    </a:p>
                    <a:p>
                      <a:pPr marL="0" marR="0" algn="ctr">
                        <a:lnSpc>
                          <a:spcPct val="107000"/>
                        </a:lnSpc>
                        <a:spcBef>
                          <a:spcPts val="0"/>
                        </a:spcBef>
                        <a:spcAft>
                          <a:spcPts val="0"/>
                        </a:spcAft>
                      </a:pPr>
                      <a:r>
                        <a:rPr lang="en-US" sz="1200">
                          <a:effectLst/>
                        </a:rPr>
                        <a:t>4.38</a:t>
                      </a:r>
                    </a:p>
                    <a:p>
                      <a:pPr marL="0" marR="0" algn="ctr">
                        <a:lnSpc>
                          <a:spcPct val="107000"/>
                        </a:lnSpc>
                        <a:spcBef>
                          <a:spcPts val="0"/>
                        </a:spcBef>
                        <a:spcAft>
                          <a:spcPts val="0"/>
                        </a:spcAft>
                      </a:pPr>
                      <a:r>
                        <a:rPr lang="en-US" sz="1200">
                          <a:effectLst/>
                        </a:rPr>
                        <a:t>3.70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a:effectLst/>
                        </a:rPr>
                        <a:t>0.01</a:t>
                      </a:r>
                    </a:p>
                    <a:p>
                      <a:pPr marL="0" marR="0" algn="ctr">
                        <a:lnSpc>
                          <a:spcPct val="107000"/>
                        </a:lnSpc>
                        <a:spcBef>
                          <a:spcPts val="0"/>
                        </a:spcBef>
                        <a:spcAft>
                          <a:spcPts val="0"/>
                        </a:spcAft>
                      </a:pPr>
                      <a:r>
                        <a:rPr lang="en-US" sz="1200">
                          <a:effectLst/>
                        </a:rPr>
                        <a:t>0.27</a:t>
                      </a:r>
                    </a:p>
                    <a:p>
                      <a:pPr marL="0" marR="0" algn="ctr">
                        <a:lnSpc>
                          <a:spcPct val="107000"/>
                        </a:lnSpc>
                        <a:spcBef>
                          <a:spcPts val="0"/>
                        </a:spcBef>
                        <a:spcAft>
                          <a:spcPts val="0"/>
                        </a:spcAft>
                      </a:pPr>
                      <a:r>
                        <a:rPr lang="en-US" sz="1200">
                          <a:effectLst/>
                        </a:rPr>
                        <a:t>0.85</a:t>
                      </a:r>
                    </a:p>
                    <a:p>
                      <a:pPr marL="0" marR="0" algn="ctr">
                        <a:lnSpc>
                          <a:spcPct val="107000"/>
                        </a:lnSpc>
                        <a:spcBef>
                          <a:spcPts val="0"/>
                        </a:spcBef>
                        <a:spcAft>
                          <a:spcPts val="0"/>
                        </a:spcAft>
                      </a:pPr>
                      <a:r>
                        <a:rPr lang="en-US" sz="1200">
                          <a:effectLst/>
                        </a:rPr>
                        <a:t>0.04</a:t>
                      </a:r>
                    </a:p>
                    <a:p>
                      <a:pPr marL="0" marR="0" algn="ctr">
                        <a:lnSpc>
                          <a:spcPct val="107000"/>
                        </a:lnSpc>
                        <a:spcBef>
                          <a:spcPts val="0"/>
                        </a:spcBef>
                        <a:spcAft>
                          <a:spcPts val="0"/>
                        </a:spcAft>
                      </a:pPr>
                      <a:r>
                        <a:rPr lang="en-US" sz="1200">
                          <a:effectLst/>
                        </a:rPr>
                        <a:t>0.08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tc>
                  <a:txBody>
                    <a:bodyPr/>
                    <a:lstStyle/>
                    <a:p>
                      <a:pPr marL="0" marR="0" algn="ctr">
                        <a:lnSpc>
                          <a:spcPct val="107000"/>
                        </a:lnSpc>
                        <a:spcBef>
                          <a:spcPts val="0"/>
                        </a:spcBef>
                        <a:spcAft>
                          <a:spcPts val="0"/>
                        </a:spcAft>
                      </a:pPr>
                      <a:r>
                        <a:rPr lang="en-US" sz="1200" dirty="0">
                          <a:effectLst/>
                        </a:rPr>
                        <a:t>3.8 (1.34-10.90)</a:t>
                      </a:r>
                    </a:p>
                    <a:p>
                      <a:pPr marL="0" marR="0" algn="ctr">
                        <a:lnSpc>
                          <a:spcPct val="107000"/>
                        </a:lnSpc>
                        <a:spcBef>
                          <a:spcPts val="0"/>
                        </a:spcBef>
                        <a:spcAft>
                          <a:spcPts val="0"/>
                        </a:spcAft>
                      </a:pPr>
                      <a:r>
                        <a:rPr lang="en-US" sz="1200" dirty="0">
                          <a:effectLst/>
                        </a:rPr>
                        <a:t>-</a:t>
                      </a:r>
                    </a:p>
                    <a:p>
                      <a:pPr marL="0" marR="0" algn="ctr">
                        <a:lnSpc>
                          <a:spcPct val="107000"/>
                        </a:lnSpc>
                        <a:spcBef>
                          <a:spcPts val="0"/>
                        </a:spcBef>
                        <a:spcAft>
                          <a:spcPts val="0"/>
                        </a:spcAft>
                      </a:pPr>
                      <a:r>
                        <a:rPr lang="en-US" sz="1200" dirty="0">
                          <a:effectLst/>
                        </a:rPr>
                        <a:t>1.29 (0.10-16.53)</a:t>
                      </a:r>
                    </a:p>
                    <a:p>
                      <a:pPr marL="0" marR="0" algn="ctr">
                        <a:lnSpc>
                          <a:spcPct val="107000"/>
                        </a:lnSpc>
                        <a:spcBef>
                          <a:spcPts val="0"/>
                        </a:spcBef>
                        <a:spcAft>
                          <a:spcPts val="0"/>
                        </a:spcAft>
                      </a:pPr>
                      <a:r>
                        <a:rPr lang="en-US" sz="1200" dirty="0">
                          <a:effectLst/>
                        </a:rPr>
                        <a:t>-</a:t>
                      </a:r>
                    </a:p>
                    <a:p>
                      <a:pPr marL="0" marR="0" algn="ctr">
                        <a:lnSpc>
                          <a:spcPct val="107000"/>
                        </a:lnSpc>
                        <a:spcBef>
                          <a:spcPts val="0"/>
                        </a:spcBef>
                        <a:spcAft>
                          <a:spcPts val="0"/>
                        </a:spcAft>
                      </a:pPr>
                      <a:r>
                        <a:rPr lang="en-US" sz="1200" dirty="0">
                          <a:effectLst/>
                        </a:rPr>
                        <a:t>16.0 (0.69-383.0)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215" marR="62215" marT="0" marB="0"/>
                </a:tc>
                <a:extLst>
                  <a:ext uri="{0D108BD9-81ED-4DB2-BD59-A6C34878D82A}">
                    <a16:rowId xmlns:a16="http://schemas.microsoft.com/office/drawing/2014/main" val="972882444"/>
                  </a:ext>
                </a:extLst>
              </a:tr>
            </a:tbl>
          </a:graphicData>
        </a:graphic>
      </p:graphicFrame>
      <p:sp>
        <p:nvSpPr>
          <p:cNvPr id="4" name="Rectangle 3">
            <a:extLst>
              <a:ext uri="{FF2B5EF4-FFF2-40B4-BE49-F238E27FC236}">
                <a16:creationId xmlns:a16="http://schemas.microsoft.com/office/drawing/2014/main" id="{59C49C1E-B0E4-47CF-9106-46AED8077770}"/>
              </a:ext>
            </a:extLst>
          </p:cNvPr>
          <p:cNvSpPr/>
          <p:nvPr/>
        </p:nvSpPr>
        <p:spPr>
          <a:xfrm>
            <a:off x="595461" y="4474068"/>
            <a:ext cx="11178618" cy="22990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60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3427C-8CBE-4009-874E-BBACCC28A955}"/>
              </a:ext>
            </a:extLst>
          </p:cNvPr>
          <p:cNvSpPr>
            <a:spLocks noGrp="1"/>
          </p:cNvSpPr>
          <p:nvPr>
            <p:ph type="title"/>
          </p:nvPr>
        </p:nvSpPr>
        <p:spPr/>
        <p:txBody>
          <a:bodyPr/>
          <a:lstStyle/>
          <a:p>
            <a:r>
              <a:rPr lang="en-US" dirty="0"/>
              <a:t>Prognosis</a:t>
            </a:r>
          </a:p>
        </p:txBody>
      </p:sp>
      <p:pic>
        <p:nvPicPr>
          <p:cNvPr id="4" name="Online Media 3" title="KB Story">
            <a:hlinkClick r:id="" action="ppaction://media"/>
            <a:extLst>
              <a:ext uri="{FF2B5EF4-FFF2-40B4-BE49-F238E27FC236}">
                <a16:creationId xmlns:a16="http://schemas.microsoft.com/office/drawing/2014/main" id="{6A4D2DE5-2D27-49AA-B0A2-ECEC76D9AC42}"/>
              </a:ext>
            </a:extLst>
          </p:cNvPr>
          <p:cNvPicPr>
            <a:picLocks noGrp="1" noRot="1" noChangeAspect="1"/>
          </p:cNvPicPr>
          <p:nvPr>
            <p:ph idx="1"/>
            <a:videoFile r:link="rId1"/>
          </p:nvPr>
        </p:nvPicPr>
        <p:blipFill>
          <a:blip r:embed="rId3"/>
          <a:stretch>
            <a:fillRect/>
          </a:stretch>
        </p:blipFill>
        <p:spPr>
          <a:xfrm>
            <a:off x="2689225" y="2103438"/>
            <a:ext cx="6813550" cy="3849687"/>
          </a:xfrm>
          <a:prstGeom prst="rect">
            <a:avLst/>
          </a:prstGeom>
        </p:spPr>
      </p:pic>
      <p:sp>
        <p:nvSpPr>
          <p:cNvPr id="5" name="TextBox 4">
            <a:extLst>
              <a:ext uri="{FF2B5EF4-FFF2-40B4-BE49-F238E27FC236}">
                <a16:creationId xmlns:a16="http://schemas.microsoft.com/office/drawing/2014/main" id="{525A89A8-86C3-467C-9AD6-2E6369E1DA7B}"/>
              </a:ext>
            </a:extLst>
          </p:cNvPr>
          <p:cNvSpPr txBox="1"/>
          <p:nvPr/>
        </p:nvSpPr>
        <p:spPr>
          <a:xfrm>
            <a:off x="0" y="6581001"/>
            <a:ext cx="3451329" cy="276999"/>
          </a:xfrm>
          <a:prstGeom prst="rect">
            <a:avLst/>
          </a:prstGeom>
          <a:noFill/>
        </p:spPr>
        <p:txBody>
          <a:bodyPr wrap="none" rtlCol="0">
            <a:spAutoFit/>
          </a:bodyPr>
          <a:lstStyle/>
          <a:p>
            <a:r>
              <a:rPr lang="en-US" sz="1200" i="1" dirty="0"/>
              <a:t>Video used with parental consent (09/03/2021)</a:t>
            </a:r>
          </a:p>
        </p:txBody>
      </p:sp>
    </p:spTree>
    <p:extLst>
      <p:ext uri="{BB962C8B-B14F-4D97-AF65-F5344CB8AC3E}">
        <p14:creationId xmlns:p14="http://schemas.microsoft.com/office/powerpoint/2010/main" val="9839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useBgFill="1">
        <p:nvSpPr>
          <p:cNvPr id="12" name="Rectangle 1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pic>
        <p:nvPicPr>
          <p:cNvPr id="5" name="Picture 4">
            <a:extLst>
              <a:ext uri="{FF2B5EF4-FFF2-40B4-BE49-F238E27FC236}">
                <a16:creationId xmlns:a16="http://schemas.microsoft.com/office/drawing/2014/main" id="{3C7729B8-F484-43DB-892F-158619842C1C}"/>
              </a:ext>
            </a:extLst>
          </p:cNvPr>
          <p:cNvPicPr>
            <a:picLocks noChangeAspect="1"/>
          </p:cNvPicPr>
          <p:nvPr/>
        </p:nvPicPr>
        <p:blipFill rotWithShape="1">
          <a:blip r:embed="rId2"/>
          <a:srcRect t="20750" b="4250"/>
          <a:stretch/>
        </p:blipFill>
        <p:spPr>
          <a:xfrm>
            <a:off x="18875" y="0"/>
            <a:ext cx="12191977" cy="6858022"/>
          </a:xfrm>
          <a:prstGeom prst="rect">
            <a:avLst/>
          </a:prstGeom>
        </p:spPr>
      </p:pic>
      <p:sp>
        <p:nvSpPr>
          <p:cNvPr id="25" name="Rectangle 2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EFBDFA46-FB00-4127-9125-7FDC23512F3A}"/>
              </a:ext>
            </a:extLst>
          </p:cNvPr>
          <p:cNvSpPr>
            <a:spLocks noGrp="1"/>
          </p:cNvSpPr>
          <p:nvPr>
            <p:ph type="title"/>
          </p:nvPr>
        </p:nvSpPr>
        <p:spPr>
          <a:xfrm>
            <a:off x="643466" y="643467"/>
            <a:ext cx="5452529" cy="3569242"/>
          </a:xfrm>
        </p:spPr>
        <p:txBody>
          <a:bodyPr vert="horz" lIns="91440" tIns="45720" rIns="91440" bIns="45720" rtlCol="0" anchor="t">
            <a:normAutofit/>
          </a:bodyPr>
          <a:lstStyle/>
          <a:p>
            <a:pPr>
              <a:lnSpc>
                <a:spcPct val="83000"/>
              </a:lnSpc>
            </a:pPr>
            <a:r>
              <a:rPr lang="en-US" sz="6000" cap="all" spc="-100" dirty="0">
                <a:solidFill>
                  <a:schemeClr val="bg1"/>
                </a:solidFill>
              </a:rPr>
              <a:t>Thank you!</a:t>
            </a:r>
          </a:p>
        </p:txBody>
      </p:sp>
      <p:sp>
        <p:nvSpPr>
          <p:cNvPr id="27" name="Rectangle 2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31935"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5" name="TextBox 14">
            <a:extLst>
              <a:ext uri="{FF2B5EF4-FFF2-40B4-BE49-F238E27FC236}">
                <a16:creationId xmlns:a16="http://schemas.microsoft.com/office/drawing/2014/main" id="{7B21CA0A-659C-46A2-8C0C-3B6EABD2AD37}"/>
              </a:ext>
            </a:extLst>
          </p:cNvPr>
          <p:cNvSpPr txBox="1"/>
          <p:nvPr/>
        </p:nvSpPr>
        <p:spPr>
          <a:xfrm>
            <a:off x="7056120" y="5480279"/>
            <a:ext cx="5066199" cy="1323439"/>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500" b="1" dirty="0"/>
              <a:t>Jonathan D. Santoro, MD</a:t>
            </a:r>
          </a:p>
          <a:p>
            <a:pPr algn="ctr"/>
            <a:r>
              <a:rPr lang="en-US" sz="1300" dirty="0"/>
              <a:t>Division of Neurology</a:t>
            </a:r>
          </a:p>
          <a:p>
            <a:pPr algn="ctr"/>
            <a:r>
              <a:rPr lang="en-US" sz="1300" dirty="0"/>
              <a:t>Children’s Hospital Los Angeles</a:t>
            </a:r>
          </a:p>
          <a:p>
            <a:pPr algn="ctr"/>
            <a:r>
              <a:rPr lang="en-US" sz="1300" dirty="0"/>
              <a:t>4650 Sunset Blvd, MS82, Los Angeles, CA 90027</a:t>
            </a:r>
          </a:p>
          <a:p>
            <a:pPr algn="ctr"/>
            <a:r>
              <a:rPr lang="en-US" sz="1300" dirty="0"/>
              <a:t>Phone: 323-361-2471 | Fax: 323-361-1109</a:t>
            </a:r>
          </a:p>
          <a:p>
            <a:pPr algn="ctr"/>
            <a:r>
              <a:rPr lang="en-US" sz="1300" b="1" i="1" dirty="0"/>
              <a:t>Email</a:t>
            </a:r>
            <a:r>
              <a:rPr lang="en-US" sz="1300" i="1" dirty="0"/>
              <a:t>: jdsantoro@chla.usc.edu and dsresearch@chla.usc.edu</a:t>
            </a:r>
          </a:p>
        </p:txBody>
      </p:sp>
    </p:spTree>
    <p:extLst>
      <p:ext uri="{BB962C8B-B14F-4D97-AF65-F5344CB8AC3E}">
        <p14:creationId xmlns:p14="http://schemas.microsoft.com/office/powerpoint/2010/main" val="1457914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236C-DC83-4AEA-A490-C18320E6FDB6}"/>
              </a:ext>
            </a:extLst>
          </p:cNvPr>
          <p:cNvSpPr>
            <a:spLocks noGrp="1"/>
          </p:cNvSpPr>
          <p:nvPr>
            <p:ph type="title"/>
          </p:nvPr>
        </p:nvSpPr>
        <p:spPr>
          <a:xfrm>
            <a:off x="6579450" y="727627"/>
            <a:ext cx="4957553" cy="1645920"/>
          </a:xfrm>
        </p:spPr>
        <p:txBody>
          <a:bodyPr>
            <a:normAutofit/>
          </a:bodyPr>
          <a:lstStyle/>
          <a:p>
            <a:r>
              <a:rPr lang="en-US"/>
              <a:t>What is Regression?</a:t>
            </a:r>
            <a:endParaRPr lang="en-US" dirty="0"/>
          </a:p>
        </p:txBody>
      </p:sp>
      <p:sp>
        <p:nvSpPr>
          <p:cNvPr id="16" name="Rectangle 9">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7" name="Rectangle 11">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5" name="Picture 4" descr="Diagram&#10;&#10;Description automatically generated">
            <a:extLst>
              <a:ext uri="{FF2B5EF4-FFF2-40B4-BE49-F238E27FC236}">
                <a16:creationId xmlns:a16="http://schemas.microsoft.com/office/drawing/2014/main" id="{570D33BB-3BB5-4BBB-8B35-36D261B882B6}"/>
              </a:ext>
            </a:extLst>
          </p:cNvPr>
          <p:cNvPicPr>
            <a:picLocks noChangeAspect="1"/>
          </p:cNvPicPr>
          <p:nvPr/>
        </p:nvPicPr>
        <p:blipFill>
          <a:blip r:embed="rId2"/>
          <a:stretch>
            <a:fillRect/>
          </a:stretch>
        </p:blipFill>
        <p:spPr>
          <a:xfrm>
            <a:off x="1205256" y="1749560"/>
            <a:ext cx="4414438" cy="3377045"/>
          </a:xfrm>
          <a:prstGeom prst="rect">
            <a:avLst/>
          </a:prstGeom>
        </p:spPr>
      </p:pic>
      <p:sp>
        <p:nvSpPr>
          <p:cNvPr id="3" name="Content Placeholder 2">
            <a:extLst>
              <a:ext uri="{FF2B5EF4-FFF2-40B4-BE49-F238E27FC236}">
                <a16:creationId xmlns:a16="http://schemas.microsoft.com/office/drawing/2014/main" id="{4992162D-81F4-4BCC-8B8D-D001C21414FC}"/>
              </a:ext>
            </a:extLst>
          </p:cNvPr>
          <p:cNvSpPr>
            <a:spLocks noGrp="1"/>
          </p:cNvSpPr>
          <p:nvPr>
            <p:ph idx="1"/>
          </p:nvPr>
        </p:nvSpPr>
        <p:spPr>
          <a:xfrm>
            <a:off x="6579450" y="1997476"/>
            <a:ext cx="5147952" cy="4037563"/>
          </a:xfrm>
        </p:spPr>
        <p:txBody>
          <a:bodyPr>
            <a:noAutofit/>
          </a:bodyPr>
          <a:lstStyle/>
          <a:p>
            <a:r>
              <a:rPr lang="en-US" sz="1800" dirty="0"/>
              <a:t>Regression is a term for the loss or previously acquired developmental skills in an individual. </a:t>
            </a:r>
          </a:p>
          <a:p>
            <a:endParaRPr lang="en-US" sz="1800" dirty="0"/>
          </a:p>
          <a:p>
            <a:r>
              <a:rPr lang="en-US" sz="1800" dirty="0"/>
              <a:t>This can be activities (toileting, dressing oneself, or eating independently), language (loss of words, loss of ability to community, changes or regression in word structure), motor function (inability to walk, climb or run as previously able), or social interaction. </a:t>
            </a:r>
          </a:p>
          <a:p>
            <a:endParaRPr lang="en-US" sz="1800" dirty="0"/>
          </a:p>
          <a:p>
            <a:r>
              <a:rPr lang="en-US" sz="1800" b="1" i="1" dirty="0"/>
              <a:t>Regression can be caused by many things.</a:t>
            </a:r>
            <a:endParaRPr lang="en-US" sz="1800" b="1" dirty="0"/>
          </a:p>
          <a:p>
            <a:endParaRPr lang="en-US" sz="1800" dirty="0"/>
          </a:p>
        </p:txBody>
      </p:sp>
    </p:spTree>
    <p:extLst>
      <p:ext uri="{BB962C8B-B14F-4D97-AF65-F5344CB8AC3E}">
        <p14:creationId xmlns:p14="http://schemas.microsoft.com/office/powerpoint/2010/main" val="2204087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9387-DA39-4118-80F2-EDFFA65C8868}"/>
              </a:ext>
            </a:extLst>
          </p:cNvPr>
          <p:cNvSpPr>
            <a:spLocks noGrp="1"/>
          </p:cNvSpPr>
          <p:nvPr>
            <p:ph type="title"/>
          </p:nvPr>
        </p:nvSpPr>
        <p:spPr/>
        <p:txBody>
          <a:bodyPr/>
          <a:lstStyle/>
          <a:p>
            <a:r>
              <a:rPr lang="en-US" dirty="0"/>
              <a:t>Symptoms of Regression</a:t>
            </a:r>
          </a:p>
        </p:txBody>
      </p:sp>
      <p:sp>
        <p:nvSpPr>
          <p:cNvPr id="3" name="Content Placeholder 2">
            <a:extLst>
              <a:ext uri="{FF2B5EF4-FFF2-40B4-BE49-F238E27FC236}">
                <a16:creationId xmlns:a16="http://schemas.microsoft.com/office/drawing/2014/main" id="{A99376CF-DE68-4A9C-BD5B-45D3139A5EFA}"/>
              </a:ext>
            </a:extLst>
          </p:cNvPr>
          <p:cNvSpPr>
            <a:spLocks noGrp="1"/>
          </p:cNvSpPr>
          <p:nvPr>
            <p:ph idx="1"/>
          </p:nvPr>
        </p:nvSpPr>
        <p:spPr>
          <a:xfrm>
            <a:off x="1066800" y="2103119"/>
            <a:ext cx="10648950" cy="4217781"/>
          </a:xfrm>
        </p:spPr>
        <p:txBody>
          <a:bodyPr>
            <a:normAutofit fontScale="92500"/>
          </a:bodyPr>
          <a:lstStyle/>
          <a:p>
            <a:pPr lvl="0"/>
            <a:r>
              <a:rPr lang="en-US" sz="1600" b="1" dirty="0"/>
              <a:t>Social withdrawal </a:t>
            </a:r>
            <a:r>
              <a:rPr lang="en-US" sz="1600" dirty="0"/>
              <a:t>from friends, family, and school/classmates</a:t>
            </a:r>
            <a:endParaRPr lang="en-US" sz="1400" dirty="0"/>
          </a:p>
          <a:p>
            <a:pPr lvl="0"/>
            <a:r>
              <a:rPr lang="en-US" sz="1600" b="1" dirty="0"/>
              <a:t>Loss or diminished language</a:t>
            </a:r>
            <a:endParaRPr lang="en-US" sz="1400" b="1" dirty="0"/>
          </a:p>
          <a:p>
            <a:pPr lvl="1"/>
            <a:r>
              <a:rPr lang="en-US" sz="1400" dirty="0"/>
              <a:t>Decreased speaking, loss of certain word use, sentence structure changes, “baby talk”</a:t>
            </a:r>
            <a:endParaRPr lang="en-US" sz="1200" dirty="0"/>
          </a:p>
          <a:p>
            <a:pPr lvl="0"/>
            <a:r>
              <a:rPr lang="en-US" sz="1600" b="1" dirty="0"/>
              <a:t>Loss of previously acquired developmental milestones </a:t>
            </a:r>
            <a:endParaRPr lang="en-US" sz="1400" b="1" dirty="0"/>
          </a:p>
          <a:p>
            <a:pPr lvl="0"/>
            <a:r>
              <a:rPr lang="en-US" sz="1600" b="1" dirty="0"/>
              <a:t>Loss of independence in activities </a:t>
            </a:r>
            <a:r>
              <a:rPr lang="en-US" sz="1600" dirty="0"/>
              <a:t>(e.g., can no longer toilet independently)</a:t>
            </a:r>
            <a:endParaRPr lang="en-US" sz="1400" dirty="0"/>
          </a:p>
          <a:p>
            <a:pPr lvl="0"/>
            <a:r>
              <a:rPr lang="en-US" sz="1600" dirty="0"/>
              <a:t>New features concerning for </a:t>
            </a:r>
            <a:r>
              <a:rPr lang="en-US" sz="1600" b="1" dirty="0"/>
              <a:t>autism</a:t>
            </a:r>
            <a:endParaRPr lang="en-US" sz="1400" b="1" dirty="0"/>
          </a:p>
          <a:p>
            <a:pPr lvl="1"/>
            <a:r>
              <a:rPr lang="en-US" sz="1400" dirty="0"/>
              <a:t>Decreased eye contact, decreased empathy/emotions, anger/frustration and behavioral outbursts, stereotypy (repetitive hand or body movements), lack of interest in others</a:t>
            </a:r>
            <a:endParaRPr lang="en-US" sz="1200" dirty="0"/>
          </a:p>
          <a:p>
            <a:pPr lvl="0"/>
            <a:r>
              <a:rPr lang="en-US" sz="1600" b="1" dirty="0"/>
              <a:t>Changes in motor activity </a:t>
            </a:r>
            <a:r>
              <a:rPr lang="en-US" sz="1600" dirty="0"/>
              <a:t>(stiffness, slow movements, freezing, tics and/or extra movements that are not purposeful)</a:t>
            </a:r>
            <a:endParaRPr lang="en-US" sz="1400" dirty="0"/>
          </a:p>
          <a:p>
            <a:pPr lvl="0"/>
            <a:r>
              <a:rPr lang="en-US" sz="1600" b="1" dirty="0"/>
              <a:t>Anorexia</a:t>
            </a:r>
            <a:r>
              <a:rPr lang="en-US" sz="1600" dirty="0"/>
              <a:t> (not wanting or not having interest in eating), </a:t>
            </a:r>
            <a:endParaRPr lang="en-US" sz="1400" dirty="0"/>
          </a:p>
          <a:p>
            <a:pPr lvl="0"/>
            <a:r>
              <a:rPr lang="en-US" sz="1600" b="1" dirty="0"/>
              <a:t>Insomnia</a:t>
            </a:r>
            <a:r>
              <a:rPr lang="en-US" sz="1600" dirty="0"/>
              <a:t> and difficulty sleeping, </a:t>
            </a:r>
            <a:endParaRPr lang="en-US" sz="1400" dirty="0"/>
          </a:p>
          <a:p>
            <a:pPr lvl="0"/>
            <a:r>
              <a:rPr lang="en-US" sz="1600" b="1" dirty="0"/>
              <a:t>Obsessive compulsive thoughts</a:t>
            </a:r>
            <a:r>
              <a:rPr lang="en-US" sz="1600" dirty="0"/>
              <a:t> and activities (e.g., lining up toys, rigidity with routines not previously present),</a:t>
            </a:r>
            <a:endParaRPr lang="en-US" sz="1400" dirty="0"/>
          </a:p>
        </p:txBody>
      </p:sp>
    </p:spTree>
    <p:extLst>
      <p:ext uri="{BB962C8B-B14F-4D97-AF65-F5344CB8AC3E}">
        <p14:creationId xmlns:p14="http://schemas.microsoft.com/office/powerpoint/2010/main" val="2866392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109E9-38F1-41F4-9D5D-4942E98156B1}"/>
              </a:ext>
            </a:extLst>
          </p:cNvPr>
          <p:cNvSpPr>
            <a:spLocks noGrp="1"/>
          </p:cNvSpPr>
          <p:nvPr>
            <p:ph type="title"/>
          </p:nvPr>
        </p:nvSpPr>
        <p:spPr/>
        <p:txBody>
          <a:bodyPr/>
          <a:lstStyle/>
          <a:p>
            <a:r>
              <a:rPr lang="en-US" dirty="0"/>
              <a:t>Neurologic Regression?</a:t>
            </a:r>
          </a:p>
        </p:txBody>
      </p:sp>
      <p:sp>
        <p:nvSpPr>
          <p:cNvPr id="3" name="Content Placeholder 2">
            <a:extLst>
              <a:ext uri="{FF2B5EF4-FFF2-40B4-BE49-F238E27FC236}">
                <a16:creationId xmlns:a16="http://schemas.microsoft.com/office/drawing/2014/main" id="{7947CF1C-D231-4DFF-AB0F-AB2BB9BB6547}"/>
              </a:ext>
            </a:extLst>
          </p:cNvPr>
          <p:cNvSpPr>
            <a:spLocks noGrp="1"/>
          </p:cNvSpPr>
          <p:nvPr>
            <p:ph idx="1"/>
          </p:nvPr>
        </p:nvSpPr>
        <p:spPr/>
        <p:txBody>
          <a:bodyPr>
            <a:normAutofit/>
          </a:bodyPr>
          <a:lstStyle/>
          <a:p>
            <a:r>
              <a:rPr lang="en-US" sz="1800" dirty="0"/>
              <a:t>In some patients, symptoms may point more towards a neurologic cause for regression. These include:</a:t>
            </a:r>
          </a:p>
          <a:p>
            <a:pPr lvl="1"/>
            <a:r>
              <a:rPr lang="en-US" sz="1800" dirty="0"/>
              <a:t>Subacute onset (&lt;3 months from onset to nadir of symptoms)</a:t>
            </a:r>
          </a:p>
          <a:p>
            <a:pPr lvl="1"/>
            <a:r>
              <a:rPr lang="en-US" sz="1800" dirty="0"/>
              <a:t>Insomnia</a:t>
            </a:r>
          </a:p>
          <a:p>
            <a:pPr lvl="1"/>
            <a:r>
              <a:rPr lang="en-US" sz="1800" dirty="0"/>
              <a:t>Catatonia or bradykinesia (slow movements)</a:t>
            </a:r>
          </a:p>
          <a:p>
            <a:pPr lvl="1"/>
            <a:r>
              <a:rPr lang="en-US" sz="1800" dirty="0"/>
              <a:t>Mutism and loss of language</a:t>
            </a:r>
          </a:p>
          <a:p>
            <a:pPr lvl="1"/>
            <a:r>
              <a:rPr lang="en-US" sz="1800" dirty="0"/>
              <a:t>Social withdrawal</a:t>
            </a:r>
          </a:p>
          <a:p>
            <a:pPr lvl="1"/>
            <a:r>
              <a:rPr lang="en-US" sz="1800" dirty="0"/>
              <a:t>Changes to diet (often anorexia)</a:t>
            </a:r>
          </a:p>
        </p:txBody>
      </p:sp>
    </p:spTree>
    <p:extLst>
      <p:ext uri="{BB962C8B-B14F-4D97-AF65-F5344CB8AC3E}">
        <p14:creationId xmlns:p14="http://schemas.microsoft.com/office/powerpoint/2010/main" val="1067107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92E0B-5FBD-4965-94FB-9E732ACC2B02}"/>
              </a:ext>
            </a:extLst>
          </p:cNvPr>
          <p:cNvSpPr>
            <a:spLocks noGrp="1"/>
          </p:cNvSpPr>
          <p:nvPr>
            <p:ph type="title"/>
          </p:nvPr>
        </p:nvSpPr>
        <p:spPr/>
        <p:txBody>
          <a:bodyPr/>
          <a:lstStyle/>
          <a:p>
            <a:r>
              <a:rPr lang="en-US" dirty="0"/>
              <a:t>What Causes Regression in DS?</a:t>
            </a:r>
          </a:p>
        </p:txBody>
      </p:sp>
      <p:sp>
        <p:nvSpPr>
          <p:cNvPr id="3" name="Content Placeholder 2">
            <a:extLst>
              <a:ext uri="{FF2B5EF4-FFF2-40B4-BE49-F238E27FC236}">
                <a16:creationId xmlns:a16="http://schemas.microsoft.com/office/drawing/2014/main" id="{F288F60F-0827-4B84-895F-DDA6876EBD0D}"/>
              </a:ext>
            </a:extLst>
          </p:cNvPr>
          <p:cNvSpPr>
            <a:spLocks noGrp="1"/>
          </p:cNvSpPr>
          <p:nvPr>
            <p:ph idx="1"/>
          </p:nvPr>
        </p:nvSpPr>
        <p:spPr>
          <a:xfrm>
            <a:off x="1066800" y="2103120"/>
            <a:ext cx="10058400" cy="4288155"/>
          </a:xfrm>
        </p:spPr>
        <p:txBody>
          <a:bodyPr>
            <a:normAutofit/>
          </a:bodyPr>
          <a:lstStyle/>
          <a:p>
            <a:r>
              <a:rPr lang="en-US" sz="1800" dirty="0"/>
              <a:t>At this time, it appears that there may be several causes of regression in persons with Down syndrome. </a:t>
            </a:r>
          </a:p>
          <a:p>
            <a:pPr marL="0" indent="0">
              <a:buNone/>
            </a:pPr>
            <a:endParaRPr lang="en-US" sz="1800" dirty="0"/>
          </a:p>
          <a:p>
            <a:r>
              <a:rPr lang="en-US" sz="1800" dirty="0"/>
              <a:t>Our understanding at this time is that regression is a cluster of symptoms that often doesn’t describe the etiology although multiple causes may yield similar phenotypes</a:t>
            </a:r>
          </a:p>
          <a:p>
            <a:endParaRPr lang="en-US" sz="1800" dirty="0"/>
          </a:p>
          <a:p>
            <a:r>
              <a:rPr lang="en-US" sz="1800" b="1" dirty="0">
                <a:solidFill>
                  <a:srgbClr val="FF0000"/>
                </a:solidFill>
              </a:rPr>
              <a:t>Timing matters!</a:t>
            </a:r>
          </a:p>
          <a:p>
            <a:pPr lvl="1"/>
            <a:r>
              <a:rPr lang="en-US" sz="1600" dirty="0"/>
              <a:t>Acute or sub-acute (&lt;12 weeks) from the start of symptoms may be different then chronic or slowly changing symptoms</a:t>
            </a:r>
          </a:p>
        </p:txBody>
      </p:sp>
    </p:spTree>
    <p:extLst>
      <p:ext uri="{BB962C8B-B14F-4D97-AF65-F5344CB8AC3E}">
        <p14:creationId xmlns:p14="http://schemas.microsoft.com/office/powerpoint/2010/main" val="241677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BB41802-AF7F-458F-ADEF-0955E0D27B41}"/>
              </a:ext>
            </a:extLst>
          </p:cNvPr>
          <p:cNvGraphicFramePr/>
          <p:nvPr/>
        </p:nvGraphicFramePr>
        <p:xfrm>
          <a:off x="1589103" y="381740"/>
          <a:ext cx="9188387" cy="6081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3643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83E0B076-70B2-4BA7-B180-209E6D801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7" name="Rectangle 11">
            <a:extLst>
              <a:ext uri="{FF2B5EF4-FFF2-40B4-BE49-F238E27FC236}">
                <a16:creationId xmlns:a16="http://schemas.microsoft.com/office/drawing/2014/main" id="{4C1262DB-2217-4833-97B6-F2E848AE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96E31C53-2B4C-4EC3-ABBE-C7A406EE0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EE35C94B-F5FD-461E-A465-6CADE3441714}"/>
              </a:ext>
            </a:extLst>
          </p:cNvPr>
          <p:cNvSpPr>
            <a:spLocks noGrp="1"/>
          </p:cNvSpPr>
          <p:nvPr>
            <p:ph type="title"/>
          </p:nvPr>
        </p:nvSpPr>
        <p:spPr>
          <a:xfrm>
            <a:off x="1066800" y="642594"/>
            <a:ext cx="10058400" cy="1371600"/>
          </a:xfrm>
        </p:spPr>
        <p:txBody>
          <a:bodyPr>
            <a:normAutofit/>
          </a:bodyPr>
          <a:lstStyle/>
          <a:p>
            <a:r>
              <a:rPr lang="en-US" dirty="0"/>
              <a:t>Psychiatric Etiologies</a:t>
            </a:r>
          </a:p>
        </p:txBody>
      </p:sp>
      <p:sp>
        <p:nvSpPr>
          <p:cNvPr id="3" name="Content Placeholder 2">
            <a:extLst>
              <a:ext uri="{FF2B5EF4-FFF2-40B4-BE49-F238E27FC236}">
                <a16:creationId xmlns:a16="http://schemas.microsoft.com/office/drawing/2014/main" id="{488F690E-9C31-44BA-9177-496897D4947E}"/>
              </a:ext>
            </a:extLst>
          </p:cNvPr>
          <p:cNvSpPr>
            <a:spLocks noGrp="1"/>
          </p:cNvSpPr>
          <p:nvPr>
            <p:ph idx="1"/>
          </p:nvPr>
        </p:nvSpPr>
        <p:spPr>
          <a:xfrm>
            <a:off x="542925" y="1793289"/>
            <a:ext cx="7675405" cy="4578935"/>
          </a:xfrm>
        </p:spPr>
        <p:txBody>
          <a:bodyPr>
            <a:noAutofit/>
          </a:bodyPr>
          <a:lstStyle/>
          <a:p>
            <a:pPr lvl="0">
              <a:lnSpc>
                <a:spcPct val="90000"/>
              </a:lnSpc>
            </a:pPr>
            <a:r>
              <a:rPr lang="en-US" sz="1800" dirty="0"/>
              <a:t>Persons with DS are known to have higher rates of </a:t>
            </a:r>
            <a:r>
              <a:rPr lang="en-US" sz="1800" b="1" dirty="0"/>
              <a:t>depression, anxiety, autism spectrum disorders, and attention-deficit </a:t>
            </a:r>
            <a:r>
              <a:rPr lang="en-US" sz="1800" dirty="0"/>
              <a:t>disorder than neurotypical persons. </a:t>
            </a:r>
          </a:p>
          <a:p>
            <a:pPr lvl="0">
              <a:lnSpc>
                <a:spcPct val="90000"/>
              </a:lnSpc>
            </a:pPr>
            <a:r>
              <a:rPr lang="en-US" sz="1800" dirty="0"/>
              <a:t>The presence of these psychiatric diseases in an individual with DS is complicated by the fact that intellectual disability is nearly always present, limiting an individual’s ability to express what is going on. </a:t>
            </a:r>
          </a:p>
          <a:p>
            <a:pPr lvl="0">
              <a:lnSpc>
                <a:spcPct val="90000"/>
              </a:lnSpc>
            </a:pPr>
            <a:endParaRPr lang="en-US" sz="1800" dirty="0"/>
          </a:p>
          <a:p>
            <a:pPr lvl="0">
              <a:lnSpc>
                <a:spcPct val="90000"/>
              </a:lnSpc>
            </a:pPr>
            <a:r>
              <a:rPr lang="en-US" sz="1800" b="1" i="1" dirty="0"/>
              <a:t>One hypothesis of regression is that it is triggered by or a result of psychiatric disease</a:t>
            </a:r>
            <a:r>
              <a:rPr lang="en-US" sz="1800" b="1" dirty="0"/>
              <a:t>. </a:t>
            </a:r>
            <a:r>
              <a:rPr lang="en-US" sz="1800" dirty="0"/>
              <a:t>This has been observed in persons with Down syndrome who have a prominent life stressor that is temporally associated with (triggers) regression. </a:t>
            </a:r>
          </a:p>
          <a:p>
            <a:pPr lvl="1">
              <a:lnSpc>
                <a:spcPct val="90000"/>
              </a:lnSpc>
            </a:pPr>
            <a:r>
              <a:rPr lang="en-US" sz="1600" dirty="0"/>
              <a:t>Some examples of life stressors include loss of a loved one, change in school, moving to a new home, divorce of family members and/or a physical accident). </a:t>
            </a:r>
          </a:p>
        </p:txBody>
      </p:sp>
      <p:pic>
        <p:nvPicPr>
          <p:cNvPr id="5" name="Picture 4" descr="Logo&#10;&#10;Description automatically generated">
            <a:extLst>
              <a:ext uri="{FF2B5EF4-FFF2-40B4-BE49-F238E27FC236}">
                <a16:creationId xmlns:a16="http://schemas.microsoft.com/office/drawing/2014/main" id="{A6984B5E-A9C4-4904-994C-F163C49BB94D}"/>
              </a:ext>
            </a:extLst>
          </p:cNvPr>
          <p:cNvPicPr>
            <a:picLocks noChangeAspect="1"/>
          </p:cNvPicPr>
          <p:nvPr/>
        </p:nvPicPr>
        <p:blipFill rotWithShape="1">
          <a:blip r:embed="rId2"/>
          <a:srcRect l="5365" r="11514" b="4"/>
          <a:stretch/>
        </p:blipFill>
        <p:spPr>
          <a:xfrm>
            <a:off x="8453026" y="2421349"/>
            <a:ext cx="3019646" cy="3632643"/>
          </a:xfrm>
          <a:prstGeom prst="rect">
            <a:avLst/>
          </a:prstGeom>
        </p:spPr>
      </p:pic>
    </p:spTree>
    <p:extLst>
      <p:ext uri="{BB962C8B-B14F-4D97-AF65-F5344CB8AC3E}">
        <p14:creationId xmlns:p14="http://schemas.microsoft.com/office/powerpoint/2010/main" val="137411272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5102</TotalTime>
  <Words>3835</Words>
  <Application>Microsoft Office PowerPoint</Application>
  <PresentationFormat>Widescreen</PresentationFormat>
  <Paragraphs>600</Paragraphs>
  <Slides>38</Slides>
  <Notes>5</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38</vt:i4>
      </vt:variant>
    </vt:vector>
  </HeadingPairs>
  <TitlesOfParts>
    <vt:vector size="48" baseType="lpstr">
      <vt:lpstr>Arial</vt:lpstr>
      <vt:lpstr>Avenir Next LT Pro</vt:lpstr>
      <vt:lpstr>Avenir Next LT Pro Light</vt:lpstr>
      <vt:lpstr>Calibri</vt:lpstr>
      <vt:lpstr>Calibri Light</vt:lpstr>
      <vt:lpstr>Garamond</vt:lpstr>
      <vt:lpstr>Times New Roman</vt:lpstr>
      <vt:lpstr>Tema de Office</vt:lpstr>
      <vt:lpstr>SavonVTI</vt:lpstr>
      <vt:lpstr>Office Theme</vt:lpstr>
      <vt:lpstr>Down Syndrome Regression Disorder:  An emerging neuropsychiatric disorder</vt:lpstr>
      <vt:lpstr>Brief Case</vt:lpstr>
      <vt:lpstr>PowerPoint Presentation</vt:lpstr>
      <vt:lpstr>What is Regression?</vt:lpstr>
      <vt:lpstr>Symptoms of Regression</vt:lpstr>
      <vt:lpstr>Neurologic Regression?</vt:lpstr>
      <vt:lpstr>What Causes Regression in DS?</vt:lpstr>
      <vt:lpstr>PowerPoint Presentation</vt:lpstr>
      <vt:lpstr>Psychiatric Etiologies</vt:lpstr>
      <vt:lpstr>Neurologic Etiologies</vt:lpstr>
      <vt:lpstr>Neuroimmunologic Etiologies</vt:lpstr>
      <vt:lpstr>Immunologic &amp; Endocrine Etiologies</vt:lpstr>
      <vt:lpstr>Genetic Etiologies (?)</vt:lpstr>
      <vt:lpstr>So, what should we do?</vt:lpstr>
      <vt:lpstr>PowerPoint Presentation</vt:lpstr>
      <vt:lpstr>PowerPoint Presentation</vt:lpstr>
      <vt:lpstr>Diagnosis</vt:lpstr>
      <vt:lpstr>PowerPoint Presentation</vt:lpstr>
      <vt:lpstr>So… is this autoimmune encephalitis?</vt:lpstr>
      <vt:lpstr>Differential Diagnosis?</vt:lpstr>
      <vt:lpstr>Work up?</vt:lpstr>
      <vt:lpstr>Diagnostic Study Results</vt:lpstr>
      <vt:lpstr>PowerPoint Presentation</vt:lpstr>
      <vt:lpstr>Demographics</vt:lpstr>
      <vt:lpstr>Clinical Phenotypes</vt:lpstr>
      <vt:lpstr>Serum Analysis</vt:lpstr>
      <vt:lpstr>Neurodiagnostic Abnormalities</vt:lpstr>
      <vt:lpstr>PowerPoint Presentation</vt:lpstr>
      <vt:lpstr>PowerPoint Presentation</vt:lpstr>
      <vt:lpstr>PowerPoint Presentation</vt:lpstr>
      <vt:lpstr>PowerPoint Presentation</vt:lpstr>
      <vt:lpstr>PowerPoint Presentation</vt:lpstr>
      <vt:lpstr>Are all of these tests needed?</vt:lpstr>
      <vt:lpstr>PowerPoint Presentation</vt:lpstr>
      <vt:lpstr>Treatment: Immunotherapy</vt:lpstr>
      <vt:lpstr>Immunotherapy:</vt:lpstr>
      <vt:lpstr>Prognosis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Ggg</dc:title>
  <dc:creator>María del Carmen Ortega Bernardo</dc:creator>
  <cp:lastModifiedBy>jonsantoro@gmail.com</cp:lastModifiedBy>
  <cp:revision>303</cp:revision>
  <dcterms:created xsi:type="dcterms:W3CDTF">2021-03-01T17:32:28Z</dcterms:created>
  <dcterms:modified xsi:type="dcterms:W3CDTF">2021-09-17T18:40:11Z</dcterms:modified>
</cp:coreProperties>
</file>