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94" r:id="rId3"/>
    <p:sldId id="283" r:id="rId4"/>
    <p:sldId id="266" r:id="rId5"/>
    <p:sldId id="280" r:id="rId6"/>
    <p:sldId id="281" r:id="rId7"/>
    <p:sldId id="259" r:id="rId8"/>
    <p:sldId id="292" r:id="rId9"/>
    <p:sldId id="285" r:id="rId10"/>
    <p:sldId id="284" r:id="rId11"/>
    <p:sldId id="291" r:id="rId12"/>
    <p:sldId id="296" r:id="rId13"/>
    <p:sldId id="289" r:id="rId14"/>
    <p:sldId id="287" r:id="rId15"/>
    <p:sldId id="258" r:id="rId16"/>
    <p:sldId id="257" r:id="rId17"/>
    <p:sldId id="297" r:id="rId18"/>
    <p:sldId id="260" r:id="rId19"/>
    <p:sldId id="261" r:id="rId20"/>
    <p:sldId id="262" r:id="rId21"/>
    <p:sldId id="298" r:id="rId22"/>
    <p:sldId id="263" r:id="rId23"/>
    <p:sldId id="293" r:id="rId24"/>
    <p:sldId id="29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8"/>
    <p:restoredTop sz="64211" autoAdjust="0"/>
  </p:normalViewPr>
  <p:slideViewPr>
    <p:cSldViewPr snapToGrid="0" snapToObjects="1">
      <p:cViewPr varScale="1">
        <p:scale>
          <a:sx n="73" d="100"/>
          <a:sy n="73" d="100"/>
        </p:scale>
        <p:origin x="2418" y="72"/>
      </p:cViewPr>
      <p:guideLst/>
    </p:cSldViewPr>
  </p:slideViewPr>
  <p:notesTextViewPr>
    <p:cViewPr>
      <p:scale>
        <a:sx n="120" d="100"/>
        <a:sy n="1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687FB-82FD-164E-AA15-6CA8AE2135A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12CBB-0F6F-854B-AC2E-28F7F0184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12CBB-0F6F-854B-AC2E-28F7F01846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36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12CBB-0F6F-854B-AC2E-28F7F01846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20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12CBB-0F6F-854B-AC2E-28F7F01846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26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12CBB-0F6F-854B-AC2E-28F7F018469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56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12CBB-0F6F-854B-AC2E-28F7F01846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06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12CBB-0F6F-854B-AC2E-28F7F018469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60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12CBB-0F6F-854B-AC2E-28F7F018469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276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12CBB-0F6F-854B-AC2E-28F7F018469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3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12CBB-0F6F-854B-AC2E-28F7F01846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99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12CBB-0F6F-854B-AC2E-28F7F01846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81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12CBB-0F6F-854B-AC2E-28F7F01846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25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12CBB-0F6F-854B-AC2E-28F7F01846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93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12CBB-0F6F-854B-AC2E-28F7F01846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30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12CBB-0F6F-854B-AC2E-28F7F01846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72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12CBB-0F6F-854B-AC2E-28F7F01846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93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12CBB-0F6F-854B-AC2E-28F7F01846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87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6B4D-9139-CE42-8527-1A94CA074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569861-6AF0-314B-9C4B-1595984B4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49C2E-BB34-3B4D-B951-36E8D1F7E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BE7-956F-D04E-AF15-B22DB86BEE8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ED9C5-5DFF-0E4E-9E2F-2F7B66301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FF047-B368-F64D-AB49-7B8B9B90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0B7C-BDED-9445-9834-6104B60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6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E669D-2546-F44B-934D-382682B3D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43551-0BCF-574D-992D-8454DF30A2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CFC6E-945F-0D44-8AE4-07F846B0C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BE7-956F-D04E-AF15-B22DB86BEE8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4F910-4288-184F-AFFB-4D198E25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36B7E-CC29-6845-A3E9-5A28A763E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0B7C-BDED-9445-9834-6104B60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3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0BB2E8-7768-A04E-AA27-E0668A8ED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4C715E-244A-DE4E-853D-6B0AA02A4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71424-A8F6-1047-915B-BF68B9629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BE7-956F-D04E-AF15-B22DB86BEE8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0CB92-024D-4645-88B1-DE9398FF9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AC8BA-5BB6-9842-AE05-AFBDF2E76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0B7C-BDED-9445-9834-6104B60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8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735E8-E6A8-C246-ADC2-E7C4BD761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8B962-EE95-1644-8B75-225732723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9170C-4DFC-D04E-9D33-C9A50E1F5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BE7-956F-D04E-AF15-B22DB86BEE8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9B3D1-D47A-1E41-BF4C-E44DC4A67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A7970-1FC8-3941-B312-269AA034F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0B7C-BDED-9445-9834-6104B60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4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69CC-4CE0-5046-B34F-2E8021F21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AAE58-14C8-BF47-9313-2B6E88EF7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AB3FC-BBB9-204A-A059-7B0FE6EC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BE7-956F-D04E-AF15-B22DB86BEE8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04811-DD50-8041-9C5C-47EA2CC40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310-128B-5144-AE8A-C70E5F48B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0B7C-BDED-9445-9834-6104B60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8F373-AB55-0744-95AA-581175E1A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10DB9-0FED-444D-BF65-4344A9E42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0589F-94F8-DB44-BC81-B27585A09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71EA1-E07A-6E4F-B38F-72529D0AE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BE7-956F-D04E-AF15-B22DB86BEE8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EE0D7D-3570-2D44-9FDA-62D8C4116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D5C5F-E139-8A48-A1F9-C264E2413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0B7C-BDED-9445-9834-6104B60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7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ED37C-C530-EC48-9B99-299F3394C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C062F-7C48-BE49-8D01-F645E9F56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2AD134-F80E-DC45-B21B-599E8B562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84304-AE79-524B-A481-433C9E4EF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08113B-EAD5-A04E-8A04-76DE92C71D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D0D746-4FEC-6D41-BD58-0EAC1594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BE7-956F-D04E-AF15-B22DB86BEE8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F74389-FB9C-CE43-AB05-130E21BBE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997B89-7C62-534D-A67A-AB8952753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0B7C-BDED-9445-9834-6104B60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8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77146-C000-D749-87E7-2FF332509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EB00CF-A6F9-AC4E-AD05-78F109971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BE7-956F-D04E-AF15-B22DB86BEE8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F5D360-5590-B04F-A1DA-FE4A7DFE5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43CD6-5890-0B4B-8D00-F52A48622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0B7C-BDED-9445-9834-6104B60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7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32D4D-8D0F-B843-9F33-93A932565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BE7-956F-D04E-AF15-B22DB86BEE8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BD1A13-C64D-8C42-A254-4E5E8DA73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1F8C6-4477-D446-8EB3-474DABB31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0B7C-BDED-9445-9834-6104B60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2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32518-5CF2-F840-A01C-448F999A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2B50B-E874-2D49-A016-0970CAB13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1E5D38-BFE5-984E-A8F2-0EF9F1E07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9936E-DB13-D945-B470-824157033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BE7-956F-D04E-AF15-B22DB86BEE8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9B1D8-EB67-8646-8C98-3AF8EC4A5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6A742-352A-7B42-A8F5-6A6AECBEC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0B7C-BDED-9445-9834-6104B60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8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9C76A-B21A-7F49-8C10-F0272BB9E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5D5E38-CB13-C940-ADF2-657DD0F94E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53EB7-3F6E-DB4B-8E8D-F299656FD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C9DFC-5042-2A47-9D23-DDB3AA495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BE7-956F-D04E-AF15-B22DB86BEE8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C9D9B-51BE-6C40-9059-BA3368E04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DE8C-55F9-B24D-845C-D3269C9FC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0B7C-BDED-9445-9834-6104B60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9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09D664-B094-2540-A0E4-4C4717505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7A409-9FE2-7144-9C92-F29381635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BF1E3-0175-764C-B4D2-669D7C7A1E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8CBE7-956F-D04E-AF15-B22DB86BEE8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B8C68-5F09-A14E-840D-6AB80F947F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B6C35-D883-FC43-8742-3AC51BA41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80B7C-BDED-9445-9834-6104B60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4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jpe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jpe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CA4BD6EE-7B51-447C-AAB3-028B7A3E5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8678D3-582F-004B-BEC9-2A6E22176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167058"/>
            <a:ext cx="5032744" cy="3365646"/>
          </a:xfrm>
        </p:spPr>
        <p:txBody>
          <a:bodyPr>
            <a:normAutofit/>
          </a:bodyPr>
          <a:lstStyle/>
          <a:p>
            <a:pPr algn="l"/>
            <a:r>
              <a:rPr lang="en-US" sz="6600" dirty="0"/>
              <a:t>Long COVID: Psychiatrist Perspective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DD6A07-8FFB-F248-9358-55CCCF8BF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4113540"/>
            <a:ext cx="5483107" cy="184528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Brandon Hamm, MD, MS; Northwestern University</a:t>
            </a:r>
          </a:p>
          <a:p>
            <a:pPr algn="l"/>
            <a:r>
              <a:rPr lang="en-US" dirty="0"/>
              <a:t>Andrew Coulter, MD, MA; Cleveland Clinic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n-US" dirty="0"/>
              <a:t> Equal authorship</a:t>
            </a:r>
          </a:p>
        </p:txBody>
      </p:sp>
      <p:pic>
        <p:nvPicPr>
          <p:cNvPr id="7174" name="Picture 6" descr="Physical Therapy Virtual Fair Menu About Northwestern University - Doctor  of Physical Therapy click to expand contents The Department of Physical  Therapy and Human Movement Sciences at Northwestern University, Feinberg  School of Medicine is the ...">
            <a:extLst>
              <a:ext uri="{FF2B5EF4-FFF2-40B4-BE49-F238E27FC236}">
                <a16:creationId xmlns:a16="http://schemas.microsoft.com/office/drawing/2014/main" id="{D5FC9616-AFCF-864B-A04D-059260AC10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459" y="5811903"/>
            <a:ext cx="3848714" cy="104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sketch line">
            <a:extLst>
              <a:ext uri="{FF2B5EF4-FFF2-40B4-BE49-F238E27FC236}">
                <a16:creationId xmlns:a16="http://schemas.microsoft.com/office/drawing/2014/main" id="{6B5FF7CD-712E-4187-BFF5-B192FFB33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005089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D1A5CFB5-D0A0-5C4D-A5ED-D25399A24A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389" b="34275"/>
          <a:stretch/>
        </p:blipFill>
        <p:spPr bwMode="auto">
          <a:xfrm>
            <a:off x="4461362" y="5871637"/>
            <a:ext cx="3848714" cy="69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54B607-E64A-4B41-A622-249F607733E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57305" y="0"/>
            <a:ext cx="4919734" cy="573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80194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89861-8565-EE44-B62B-0D1B286D8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41" y="92028"/>
            <a:ext cx="10963021" cy="1325563"/>
          </a:xfrm>
        </p:spPr>
        <p:txBody>
          <a:bodyPr/>
          <a:lstStyle/>
          <a:p>
            <a:r>
              <a:rPr lang="en-US" dirty="0"/>
              <a:t>Psychiatric disorder due to another medical condition?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D25F8-B77A-7844-BAE3-994131A6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41" y="1502458"/>
            <a:ext cx="10515600" cy="4912059"/>
          </a:xfrm>
        </p:spPr>
        <p:txBody>
          <a:bodyPr>
            <a:normAutofit/>
          </a:bodyPr>
          <a:lstStyle/>
          <a:p>
            <a:r>
              <a:rPr lang="en-US" dirty="0"/>
              <a:t>New onset of psychiatric symptoms + existing disorder exacerbations</a:t>
            </a:r>
          </a:p>
          <a:p>
            <a:r>
              <a:rPr lang="en-US" dirty="0"/>
              <a:t>Depression, anxiety, PTSD, insomnia increase in the long COVID phase</a:t>
            </a:r>
          </a:p>
          <a:p>
            <a:r>
              <a:rPr lang="en-US" dirty="0"/>
              <a:t>Heterogeneous studies!</a:t>
            </a:r>
          </a:p>
          <a:p>
            <a:pPr lvl="1"/>
            <a:r>
              <a:rPr lang="en-US" dirty="0"/>
              <a:t>Measures</a:t>
            </a:r>
          </a:p>
          <a:p>
            <a:pPr lvl="1"/>
            <a:r>
              <a:rPr lang="en-US" dirty="0"/>
              <a:t>Assessment timing</a:t>
            </a:r>
          </a:p>
          <a:p>
            <a:pPr lvl="1"/>
            <a:r>
              <a:rPr lang="en-US" dirty="0"/>
              <a:t>COVID-19 severity </a:t>
            </a:r>
          </a:p>
          <a:p>
            <a:pPr lvl="2"/>
            <a:r>
              <a:rPr lang="en-US" sz="2400" dirty="0"/>
              <a:t>ICU care</a:t>
            </a:r>
          </a:p>
          <a:p>
            <a:pPr lvl="2"/>
            <a:r>
              <a:rPr lang="en-US" sz="2400" dirty="0"/>
              <a:t>Hospitalized without ICU care</a:t>
            </a:r>
          </a:p>
          <a:p>
            <a:pPr lvl="2"/>
            <a:r>
              <a:rPr lang="en-US" sz="2400" dirty="0"/>
              <a:t>Not hospitalized but symptomatic</a:t>
            </a:r>
          </a:p>
          <a:p>
            <a:pPr lvl="2"/>
            <a:r>
              <a:rPr lang="en-US" sz="2400" dirty="0"/>
              <a:t>Subjectively asymptomatic infection</a:t>
            </a:r>
          </a:p>
          <a:p>
            <a:pPr lvl="1"/>
            <a:r>
              <a:rPr lang="en-US" dirty="0"/>
              <a:t>Exclusion criteria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6C862C-8B8A-B747-982D-F227E03B7AF3}"/>
              </a:ext>
            </a:extLst>
          </p:cNvPr>
          <p:cNvSpPr txBox="1"/>
          <p:nvPr/>
        </p:nvSpPr>
        <p:spPr>
          <a:xfrm>
            <a:off x="31752" y="6414517"/>
            <a:ext cx="5841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Systematic reviews: </a:t>
            </a:r>
            <a:r>
              <a:rPr lang="en-US" dirty="0" err="1"/>
              <a:t>Schou</a:t>
            </a:r>
            <a:r>
              <a:rPr lang="en-US" dirty="0"/>
              <a:t> et al 2021, </a:t>
            </a:r>
            <a:r>
              <a:rPr lang="en-US" dirty="0" err="1"/>
              <a:t>Vanderlinda</a:t>
            </a:r>
            <a:r>
              <a:rPr lang="en-US" dirty="0"/>
              <a:t> et al 2021</a:t>
            </a:r>
          </a:p>
          <a:p>
            <a:endParaRPr lang="en-US" dirty="0"/>
          </a:p>
        </p:txBody>
      </p:sp>
      <p:pic>
        <p:nvPicPr>
          <p:cNvPr id="12290" name="Picture 2" descr="clinical depression treatment - major depressive disorder – MDD therapy Dallas Plano Fort Worth – Salience TMS Neuro Solutions">
            <a:extLst>
              <a:ext uri="{FF2B5EF4-FFF2-40B4-BE49-F238E27FC236}">
                <a16:creationId xmlns:a16="http://schemas.microsoft.com/office/drawing/2014/main" id="{B88235ED-0AA4-E84D-9D68-C8667B2BC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57069" y="2535868"/>
            <a:ext cx="5229726" cy="423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532226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3A9BD6-D01C-F941-AA65-C37A704EF8F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2012" y="3438278"/>
            <a:ext cx="3288631" cy="34197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E89861-8565-EE44-B62B-0D1B286D8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4477" y="40130"/>
            <a:ext cx="8662737" cy="1149350"/>
          </a:xfrm>
        </p:spPr>
        <p:txBody>
          <a:bodyPr>
            <a:normAutofit fontScale="90000"/>
          </a:bodyPr>
          <a:lstStyle/>
          <a:p>
            <a:r>
              <a:rPr lang="en-US" dirty="0"/>
              <a:t>Psychiatric disorder due to another medical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D25F8-B77A-7844-BAE3-994131A6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4477" y="1314275"/>
            <a:ext cx="8251059" cy="526811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Depression and anxiety increase not solely due to general pandemic stressors</a:t>
            </a:r>
          </a:p>
          <a:p>
            <a:r>
              <a:rPr lang="en-US" sz="2800" dirty="0"/>
              <a:t>Controls vs. prior COVID-19 diagnosis sample</a:t>
            </a:r>
          </a:p>
          <a:p>
            <a:pPr lvl="1"/>
            <a:r>
              <a:rPr lang="en-US" sz="2800" dirty="0"/>
              <a:t>Higher perception of life stress</a:t>
            </a:r>
          </a:p>
          <a:p>
            <a:pPr lvl="2"/>
            <a:r>
              <a:rPr lang="en-US" sz="2400" dirty="0"/>
              <a:t>Increased Perceived Stress Scale </a:t>
            </a:r>
          </a:p>
          <a:p>
            <a:pPr lvl="1"/>
            <a:r>
              <a:rPr lang="en-US" sz="2800" dirty="0"/>
              <a:t>Greater effect of the pandemic on day-to-day life</a:t>
            </a:r>
          </a:p>
          <a:p>
            <a:pPr lvl="2"/>
            <a:r>
              <a:rPr lang="en-US" sz="2400" dirty="0"/>
              <a:t>Increased Pandemic Stress Index</a:t>
            </a:r>
            <a:endParaRPr lang="en-US" sz="2800" dirty="0"/>
          </a:p>
          <a:p>
            <a:pPr lvl="2"/>
            <a:r>
              <a:rPr lang="en-US" sz="2400" dirty="0"/>
              <a:t>No difference:  # life changes, # days social distancing, </a:t>
            </a:r>
            <a:br>
              <a:rPr lang="en-US" sz="2400" dirty="0"/>
            </a:br>
            <a:r>
              <a:rPr lang="en-US" sz="2400" dirty="0"/>
              <a:t># days interacting with others, # days in isolation</a:t>
            </a:r>
          </a:p>
          <a:p>
            <a:r>
              <a:rPr lang="en-US" sz="3200" dirty="0">
                <a:solidFill>
                  <a:srgbClr val="FF0000"/>
                </a:solidFill>
              </a:rPr>
              <a:t>Inflammatory hypothesis for mood disorders and psychotic disorders for decades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6F234E-E59A-4E4C-91B8-FDC4F93ED7A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6463" y="1"/>
            <a:ext cx="3361047" cy="34197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BA2F46-532B-0843-B140-BCDC49D716E0}"/>
              </a:ext>
            </a:extLst>
          </p:cNvPr>
          <p:cNvSpPr txBox="1"/>
          <p:nvPr/>
        </p:nvSpPr>
        <p:spPr>
          <a:xfrm>
            <a:off x="3764477" y="6211962"/>
            <a:ext cx="8251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/>
              <a:t>Lamontagne SJ, et al. Post-acute sequelae of COVID-19: Evidence of mood &amp; cognitive impairment. Brain, Behavior, &amp; Immunity 2021;17:100347.</a:t>
            </a:r>
          </a:p>
        </p:txBody>
      </p:sp>
      <p:pic>
        <p:nvPicPr>
          <p:cNvPr id="4097" name="Picture 1" descr="page5image135834896">
            <a:extLst>
              <a:ext uri="{FF2B5EF4-FFF2-40B4-BE49-F238E27FC236}">
                <a16:creationId xmlns:a16="http://schemas.microsoft.com/office/drawing/2014/main" id="{32FE3813-B64E-8D4C-8C1E-13B6F4EE9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52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page5image135836688">
            <a:extLst>
              <a:ext uri="{FF2B5EF4-FFF2-40B4-BE49-F238E27FC236}">
                <a16:creationId xmlns:a16="http://schemas.microsoft.com/office/drawing/2014/main" id="{1E8F7FAD-DBFD-164E-9EB6-93BE300C6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page5image96961664">
            <a:extLst>
              <a:ext uri="{FF2B5EF4-FFF2-40B4-BE49-F238E27FC236}">
                <a16:creationId xmlns:a16="http://schemas.microsoft.com/office/drawing/2014/main" id="{4F9CF1D5-7DA6-294E-B28C-C38DEF48D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900" cy="115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age5image96971072">
            <a:extLst>
              <a:ext uri="{FF2B5EF4-FFF2-40B4-BE49-F238E27FC236}">
                <a16:creationId xmlns:a16="http://schemas.microsoft.com/office/drawing/2014/main" id="{39A97820-89D8-DE42-A76C-14E7C679D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page5image135837248">
            <a:extLst>
              <a:ext uri="{FF2B5EF4-FFF2-40B4-BE49-F238E27FC236}">
                <a16:creationId xmlns:a16="http://schemas.microsoft.com/office/drawing/2014/main" id="{93987D2C-97B8-2840-8EAF-7F35E9581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37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page5image135831424">
            <a:extLst>
              <a:ext uri="{FF2B5EF4-FFF2-40B4-BE49-F238E27FC236}">
                <a16:creationId xmlns:a16="http://schemas.microsoft.com/office/drawing/2014/main" id="{FA73E737-7740-584C-A1BB-257F85C7E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8300" cy="90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page5image135823360">
            <a:extLst>
              <a:ext uri="{FF2B5EF4-FFF2-40B4-BE49-F238E27FC236}">
                <a16:creationId xmlns:a16="http://schemas.microsoft.com/office/drawing/2014/main" id="{79C79271-38D0-2D4F-AD80-A4A18D9B5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3700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page5image135831312">
            <a:extLst>
              <a:ext uri="{FF2B5EF4-FFF2-40B4-BE49-F238E27FC236}">
                <a16:creationId xmlns:a16="http://schemas.microsoft.com/office/drawing/2014/main" id="{C01E4CA1-F633-7841-8BDB-1D7751BED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8300" cy="71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page5image96966272">
            <a:extLst>
              <a:ext uri="{FF2B5EF4-FFF2-40B4-BE49-F238E27FC236}">
                <a16:creationId xmlns:a16="http://schemas.microsoft.com/office/drawing/2014/main" id="{6F0A90B5-3195-D446-A0DE-E737255A9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3700" cy="6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page5image96975680">
            <a:extLst>
              <a:ext uri="{FF2B5EF4-FFF2-40B4-BE49-F238E27FC236}">
                <a16:creationId xmlns:a16="http://schemas.microsoft.com/office/drawing/2014/main" id="{FBA32FDC-3139-0742-A15B-E549F9272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3700" cy="6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page5image135824704">
            <a:extLst>
              <a:ext uri="{FF2B5EF4-FFF2-40B4-BE49-F238E27FC236}">
                <a16:creationId xmlns:a16="http://schemas.microsoft.com/office/drawing/2014/main" id="{28FA69E6-1F69-0D4F-A577-0D7B4B3B0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52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page5image135865984">
            <a:extLst>
              <a:ext uri="{FF2B5EF4-FFF2-40B4-BE49-F238E27FC236}">
                <a16:creationId xmlns:a16="http://schemas.microsoft.com/office/drawing/2014/main" id="{B5980926-54AB-8040-A423-DD3B4BA09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33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page5image96944896">
            <a:extLst>
              <a:ext uri="{FF2B5EF4-FFF2-40B4-BE49-F238E27FC236}">
                <a16:creationId xmlns:a16="http://schemas.microsoft.com/office/drawing/2014/main" id="{81A09714-4805-9D41-A6BE-A98A09669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page5image96957184">
            <a:extLst>
              <a:ext uri="{FF2B5EF4-FFF2-40B4-BE49-F238E27FC236}">
                <a16:creationId xmlns:a16="http://schemas.microsoft.com/office/drawing/2014/main" id="{F21E22D9-0661-454E-AB83-0BAD6FF43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5" name="Picture 19" descr="page5image96920576">
            <a:extLst>
              <a:ext uri="{FF2B5EF4-FFF2-40B4-BE49-F238E27FC236}">
                <a16:creationId xmlns:a16="http://schemas.microsoft.com/office/drawing/2014/main" id="{67094ACD-694C-CE46-84DB-C815EA94F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3700" cy="6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page5image96925568">
            <a:extLst>
              <a:ext uri="{FF2B5EF4-FFF2-40B4-BE49-F238E27FC236}">
                <a16:creationId xmlns:a16="http://schemas.microsoft.com/office/drawing/2014/main" id="{C59C99E7-487E-5740-B492-04010DBB0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3700" cy="6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9" name="Picture 23" descr="page5image96920384">
            <a:extLst>
              <a:ext uri="{FF2B5EF4-FFF2-40B4-BE49-F238E27FC236}">
                <a16:creationId xmlns:a16="http://schemas.microsoft.com/office/drawing/2014/main" id="{9FADFC90-82DA-4447-A3FC-B0B13E577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0" name="Picture 24" descr="page5image96912704">
            <a:extLst>
              <a:ext uri="{FF2B5EF4-FFF2-40B4-BE49-F238E27FC236}">
                <a16:creationId xmlns:a16="http://schemas.microsoft.com/office/drawing/2014/main" id="{B9985D02-6C99-C44F-9F15-3BCAF1AE1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4" name="Picture 28" descr="page5image135856352">
            <a:extLst>
              <a:ext uri="{FF2B5EF4-FFF2-40B4-BE49-F238E27FC236}">
                <a16:creationId xmlns:a16="http://schemas.microsoft.com/office/drawing/2014/main" id="{290AADDF-E9E3-8F42-979E-0AC7089CD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37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5" name="Picture 29" descr="page5image96757888">
            <a:extLst>
              <a:ext uri="{FF2B5EF4-FFF2-40B4-BE49-F238E27FC236}">
                <a16:creationId xmlns:a16="http://schemas.microsoft.com/office/drawing/2014/main" id="{81414D10-8E09-BA45-BB99-E1EC7DF27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3700" cy="6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6" name="Picture 30" descr="page5image96756160">
            <a:extLst>
              <a:ext uri="{FF2B5EF4-FFF2-40B4-BE49-F238E27FC236}">
                <a16:creationId xmlns:a16="http://schemas.microsoft.com/office/drawing/2014/main" id="{3817A91A-69FC-B743-B145-E3D1F9898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3700" cy="6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482312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FA0C6-1A2B-9946-84DE-F722E6FF8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17" y="0"/>
            <a:ext cx="11097126" cy="1042737"/>
          </a:xfrm>
        </p:spPr>
        <p:txBody>
          <a:bodyPr/>
          <a:lstStyle/>
          <a:p>
            <a:r>
              <a:rPr lang="en-US" dirty="0"/>
              <a:t>CNS anti-inflammatory psychiatric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A2B05-02E0-B446-94BF-F2A1FB92D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717" y="975882"/>
            <a:ext cx="6338838" cy="456397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IL-6 increased:</a:t>
            </a:r>
          </a:p>
          <a:p>
            <a:pPr lvl="1"/>
            <a:r>
              <a:rPr lang="en-US" dirty="0"/>
              <a:t>COVID-19 cytokine storm</a:t>
            </a:r>
          </a:p>
          <a:p>
            <a:pPr lvl="1"/>
            <a:r>
              <a:rPr lang="en-US" dirty="0"/>
              <a:t>Psychotic episodes of schizophrenia</a:t>
            </a:r>
          </a:p>
          <a:p>
            <a:pPr lvl="1"/>
            <a:r>
              <a:rPr lang="en-US" dirty="0"/>
              <a:t>Major depressive episodes of MDD</a:t>
            </a:r>
          </a:p>
          <a:p>
            <a:r>
              <a:rPr lang="en-US" dirty="0"/>
              <a:t>Anti-inflammatory mechanism agents with evidence of benefit in MDD/schizophrenia:</a:t>
            </a:r>
          </a:p>
          <a:p>
            <a:pPr lvl="1"/>
            <a:r>
              <a:rPr lang="en-US" dirty="0"/>
              <a:t>Minocycline</a:t>
            </a:r>
          </a:p>
          <a:p>
            <a:pPr lvl="1"/>
            <a:r>
              <a:rPr lang="en-US" dirty="0"/>
              <a:t>Curcumin </a:t>
            </a:r>
          </a:p>
          <a:p>
            <a:pPr lvl="1"/>
            <a:r>
              <a:rPr lang="en-US" dirty="0"/>
              <a:t>Fish oil </a:t>
            </a:r>
          </a:p>
          <a:p>
            <a:pPr lvl="1"/>
            <a:r>
              <a:rPr lang="en-US" dirty="0"/>
              <a:t>Aspirin and celecoxib</a:t>
            </a:r>
          </a:p>
          <a:p>
            <a:pPr lvl="1"/>
            <a:r>
              <a:rPr lang="en-US" dirty="0"/>
              <a:t>Melatonin </a:t>
            </a:r>
          </a:p>
          <a:p>
            <a:pPr lvl="1"/>
            <a:r>
              <a:rPr lang="en-US" dirty="0"/>
              <a:t>Statins</a:t>
            </a:r>
          </a:p>
          <a:p>
            <a:pPr lvl="1"/>
            <a:r>
              <a:rPr lang="en-US" dirty="0"/>
              <a:t>N-acetyl cysteine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5A42EA-50FD-134B-B49D-D59A3D7C97AC}"/>
              </a:ext>
            </a:extLst>
          </p:cNvPr>
          <p:cNvSpPr txBox="1"/>
          <p:nvPr/>
        </p:nvSpPr>
        <p:spPr>
          <a:xfrm>
            <a:off x="0" y="5473005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Lopresti</a:t>
            </a:r>
            <a:r>
              <a:rPr lang="en-US" sz="1400" dirty="0"/>
              <a:t> AL, Drummond PD. Efficacy of curcumin, and a saffron/curcumin combination for the treatment of major depression: A </a:t>
            </a:r>
            <a:r>
              <a:rPr lang="en-US" sz="1400" dirty="0" err="1"/>
              <a:t>randomised</a:t>
            </a:r>
            <a:r>
              <a:rPr lang="en-US" sz="1400" dirty="0"/>
              <a:t>, double-blind, placebo-controlled study. J Affect Disorders 2017; 207:188-196.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Bao S, et al. Efficacy and safety of anti-inflammatory agents for the treatment of major depressive disorder: a systematic review and meta-analysis of </a:t>
            </a:r>
            <a:r>
              <a:rPr lang="en-US" sz="1400" dirty="0" err="1"/>
              <a:t>randomised</a:t>
            </a:r>
            <a:r>
              <a:rPr lang="en-US" sz="1400" dirty="0"/>
              <a:t> controlled trials. J Neurol </a:t>
            </a:r>
            <a:r>
              <a:rPr lang="en-US" sz="1400" dirty="0" err="1"/>
              <a:t>Neurosurg</a:t>
            </a:r>
            <a:r>
              <a:rPr lang="en-US" sz="1400" dirty="0"/>
              <a:t> Psychiatry 2020 Jan;91(1):21-32.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Jeppeson</a:t>
            </a:r>
            <a:r>
              <a:rPr lang="en-US" sz="1400" dirty="0"/>
              <a:t> R, et al. Efficacy and safety of anti-inflammatory agents in treatment of psychotic disorders - A comprehensive systematic review and meta-analysis. Brain </a:t>
            </a:r>
            <a:r>
              <a:rPr lang="en-US" sz="1400" dirty="0" err="1"/>
              <a:t>Behav</a:t>
            </a:r>
            <a:r>
              <a:rPr lang="en-US" sz="1400" dirty="0"/>
              <a:t> </a:t>
            </a:r>
            <a:r>
              <a:rPr lang="en-US" sz="1400" dirty="0" err="1"/>
              <a:t>Immun</a:t>
            </a:r>
            <a:r>
              <a:rPr lang="en-US" sz="1400" dirty="0"/>
              <a:t> 2020;90:364-380.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3F8E7607-C75C-2C4E-8C94-57EA97467A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"/>
          <a:stretch/>
        </p:blipFill>
        <p:spPr bwMode="auto">
          <a:xfrm>
            <a:off x="6611555" y="1134325"/>
            <a:ext cx="5481902" cy="398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91D2CE-020F-504F-9750-BB82F2F206D8}"/>
              </a:ext>
            </a:extLst>
          </p:cNvPr>
          <p:cNvSpPr txBox="1"/>
          <p:nvPr/>
        </p:nvSpPr>
        <p:spPr>
          <a:xfrm>
            <a:off x="3818646" y="3607524"/>
            <a:ext cx="2368397" cy="954107"/>
          </a:xfrm>
          <a:prstGeom prst="rect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Not studied in long COVID yet</a:t>
            </a:r>
          </a:p>
        </p:txBody>
      </p:sp>
    </p:spTree>
    <p:extLst>
      <p:ext uri="{BB962C8B-B14F-4D97-AF65-F5344CB8AC3E}">
        <p14:creationId xmlns:p14="http://schemas.microsoft.com/office/powerpoint/2010/main" val="2289656893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1CEE9-FCFA-644E-AAFF-D112E3842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512" y="30955"/>
            <a:ext cx="10515600" cy="1325563"/>
          </a:xfrm>
        </p:spPr>
        <p:txBody>
          <a:bodyPr/>
          <a:lstStyle/>
          <a:p>
            <a:r>
              <a:rPr lang="en-US" dirty="0"/>
              <a:t>Stigma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CC8B7-CF01-6640-BA4B-E574D2526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12" y="1356518"/>
            <a:ext cx="5647488" cy="5168732"/>
          </a:xfrm>
        </p:spPr>
        <p:txBody>
          <a:bodyPr>
            <a:normAutofit/>
          </a:bodyPr>
          <a:lstStyle/>
          <a:p>
            <a:r>
              <a:rPr lang="en-US" dirty="0"/>
              <a:t>Stigma from healthcare professionals:</a:t>
            </a:r>
          </a:p>
          <a:p>
            <a:pPr lvl="1"/>
            <a:r>
              <a:rPr lang="en-US" dirty="0"/>
              <a:t>Feel ignored, dismissed</a:t>
            </a:r>
          </a:p>
          <a:p>
            <a:pPr lvl="1"/>
            <a:r>
              <a:rPr lang="en-US" dirty="0"/>
              <a:t>Frustrated by psychiatric care referral</a:t>
            </a:r>
          </a:p>
          <a:p>
            <a:pPr lvl="1"/>
            <a:r>
              <a:rPr lang="en-US" dirty="0"/>
              <a:t>Can prevent help-seeking</a:t>
            </a:r>
          </a:p>
          <a:p>
            <a:r>
              <a:rPr lang="en-US" dirty="0"/>
              <a:t>Stigma from others:</a:t>
            </a:r>
          </a:p>
          <a:p>
            <a:pPr lvl="1"/>
            <a:r>
              <a:rPr lang="en-US" dirty="0"/>
              <a:t>Feels blamed for symptoms </a:t>
            </a:r>
          </a:p>
          <a:p>
            <a:pPr lvl="1"/>
            <a:r>
              <a:rPr lang="en-US" dirty="0"/>
              <a:t>Fear of contagiousness </a:t>
            </a:r>
          </a:p>
          <a:p>
            <a:pPr lvl="1"/>
            <a:r>
              <a:rPr lang="en-US" dirty="0"/>
              <a:t>Shame for disability, decreased function</a:t>
            </a:r>
          </a:p>
          <a:p>
            <a:r>
              <a:rPr lang="en-US" dirty="0"/>
              <a:t>Support groups highly utilized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4F110-1538-D440-9A93-36EB4C984C82}"/>
              </a:ext>
            </a:extLst>
          </p:cNvPr>
          <p:cNvSpPr txBox="1"/>
          <p:nvPr/>
        </p:nvSpPr>
        <p:spPr>
          <a:xfrm>
            <a:off x="0" y="627563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Ballering</a:t>
            </a:r>
            <a:r>
              <a:rPr lang="en-US" dirty="0"/>
              <a:t> A, Olde Hartman T, </a:t>
            </a:r>
            <a:r>
              <a:rPr lang="en-US" dirty="0" err="1"/>
              <a:t>Rosmalen</a:t>
            </a:r>
            <a:r>
              <a:rPr lang="en-US" dirty="0"/>
              <a:t> J. Long COVID-19, persistent somatic symptoms and social stigmatization. J Epidemiol Community Health 2021;75:603–604. </a:t>
            </a:r>
          </a:p>
        </p:txBody>
      </p:sp>
      <p:pic>
        <p:nvPicPr>
          <p:cNvPr id="13314" name="Picture 2" descr="AHA news: they survived COVID-19, then faced stigma">
            <a:extLst>
              <a:ext uri="{FF2B5EF4-FFF2-40B4-BE49-F238E27FC236}">
                <a16:creationId xmlns:a16="http://schemas.microsoft.com/office/drawing/2014/main" id="{CF1A4129-A320-124E-95A7-CEA2C1923C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485689" y="230368"/>
            <a:ext cx="5226011" cy="5903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334739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110906-502F-5D46-98EB-D6A21B00EC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tretch/>
        </p:blipFill>
        <p:spPr>
          <a:xfrm rot="2716431">
            <a:off x="4601320" y="-2499593"/>
            <a:ext cx="6148799" cy="62655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489E0B-F0B6-B047-94DF-CB0864F2A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68" y="120075"/>
            <a:ext cx="10515600" cy="1042737"/>
          </a:xfrm>
        </p:spPr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28C39-5C63-6540-B95E-C0A85A9C9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68" y="1162812"/>
            <a:ext cx="11391232" cy="5149088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/>
              <a:t>Breakthrough infections of vaccinated persons = half long COVID risk (Antonelli 2021)</a:t>
            </a:r>
          </a:p>
          <a:p>
            <a:pPr lvl="1"/>
            <a:r>
              <a:rPr lang="en-US" sz="2600" b="1" dirty="0">
                <a:solidFill>
                  <a:srgbClr val="FF0000"/>
                </a:solidFill>
              </a:rPr>
              <a:t>GET VACCINATED!!!</a:t>
            </a:r>
          </a:p>
          <a:p>
            <a:r>
              <a:rPr lang="en-US" dirty="0"/>
              <a:t>Increased severity of COVID-19 infection associated with increased long COVID</a:t>
            </a:r>
          </a:p>
          <a:p>
            <a:r>
              <a:rPr lang="en-US" dirty="0"/>
              <a:t>COVID fog and fatigue seem to improve over time, BUT…</a:t>
            </a:r>
          </a:p>
          <a:p>
            <a:pPr lvl="1"/>
            <a:r>
              <a:rPr lang="en-US" dirty="0"/>
              <a:t>Debilitating</a:t>
            </a:r>
          </a:p>
          <a:p>
            <a:pPr lvl="1"/>
            <a:r>
              <a:rPr lang="en-US" dirty="0"/>
              <a:t>Stigmatizing</a:t>
            </a:r>
          </a:p>
          <a:p>
            <a:r>
              <a:rPr lang="en-US" dirty="0"/>
              <a:t>Increased incidence of anxiety, depression, PTSD, insomnia - improve over time</a:t>
            </a:r>
          </a:p>
          <a:p>
            <a:r>
              <a:rPr lang="en-US" dirty="0"/>
              <a:t>No clear “long COVID-19” neuropsychiatric treatments evidenced</a:t>
            </a:r>
          </a:p>
          <a:p>
            <a:pPr lvl="1"/>
            <a:r>
              <a:rPr lang="en-US" dirty="0"/>
              <a:t>Symptomatic psychiatric treatment</a:t>
            </a:r>
          </a:p>
          <a:p>
            <a:pPr lvl="1"/>
            <a:r>
              <a:rPr lang="en-US" dirty="0"/>
              <a:t>May consider negligible risk CNS anti-inflammatory augmentation – not yet studied</a:t>
            </a:r>
          </a:p>
          <a:p>
            <a:pPr lvl="1"/>
            <a:r>
              <a:rPr lang="en-US" dirty="0"/>
              <a:t>Awareness of phenomenon to aid patients in navigation</a:t>
            </a:r>
          </a:p>
          <a:p>
            <a:pPr lvl="1"/>
            <a:r>
              <a:rPr lang="en-US" dirty="0"/>
              <a:t>Supportive psychotherapy, CBT, mindfulness and diaphragmatic breathing, sleep hygiene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571147-350D-4640-BB5A-56A7F3368AE5}"/>
              </a:ext>
            </a:extLst>
          </p:cNvPr>
          <p:cNvSpPr txBox="1"/>
          <p:nvPr/>
        </p:nvSpPr>
        <p:spPr>
          <a:xfrm>
            <a:off x="0" y="6311900"/>
            <a:ext cx="1219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Antonelli M et al. Risk factors and disease profile of post-vaccination SARS-CoV-2 infection in UK users of the COVID Symptom Study app: a prospective, community-based, nested, case-control study. Lancet Infect Dis 2021; https://</a:t>
            </a:r>
            <a:r>
              <a:rPr lang="en-US" sz="1400" dirty="0" err="1"/>
              <a:t>doi.org</a:t>
            </a:r>
            <a:r>
              <a:rPr lang="en-US" sz="1400" dirty="0"/>
              <a:t>/10.1016/ S1473-3099(21)00460-6.</a:t>
            </a:r>
          </a:p>
          <a:p>
            <a:endParaRPr lang="en-US" sz="1400" dirty="0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3B30C7-E7A5-3D44-BB19-D98A1D7F6C48}"/>
              </a:ext>
            </a:extLst>
          </p:cNvPr>
          <p:cNvSpPr/>
          <p:nvPr/>
        </p:nvSpPr>
        <p:spPr>
          <a:xfrm>
            <a:off x="2800655" y="702937"/>
            <a:ext cx="1422104" cy="473838"/>
          </a:xfrm>
          <a:prstGeom prst="triangle">
            <a:avLst>
              <a:gd name="adj" fmla="val 4929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D1A4B1-9E02-D74E-934C-ADD3BFFB580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68" b="39"/>
          <a:stretch/>
        </p:blipFill>
        <p:spPr>
          <a:xfrm>
            <a:off x="288078" y="1115905"/>
            <a:ext cx="615102" cy="6312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FA23C3-1ADB-074A-A763-1E1AFE935B2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68" b="39"/>
          <a:stretch/>
        </p:blipFill>
        <p:spPr>
          <a:xfrm>
            <a:off x="288078" y="1926993"/>
            <a:ext cx="615102" cy="6312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E99633-3ADD-A84A-ADCE-A57C170616D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68" b="39"/>
          <a:stretch/>
        </p:blipFill>
        <p:spPr>
          <a:xfrm>
            <a:off x="288078" y="2558279"/>
            <a:ext cx="615102" cy="6312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DAC9A98-1B62-344D-9565-EF5E9E46D85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68" b="39"/>
          <a:stretch/>
        </p:blipFill>
        <p:spPr>
          <a:xfrm>
            <a:off x="288078" y="3630408"/>
            <a:ext cx="615102" cy="63128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BBD4F4A-79D4-DD45-B420-5EE46B0B614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68" b="39"/>
          <a:stretch/>
        </p:blipFill>
        <p:spPr>
          <a:xfrm>
            <a:off x="288076" y="4303184"/>
            <a:ext cx="615102" cy="63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361230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2,657 Rubiks Cube Stock Photos, Pictures &amp;amp; Royalty-Free Images - iStock">
            <a:extLst>
              <a:ext uri="{FF2B5EF4-FFF2-40B4-BE49-F238E27FC236}">
                <a16:creationId xmlns:a16="http://schemas.microsoft.com/office/drawing/2014/main" id="{20BD5DA4-76AE-41AD-9A1B-D3A26127C9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93" b="-56"/>
          <a:stretch/>
        </p:blipFill>
        <p:spPr bwMode="auto">
          <a:xfrm>
            <a:off x="6521854" y="3903386"/>
            <a:ext cx="3000174" cy="381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767" y="96384"/>
            <a:ext cx="10515600" cy="1325563"/>
          </a:xfrm>
        </p:spPr>
        <p:txBody>
          <a:bodyPr/>
          <a:lstStyle/>
          <a:p>
            <a:r>
              <a:rPr lang="en-US" dirty="0"/>
              <a:t>Cleveland Clinic and Long COVID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30767" y="1397893"/>
            <a:ext cx="5239380" cy="52164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u="sng" dirty="0"/>
              <a:t>Challenges</a:t>
            </a:r>
          </a:p>
          <a:p>
            <a:r>
              <a:rPr lang="en-US" dirty="0"/>
              <a:t>Limited staffing</a:t>
            </a:r>
          </a:p>
          <a:p>
            <a:pPr lvl="1"/>
            <a:r>
              <a:rPr lang="en-US" dirty="0"/>
              <a:t>Shortage of outpatient time/physicians</a:t>
            </a:r>
          </a:p>
          <a:p>
            <a:pPr lvl="1"/>
            <a:r>
              <a:rPr lang="en-US" dirty="0"/>
              <a:t>CL staff tied heavily to inpatient service</a:t>
            </a:r>
          </a:p>
          <a:p>
            <a:r>
              <a:rPr lang="en-US" dirty="0"/>
              <a:t>Increase in outpatient management needs as pandemic continues:</a:t>
            </a:r>
          </a:p>
          <a:p>
            <a:pPr lvl="1"/>
            <a:r>
              <a:rPr lang="en-US" dirty="0"/>
              <a:t>Depression</a:t>
            </a:r>
          </a:p>
          <a:p>
            <a:pPr lvl="1"/>
            <a:r>
              <a:rPr lang="en-US" dirty="0"/>
              <a:t>Anxiety</a:t>
            </a:r>
          </a:p>
          <a:p>
            <a:pPr lvl="1"/>
            <a:r>
              <a:rPr lang="en-US" dirty="0"/>
              <a:t>Trauma</a:t>
            </a:r>
          </a:p>
          <a:p>
            <a:pPr lvl="1"/>
            <a:r>
              <a:rPr lang="en-US" dirty="0"/>
              <a:t>Brain fog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27792" y="1441053"/>
            <a:ext cx="644123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u="sng" dirty="0"/>
              <a:t>Solutions/Model</a:t>
            </a:r>
          </a:p>
          <a:p>
            <a:r>
              <a:rPr lang="en-US" dirty="0"/>
              <a:t>Integrated into CL Fellows’ Clinic</a:t>
            </a:r>
          </a:p>
          <a:p>
            <a:r>
              <a:rPr lang="en-US" dirty="0"/>
              <a:t>Screening via PHQ-9, GAD-7, PCL-5</a:t>
            </a:r>
          </a:p>
          <a:p>
            <a:r>
              <a:rPr lang="en-US" dirty="0"/>
              <a:t>One-time evaluation, and referral to PCP or to longitudinal provider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2" descr="Cleveland Clinic (@ClevelandClinic) | Twitter">
            <a:extLst>
              <a:ext uri="{FF2B5EF4-FFF2-40B4-BE49-F238E27FC236}">
                <a16:creationId xmlns:a16="http://schemas.microsoft.com/office/drawing/2014/main" id="{9DDA9D52-183D-E847-970D-3EF7E22E08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" b="-29"/>
          <a:stretch/>
        </p:blipFill>
        <p:spPr bwMode="auto">
          <a:xfrm>
            <a:off x="10642635" y="115490"/>
            <a:ext cx="1422331" cy="150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610350"/>
      </p:ext>
    </p:extLst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60" y="119641"/>
            <a:ext cx="10515600" cy="888763"/>
          </a:xfrm>
        </p:spPr>
        <p:txBody>
          <a:bodyPr/>
          <a:lstStyle/>
          <a:p>
            <a:r>
              <a:rPr lang="en-US" dirty="0"/>
              <a:t>Cleveland Clinic and Long COVID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60" y="1008404"/>
            <a:ext cx="6741494" cy="586790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New influx of post-COVID patients seeking care</a:t>
            </a:r>
          </a:p>
          <a:p>
            <a:pPr lvl="1"/>
            <a:r>
              <a:rPr lang="en-US" dirty="0"/>
              <a:t>10/8/21 in Ohio: 1,324,411 people recovered from COVID-19 </a:t>
            </a:r>
          </a:p>
          <a:p>
            <a:pPr lvl="1"/>
            <a:r>
              <a:rPr lang="en-US" dirty="0"/>
              <a:t>Multiple caregivers out for COVID sequelae (acute illness and long COVID)</a:t>
            </a:r>
          </a:p>
          <a:p>
            <a:r>
              <a:rPr lang="en-US" dirty="0"/>
              <a:t>Pulmonary-led </a:t>
            </a:r>
            <a:r>
              <a:rPr lang="en-US" dirty="0" err="1"/>
              <a:t>re</a:t>
            </a:r>
            <a:r>
              <a:rPr lang="en-US" sz="3000" dirty="0" err="1"/>
              <a:t>COV</a:t>
            </a:r>
            <a:r>
              <a:rPr lang="en-US" dirty="0" err="1"/>
              <a:t>er</a:t>
            </a:r>
            <a:r>
              <a:rPr lang="en-US" dirty="0"/>
              <a:t> clinic for triage</a:t>
            </a:r>
          </a:p>
          <a:p>
            <a:pPr lvl="1"/>
            <a:r>
              <a:rPr lang="en-US" dirty="0"/>
              <a:t>Staffed by pulmonary APPs</a:t>
            </a:r>
          </a:p>
          <a:p>
            <a:pPr lvl="1"/>
            <a:r>
              <a:rPr lang="en-US" dirty="0"/>
              <a:t>Screen for symptoms then:</a:t>
            </a:r>
          </a:p>
          <a:p>
            <a:pPr lvl="2"/>
            <a:r>
              <a:rPr lang="en-US" dirty="0"/>
              <a:t>Lab, imaging, testing as indicated</a:t>
            </a:r>
          </a:p>
          <a:p>
            <a:pPr lvl="2"/>
            <a:r>
              <a:rPr lang="en-US" dirty="0"/>
              <a:t>PHQ-9, GAD7, PCL5</a:t>
            </a:r>
          </a:p>
          <a:p>
            <a:pPr lvl="2"/>
            <a:r>
              <a:rPr lang="en-US" dirty="0"/>
              <a:t>Referral to 18 care areas based on associated concerns</a:t>
            </a:r>
          </a:p>
          <a:p>
            <a:pPr lvl="1"/>
            <a:r>
              <a:rPr lang="en-US" dirty="0"/>
              <a:t>Widely utilized to rapidly refer to subspecialty management of post-COVID sequelae</a:t>
            </a:r>
          </a:p>
          <a:p>
            <a:pPr lvl="1"/>
            <a:r>
              <a:rPr lang="en-US" dirty="0"/>
              <a:t>Assess openness to referral for MH care</a:t>
            </a:r>
          </a:p>
          <a:p>
            <a:pPr lvl="2"/>
            <a:r>
              <a:rPr lang="en-US" sz="1900" dirty="0"/>
              <a:t>“Talk therapy” or psychology referral</a:t>
            </a:r>
          </a:p>
          <a:p>
            <a:pPr lvl="2"/>
            <a:r>
              <a:rPr lang="en-US" sz="1900" dirty="0"/>
              <a:t>“Medications” or psychiatry referral  </a:t>
            </a:r>
          </a:p>
          <a:p>
            <a:pPr marL="1371600" lvl="3" indent="0">
              <a:buNone/>
            </a:pPr>
            <a:r>
              <a:rPr lang="en-US" sz="2200" dirty="0"/>
              <a:t>→ </a:t>
            </a:r>
            <a:r>
              <a:rPr lang="en-US" sz="2200" dirty="0" err="1">
                <a:solidFill>
                  <a:srgbClr val="00B0F0"/>
                </a:solidFill>
              </a:rPr>
              <a:t>re</a:t>
            </a:r>
            <a:r>
              <a:rPr lang="en-US" sz="2600" dirty="0" err="1">
                <a:solidFill>
                  <a:srgbClr val="00B0F0"/>
                </a:solidFill>
              </a:rPr>
              <a:t>COV</a:t>
            </a:r>
            <a:r>
              <a:rPr lang="en-US" sz="2200" dirty="0" err="1">
                <a:solidFill>
                  <a:srgbClr val="00B0F0"/>
                </a:solidFill>
              </a:rPr>
              <a:t>er</a:t>
            </a:r>
            <a:r>
              <a:rPr lang="en-US" sz="2200" dirty="0">
                <a:solidFill>
                  <a:srgbClr val="00B0F0"/>
                </a:solidFill>
              </a:rPr>
              <a:t> Psychiatry </a:t>
            </a:r>
            <a:r>
              <a:rPr lang="en-US" sz="2200" dirty="0" err="1">
                <a:solidFill>
                  <a:srgbClr val="00B0F0"/>
                </a:solidFill>
              </a:rPr>
              <a:t>CarePath</a:t>
            </a:r>
            <a:r>
              <a:rPr lang="en-US" sz="2200" u="sng" dirty="0"/>
              <a:t> </a:t>
            </a:r>
            <a:endParaRPr lang="en-US" sz="2200" dirty="0"/>
          </a:p>
        </p:txBody>
      </p:sp>
      <p:pic>
        <p:nvPicPr>
          <p:cNvPr id="1026" name="Picture 2" descr="5,901 Cleveland Ohio Stock Photos, Pictures &amp;amp; Royalty-Free Images - iStock">
            <a:extLst>
              <a:ext uri="{FF2B5EF4-FFF2-40B4-BE49-F238E27FC236}">
                <a16:creationId xmlns:a16="http://schemas.microsoft.com/office/drawing/2014/main" id="{2C35B961-F675-4DF6-A0B7-678D7F6771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"/>
          <a:stretch/>
        </p:blipFill>
        <p:spPr bwMode="auto">
          <a:xfrm>
            <a:off x="7107937" y="1088598"/>
            <a:ext cx="4769902" cy="463530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86796"/>
      </p:ext>
    </p:extLst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0" b="-38"/>
          <a:stretch/>
        </p:blipFill>
        <p:spPr>
          <a:xfrm>
            <a:off x="2645688" y="284428"/>
            <a:ext cx="9391933" cy="64936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A50684-85BA-4C3A-904E-6B08DFC821B4}"/>
              </a:ext>
            </a:extLst>
          </p:cNvPr>
          <p:cNvSpPr txBox="1"/>
          <p:nvPr/>
        </p:nvSpPr>
        <p:spPr>
          <a:xfrm>
            <a:off x="154379" y="189426"/>
            <a:ext cx="6249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err="1"/>
              <a:t>re</a:t>
            </a:r>
            <a:r>
              <a:rPr lang="en-US" sz="4000" dirty="0" err="1"/>
              <a:t>COV</a:t>
            </a:r>
            <a:r>
              <a:rPr lang="en-US" sz="3800" dirty="0" err="1"/>
              <a:t>er</a:t>
            </a:r>
            <a:r>
              <a:rPr lang="en-US" sz="3800" dirty="0"/>
              <a:t> Psychiatry </a:t>
            </a:r>
            <a:r>
              <a:rPr lang="en-US" sz="3800" dirty="0" err="1"/>
              <a:t>CarePath</a:t>
            </a:r>
            <a:endParaRPr lang="en-US" sz="3800" dirty="0"/>
          </a:p>
        </p:txBody>
      </p:sp>
      <p:pic>
        <p:nvPicPr>
          <p:cNvPr id="3074" name="Picture 2" descr="Cleveland Clinic (@ClevelandClinic) | Twitter">
            <a:extLst>
              <a:ext uri="{FF2B5EF4-FFF2-40B4-BE49-F238E27FC236}">
                <a16:creationId xmlns:a16="http://schemas.microsoft.com/office/drawing/2014/main" id="{25C02792-0782-48CF-8671-FC798397DA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" b="-29"/>
          <a:stretch/>
        </p:blipFill>
        <p:spPr bwMode="auto">
          <a:xfrm>
            <a:off x="284524" y="1638058"/>
            <a:ext cx="1996580" cy="210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523517"/>
      </p:ext>
    </p:extLst>
  </p:cSld>
  <p:clrMapOvr>
    <a:masterClrMapping/>
  </p:clrMapOvr>
  <p:transition spd="slow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947" y="-54320"/>
            <a:ext cx="10515600" cy="1325563"/>
          </a:xfrm>
        </p:spPr>
        <p:txBody>
          <a:bodyPr/>
          <a:lstStyle/>
          <a:p>
            <a:r>
              <a:rPr lang="en-US" dirty="0"/>
              <a:t>Adjunctive Management Care Paths</a:t>
            </a:r>
          </a:p>
        </p:txBody>
      </p:sp>
      <p:pic>
        <p:nvPicPr>
          <p:cNvPr id="2050" name="Picture 2" descr="Road splitting Stock Photos &amp;amp; Royalty-Free Images | Depositphotos">
            <a:extLst>
              <a:ext uri="{FF2B5EF4-FFF2-40B4-BE49-F238E27FC236}">
                <a16:creationId xmlns:a16="http://schemas.microsoft.com/office/drawing/2014/main" id="{998F385E-A4C1-41F7-8DD6-14DDE0B9E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694" y="1560933"/>
            <a:ext cx="7971203" cy="531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8CE9215-6A83-4850-A045-02F7597B74A5}"/>
              </a:ext>
            </a:extLst>
          </p:cNvPr>
          <p:cNvSpPr/>
          <p:nvPr/>
        </p:nvSpPr>
        <p:spPr>
          <a:xfrm>
            <a:off x="8580539" y="3034528"/>
            <a:ext cx="3611461" cy="3534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30B3FB6-444A-49AE-8C17-949EF71B7F26}"/>
              </a:ext>
            </a:extLst>
          </p:cNvPr>
          <p:cNvSpPr/>
          <p:nvPr/>
        </p:nvSpPr>
        <p:spPr>
          <a:xfrm>
            <a:off x="4900478" y="940229"/>
            <a:ext cx="3489820" cy="33220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55DA7B4-80EF-4459-916A-5225B8C34ABF}"/>
              </a:ext>
            </a:extLst>
          </p:cNvPr>
          <p:cNvSpPr/>
          <p:nvPr/>
        </p:nvSpPr>
        <p:spPr>
          <a:xfrm>
            <a:off x="401010" y="1715257"/>
            <a:ext cx="3489820" cy="33220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491AE6-D5EA-4616-884A-0CBE1278739D}"/>
              </a:ext>
            </a:extLst>
          </p:cNvPr>
          <p:cNvSpPr/>
          <p:nvPr/>
        </p:nvSpPr>
        <p:spPr>
          <a:xfrm>
            <a:off x="5022119" y="1525357"/>
            <a:ext cx="3095538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u="sng" dirty="0"/>
              <a:t>Brain Health</a:t>
            </a:r>
          </a:p>
          <a:p>
            <a:pPr algn="ctr"/>
            <a:r>
              <a:rPr lang="en-US" sz="2800" dirty="0"/>
              <a:t>Neurology-based </a:t>
            </a:r>
            <a:r>
              <a:rPr lang="en-US" sz="2800" dirty="0" err="1"/>
              <a:t>CarePath</a:t>
            </a:r>
            <a:r>
              <a:rPr lang="en-US" sz="2800" dirty="0"/>
              <a:t> for cognitive concerns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76251" y="3834012"/>
            <a:ext cx="3145871" cy="2583809"/>
          </a:xfrm>
          <a:noFill/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u="sng" dirty="0"/>
              <a:t>Functional Medicine</a:t>
            </a:r>
          </a:p>
          <a:p>
            <a:r>
              <a:rPr lang="en-US" sz="3100" dirty="0" err="1"/>
              <a:t>CarePath</a:t>
            </a:r>
            <a:r>
              <a:rPr lang="en-US" sz="3100" dirty="0"/>
              <a:t> + shared medical appointments (SMA)</a:t>
            </a:r>
          </a:p>
          <a:p>
            <a:r>
              <a:rPr lang="en-US" sz="3100" dirty="0"/>
              <a:t>Significant patient interest in this approach</a:t>
            </a:r>
          </a:p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918" y="2605735"/>
            <a:ext cx="3108122" cy="2028810"/>
          </a:xfrm>
          <a:noFill/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100" u="sng" dirty="0"/>
              <a:t>Psychotherapy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600" dirty="0" err="1"/>
              <a:t>CarePath</a:t>
            </a:r>
            <a:r>
              <a:rPr lang="en-US" sz="3600" dirty="0"/>
              <a:t> 2 health psychologists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536573"/>
      </p:ext>
    </p:extLst>
  </p:cSld>
  <p:clrMapOvr>
    <a:masterClrMapping/>
  </p:clrMapOvr>
  <p:transition spd="slow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82" y="91055"/>
            <a:ext cx="10515600" cy="788056"/>
          </a:xfrm>
        </p:spPr>
        <p:txBody>
          <a:bodyPr/>
          <a:lstStyle/>
          <a:p>
            <a:r>
              <a:rPr lang="en-US" dirty="0"/>
              <a:t>Treating both…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6782" y="4563699"/>
            <a:ext cx="5157787" cy="464659"/>
          </a:xfrm>
        </p:spPr>
        <p:txBody>
          <a:bodyPr>
            <a:noAutofit/>
          </a:bodyPr>
          <a:lstStyle/>
          <a:p>
            <a:r>
              <a:rPr lang="en-US" sz="3200" b="0" dirty="0">
                <a:solidFill>
                  <a:srgbClr val="00B050"/>
                </a:solidFill>
              </a:rPr>
              <a:t>Primary Mood/Anxiety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6782" y="5031296"/>
            <a:ext cx="5538643" cy="1863216"/>
          </a:xfrm>
        </p:spPr>
        <p:txBody>
          <a:bodyPr/>
          <a:lstStyle/>
          <a:p>
            <a:r>
              <a:rPr lang="en-US" dirty="0"/>
              <a:t>Rapid referral to psychiatry</a:t>
            </a:r>
          </a:p>
          <a:p>
            <a:r>
              <a:rPr lang="en-US" dirty="0"/>
              <a:t>Initiation of medication and provision of second/third line options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095999" y="4809506"/>
            <a:ext cx="3950525" cy="185278"/>
          </a:xfrm>
        </p:spPr>
        <p:txBody>
          <a:bodyPr>
            <a:noAutofit/>
          </a:bodyPr>
          <a:lstStyle/>
          <a:p>
            <a:r>
              <a:rPr lang="en-US" sz="3200" b="0" dirty="0">
                <a:solidFill>
                  <a:srgbClr val="00B0F0"/>
                </a:solidFill>
              </a:rPr>
              <a:t>Secondary Somatic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096000" y="4994784"/>
            <a:ext cx="5183188" cy="3684588"/>
          </a:xfrm>
        </p:spPr>
        <p:txBody>
          <a:bodyPr/>
          <a:lstStyle/>
          <a:p>
            <a:r>
              <a:rPr lang="en-US" u="sng" dirty="0"/>
              <a:t>Shifting locus of care to PCP</a:t>
            </a:r>
          </a:p>
          <a:p>
            <a:r>
              <a:rPr lang="en-US" dirty="0"/>
              <a:t>Controlling testing through time-limited subspecialty referral</a:t>
            </a:r>
          </a:p>
          <a:p>
            <a:endParaRPr lang="en-US" dirty="0"/>
          </a:p>
        </p:txBody>
      </p:sp>
      <p:pic>
        <p:nvPicPr>
          <p:cNvPr id="4098" name="Picture 2" descr="Study explores heart attack differences among younger women and men |  NHLBI, NIH">
            <a:extLst>
              <a:ext uri="{FF2B5EF4-FFF2-40B4-BE49-F238E27FC236}">
                <a16:creationId xmlns:a16="http://schemas.microsoft.com/office/drawing/2014/main" id="{0B683B81-CFAA-40E8-9B78-1C25298032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" b="-24"/>
          <a:stretch/>
        </p:blipFill>
        <p:spPr bwMode="auto">
          <a:xfrm>
            <a:off x="6096000" y="966813"/>
            <a:ext cx="5777987" cy="354275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amily Connectedness is Key to Children&amp;#39;s Mental Health | StopBullying.gov">
            <a:extLst>
              <a:ext uri="{FF2B5EF4-FFF2-40B4-BE49-F238E27FC236}">
                <a16:creationId xmlns:a16="http://schemas.microsoft.com/office/drawing/2014/main" id="{038DF29C-4FD9-40B7-94AC-9C8C9F988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38" y="969433"/>
            <a:ext cx="5314021" cy="354268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340259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DA83F-F5CA-094B-961B-DB28CE99D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DAE3D-4EF7-2141-BC9F-583D8A18A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/>
              <a:t>Brandon Hamm and Andrew Coulter have nothing to disclose</a:t>
            </a:r>
          </a:p>
          <a:p>
            <a:r>
              <a:rPr lang="en-US" dirty="0"/>
              <a:t>Graphics royalty free/public domain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C6A722-331C-6E45-B99B-C42334CDEB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57305" y="0"/>
            <a:ext cx="4919734" cy="5736337"/>
          </a:xfrm>
          <a:prstGeom prst="rect">
            <a:avLst/>
          </a:prstGeom>
        </p:spPr>
      </p:pic>
      <p:pic>
        <p:nvPicPr>
          <p:cNvPr id="5" name="Picture 6" descr="Physical Therapy Virtual Fair Menu About Northwestern University - Doctor  of Physical Therapy click to expand contents The Department of Physical  Therapy and Human Movement Sciences at Northwestern University, Feinberg  School of Medicine is the ...">
            <a:extLst>
              <a:ext uri="{FF2B5EF4-FFF2-40B4-BE49-F238E27FC236}">
                <a16:creationId xmlns:a16="http://schemas.microsoft.com/office/drawing/2014/main" id="{494DEE3D-E23E-964D-814C-194F282BD5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582" y="5788851"/>
            <a:ext cx="3848714" cy="104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AC683E48-F286-1542-815F-03616F37F4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389" b="34275"/>
          <a:stretch/>
        </p:blipFill>
        <p:spPr bwMode="auto">
          <a:xfrm>
            <a:off x="4461362" y="5871637"/>
            <a:ext cx="3848714" cy="69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648133"/>
      </p:ext>
    </p:extLst>
  </p:cSld>
  <p:clrMapOvr>
    <a:masterClrMapping/>
  </p:clrMapOvr>
  <p:transition spd="slow"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21,875 Checklist Vector Images, Checklist Illustrations | Depositphotos">
            <a:extLst>
              <a:ext uri="{FF2B5EF4-FFF2-40B4-BE49-F238E27FC236}">
                <a16:creationId xmlns:a16="http://schemas.microsoft.com/office/drawing/2014/main" id="{1D30715A-6359-4AF5-BA71-998478A86F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0" b="-8"/>
          <a:stretch/>
        </p:blipFill>
        <p:spPr bwMode="auto">
          <a:xfrm rot="21159411">
            <a:off x="8186343" y="-151603"/>
            <a:ext cx="4193069" cy="313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45" y="89515"/>
            <a:ext cx="10515600" cy="1325563"/>
          </a:xfrm>
        </p:spPr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5646" y="1415078"/>
            <a:ext cx="9314656" cy="5265640"/>
          </a:xfrm>
        </p:spPr>
        <p:txBody>
          <a:bodyPr>
            <a:normAutofit/>
          </a:bodyPr>
          <a:lstStyle/>
          <a:p>
            <a:r>
              <a:rPr lang="en-US" dirty="0"/>
              <a:t>Mix of new onset and exacerbated pre-existing </a:t>
            </a:r>
            <a:br>
              <a:rPr lang="en-US" dirty="0"/>
            </a:br>
            <a:r>
              <a:rPr lang="en-US" dirty="0"/>
              <a:t>psychiatric illness – mainly mood and anxiety disorders</a:t>
            </a:r>
          </a:p>
          <a:p>
            <a:r>
              <a:rPr lang="en-US" dirty="0"/>
              <a:t>Navigation of staffing limitations:</a:t>
            </a:r>
          </a:p>
          <a:p>
            <a:pPr lvl="1"/>
            <a:r>
              <a:rPr lang="en-US" dirty="0"/>
              <a:t>Collaborative care, SMAs, consultation clinics</a:t>
            </a:r>
          </a:p>
          <a:p>
            <a:pPr lvl="1"/>
            <a:r>
              <a:rPr lang="en-US" dirty="0"/>
              <a:t>Consultation, then move management to a PCP or SMA setting</a:t>
            </a:r>
          </a:p>
          <a:p>
            <a:pPr lvl="1"/>
            <a:r>
              <a:rPr lang="en-US" dirty="0"/>
              <a:t>Trainee involved care</a:t>
            </a:r>
          </a:p>
          <a:p>
            <a:r>
              <a:rPr lang="en-US" dirty="0"/>
              <a:t>Nonpharmacological treatments are attractive to many patients with long COVID</a:t>
            </a:r>
          </a:p>
          <a:p>
            <a:pPr lvl="1"/>
            <a:r>
              <a:rPr lang="en-US" dirty="0"/>
              <a:t>Develop relationships with psychotherapists</a:t>
            </a:r>
          </a:p>
          <a:p>
            <a:pPr lvl="1"/>
            <a:r>
              <a:rPr lang="en-US" dirty="0"/>
              <a:t>Develop trusted integrative medicine resources</a:t>
            </a:r>
          </a:p>
          <a:p>
            <a:pPr lvl="1"/>
            <a:r>
              <a:rPr lang="en-US" dirty="0"/>
              <a:t>Enhance knowledge of CAM</a:t>
            </a:r>
          </a:p>
        </p:txBody>
      </p:sp>
    </p:spTree>
    <p:extLst>
      <p:ext uri="{BB962C8B-B14F-4D97-AF65-F5344CB8AC3E}">
        <p14:creationId xmlns:p14="http://schemas.microsoft.com/office/powerpoint/2010/main" val="493356762"/>
      </p:ext>
    </p:extLst>
  </p:cSld>
  <p:clrMapOvr>
    <a:masterClrMapping/>
  </p:clrMapOvr>
  <p:transition spd="slow"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9AE18-9492-5142-9D26-A9D0D17B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184" y="0"/>
            <a:ext cx="10515600" cy="1325563"/>
          </a:xfrm>
        </p:spPr>
        <p:txBody>
          <a:bodyPr/>
          <a:lstStyle/>
          <a:p>
            <a:r>
              <a:rPr lang="en-US" dirty="0"/>
              <a:t>Future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B850E-B374-2747-8CC4-D5782212B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184" y="1175658"/>
            <a:ext cx="5886203" cy="5455166"/>
          </a:xfrm>
        </p:spPr>
        <p:txBody>
          <a:bodyPr>
            <a:normAutofit/>
          </a:bodyPr>
          <a:lstStyle/>
          <a:p>
            <a:r>
              <a:rPr lang="en-US" dirty="0"/>
              <a:t>Further collaboration with other departments</a:t>
            </a:r>
          </a:p>
          <a:p>
            <a:r>
              <a:rPr lang="en-US" dirty="0"/>
              <a:t>Increased integration with psychology</a:t>
            </a:r>
          </a:p>
          <a:p>
            <a:r>
              <a:rPr lang="en-US" dirty="0"/>
              <a:t>Education</a:t>
            </a:r>
          </a:p>
          <a:p>
            <a:pPr lvl="1"/>
            <a:r>
              <a:rPr lang="en-US" dirty="0"/>
              <a:t>Psychiatry residency creating SMA programing</a:t>
            </a:r>
          </a:p>
          <a:p>
            <a:pPr lvl="1"/>
            <a:r>
              <a:rPr lang="en-US" dirty="0"/>
              <a:t>Resident and fellow experience in </a:t>
            </a:r>
            <a:r>
              <a:rPr lang="en-US" dirty="0" err="1"/>
              <a:t>re</a:t>
            </a:r>
            <a:r>
              <a:rPr lang="en-US" sz="2800" dirty="0" err="1"/>
              <a:t>COV</a:t>
            </a:r>
            <a:r>
              <a:rPr lang="en-US" dirty="0" err="1"/>
              <a:t>er</a:t>
            </a:r>
            <a:r>
              <a:rPr lang="en-US" dirty="0"/>
              <a:t> clinic</a:t>
            </a:r>
          </a:p>
          <a:p>
            <a:r>
              <a:rPr lang="en-US" dirty="0"/>
              <a:t>Building long COVID-specific templates </a:t>
            </a:r>
          </a:p>
          <a:p>
            <a:r>
              <a:rPr lang="en-US" dirty="0"/>
              <a:t>Long COVID psychiatric research group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07F17AE-1F3E-684B-9F32-6B65576B1B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"/>
          <a:stretch/>
        </p:blipFill>
        <p:spPr bwMode="auto">
          <a:xfrm>
            <a:off x="6305797" y="0"/>
            <a:ext cx="58862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353077"/>
      </p:ext>
    </p:extLst>
  </p:cSld>
  <p:clrMapOvr>
    <a:masterClrMapping/>
  </p:clrMapOvr>
  <p:transition spd="slow"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</a:t>
            </a:r>
            <a:r>
              <a:rPr lang="en-US" sz="4800" dirty="0" err="1"/>
              <a:t>COV</a:t>
            </a:r>
            <a:r>
              <a:rPr lang="en-US" dirty="0" err="1"/>
              <a:t>er</a:t>
            </a:r>
            <a:r>
              <a:rPr lang="en-US" dirty="0"/>
              <a:t>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Elias </a:t>
            </a:r>
            <a:r>
              <a:rPr lang="en-US" dirty="0" err="1"/>
              <a:t>Khawam</a:t>
            </a:r>
            <a:r>
              <a:rPr lang="en-US" dirty="0"/>
              <a:t>, MD</a:t>
            </a:r>
          </a:p>
          <a:p>
            <a:r>
              <a:rPr lang="en-US" dirty="0"/>
              <a:t>Adele </a:t>
            </a:r>
            <a:r>
              <a:rPr lang="en-US" dirty="0" err="1"/>
              <a:t>Viguera</a:t>
            </a:r>
            <a:r>
              <a:rPr lang="en-US" dirty="0"/>
              <a:t>, MD</a:t>
            </a:r>
          </a:p>
          <a:p>
            <a:r>
              <a:rPr lang="en-US" dirty="0"/>
              <a:t>Jack Owens, MD</a:t>
            </a:r>
          </a:p>
          <a:p>
            <a:r>
              <a:rPr lang="en-US" dirty="0"/>
              <a:t>Anna Shapiro-</a:t>
            </a:r>
            <a:r>
              <a:rPr lang="en-US" dirty="0" err="1"/>
              <a:t>Krew</a:t>
            </a:r>
            <a:r>
              <a:rPr lang="en-US" dirty="0"/>
              <a:t>, MD</a:t>
            </a:r>
          </a:p>
          <a:p>
            <a:r>
              <a:rPr lang="en-US" dirty="0"/>
              <a:t>Andrew Coulter, MD, MA</a:t>
            </a:r>
          </a:p>
          <a:p>
            <a:r>
              <a:rPr lang="en-US" dirty="0"/>
              <a:t>Tracy </a:t>
            </a:r>
            <a:r>
              <a:rPr lang="en-US" dirty="0" err="1"/>
              <a:t>Sluka</a:t>
            </a:r>
            <a:r>
              <a:rPr lang="en-US" dirty="0"/>
              <a:t>, CL Coordinator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Using our Logos « Cleveland Clinic OnBrand">
            <a:extLst>
              <a:ext uri="{FF2B5EF4-FFF2-40B4-BE49-F238E27FC236}">
                <a16:creationId xmlns:a16="http://schemas.microsoft.com/office/drawing/2014/main" id="{D9BDA6C5-DC0C-460D-A7DA-459426AA0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657" y="1429432"/>
            <a:ext cx="3208767" cy="31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7262"/>
      </p:ext>
    </p:extLst>
  </p:cSld>
  <p:clrMapOvr>
    <a:masterClrMapping/>
  </p:clrMapOvr>
  <p:transition spd="slow"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59896-C230-4642-BB44-F5FDF4096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969" y="134588"/>
            <a:ext cx="10515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7175A-747F-5748-9F54-CB91043D2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969" y="839192"/>
            <a:ext cx="11424062" cy="6248399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Taquet</a:t>
            </a:r>
            <a:r>
              <a:rPr lang="en-US" dirty="0"/>
              <a:t> M, Luciano S, Geddes JR, Harrison PJ. Bidirectional associations between COVID-19 and psychiatric disorder: a study of 62,354 COVID-19 cases. Lancet Psychiatry. 2020;S2215–0366: 30462–4. </a:t>
            </a:r>
          </a:p>
          <a:p>
            <a:r>
              <a:rPr lang="en-US" dirty="0" err="1"/>
              <a:t>Carfi</a:t>
            </a:r>
            <a:r>
              <a:rPr lang="en-US" dirty="0"/>
              <a:t> A, </a:t>
            </a:r>
            <a:r>
              <a:rPr lang="en-US" dirty="0" err="1"/>
              <a:t>Bernabei</a:t>
            </a:r>
            <a:r>
              <a:rPr lang="en-US" dirty="0"/>
              <a:t> R, </a:t>
            </a:r>
            <a:r>
              <a:rPr lang="en-US" dirty="0" err="1"/>
              <a:t>Landi</a:t>
            </a:r>
            <a:r>
              <a:rPr lang="en-US" dirty="0"/>
              <a:t> F, et al. Persistent symptoms in patients after acute COVID-19. JAMA 2020;324(6):603–5. </a:t>
            </a:r>
          </a:p>
          <a:p>
            <a:r>
              <a:rPr lang="en-US" dirty="0"/>
              <a:t>Huang C, Huang L, Wang Y, et al. 6-month consequences of COVID-19 in pa- </a:t>
            </a:r>
            <a:r>
              <a:rPr lang="en-US" dirty="0" err="1"/>
              <a:t>tients</a:t>
            </a:r>
            <a:r>
              <a:rPr lang="en-US" dirty="0"/>
              <a:t> discharged from hospital: a cohort study. Lancet 2021. DOI: 10.1016/ S0140-6736(20)32656-8. </a:t>
            </a:r>
          </a:p>
          <a:p>
            <a:r>
              <a:rPr lang="en-US" dirty="0"/>
              <a:t>Logue JK, Franko NM, McCulloch DJ, et al. Sequelae in adults at 6 months after COVID-19 infection. JAMA </a:t>
            </a:r>
            <a:r>
              <a:rPr lang="en-US" dirty="0" err="1"/>
              <a:t>Netw</a:t>
            </a:r>
            <a:r>
              <a:rPr lang="en-US" dirty="0"/>
              <a:t> Open 2021; 4:e210830. </a:t>
            </a:r>
          </a:p>
          <a:p>
            <a:r>
              <a:rPr lang="en-US" dirty="0"/>
              <a:t>Graham EL, Clark JR, </a:t>
            </a:r>
            <a:r>
              <a:rPr lang="en-US" dirty="0" err="1"/>
              <a:t>Orban</a:t>
            </a:r>
            <a:r>
              <a:rPr lang="en-US" dirty="0"/>
              <a:t> ZS, et al. Persistent neurologic symptoms and cognitive dysfunction in non-hospitalized Covid-19 “long haulers”. Ann Clin </a:t>
            </a:r>
            <a:r>
              <a:rPr lang="en-US" dirty="0" err="1"/>
              <a:t>Transl</a:t>
            </a:r>
            <a:r>
              <a:rPr lang="en-US" dirty="0"/>
              <a:t> Neurol 2021; 8:1073–85. </a:t>
            </a:r>
          </a:p>
          <a:p>
            <a:r>
              <a:rPr lang="en-US" dirty="0"/>
              <a:t>Garrigues E, Janvier P, </a:t>
            </a:r>
            <a:r>
              <a:rPr lang="en-US" dirty="0" err="1"/>
              <a:t>Kherabi</a:t>
            </a:r>
            <a:r>
              <a:rPr lang="en-US" dirty="0"/>
              <a:t> Y, et al. Post-discharge persistent symptoms and health-related quality of life after hospitalization for COVID-19. </a:t>
            </a:r>
            <a:r>
              <a:rPr lang="en-US" i="1" dirty="0"/>
              <a:t>J Infect</a:t>
            </a:r>
            <a:r>
              <a:rPr lang="en-US" dirty="0"/>
              <a:t>. 2020;81(6):e4-e6. </a:t>
            </a:r>
          </a:p>
          <a:p>
            <a:r>
              <a:rPr lang="en-US" dirty="0"/>
              <a:t>Halpin SJ, McIvor C, </a:t>
            </a:r>
            <a:r>
              <a:rPr lang="en-US" dirty="0" err="1"/>
              <a:t>Whyatt</a:t>
            </a:r>
            <a:r>
              <a:rPr lang="en-US" dirty="0"/>
              <a:t> G, et al. </a:t>
            </a:r>
            <a:r>
              <a:rPr lang="en-US" dirty="0" err="1"/>
              <a:t>Postdischarge</a:t>
            </a:r>
            <a:r>
              <a:rPr lang="en-US" dirty="0"/>
              <a:t> symptoms and rehabilitation needs in survivors of COVID-19 infection: a cross- sectional evaluation. </a:t>
            </a:r>
            <a:r>
              <a:rPr lang="en-US" i="1" dirty="0"/>
              <a:t>J Med </a:t>
            </a:r>
            <a:r>
              <a:rPr lang="en-US" i="1" dirty="0" err="1"/>
              <a:t>Virol</a:t>
            </a:r>
            <a:r>
              <a:rPr lang="en-US" dirty="0"/>
              <a:t>. 2021;93(2):1013-1022. </a:t>
            </a:r>
          </a:p>
          <a:p>
            <a:r>
              <a:rPr lang="en-US" dirty="0"/>
              <a:t>Liang L, Yang B, Jiang N, et al. Three-month follow-up study of sur- </a:t>
            </a:r>
            <a:r>
              <a:rPr lang="en-US" dirty="0" err="1"/>
              <a:t>vivors</a:t>
            </a:r>
            <a:r>
              <a:rPr lang="en-US" dirty="0"/>
              <a:t> of coronavirus disease 2019 after discharge. </a:t>
            </a:r>
            <a:r>
              <a:rPr lang="en-US" i="1" dirty="0"/>
              <a:t>J Korean Med Sci</a:t>
            </a:r>
            <a:r>
              <a:rPr lang="en-US" dirty="0"/>
              <a:t>. 2020;35(47):e418. </a:t>
            </a:r>
          </a:p>
          <a:p>
            <a:r>
              <a:rPr lang="en-US" dirty="0"/>
              <a:t>Liotta, et al. Frequent neurologic manifestations and encephalopathy-associated morbidity in Covid-19 patients. Annals of Translational Neurology. </a:t>
            </a:r>
          </a:p>
          <a:p>
            <a:r>
              <a:rPr lang="en-US" dirty="0" err="1"/>
              <a:t>Lamontagnea</a:t>
            </a:r>
            <a:r>
              <a:rPr lang="en-US" dirty="0"/>
              <a:t> SJ, et al. Post-acute sequelae of COVID-19: Evidence of mood &amp; cognitive impairment. Brain, Behavior, &amp; Immunity 2021;17:100347.</a:t>
            </a:r>
          </a:p>
          <a:p>
            <a:r>
              <a:rPr lang="en-US" dirty="0" err="1"/>
              <a:t>Schou</a:t>
            </a:r>
            <a:r>
              <a:rPr lang="en-US" dirty="0"/>
              <a:t> TM et al. Psychiatric and neuropsychiatric sequelae of COVID-19 – A systematic review. Brain </a:t>
            </a:r>
            <a:r>
              <a:rPr lang="en-US" dirty="0" err="1"/>
              <a:t>Behav</a:t>
            </a:r>
            <a:r>
              <a:rPr lang="en-US" dirty="0"/>
              <a:t> Immunity 2021;97:328–348.</a:t>
            </a:r>
          </a:p>
          <a:p>
            <a:r>
              <a:rPr lang="en-US" dirty="0" err="1"/>
              <a:t>Vanderlind</a:t>
            </a:r>
            <a:r>
              <a:rPr lang="en-US" dirty="0"/>
              <a:t> WM, et al. A systematic review of neuropsychological and psychiatric sequalae of COVID-19: implications for treatment. </a:t>
            </a:r>
            <a:r>
              <a:rPr lang="en-US" dirty="0" err="1"/>
              <a:t>Curr</a:t>
            </a:r>
            <a:r>
              <a:rPr lang="en-US" dirty="0"/>
              <a:t> </a:t>
            </a:r>
            <a:r>
              <a:rPr lang="en-US" dirty="0" err="1"/>
              <a:t>Opin</a:t>
            </a:r>
            <a:r>
              <a:rPr lang="en-US" dirty="0"/>
              <a:t> Psychiatry 2021, 34:420–433.</a:t>
            </a:r>
          </a:p>
          <a:p>
            <a:r>
              <a:rPr lang="en-US" dirty="0" err="1"/>
              <a:t>Kyzar</a:t>
            </a:r>
            <a:r>
              <a:rPr lang="en-US" dirty="0"/>
              <a:t> EJ. Anxiety, depression, insomnia, and trauma-related symptoms following COVID-19 infection at long-term follow-up.  Brain </a:t>
            </a:r>
            <a:r>
              <a:rPr lang="en-US" dirty="0" err="1"/>
              <a:t>Behav</a:t>
            </a:r>
            <a:r>
              <a:rPr lang="en-US" dirty="0"/>
              <a:t> Immunity 2021;16:100315.</a:t>
            </a:r>
          </a:p>
          <a:p>
            <a:r>
              <a:rPr lang="en-US" dirty="0" err="1"/>
              <a:t>Tenforde</a:t>
            </a:r>
            <a:r>
              <a:rPr lang="en-US" dirty="0"/>
              <a:t> MW, Kim SS, Lindsell CJ, et al. Symptom duration and risk factors for delayed return to usual health among outpatients with COVID-19 in a multistate health care systems network — United States, March–June 2020. MMWR </a:t>
            </a:r>
            <a:r>
              <a:rPr lang="en-US" dirty="0" err="1"/>
              <a:t>Morb</a:t>
            </a:r>
            <a:r>
              <a:rPr lang="en-US" dirty="0"/>
              <a:t> Mortal </a:t>
            </a:r>
            <a:r>
              <a:rPr lang="en-US" dirty="0" err="1"/>
              <a:t>Wkly</a:t>
            </a:r>
            <a:r>
              <a:rPr lang="en-US" dirty="0"/>
              <a:t> Rep 2020; 69(30):993–998. doi:10.15585/mmwr.mm6930e1. </a:t>
            </a:r>
            <a:r>
              <a:rPr lang="en-US" dirty="0" err="1"/>
              <a:t>Ortelli</a:t>
            </a:r>
            <a:r>
              <a:rPr lang="en-US" dirty="0"/>
              <a:t> P, </a:t>
            </a:r>
            <a:r>
              <a:rPr lang="en-US" dirty="0" err="1"/>
              <a:t>Ferrazzoli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67539"/>
      </p:ext>
    </p:extLst>
  </p:cSld>
  <p:clrMapOvr>
    <a:masterClrMapping/>
  </p:clrMapOvr>
  <p:transition spd="slow"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59896-C230-4642-BB44-F5FDF4096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118754"/>
            <a:ext cx="10515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7175A-747F-5748-9F54-CB91043D2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3" y="738647"/>
            <a:ext cx="11301351" cy="6248399"/>
          </a:xfrm>
        </p:spPr>
        <p:txBody>
          <a:bodyPr>
            <a:normAutofit/>
          </a:bodyPr>
          <a:lstStyle/>
          <a:p>
            <a:r>
              <a:rPr lang="en-US" sz="1400" dirty="0" err="1"/>
              <a:t>Sebastianelli</a:t>
            </a:r>
            <a:r>
              <a:rPr lang="en-US" sz="1400" dirty="0"/>
              <a:t> L, </a:t>
            </a:r>
            <a:r>
              <a:rPr lang="en-US" sz="1400" dirty="0" err="1"/>
              <a:t>Engl</a:t>
            </a:r>
            <a:r>
              <a:rPr lang="en-US" sz="1400" dirty="0"/>
              <a:t> M, </a:t>
            </a:r>
            <a:r>
              <a:rPr lang="en-US" sz="1400" dirty="0" err="1"/>
              <a:t>Romanello</a:t>
            </a:r>
            <a:r>
              <a:rPr lang="en-US" sz="1400" dirty="0"/>
              <a:t> R, Nardone R, et al. Neuropsychological and neurophysiological correlates of fatigue in post-acute patients with neurological manifestations of COVID-19: Insights into a challenging symptom. J Neurol Sci. 2021;420:117271. </a:t>
            </a:r>
          </a:p>
          <a:p>
            <a:r>
              <a:rPr lang="en-US" sz="1400" dirty="0"/>
              <a:t>Wong TL, </a:t>
            </a:r>
            <a:r>
              <a:rPr lang="en-US" sz="1400" dirty="0" err="1"/>
              <a:t>Weitzer</a:t>
            </a:r>
            <a:r>
              <a:rPr lang="en-US" sz="1400" dirty="0"/>
              <a:t> DJ. Long COVID and </a:t>
            </a:r>
            <a:r>
              <a:rPr lang="en-US" sz="1400" dirty="0" err="1"/>
              <a:t>Myalgic</a:t>
            </a:r>
            <a:r>
              <a:rPr lang="en-US" sz="1400" dirty="0"/>
              <a:t> Encephalomyelitis/Chronic Fatigue Syndrome (ME/CFS)—A Systemic Review and Comparison of Clinical Presentation and Symptomatology. </a:t>
            </a:r>
            <a:r>
              <a:rPr lang="en-US" sz="1400" dirty="0" err="1"/>
              <a:t>Medicina</a:t>
            </a:r>
            <a:r>
              <a:rPr lang="en-US" sz="1400" dirty="0"/>
              <a:t> 2021; 57,418. </a:t>
            </a:r>
          </a:p>
          <a:p>
            <a:r>
              <a:rPr lang="en-US" sz="1400" dirty="0"/>
              <a:t>Almeria M, Cejudo JC, </a:t>
            </a:r>
            <a:r>
              <a:rPr lang="en-US" sz="1400" dirty="0" err="1"/>
              <a:t>Sotoca</a:t>
            </a:r>
            <a:r>
              <a:rPr lang="en-US" sz="1400" dirty="0"/>
              <a:t> J, Deus J, </a:t>
            </a:r>
            <a:r>
              <a:rPr lang="en-US" sz="1400" dirty="0" err="1"/>
              <a:t>Krupinski</a:t>
            </a:r>
            <a:r>
              <a:rPr lang="en-US" sz="1400" dirty="0"/>
              <a:t> J. Cognitive profile following COVID-19 infection: Clinical pre- </a:t>
            </a:r>
            <a:r>
              <a:rPr lang="en-US" sz="1400" dirty="0" err="1"/>
              <a:t>dictors</a:t>
            </a:r>
            <a:r>
              <a:rPr lang="en-US" sz="1400" dirty="0"/>
              <a:t> leading to neuropsychological impairment. Brain Behavior </a:t>
            </a:r>
            <a:r>
              <a:rPr lang="en-US" sz="1400" dirty="0" err="1"/>
              <a:t>Imm</a:t>
            </a:r>
            <a:r>
              <a:rPr lang="en-US" sz="1400" dirty="0"/>
              <a:t> Health. 2020;9:100163. </a:t>
            </a:r>
          </a:p>
          <a:p>
            <a:r>
              <a:rPr lang="en-US" sz="1400" dirty="0"/>
              <a:t>Mendez R, </a:t>
            </a:r>
            <a:r>
              <a:rPr lang="en-US" sz="1400" dirty="0" err="1"/>
              <a:t>Balanz-Martınez</a:t>
            </a:r>
            <a:r>
              <a:rPr lang="en-US" sz="1400" dirty="0"/>
              <a:t> V, </a:t>
            </a:r>
            <a:r>
              <a:rPr lang="en-US" sz="1400" dirty="0" err="1"/>
              <a:t>Luperdi</a:t>
            </a:r>
            <a:r>
              <a:rPr lang="en-US" sz="1400" dirty="0"/>
              <a:t> S. Short-term neuropsychiatric outcomes and quality of life in Covid-19 survivors. J Int Med 2021 [</a:t>
            </a:r>
            <a:r>
              <a:rPr lang="en-US" sz="1400" dirty="0" err="1"/>
              <a:t>Epub</a:t>
            </a:r>
            <a:r>
              <a:rPr lang="en-US" sz="1400" dirty="0"/>
              <a:t> ahead of print]. </a:t>
            </a:r>
          </a:p>
          <a:p>
            <a:r>
              <a:rPr lang="en-US" sz="1400" dirty="0"/>
              <a:t>Jaywant A, et al. Frequency and profile of objective cognitive deficits in hospitalized patients recovering from COVID-19. Neuropsychopharmacology 2021; https://doi.org/10.1038/s41386-021-00978-8.</a:t>
            </a:r>
          </a:p>
          <a:p>
            <a:r>
              <a:rPr lang="en-US" sz="1400" dirty="0" err="1"/>
              <a:t>Barıs</a:t>
            </a:r>
            <a:r>
              <a:rPr lang="en-US" sz="1400" dirty="0"/>
              <a:t>̧ </a:t>
            </a:r>
            <a:r>
              <a:rPr lang="en-US" sz="1400" dirty="0" err="1"/>
              <a:t>Sancak</a:t>
            </a:r>
            <a:r>
              <a:rPr lang="en-US" sz="1400" dirty="0"/>
              <a:t> </a:t>
            </a:r>
            <a:r>
              <a:rPr lang="en-US" sz="1400" dirty="0" err="1"/>
              <a:t>B,Kilic</a:t>
            </a:r>
            <a:r>
              <a:rPr lang="en-US" sz="1400" dirty="0"/>
              <a:t>̧ C. A psychiatrist’s own experience of long COVID: Looking beyond the psychosomatic perspective. </a:t>
            </a:r>
            <a:r>
              <a:rPr lang="en-US" sz="1400" dirty="0" err="1"/>
              <a:t>Psychiatria</a:t>
            </a:r>
            <a:r>
              <a:rPr lang="en-US" sz="1400" dirty="0"/>
              <a:t> </a:t>
            </a:r>
            <a:r>
              <a:rPr lang="en-US" sz="1400" dirty="0" err="1"/>
              <a:t>Danubina</a:t>
            </a:r>
            <a:r>
              <a:rPr lang="en-US" sz="1400" dirty="0"/>
              <a:t> 2021; 33(2):250-255.</a:t>
            </a:r>
          </a:p>
          <a:p>
            <a:r>
              <a:rPr lang="en-US" sz="1400" dirty="0"/>
              <a:t>Jaywant A, et al. Behavioral interventions in acute COVID-19 recovery: A new opportunity for integrated care. Gen Hosp Psychiatry 2021;69: 113–114.</a:t>
            </a:r>
          </a:p>
          <a:p>
            <a:r>
              <a:rPr lang="en-US" sz="1400" dirty="0" err="1"/>
              <a:t>Theoharides</a:t>
            </a:r>
            <a:r>
              <a:rPr lang="en-US" sz="1400" dirty="0"/>
              <a:t> TH, et al. Long‐COVID syndrome‐associated brain fog and </a:t>
            </a:r>
            <a:r>
              <a:rPr lang="en-US" sz="1400" dirty="0" err="1"/>
              <a:t>chemofog</a:t>
            </a:r>
            <a:r>
              <a:rPr lang="en-US" sz="1400" dirty="0"/>
              <a:t>: Luteolin to the rescue. </a:t>
            </a:r>
            <a:r>
              <a:rPr lang="en-US" sz="1400" dirty="0" err="1"/>
              <a:t>Biofactors</a:t>
            </a:r>
            <a:r>
              <a:rPr lang="en-US" sz="1400" dirty="0"/>
              <a:t> 2021;47(2):232–241.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400" dirty="0"/>
              <a:t>Patterson, Bourgeois, Martin. The Importance of Keeping Patients with Post-Acute Sequelae of SARS-CoV-2 Infection (Long COVID) Engaged in Work. American Family Physician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400" dirty="0" err="1"/>
              <a:t>Ballering</a:t>
            </a:r>
            <a:r>
              <a:rPr lang="en-US" sz="1400" dirty="0"/>
              <a:t> A, Olde Hartman T, </a:t>
            </a:r>
            <a:r>
              <a:rPr lang="en-US" sz="1400" dirty="0" err="1"/>
              <a:t>Rosmalen</a:t>
            </a:r>
            <a:r>
              <a:rPr lang="en-US" sz="1400" dirty="0"/>
              <a:t> J. Long COVID-19, persistent somatic symptoms and social stigmatization. J Epidemiol Community Health 2021;75:603–604.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400" dirty="0"/>
              <a:t>Yong SJ. Long COVID or post-COVID-19 syndrome: putative pathophysiology, risk factors, and treatments. Infect Diseases 2021;0:1-18.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400" dirty="0" err="1"/>
              <a:t>Lopresti</a:t>
            </a:r>
            <a:r>
              <a:rPr lang="en-US" sz="1400" dirty="0"/>
              <a:t> AL, Drummond PD. Efficacy of curcumin, and a saffron/curcumin combination for the treatment of major depression: A </a:t>
            </a:r>
            <a:r>
              <a:rPr lang="en-US" sz="1400" dirty="0" err="1"/>
              <a:t>randomised</a:t>
            </a:r>
            <a:r>
              <a:rPr lang="en-US" sz="1400" dirty="0"/>
              <a:t>, double-blind, placebo-controlled study. J Affect Disorders 2017; 207:188-196.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400" dirty="0"/>
              <a:t>Bao S, et al. Efficacy and safety of anti-inflammatory agents for the treatment of major depressive disorder: a systematic review and meta-analysis of </a:t>
            </a:r>
            <a:r>
              <a:rPr lang="en-US" sz="1400" dirty="0" err="1"/>
              <a:t>randomised</a:t>
            </a:r>
            <a:r>
              <a:rPr lang="en-US" sz="1400" dirty="0"/>
              <a:t> controlled trials. J Neurol </a:t>
            </a:r>
            <a:r>
              <a:rPr lang="en-US" sz="1400" dirty="0" err="1"/>
              <a:t>Neurosurg</a:t>
            </a:r>
            <a:r>
              <a:rPr lang="en-US" sz="1400" dirty="0"/>
              <a:t> Psychiatry 2020 Jan;91(1):21-32.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400" dirty="0" err="1"/>
              <a:t>Jeppeson</a:t>
            </a:r>
            <a:r>
              <a:rPr lang="en-US" sz="1400" dirty="0"/>
              <a:t> R, et al. Efficacy and safety of anti-inflammatory agents in treatment of psychotic disorders - A comprehensive systematic review and meta-analysis. Brain </a:t>
            </a:r>
            <a:r>
              <a:rPr lang="en-US" sz="1400" dirty="0" err="1"/>
              <a:t>Behav</a:t>
            </a:r>
            <a:r>
              <a:rPr lang="en-US" sz="1400" dirty="0"/>
              <a:t> </a:t>
            </a:r>
            <a:r>
              <a:rPr lang="en-US" sz="1400" dirty="0" err="1"/>
              <a:t>Immun</a:t>
            </a:r>
            <a:r>
              <a:rPr lang="en-US" sz="1400" dirty="0"/>
              <a:t> 2020;90:364-380.</a:t>
            </a:r>
          </a:p>
        </p:txBody>
      </p:sp>
    </p:spTree>
    <p:extLst>
      <p:ext uri="{BB962C8B-B14F-4D97-AF65-F5344CB8AC3E}">
        <p14:creationId xmlns:p14="http://schemas.microsoft.com/office/powerpoint/2010/main" val="3396375144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58978-3E45-F440-B21A-33F9CBCBF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88661"/>
            <a:ext cx="11049000" cy="1325563"/>
          </a:xfrm>
        </p:spPr>
        <p:txBody>
          <a:bodyPr/>
          <a:lstStyle/>
          <a:p>
            <a:r>
              <a:rPr lang="en-US" dirty="0"/>
              <a:t>Should a psychiatrist think of “long COVID” like...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C9634-6E3D-5444-92DB-BD7384687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5" y="1464238"/>
            <a:ext cx="6176211" cy="5393762"/>
          </a:xfrm>
        </p:spPr>
        <p:txBody>
          <a:bodyPr>
            <a:normAutofit/>
          </a:bodyPr>
          <a:lstStyle/>
          <a:p>
            <a:r>
              <a:rPr lang="en-US" dirty="0" err="1"/>
              <a:t>Chemobrain</a:t>
            </a:r>
            <a:r>
              <a:rPr lang="en-US" dirty="0"/>
              <a:t>?</a:t>
            </a:r>
          </a:p>
          <a:p>
            <a:r>
              <a:rPr lang="en-US" dirty="0"/>
              <a:t>Chronic fatigue syndrome/</a:t>
            </a:r>
            <a:r>
              <a:rPr lang="en-US" dirty="0" err="1"/>
              <a:t>myalgic</a:t>
            </a:r>
            <a:r>
              <a:rPr lang="en-US" dirty="0"/>
              <a:t> encephalomyelitis?</a:t>
            </a:r>
          </a:p>
          <a:p>
            <a:r>
              <a:rPr lang="en-US" dirty="0"/>
              <a:t>An encephalopathy episode with a prolonged delirium course?</a:t>
            </a:r>
          </a:p>
          <a:p>
            <a:r>
              <a:rPr lang="en-US" dirty="0"/>
              <a:t>Psychiatric disorder due to another medical condition?</a:t>
            </a:r>
          </a:p>
          <a:p>
            <a:r>
              <a:rPr lang="en-US" dirty="0"/>
              <a:t>A psychosocial stressor?</a:t>
            </a:r>
          </a:p>
          <a:p>
            <a:r>
              <a:rPr lang="en-US" dirty="0"/>
              <a:t>A somatic symptom disorder?</a:t>
            </a:r>
          </a:p>
          <a:p>
            <a:r>
              <a:rPr lang="en-US" dirty="0"/>
              <a:t>A functional neurological disorder?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F246D3-F1B1-A744-86C3-4B7C3B8F0D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3516" y="1464238"/>
            <a:ext cx="5245434" cy="53937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64B05C3-64B6-954B-BC39-2DA9C3B9B3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7596" y="2273968"/>
            <a:ext cx="2310064" cy="231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860687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46060-C0A9-1740-B41E-B8E5D1F72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872" y="1"/>
            <a:ext cx="6433855" cy="1181100"/>
          </a:xfrm>
        </p:spPr>
        <p:txBody>
          <a:bodyPr>
            <a:normAutofit/>
          </a:bodyPr>
          <a:lstStyle/>
          <a:p>
            <a:r>
              <a:rPr lang="en-US" dirty="0"/>
              <a:t>Lung Transplant Candidacy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D0CA3-8953-744A-B199-DF9D26C97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872" y="1027134"/>
            <a:ext cx="6068402" cy="583086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62-year-old female</a:t>
            </a:r>
          </a:p>
          <a:p>
            <a:r>
              <a:rPr lang="en-US" dirty="0"/>
              <a:t>Remote mild depression episode</a:t>
            </a:r>
          </a:p>
          <a:p>
            <a:r>
              <a:rPr lang="en-US" dirty="0"/>
              <a:t>NO pre-COVID cognitive impairment Hx</a:t>
            </a:r>
          </a:p>
          <a:p>
            <a:r>
              <a:rPr lang="en-US" dirty="0"/>
              <a:t>COVID-19 onset 4 months prior (s/p AIR), c/b pulmonary fibrosis and pulmonary HTN</a:t>
            </a:r>
          </a:p>
          <a:p>
            <a:r>
              <a:rPr lang="en-US" dirty="0">
                <a:solidFill>
                  <a:srgbClr val="00B0F0"/>
                </a:solidFill>
              </a:rPr>
              <a:t>“feels tension… with the perceived high stakes of being able to remember and focus on what the doctors were talking about.” </a:t>
            </a:r>
          </a:p>
          <a:p>
            <a:r>
              <a:rPr lang="en-US" dirty="0"/>
              <a:t>MMSE: 0/5 on serial sevens, though able to spell WORLD backwards; slow processing</a:t>
            </a:r>
          </a:p>
          <a:p>
            <a:r>
              <a:rPr lang="en-US" dirty="0"/>
              <a:t>Clock Drawing: mild number crowding, unable to figure out where to place hands</a:t>
            </a:r>
          </a:p>
          <a:p>
            <a:r>
              <a:rPr lang="en-US" dirty="0"/>
              <a:t>Plan: </a:t>
            </a:r>
          </a:p>
          <a:p>
            <a:pPr lvl="1"/>
            <a:r>
              <a:rPr lang="en-US" dirty="0"/>
              <a:t>No psychiatric contraindication to transplant</a:t>
            </a:r>
          </a:p>
          <a:p>
            <a:pPr lvl="1"/>
            <a:r>
              <a:rPr lang="en-US" dirty="0"/>
              <a:t>Increased sertraline by 25 mg  </a:t>
            </a:r>
          </a:p>
          <a:p>
            <a:pPr lvl="1"/>
            <a:r>
              <a:rPr lang="en-US" dirty="0"/>
              <a:t>Written information and discussion in chunks</a:t>
            </a:r>
          </a:p>
          <a:p>
            <a:pPr lvl="1"/>
            <a:r>
              <a:rPr lang="en-US" dirty="0"/>
              <a:t>Fish oil 1-2 grams </a:t>
            </a:r>
            <a:r>
              <a:rPr lang="en-US" dirty="0" err="1"/>
              <a:t>qd</a:t>
            </a:r>
            <a:r>
              <a:rPr lang="en-US" dirty="0"/>
              <a:t> and curcumin 250 mg bid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F55F39-1873-9748-AA3B-25156A7A4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4329" y="0"/>
            <a:ext cx="55776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37521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Pill definition and meaning | Collins English Dictionary">
            <a:extLst>
              <a:ext uri="{FF2B5EF4-FFF2-40B4-BE49-F238E27FC236}">
                <a16:creationId xmlns:a16="http://schemas.microsoft.com/office/drawing/2014/main" id="{CE22FF37-8725-6F44-BB29-B5D7FD8D16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034386" y="157999"/>
            <a:ext cx="3753853" cy="183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18FAAC-F9E4-554D-83D2-EF6E3CD78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485" y="333041"/>
            <a:ext cx="8356251" cy="1325563"/>
          </a:xfrm>
        </p:spPr>
        <p:txBody>
          <a:bodyPr/>
          <a:lstStyle/>
          <a:p>
            <a:r>
              <a:rPr lang="en-US" dirty="0"/>
              <a:t>CASE 2: Resolved long COVID, lingering psychosocial sequelae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0ABFB-AD5A-2644-B9BE-7D061AB35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485" y="1989265"/>
            <a:ext cx="10699415" cy="4650413"/>
          </a:xfrm>
        </p:spPr>
        <p:txBody>
          <a:bodyPr>
            <a:normAutofit/>
          </a:bodyPr>
          <a:lstStyle/>
          <a:p>
            <a:r>
              <a:rPr lang="en-US" dirty="0"/>
              <a:t>Middle aged professional with suicide attempt via overdose in the setting of alcohol intoxication</a:t>
            </a:r>
          </a:p>
          <a:p>
            <a:r>
              <a:rPr lang="en-US" dirty="0"/>
              <a:t>COVID-19 hospitalization 8 months PTA</a:t>
            </a:r>
          </a:p>
          <a:p>
            <a:r>
              <a:rPr lang="en-US" dirty="0">
                <a:solidFill>
                  <a:srgbClr val="FF0000"/>
                </a:solidFill>
              </a:rPr>
              <a:t>Long COVID brain fog and severe fatigue lingered ~ 5-6 months</a:t>
            </a:r>
          </a:p>
          <a:p>
            <a:pPr lvl="1"/>
            <a:r>
              <a:rPr lang="en-US" sz="2800" dirty="0"/>
              <a:t>Several months medical leave → high tensions w/ employer/colleagues</a:t>
            </a:r>
          </a:p>
          <a:p>
            <a:pPr lvl="1"/>
            <a:r>
              <a:rPr lang="en-US" sz="2800" dirty="0"/>
              <a:t>Relapsed on alcohol after years of sobriety, s/p rehab months PTA</a:t>
            </a:r>
          </a:p>
          <a:p>
            <a:pPr lvl="1"/>
            <a:r>
              <a:rPr lang="en-US" sz="2800" dirty="0"/>
              <a:t>Divorce, different state, new job, rebuilding life </a:t>
            </a:r>
          </a:p>
          <a:p>
            <a:r>
              <a:rPr lang="en-US" dirty="0">
                <a:solidFill>
                  <a:srgbClr val="00B0F0"/>
                </a:solidFill>
              </a:rPr>
              <a:t>Brain fog and fatigue resolved 1-2 months prior to the suicide attempt</a:t>
            </a:r>
            <a:r>
              <a:rPr lang="en-US" dirty="0"/>
              <a:t> </a:t>
            </a:r>
          </a:p>
          <a:p>
            <a:r>
              <a:rPr lang="en-US" dirty="0"/>
              <a:t>Denies recent major depressive episode, PTSD symptoms, insomnia</a:t>
            </a:r>
          </a:p>
        </p:txBody>
      </p:sp>
    </p:spTree>
    <p:extLst>
      <p:ext uri="{BB962C8B-B14F-4D97-AF65-F5344CB8AC3E}">
        <p14:creationId xmlns:p14="http://schemas.microsoft.com/office/powerpoint/2010/main" val="956279762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8780D-EDA9-234F-8825-F8519E0F2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968" y="-151029"/>
            <a:ext cx="11849823" cy="1325563"/>
          </a:xfrm>
        </p:spPr>
        <p:txBody>
          <a:bodyPr>
            <a:normAutofit/>
          </a:bodyPr>
          <a:lstStyle/>
          <a:p>
            <a:r>
              <a:rPr lang="en-US" sz="4000" dirty="0"/>
              <a:t>COVID Fog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35D43-E563-1243-AF41-CCDE941CD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968" y="909204"/>
            <a:ext cx="6940941" cy="577931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Similar deficit profile to </a:t>
            </a:r>
            <a:r>
              <a:rPr lang="en-US" dirty="0" err="1"/>
              <a:t>chemobrain</a:t>
            </a:r>
            <a:endParaRPr lang="en-US" dirty="0"/>
          </a:p>
          <a:p>
            <a:r>
              <a:rPr lang="en-US" dirty="0"/>
              <a:t>Study of post- COVID-19 hospitalization at an acute inpatient rehabilitation center (n =57)</a:t>
            </a:r>
          </a:p>
          <a:p>
            <a:r>
              <a:rPr lang="en-US" dirty="0"/>
              <a:t>1 week after d/c from COVID-19 hospitalization</a:t>
            </a:r>
          </a:p>
          <a:p>
            <a:r>
              <a:rPr lang="en-US" dirty="0"/>
              <a:t>Brief Memory and Executive Test</a:t>
            </a:r>
          </a:p>
          <a:p>
            <a:r>
              <a:rPr lang="en-US" sz="3000" u="sng" dirty="0">
                <a:solidFill>
                  <a:srgbClr val="FF0000"/>
                </a:solidFill>
              </a:rPr>
              <a:t>81% with cognitive deficits</a:t>
            </a:r>
          </a:p>
          <a:p>
            <a:pPr lvl="1"/>
            <a:r>
              <a:rPr lang="en-US" sz="3000" dirty="0"/>
              <a:t>Working memory </a:t>
            </a:r>
            <a:r>
              <a:rPr lang="en-US" sz="3000" b="1" dirty="0"/>
              <a:t>(55%)</a:t>
            </a:r>
          </a:p>
          <a:p>
            <a:pPr lvl="1"/>
            <a:r>
              <a:rPr lang="en-US" sz="3000" dirty="0"/>
              <a:t>Set-shifting            </a:t>
            </a:r>
            <a:r>
              <a:rPr lang="en-US" sz="3000" b="1" dirty="0"/>
              <a:t>(47%)</a:t>
            </a:r>
          </a:p>
          <a:p>
            <a:pPr lvl="1"/>
            <a:r>
              <a:rPr lang="en-US" sz="3000" dirty="0"/>
              <a:t>Divided attention </a:t>
            </a:r>
            <a:r>
              <a:rPr lang="en-US" sz="3000" b="1" dirty="0"/>
              <a:t>(46%)</a:t>
            </a:r>
          </a:p>
          <a:p>
            <a:pPr lvl="1"/>
            <a:r>
              <a:rPr lang="en-US" sz="3000" dirty="0"/>
              <a:t>Processing speed </a:t>
            </a:r>
            <a:r>
              <a:rPr lang="en-US" sz="3000" b="1" dirty="0"/>
              <a:t>(40%)</a:t>
            </a:r>
          </a:p>
          <a:p>
            <a:pPr lvl="1"/>
            <a:r>
              <a:rPr lang="en-US" sz="3000" dirty="0"/>
              <a:t>Delayed memory </a:t>
            </a:r>
            <a:r>
              <a:rPr lang="en-US" sz="3000" b="1" dirty="0"/>
              <a:t>(24%)</a:t>
            </a:r>
            <a:endParaRPr lang="en-US" dirty="0"/>
          </a:p>
          <a:p>
            <a:r>
              <a:rPr lang="en-US" dirty="0"/>
              <a:t>NO relationship with duration on mechanical ventilation 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EE2012A-936E-9545-AE22-9A5F643A74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"/>
          <a:stretch/>
        </p:blipFill>
        <p:spPr bwMode="auto">
          <a:xfrm>
            <a:off x="7287355" y="114300"/>
            <a:ext cx="4733556" cy="611255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91A18F-DCDB-FC4F-B81D-91DFCBCDCCC1}"/>
              </a:ext>
            </a:extLst>
          </p:cNvPr>
          <p:cNvSpPr txBox="1"/>
          <p:nvPr/>
        </p:nvSpPr>
        <p:spPr>
          <a:xfrm>
            <a:off x="372968" y="6226856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Jaywant A, et al. Frequency and profile of objective cognitive deficits in hospitalized patients recovering from COVID-19. Neuropsychopharmacology 2021; https://</a:t>
            </a:r>
            <a:r>
              <a:rPr lang="en-US" dirty="0" err="1"/>
              <a:t>doi.org</a:t>
            </a:r>
            <a:r>
              <a:rPr lang="en-US" dirty="0"/>
              <a:t>/10.1038/s41386-021-00978-8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71425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D9FF3-FBF2-6143-9790-82BFF419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89" y="194005"/>
            <a:ext cx="11546306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Chronic fatigue syndrome/</a:t>
            </a:r>
            <a:r>
              <a:rPr lang="en-US" dirty="0" err="1"/>
              <a:t>Myalgic</a:t>
            </a:r>
            <a:r>
              <a:rPr lang="en-US" dirty="0"/>
              <a:t> encephalomyelitis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3B23A-B020-CE4D-9B76-B09B733F8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189" y="1010654"/>
            <a:ext cx="11546306" cy="5847346"/>
          </a:xfrm>
        </p:spPr>
        <p:txBody>
          <a:bodyPr>
            <a:normAutofit lnSpcReduction="10000"/>
          </a:bodyPr>
          <a:lstStyle/>
          <a:p>
            <a:r>
              <a:rPr lang="en-US" sz="3200" u="sng" dirty="0"/>
              <a:t>Features</a:t>
            </a:r>
          </a:p>
          <a:p>
            <a:pPr lvl="1"/>
            <a:r>
              <a:rPr lang="en-US" sz="2800" dirty="0"/>
              <a:t>Post-exertional malaise</a:t>
            </a:r>
          </a:p>
          <a:p>
            <a:pPr lvl="1"/>
            <a:r>
              <a:rPr lang="en-US" sz="2800" dirty="0"/>
              <a:t>Unrefreshing sleep disturbance </a:t>
            </a:r>
          </a:p>
          <a:p>
            <a:pPr lvl="1"/>
            <a:r>
              <a:rPr lang="en-US" sz="2800" dirty="0"/>
              <a:t>Orthostatic intolerance </a:t>
            </a:r>
          </a:p>
          <a:p>
            <a:pPr lvl="1"/>
            <a:r>
              <a:rPr lang="en-US" sz="2800" dirty="0"/>
              <a:t>Diffuse aches</a:t>
            </a:r>
          </a:p>
          <a:p>
            <a:pPr lvl="1"/>
            <a:r>
              <a:rPr lang="en-US" sz="2800" dirty="0"/>
              <a:t>Mood or cognitive symptoms</a:t>
            </a:r>
          </a:p>
          <a:p>
            <a:pPr lvl="1"/>
            <a:r>
              <a:rPr lang="en-US" sz="2800" dirty="0"/>
              <a:t>6-month duration for Dx</a:t>
            </a:r>
          </a:p>
          <a:p>
            <a:r>
              <a:rPr lang="en-US" sz="3200" u="sng" dirty="0"/>
              <a:t>Management approach:</a:t>
            </a:r>
          </a:p>
          <a:p>
            <a:pPr lvl="1"/>
            <a:r>
              <a:rPr lang="en-US" sz="2800" dirty="0"/>
              <a:t>Symptomatic interventions </a:t>
            </a:r>
          </a:p>
          <a:p>
            <a:pPr lvl="1"/>
            <a:r>
              <a:rPr lang="en-US" sz="2800" dirty="0"/>
              <a:t>Treat psychiatric comorbidities</a:t>
            </a:r>
          </a:p>
          <a:p>
            <a:pPr lvl="1"/>
            <a:r>
              <a:rPr lang="en-US" sz="2800" dirty="0"/>
              <a:t>Lifestyle education/wellness</a:t>
            </a:r>
          </a:p>
          <a:p>
            <a:pPr lvl="1"/>
            <a:r>
              <a:rPr lang="en-US" sz="2800" dirty="0">
                <a:solidFill>
                  <a:srgbClr val="00B0F0"/>
                </a:solidFill>
              </a:rPr>
              <a:t>Self-assessed limitations in reconditioning</a:t>
            </a:r>
            <a:r>
              <a:rPr lang="en-US" sz="2800" dirty="0"/>
              <a:t> (low impact, short duration)</a:t>
            </a:r>
          </a:p>
          <a:p>
            <a:pPr lvl="1"/>
            <a:r>
              <a:rPr lang="en-US" sz="2800" b="1" dirty="0"/>
              <a:t>No longer recommended in CBC/NICE guidelines: </a:t>
            </a:r>
            <a:r>
              <a:rPr lang="en-US" sz="2800" dirty="0"/>
              <a:t>graded exercise therapy, CBT for all patients</a:t>
            </a:r>
          </a:p>
          <a:p>
            <a:pPr lvl="1"/>
            <a:endParaRPr lang="en-US" sz="2800" dirty="0"/>
          </a:p>
        </p:txBody>
      </p:sp>
      <p:pic>
        <p:nvPicPr>
          <p:cNvPr id="1026" name="Picture 2" descr="Exhausted Stock Photos &amp;amp; Royalty-Free Images | Depositphotos">
            <a:extLst>
              <a:ext uri="{FF2B5EF4-FFF2-40B4-BE49-F238E27FC236}">
                <a16:creationId xmlns:a16="http://schemas.microsoft.com/office/drawing/2014/main" id="{109552A6-1031-7143-9B36-F8A62FDEF1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" b="-1"/>
          <a:stretch/>
        </p:blipFill>
        <p:spPr bwMode="auto">
          <a:xfrm>
            <a:off x="6226342" y="1372602"/>
            <a:ext cx="5316474" cy="33674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83614809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68E9F-D91E-7F45-AB25-4F3A2D7A8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914" y="-12700"/>
            <a:ext cx="10515600" cy="1325563"/>
          </a:xfrm>
        </p:spPr>
        <p:txBody>
          <a:bodyPr/>
          <a:lstStyle/>
          <a:p>
            <a:r>
              <a:rPr lang="en-US" dirty="0"/>
              <a:t>Long COVID-19 Fatigue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7807-B9A1-2F4B-9C8F-B307DCE9F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914" y="1227222"/>
            <a:ext cx="6803281" cy="563077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Most consistently reported symptom</a:t>
            </a:r>
          </a:p>
          <a:p>
            <a:r>
              <a:rPr lang="en-US" dirty="0"/>
              <a:t>Severe COVID-19 illness → more incidence</a:t>
            </a:r>
          </a:p>
          <a:p>
            <a:pPr lvl="1"/>
            <a:r>
              <a:rPr lang="en-US" dirty="0"/>
              <a:t>Non-hospitalized patients also!</a:t>
            </a:r>
          </a:p>
          <a:p>
            <a:r>
              <a:rPr lang="en-US" dirty="0"/>
              <a:t>Decreases over time</a:t>
            </a:r>
          </a:p>
          <a:p>
            <a:pPr lvl="1"/>
            <a:r>
              <a:rPr lang="en-US" dirty="0"/>
              <a:t>Can persist for 6+ months</a:t>
            </a:r>
          </a:p>
          <a:p>
            <a:r>
              <a:rPr lang="en-GB" dirty="0"/>
              <a:t>Accompanied by breathlessness, cough, deconditioning</a:t>
            </a:r>
          </a:p>
          <a:p>
            <a:r>
              <a:rPr lang="en-GB" dirty="0"/>
              <a:t>Disabling:</a:t>
            </a:r>
          </a:p>
          <a:p>
            <a:pPr lvl="1"/>
            <a:r>
              <a:rPr lang="en-GB" dirty="0"/>
              <a:t>Reduced functional capabilities</a:t>
            </a:r>
          </a:p>
          <a:p>
            <a:pPr lvl="1"/>
            <a:r>
              <a:rPr lang="en-GB" dirty="0"/>
              <a:t>May delay or prevent return to work</a:t>
            </a:r>
          </a:p>
          <a:p>
            <a:pPr lvl="1"/>
            <a:r>
              <a:rPr lang="en-GB" dirty="0"/>
              <a:t>Impairs ability to perform normal functional activities</a:t>
            </a:r>
          </a:p>
          <a:p>
            <a:r>
              <a:rPr lang="en-US" dirty="0"/>
              <a:t>Screen for and treat insomnia and depression</a:t>
            </a:r>
          </a:p>
          <a:p>
            <a:pPr lvl="1"/>
            <a:r>
              <a:rPr lang="en-US" dirty="0"/>
              <a:t>Can treat these!</a:t>
            </a:r>
            <a:endParaRPr lang="en-GB" dirty="0"/>
          </a:p>
          <a:p>
            <a:endParaRPr lang="en-US" dirty="0"/>
          </a:p>
        </p:txBody>
      </p:sp>
      <p:pic>
        <p:nvPicPr>
          <p:cNvPr id="2054" name="Picture 6" descr="Black fuel gauge scale empty tank Royalty Free Vector Image">
            <a:extLst>
              <a:ext uri="{FF2B5EF4-FFF2-40B4-BE49-F238E27FC236}">
                <a16:creationId xmlns:a16="http://schemas.microsoft.com/office/drawing/2014/main" id="{5AC13C7B-D8CE-0649-81CD-64EFB79251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7273300" y="1479941"/>
            <a:ext cx="4711620" cy="468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43989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C9A0949D-B1D3-7147-A68C-C3E17C9939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053137" y="0"/>
            <a:ext cx="41388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CA3518-BD94-1947-A0EA-C2DB91F2A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143" y="312822"/>
            <a:ext cx="7972927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Post-intensive care unit syndrome (PICS), Prolonged delirium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38332-DC33-2D44-BC60-006257649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143" y="1792163"/>
            <a:ext cx="7491662" cy="4912059"/>
          </a:xfrm>
        </p:spPr>
        <p:txBody>
          <a:bodyPr>
            <a:normAutofit/>
          </a:bodyPr>
          <a:lstStyle/>
          <a:p>
            <a:r>
              <a:rPr lang="en-US" dirty="0"/>
              <a:t>Prolonged ICU stay → </a:t>
            </a:r>
          </a:p>
          <a:p>
            <a:pPr lvl="1"/>
            <a:r>
              <a:rPr lang="en-US" dirty="0"/>
              <a:t>Persistent cognitive dysfunction</a:t>
            </a:r>
          </a:p>
          <a:p>
            <a:pPr lvl="1"/>
            <a:r>
              <a:rPr lang="en-US" dirty="0"/>
              <a:t>Muscle weakness</a:t>
            </a:r>
          </a:p>
          <a:p>
            <a:pPr lvl="1"/>
            <a:r>
              <a:rPr lang="en-US" dirty="0"/>
              <a:t>Post-traumatic stress symptoms</a:t>
            </a:r>
          </a:p>
          <a:p>
            <a:r>
              <a:rPr lang="en-US" dirty="0"/>
              <a:t>Delirium can take days to weeks to months to resolve to a cognitive baseline after the </a:t>
            </a:r>
            <a:r>
              <a:rPr lang="en-US" dirty="0" err="1"/>
              <a:t>deliriogenic</a:t>
            </a:r>
            <a:r>
              <a:rPr lang="en-US" dirty="0"/>
              <a:t> etiology is resolved</a:t>
            </a:r>
          </a:p>
          <a:p>
            <a:r>
              <a:rPr lang="en-US" dirty="0"/>
              <a:t>Very plausible element of long COVID for hospitalized patients, but mild infections without ICU care, or even without hospitalization can cause long COVID, so not the full picture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097039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14111</TotalTime>
  <Words>2437</Words>
  <Application>Microsoft Office PowerPoint</Application>
  <PresentationFormat>Widescreen</PresentationFormat>
  <Paragraphs>265</Paragraphs>
  <Slides>24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 Theme</vt:lpstr>
      <vt:lpstr>Long COVID: Psychiatrist Perspective</vt:lpstr>
      <vt:lpstr>Disclosures</vt:lpstr>
      <vt:lpstr>Should a psychiatrist think of “long COVID” like...</vt:lpstr>
      <vt:lpstr>Lung Transplant Candidacy</vt:lpstr>
      <vt:lpstr>CASE 2: Resolved long COVID, lingering psychosocial sequelae</vt:lpstr>
      <vt:lpstr>COVID Fog</vt:lpstr>
      <vt:lpstr>Chronic fatigue syndrome/Myalgic encephalomyelitis </vt:lpstr>
      <vt:lpstr>Long COVID-19 Fatigue</vt:lpstr>
      <vt:lpstr>Post-intensive care unit syndrome (PICS), Prolonged delirium </vt:lpstr>
      <vt:lpstr>Psychiatric disorder due to another medical condition?</vt:lpstr>
      <vt:lpstr>Psychiatric disorder due to another medical condition</vt:lpstr>
      <vt:lpstr>CNS anti-inflammatory psychiatric interventions</vt:lpstr>
      <vt:lpstr>Stigma Considerations</vt:lpstr>
      <vt:lpstr>Key Points</vt:lpstr>
      <vt:lpstr>Cleveland Clinic and Long COVID</vt:lpstr>
      <vt:lpstr>Cleveland Clinic and Long COVID</vt:lpstr>
      <vt:lpstr>PowerPoint Presentation</vt:lpstr>
      <vt:lpstr>Adjunctive Management Care Paths</vt:lpstr>
      <vt:lpstr>Treating both…</vt:lpstr>
      <vt:lpstr>Lessons Learned</vt:lpstr>
      <vt:lpstr>Future Directions</vt:lpstr>
      <vt:lpstr>reCOVer Group</vt:lpstr>
      <vt:lpstr>References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COVID – Psychiatrist Perspective</dc:title>
  <dc:creator>Mitchell, Arwen</dc:creator>
  <cp:lastModifiedBy>Hamm, Brandon</cp:lastModifiedBy>
  <cp:revision>35</cp:revision>
  <dcterms:created xsi:type="dcterms:W3CDTF">2021-09-16T03:55:49Z</dcterms:created>
  <dcterms:modified xsi:type="dcterms:W3CDTF">2021-10-27T18:03:29Z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830602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S9.1.2</vt:lpwstr>
  </property>
</Properties>
</file>