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256" r:id="rId5"/>
    <p:sldId id="474" r:id="rId6"/>
    <p:sldId id="480" r:id="rId7"/>
    <p:sldId id="257" r:id="rId8"/>
    <p:sldId id="477" r:id="rId9"/>
    <p:sldId id="482" r:id="rId10"/>
    <p:sldId id="475" r:id="rId11"/>
    <p:sldId id="481" r:id="rId12"/>
    <p:sldId id="483" r:id="rId13"/>
    <p:sldId id="479" r:id="rId14"/>
    <p:sldId id="258" r:id="rId15"/>
    <p:sldId id="281" r:id="rId16"/>
    <p:sldId id="378" r:id="rId17"/>
    <p:sldId id="458" r:id="rId18"/>
    <p:sldId id="457" r:id="rId19"/>
    <p:sldId id="381" r:id="rId20"/>
    <p:sldId id="465" r:id="rId21"/>
    <p:sldId id="466" r:id="rId22"/>
    <p:sldId id="462" r:id="rId23"/>
    <p:sldId id="463" r:id="rId24"/>
    <p:sldId id="464" r:id="rId25"/>
    <p:sldId id="467" r:id="rId26"/>
    <p:sldId id="468" r:id="rId27"/>
    <p:sldId id="470" r:id="rId28"/>
    <p:sldId id="471" r:id="rId29"/>
    <p:sldId id="472" r:id="rId30"/>
    <p:sldId id="473" r:id="rId31"/>
    <p:sldId id="285" r:id="rId32"/>
    <p:sldId id="368" r:id="rId33"/>
    <p:sldId id="434" r:id="rId34"/>
    <p:sldId id="384" r:id="rId35"/>
    <p:sldId id="448" r:id="rId36"/>
    <p:sldId id="478" r:id="rId37"/>
    <p:sldId id="455" r:id="rId38"/>
    <p:sldId id="456" r:id="rId39"/>
    <p:sldId id="459" r:id="rId40"/>
    <p:sldId id="460" r:id="rId41"/>
    <p:sldId id="461" r:id="rId42"/>
    <p:sldId id="403" r:id="rId43"/>
    <p:sldId id="404" r:id="rId44"/>
    <p:sldId id="406" r:id="rId45"/>
    <p:sldId id="409" r:id="rId46"/>
    <p:sldId id="446" r:id="rId47"/>
    <p:sldId id="410" r:id="rId48"/>
    <p:sldId id="411" r:id="rId49"/>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8"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So Yeon" initials="KSY" lastIdx="2" clrIdx="0">
    <p:extLst>
      <p:ext uri="{19B8F6BF-5375-455C-9EA6-DF929625EA0E}">
        <p15:presenceInfo xmlns:p15="http://schemas.microsoft.com/office/powerpoint/2012/main" userId="S-1-5-21-8915387-943144406-1916815836-1281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5A25"/>
    <a:srgbClr val="389155"/>
    <a:srgbClr val="EFF6EA"/>
    <a:srgbClr val="DEECD3"/>
    <a:srgbClr val="006B31"/>
    <a:srgbClr val="177D38"/>
    <a:srgbClr val="003300"/>
    <a:srgbClr val="66A677"/>
    <a:srgbClr val="C5FFDE"/>
    <a:srgbClr val="81D2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76466" autoAdjust="0"/>
  </p:normalViewPr>
  <p:slideViewPr>
    <p:cSldViewPr snapToGrid="0" snapToObjects="1" showGuides="1">
      <p:cViewPr varScale="1">
        <p:scale>
          <a:sx n="120" d="100"/>
          <a:sy n="120" d="100"/>
        </p:scale>
        <p:origin x="1830" y="108"/>
      </p:cViewPr>
      <p:guideLst>
        <p:guide orient="horz" pos="4228"/>
        <p:guide pos="38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680009BD-8F19-0B44-8E85-44C88B02A425}" type="datetimeFigureOut">
              <a:rPr lang="en-US" smtClean="0"/>
              <a:t>9/20/2021</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04F5F82E-548B-494F-89A6-3B3ADDAECC67}" type="slidenum">
              <a:rPr lang="en-US" smtClean="0"/>
              <a:t>‹#›</a:t>
            </a:fld>
            <a:endParaRPr lang="en-US"/>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44CD39A-F679-DF43-BBE4-8BF4AC45CCF4}" type="datetimeFigureOut">
              <a:rPr lang="en-US" smtClean="0"/>
              <a:t>9/20/2021</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205259CE-35B4-F249-A2D4-2A860B274D7B}" type="slidenum">
              <a:rPr lang="en-US" smtClean="0"/>
              <a:t>‹#›</a:t>
            </a:fld>
            <a:endParaRPr lang="en-US"/>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we will discuss the relationship between depression and cardiovascular disease. Over the past 20-30 years, depression has been linked to both the development and progression of heart disease. While the relationships between depression and heart disease are relatively consistent among studies, most studies that have been performed to date have focused on individuals in more economically prosperous regions, such as the United States and northern European countries.  There has been less research examining the links between depression and heart disease in developing nations.</a:t>
            </a:r>
          </a:p>
          <a:p>
            <a:endParaRPr lang="en-US" baseline="0" dirty="0"/>
          </a:p>
          <a:p>
            <a:endParaRPr lang="en-US" baseline="0" dirty="0"/>
          </a:p>
          <a:p>
            <a:r>
              <a:rPr lang="en-US" baseline="0" dirty="0" err="1"/>
              <a:t>Pizzi</a:t>
            </a:r>
            <a:r>
              <a:rPr lang="en-US" baseline="0" dirty="0"/>
              <a:t> evaluated 391 asymptomatic patients with a cluster of risk factors, examined depression using the BDI, and determined intima-media thickening using ultrasound.  They found that IMT is higher in depressed patients, suggesting that these patients have accelerated rates of atherosclerosis.</a:t>
            </a:r>
          </a:p>
          <a:p>
            <a:endParaRPr lang="en-US" baseline="0" dirty="0"/>
          </a:p>
          <a:p>
            <a:r>
              <a:rPr lang="en-US" baseline="0" dirty="0" err="1"/>
              <a:t>Wulsin</a:t>
            </a:r>
            <a:r>
              <a:rPr lang="en-US" baseline="0" dirty="0"/>
              <a:t> was a systematic review of 10 studies looking at the risk depression produces for coronary artery disease development.  They found that the risk is 1.64.</a:t>
            </a:r>
          </a:p>
          <a:p>
            <a:endParaRPr lang="en-US" baseline="0" dirty="0"/>
          </a:p>
          <a:p>
            <a:r>
              <a:rPr lang="en-US" dirty="0"/>
              <a:t>Van </a:t>
            </a:r>
            <a:r>
              <a:rPr lang="en-US" dirty="0" err="1"/>
              <a:t>Melle</a:t>
            </a:r>
            <a:r>
              <a:rPr lang="en-US" dirty="0"/>
              <a:t> and Barth both</a:t>
            </a:r>
            <a:r>
              <a:rPr lang="en-US" baseline="0" dirty="0"/>
              <a:t> performed meta analyses to find the increased risk of all-cause mortality.  The adjusted odds ratio was 1.76.</a:t>
            </a:r>
          </a:p>
          <a:p>
            <a:endParaRPr lang="en-US" dirty="0"/>
          </a:p>
        </p:txBody>
      </p:sp>
      <p:sp>
        <p:nvSpPr>
          <p:cNvPr id="4" name="Slide Number Placeholder 3"/>
          <p:cNvSpPr>
            <a:spLocks noGrp="1"/>
          </p:cNvSpPr>
          <p:nvPr>
            <p:ph type="sldNum" sz="quarter" idx="10"/>
          </p:nvPr>
        </p:nvSpPr>
        <p:spPr/>
        <p:txBody>
          <a:bodyPr/>
          <a:lstStyle/>
          <a:p>
            <a:fld id="{3CCDC4C6-62A1-4DDE-993E-88E46A6AA472}" type="slidenum">
              <a:rPr lang="en-US" smtClean="0"/>
              <a:pPr/>
              <a:t>12</a:t>
            </a:fld>
            <a:endParaRPr lang="en-US"/>
          </a:p>
        </p:txBody>
      </p:sp>
    </p:spTree>
    <p:extLst>
      <p:ext uri="{BB962C8B-B14F-4D97-AF65-F5344CB8AC3E}">
        <p14:creationId xmlns:p14="http://schemas.microsoft.com/office/powerpoint/2010/main" val="80856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table is looking at depression and anxiety disorder diagnosis and what you can see or hear that is kind of interesting is that when you are actually looking at kind of diagnosis anxiety is significantly associated with cardiovascular disease in both the kind of like age and sex adjusted model and the fully adjusted model and this is similar to what we see with depression the risks are virtually the same and they remain significant additionally when you put them in the model together including both depression and anxiety disorder diagnosis you can see that their relationships between their relationships too incident cardiovascular disease are significant and are similar in magnitude. So what we can take away from this study is that while looking at depression and anxiety while looking at anxiety symptoms may not be an ideal way to look for people who are at increased risk for heart disease if you can actually find people with anxiety disorders there is a significant risk there and it is similar to what we would see with depression. Personally I think screening for anxiety disorders is the way to go if you are to screen for some type of disorder in people with heart disease because I think that in addition to because anxiety disorders really reflect chronic and persistent anxiety and there are things that we know how to treat. </a:t>
            </a:r>
          </a:p>
        </p:txBody>
      </p:sp>
      <p:sp>
        <p:nvSpPr>
          <p:cNvPr id="4" name="Slide Number Placeholder 3"/>
          <p:cNvSpPr>
            <a:spLocks noGrp="1"/>
          </p:cNvSpPr>
          <p:nvPr>
            <p:ph type="sldNum" sz="quarter" idx="10"/>
          </p:nvPr>
        </p:nvSpPr>
        <p:spPr/>
        <p:txBody>
          <a:bodyPr/>
          <a:lstStyle/>
          <a:p>
            <a:fld id="{205259CE-35B4-F249-A2D4-2A860B274D7B}" type="slidenum">
              <a:rPr lang="en-US" smtClean="0"/>
              <a:t>21</a:t>
            </a:fld>
            <a:endParaRPr lang="en-US"/>
          </a:p>
        </p:txBody>
      </p:sp>
    </p:spTree>
    <p:extLst>
      <p:ext uri="{BB962C8B-B14F-4D97-AF65-F5344CB8AC3E}">
        <p14:creationId xmlns:p14="http://schemas.microsoft.com/office/powerpoint/2010/main" val="361581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spend some time talking about the evidence for treatments of psychiatric illnesses and individuals with heart disease. </a:t>
            </a:r>
          </a:p>
        </p:txBody>
      </p:sp>
      <p:sp>
        <p:nvSpPr>
          <p:cNvPr id="4" name="Slide Number Placeholder 3"/>
          <p:cNvSpPr>
            <a:spLocks noGrp="1"/>
          </p:cNvSpPr>
          <p:nvPr>
            <p:ph type="sldNum" sz="quarter" idx="5"/>
          </p:nvPr>
        </p:nvSpPr>
        <p:spPr/>
        <p:txBody>
          <a:bodyPr/>
          <a:lstStyle/>
          <a:p>
            <a:fld id="{205259CE-35B4-F249-A2D4-2A860B274D7B}" type="slidenum">
              <a:rPr lang="en-US" smtClean="0"/>
              <a:t>22</a:t>
            </a:fld>
            <a:endParaRPr lang="en-US"/>
          </a:p>
        </p:txBody>
      </p:sp>
    </p:spTree>
    <p:extLst>
      <p:ext uri="{BB962C8B-B14F-4D97-AF65-F5344CB8AC3E}">
        <p14:creationId xmlns:p14="http://schemas.microsoft.com/office/powerpoint/2010/main" val="320516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we'll start with pharmacotherapy. Anti depressants have been studied a number of SSRI medications and atypical anti depressants have been studied in patients with coronary artery disease and the sad heart trial looked at </a:t>
            </a:r>
            <a:r>
              <a:rPr lang="en-US" dirty="0" err="1"/>
              <a:t>sertralin</a:t>
            </a:r>
            <a:r>
              <a:rPr lang="en-US" dirty="0"/>
              <a:t> they create trial looked at the </a:t>
            </a:r>
            <a:r>
              <a:rPr lang="en-US" dirty="0" err="1"/>
              <a:t>talip</a:t>
            </a:r>
            <a:r>
              <a:rPr lang="en-US" dirty="0"/>
              <a:t> ram S </a:t>
            </a:r>
            <a:r>
              <a:rPr lang="en-US" dirty="0" err="1"/>
              <a:t>topoke</a:t>
            </a:r>
            <a:r>
              <a:rPr lang="en-US" dirty="0"/>
              <a:t> looked acetal </a:t>
            </a:r>
            <a:r>
              <a:rPr lang="en-US" dirty="0" err="1"/>
              <a:t>apram</a:t>
            </a:r>
            <a:r>
              <a:rPr lang="en-US" dirty="0"/>
              <a:t> and the mind study looked at </a:t>
            </a:r>
            <a:r>
              <a:rPr lang="en-US" dirty="0" err="1"/>
              <a:t>murtaz</a:t>
            </a:r>
            <a:r>
              <a:rPr lang="en-US" dirty="0"/>
              <a:t> </a:t>
            </a:r>
            <a:r>
              <a:rPr lang="en-US" dirty="0" err="1"/>
              <a:t>oppin</a:t>
            </a:r>
            <a:r>
              <a:rPr lang="en-US" dirty="0"/>
              <a:t> and these kinds of medications do appear to improve depressive symptoms in patients with coronary artery disease and they appear to be safe and  </a:t>
            </a:r>
          </a:p>
        </p:txBody>
      </p:sp>
      <p:sp>
        <p:nvSpPr>
          <p:cNvPr id="4" name="Slide Number Placeholder 3"/>
          <p:cNvSpPr>
            <a:spLocks noGrp="1"/>
          </p:cNvSpPr>
          <p:nvPr>
            <p:ph type="sldNum" sz="quarter" idx="5"/>
          </p:nvPr>
        </p:nvSpPr>
        <p:spPr/>
        <p:txBody>
          <a:bodyPr/>
          <a:lstStyle/>
          <a:p>
            <a:fld id="{205259CE-35B4-F249-A2D4-2A860B274D7B}" type="slidenum">
              <a:rPr lang="en-US" smtClean="0"/>
              <a:t>23</a:t>
            </a:fld>
            <a:endParaRPr lang="en-US"/>
          </a:p>
        </p:txBody>
      </p:sp>
    </p:spTree>
    <p:extLst>
      <p:ext uri="{BB962C8B-B14F-4D97-AF65-F5344CB8AC3E}">
        <p14:creationId xmlns:p14="http://schemas.microsoft.com/office/powerpoint/2010/main" val="161241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while there is evidence that antidepressants are effective at improving depressive symptoms there is also increasing evidence that these medications may actually help people who in terms of their cardiovascular health. And this is from a number of different studies so the enriched study which was a study that looked at CBT found that those individuals who were receiving antidepressants actually had lower rates of mortality than those who didn‘t there have been a number of cohort studies that have found that people who have insufficient treatment for depression or are not treated for depression are actually at higher risk for mortality following different types of cardiovascular events the decades study found that antidepressant treatment was associated with a reduced risk of major adverse cardiac events and then finally the Esther pox study which was the acetal </a:t>
            </a:r>
            <a:r>
              <a:rPr lang="en-US" dirty="0" err="1"/>
              <a:t>apram</a:t>
            </a:r>
            <a:r>
              <a:rPr lang="en-US" dirty="0"/>
              <a:t> randomized controlled trial found that people who were randomized to receive acetal </a:t>
            </a:r>
            <a:r>
              <a:rPr lang="en-US" dirty="0" err="1"/>
              <a:t>apram</a:t>
            </a:r>
            <a:r>
              <a:rPr lang="en-US" dirty="0"/>
              <a:t> actually had a reduced risk of major adverse cardiac events when you followed them over the course of 12 years </a:t>
            </a:r>
          </a:p>
        </p:txBody>
      </p:sp>
      <p:sp>
        <p:nvSpPr>
          <p:cNvPr id="4" name="Slide Number Placeholder 3"/>
          <p:cNvSpPr>
            <a:spLocks noGrp="1"/>
          </p:cNvSpPr>
          <p:nvPr>
            <p:ph type="sldNum" sz="quarter" idx="5"/>
          </p:nvPr>
        </p:nvSpPr>
        <p:spPr/>
        <p:txBody>
          <a:bodyPr/>
          <a:lstStyle/>
          <a:p>
            <a:fld id="{205259CE-35B4-F249-A2D4-2A860B274D7B}" type="slidenum">
              <a:rPr lang="en-US" smtClean="0"/>
              <a:t>24</a:t>
            </a:fld>
            <a:endParaRPr lang="en-US"/>
          </a:p>
        </p:txBody>
      </p:sp>
    </p:spTree>
    <p:extLst>
      <p:ext uri="{BB962C8B-B14F-4D97-AF65-F5344CB8AC3E}">
        <p14:creationId xmlns:p14="http://schemas.microsoft.com/office/powerpoint/2010/main" val="1805094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us to a recent systematic review and meta analysis that was just published earlier this year that looked at randomized controlled trials to assess the impact of SSRI medications on cardiac outcomes in individuals with coronary artery disease. In this meta analysis eight analysis eight studies or analysis from studies were included five of them included individuals with major depressive disorder using a DSM diagnosis the other ones used cutoff points on different types of questionnaires and the medications that were included in the different studies were flu </a:t>
            </a:r>
            <a:r>
              <a:rPr lang="en-US" dirty="0" err="1"/>
              <a:t>achsa</a:t>
            </a:r>
            <a:r>
              <a:rPr lang="en-US" dirty="0"/>
              <a:t> teen search </a:t>
            </a:r>
            <a:r>
              <a:rPr lang="en-US" dirty="0" err="1"/>
              <a:t>ralin</a:t>
            </a:r>
            <a:r>
              <a:rPr lang="en-US" dirty="0"/>
              <a:t> acetal </a:t>
            </a:r>
            <a:r>
              <a:rPr lang="en-US" dirty="0" err="1"/>
              <a:t>apram</a:t>
            </a:r>
            <a:r>
              <a:rPr lang="en-US" dirty="0"/>
              <a:t> </a:t>
            </a:r>
            <a:r>
              <a:rPr lang="en-US" dirty="0" err="1"/>
              <a:t>sital</a:t>
            </a:r>
            <a:r>
              <a:rPr lang="en-US" dirty="0"/>
              <a:t> </a:t>
            </a:r>
            <a:r>
              <a:rPr lang="en-US" dirty="0" err="1"/>
              <a:t>apram</a:t>
            </a:r>
            <a:r>
              <a:rPr lang="en-US" dirty="0"/>
              <a:t> and </a:t>
            </a:r>
            <a:r>
              <a:rPr lang="en-US" dirty="0" err="1"/>
              <a:t>peroxy</a:t>
            </a:r>
            <a:r>
              <a:rPr lang="en-US" dirty="0"/>
              <a:t> teen. In this meta analysis the authors were really looking to see whether or not these medications were associated with reductions in all </a:t>
            </a:r>
            <a:r>
              <a:rPr lang="en-US" dirty="0" err="1"/>
              <a:t>'cause</a:t>
            </a:r>
            <a:r>
              <a:rPr lang="en-US" dirty="0"/>
              <a:t> mortality and myocardial infarction as well as some other secondary outcomes </a:t>
            </a:r>
          </a:p>
        </p:txBody>
      </p:sp>
      <p:sp>
        <p:nvSpPr>
          <p:cNvPr id="4" name="Slide Number Placeholder 3"/>
          <p:cNvSpPr>
            <a:spLocks noGrp="1"/>
          </p:cNvSpPr>
          <p:nvPr>
            <p:ph type="sldNum" sz="quarter" idx="5"/>
          </p:nvPr>
        </p:nvSpPr>
        <p:spPr/>
        <p:txBody>
          <a:bodyPr/>
          <a:lstStyle/>
          <a:p>
            <a:fld id="{205259CE-35B4-F249-A2D4-2A860B274D7B}" type="slidenum">
              <a:rPr lang="en-US" smtClean="0"/>
              <a:t>25</a:t>
            </a:fld>
            <a:endParaRPr lang="en-US"/>
          </a:p>
        </p:txBody>
      </p:sp>
    </p:spTree>
    <p:extLst>
      <p:ext uri="{BB962C8B-B14F-4D97-AF65-F5344CB8AC3E}">
        <p14:creationId xmlns:p14="http://schemas.microsoft.com/office/powerpoint/2010/main" val="318577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this is the forest plot looking at all </a:t>
            </a:r>
            <a:r>
              <a:rPr lang="en-US" dirty="0" err="1"/>
              <a:t>'cause</a:t>
            </a:r>
            <a:r>
              <a:rPr lang="en-US" dirty="0"/>
              <a:t> mortality. And when you're looking at the forest plot what you really want to do is look at the vertical line here and you want to see whether or not the studies the diamond that is created by these different studies is overlapping in which case there's not a significant result or if it's not overlapping in which case it does suggest that there's a lower risk and what you can see here is that overall UM there is not a significant reduction in all </a:t>
            </a:r>
            <a:r>
              <a:rPr lang="en-US" dirty="0" err="1"/>
              <a:t>'cause</a:t>
            </a:r>
            <a:r>
              <a:rPr lang="en-US" dirty="0"/>
              <a:t> mortality when looking at the SSRI medications. However you can see that there's really only three studies here uhm and so it's hard to know really what to glean from these. </a:t>
            </a:r>
          </a:p>
        </p:txBody>
      </p:sp>
      <p:sp>
        <p:nvSpPr>
          <p:cNvPr id="4" name="Slide Number Placeholder 3"/>
          <p:cNvSpPr>
            <a:spLocks noGrp="1"/>
          </p:cNvSpPr>
          <p:nvPr>
            <p:ph type="sldNum" sz="quarter" idx="5"/>
          </p:nvPr>
        </p:nvSpPr>
        <p:spPr/>
        <p:txBody>
          <a:bodyPr/>
          <a:lstStyle/>
          <a:p>
            <a:fld id="{205259CE-35B4-F249-A2D4-2A860B274D7B}" type="slidenum">
              <a:rPr lang="en-US" smtClean="0"/>
              <a:t>26</a:t>
            </a:fld>
            <a:endParaRPr lang="en-US"/>
          </a:p>
        </p:txBody>
      </p:sp>
    </p:spTree>
    <p:extLst>
      <p:ext uri="{BB962C8B-B14F-4D97-AF65-F5344CB8AC3E}">
        <p14:creationId xmlns:p14="http://schemas.microsoft.com/office/powerpoint/2010/main" val="290861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more specifically at myocardial infarction six analysis were included in this and in contrast to the other one they found that there was a significantly reduced risk of myocardial infarction in people who were taking were randomized to receive an antidepressant medication so it did seem as though So in this case it did seem as though uh antidepressant medications were associated with a reduced risk of MI. the authors did look at other outcomes including angina stroke hospitalizations at heart failure but there were no significant findings there period </a:t>
            </a:r>
          </a:p>
          <a:p>
            <a:endParaRPr lang="en-US" dirty="0"/>
          </a:p>
          <a:p>
            <a:r>
              <a:rPr lang="en-US" dirty="0"/>
              <a:t>There were no significant effects on angina, stroke, hospitalizations, or HF.</a:t>
            </a:r>
          </a:p>
        </p:txBody>
      </p:sp>
      <p:sp>
        <p:nvSpPr>
          <p:cNvPr id="4" name="Slide Number Placeholder 3"/>
          <p:cNvSpPr>
            <a:spLocks noGrp="1"/>
          </p:cNvSpPr>
          <p:nvPr>
            <p:ph type="sldNum" sz="quarter" idx="5"/>
          </p:nvPr>
        </p:nvSpPr>
        <p:spPr/>
        <p:txBody>
          <a:bodyPr/>
          <a:lstStyle/>
          <a:p>
            <a:fld id="{205259CE-35B4-F249-A2D4-2A860B274D7B}" type="slidenum">
              <a:rPr lang="en-US" smtClean="0"/>
              <a:t>27</a:t>
            </a:fld>
            <a:endParaRPr lang="en-US"/>
          </a:p>
        </p:txBody>
      </p:sp>
    </p:spTree>
    <p:extLst>
      <p:ext uri="{BB962C8B-B14F-4D97-AF65-F5344CB8AC3E}">
        <p14:creationId xmlns:p14="http://schemas.microsoft.com/office/powerpoint/2010/main" val="98822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Finally I wanted to touch upon psychotherapy in patients with coronary artery disease. Come in patients with CD CBT has been shown to lead to improvements in depressive symptoms and other psychological outcomes. The biggest study that has been done looking at CBT is the enriched study which found that CBT was associated with a reduced risk of or with improvements in depressive symptoms and improved social support however there’s really been few meta analysis looking </a:t>
            </a:r>
          </a:p>
          <a:p>
            <a:pPr lvl="1"/>
            <a:endParaRPr lang="en-US" dirty="0"/>
          </a:p>
          <a:p>
            <a:pPr lvl="1"/>
            <a:r>
              <a:rPr lang="en-US" dirty="0"/>
              <a:t>ENRICHD</a:t>
            </a:r>
          </a:p>
          <a:p>
            <a:pPr lvl="2"/>
            <a:r>
              <a:rPr lang="en-US" dirty="0"/>
              <a:t>RCT of CBT vs. usual care in 2,481 post-MI patients with major or minor depression or low perceived social support</a:t>
            </a:r>
          </a:p>
          <a:p>
            <a:pPr lvl="2"/>
            <a:r>
              <a:rPr lang="en-US" dirty="0"/>
              <a:t>Modest improvements in depression and social support scores at the end of the intervention</a:t>
            </a:r>
          </a:p>
          <a:p>
            <a:pPr lvl="2"/>
            <a:r>
              <a:rPr lang="en-US" dirty="0"/>
              <a:t>No significant differences in terms of recurrent MI or death</a:t>
            </a:r>
          </a:p>
          <a:p>
            <a:pPr lvl="1"/>
            <a:r>
              <a:rPr lang="en-US" dirty="0"/>
              <a:t>Freedland 2009</a:t>
            </a:r>
          </a:p>
          <a:p>
            <a:pPr lvl="2"/>
            <a:r>
              <a:rPr lang="en-US" dirty="0"/>
              <a:t>RCT of CBT, supportive stress management, or usual care in 123 post-CABG patients with major or minor depression</a:t>
            </a:r>
          </a:p>
          <a:p>
            <a:pPr lvl="2"/>
            <a:r>
              <a:rPr lang="en-US" dirty="0"/>
              <a:t>Higher rates of remission from depressive symptoms at 3 and 9 months</a:t>
            </a:r>
          </a:p>
          <a:p>
            <a:pPr lvl="2"/>
            <a:r>
              <a:rPr lang="en-US" dirty="0"/>
              <a:t>Greater improvements in anxiety, hopelessness, perceived stress, and mental </a:t>
            </a:r>
            <a:r>
              <a:rPr lang="en-US" dirty="0" err="1"/>
              <a:t>HRQoL</a:t>
            </a:r>
            <a:r>
              <a:rPr lang="en-US" dirty="0"/>
              <a:t> compared with usual care</a:t>
            </a:r>
          </a:p>
          <a:p>
            <a:endParaRPr lang="en-US" dirty="0"/>
          </a:p>
        </p:txBody>
      </p:sp>
      <p:sp>
        <p:nvSpPr>
          <p:cNvPr id="4" name="Slide Number Placeholder 3"/>
          <p:cNvSpPr>
            <a:spLocks noGrp="1"/>
          </p:cNvSpPr>
          <p:nvPr>
            <p:ph type="sldNum" sz="quarter" idx="5"/>
          </p:nvPr>
        </p:nvSpPr>
        <p:spPr/>
        <p:txBody>
          <a:bodyPr/>
          <a:lstStyle/>
          <a:p>
            <a:fld id="{205259CE-35B4-F249-A2D4-2A860B274D7B}" type="slidenum">
              <a:rPr lang="en-US" smtClean="0"/>
              <a:t>28</a:t>
            </a:fld>
            <a:endParaRPr lang="en-US"/>
          </a:p>
        </p:txBody>
      </p:sp>
    </p:spTree>
    <p:extLst>
      <p:ext uri="{BB962C8B-B14F-4D97-AF65-F5344CB8AC3E}">
        <p14:creationId xmlns:p14="http://schemas.microsoft.com/office/powerpoint/2010/main" val="1148878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 in 2019 revealing colleagues looked at the effectiveness of CBT in patients with cardiovascular disease and this was a systematic review and meta analysis looking at randomized controlled trials that looked at the efficacy of CBT in patients with coronary heart disease ACS atrial fibrillation were following my cardio infarction and who had depression or anxiety. The main outcomes were depressive or anxiety symptoms and the comparators could be usual care medications a weightless control or no treatment at all. And so in this systematic review and meta analysis there were 12 studies including over 2 1000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Objective: Depression and anxiety are highly prevalent in patients with cardiovascular disease (CVD) and influence their mental wellbeing</a:t>
            </a:r>
          </a:p>
          <a:p>
            <a:r>
              <a:rPr lang="en-US" sz="1200" b="0" i="0" u="none" strike="noStrike" kern="1200" baseline="0" dirty="0">
                <a:solidFill>
                  <a:schemeClr val="tx1"/>
                </a:solidFill>
                <a:latin typeface="+mn-lt"/>
                <a:ea typeface="+mn-ea"/>
                <a:cs typeface="+mn-cs"/>
              </a:rPr>
              <a:t>and CVD prognosis. The primary objective was to assess the effectiveness of cognitive behavioral therapy (CBT) for depression</a:t>
            </a:r>
          </a:p>
          <a:p>
            <a:r>
              <a:rPr lang="en-US" sz="1200" b="0" i="0" u="none" strike="noStrike" kern="1200" baseline="0" dirty="0">
                <a:solidFill>
                  <a:schemeClr val="tx1"/>
                </a:solidFill>
                <a:latin typeface="+mn-lt"/>
                <a:ea typeface="+mn-ea"/>
                <a:cs typeface="+mn-cs"/>
              </a:rPr>
              <a:t>and anxiety in patients with CVD. Secondary objectives were to assess the impact of CBT on cardiovascular mortality, cardiovascular</a:t>
            </a:r>
          </a:p>
          <a:p>
            <a:r>
              <a:rPr lang="en-US" sz="1200" b="0" i="0" u="none" strike="noStrike" kern="1200" baseline="0" dirty="0">
                <a:solidFill>
                  <a:schemeClr val="tx1"/>
                </a:solidFill>
                <a:latin typeface="+mn-lt"/>
                <a:ea typeface="+mn-ea"/>
                <a:cs typeface="+mn-cs"/>
              </a:rPr>
              <a:t>events, patient satisfaction, and quality of life.</a:t>
            </a:r>
          </a:p>
          <a:p>
            <a:r>
              <a:rPr lang="en-US" sz="1200" b="0" i="0" u="none" strike="noStrike" kern="1200" baseline="0" dirty="0">
                <a:solidFill>
                  <a:schemeClr val="tx1"/>
                </a:solidFill>
                <a:latin typeface="+mn-lt"/>
                <a:ea typeface="+mn-ea"/>
                <a:cs typeface="+mn-cs"/>
              </a:rPr>
              <a:t>Methods: MEDLINE, PsycINFO, CINAHL, CENTRAL, and alternative sources were searched for randomized controlled trials and observational</a:t>
            </a:r>
          </a:p>
          <a:p>
            <a:r>
              <a:rPr lang="en-US" sz="1200" b="0" i="0" u="none" strike="noStrike" kern="1200" baseline="0" dirty="0">
                <a:solidFill>
                  <a:schemeClr val="tx1"/>
                </a:solidFill>
                <a:latin typeface="+mn-lt"/>
                <a:ea typeface="+mn-ea"/>
                <a:cs typeface="+mn-cs"/>
              </a:rPr>
              <a:t>studies with a control. Studies were required to assess CBT in coronary heart disease, acute coronary syndrome, atrial fibrillation, or</a:t>
            </a:r>
          </a:p>
          <a:p>
            <a:r>
              <a:rPr lang="en-US" sz="1200" b="0" i="0" u="none" strike="noStrike" kern="1200" baseline="0" dirty="0" err="1">
                <a:solidFill>
                  <a:schemeClr val="tx1"/>
                </a:solidFill>
                <a:latin typeface="+mn-lt"/>
                <a:ea typeface="+mn-ea"/>
                <a:cs typeface="+mn-cs"/>
              </a:rPr>
              <a:t>postmyocardial</a:t>
            </a:r>
            <a:r>
              <a:rPr lang="en-US" sz="1200" b="0" i="0" u="none" strike="noStrike" kern="1200" baseline="0" dirty="0">
                <a:solidFill>
                  <a:schemeClr val="tx1"/>
                </a:solidFill>
                <a:latin typeface="+mn-lt"/>
                <a:ea typeface="+mn-ea"/>
                <a:cs typeface="+mn-cs"/>
              </a:rPr>
              <a:t> infarction patients, with anxiety and/or depression. Studies were independently screened by two reviewers and critically appraised</a:t>
            </a:r>
          </a:p>
          <a:p>
            <a:r>
              <a:rPr lang="en-US" sz="1200" b="0" i="0" u="none" strike="noStrike" kern="1200" baseline="0" dirty="0">
                <a:solidFill>
                  <a:schemeClr val="tx1"/>
                </a:solidFill>
                <a:latin typeface="+mn-lt"/>
                <a:ea typeface="+mn-ea"/>
                <a:cs typeface="+mn-cs"/>
              </a:rPr>
              <a:t>using the Cochrane Risk of Bias tool. The random-effects model was used to pool standardized mean differences (SMD).</a:t>
            </a:r>
          </a:p>
          <a:p>
            <a:r>
              <a:rPr lang="en-US" sz="1200" b="0" i="0" u="none" strike="noStrike" kern="1200" baseline="0" dirty="0">
                <a:solidFill>
                  <a:schemeClr val="tx1"/>
                </a:solidFill>
                <a:latin typeface="+mn-lt"/>
                <a:ea typeface="+mn-ea"/>
                <a:cs typeface="+mn-cs"/>
              </a:rPr>
              <a:t>Results: Twelve randomized controlled trials were included. At follow-up, depression (SMD = −0.35, 95% confidence interval [CI] =</a:t>
            </a:r>
          </a:p>
          <a:p>
            <a:r>
              <a:rPr lang="en-US" sz="1200" b="0" i="0" u="none" strike="noStrike" kern="1200" baseline="0" dirty="0">
                <a:solidFill>
                  <a:schemeClr val="tx1"/>
                </a:solidFill>
                <a:latin typeface="+mn-lt"/>
                <a:ea typeface="+mn-ea"/>
                <a:cs typeface="+mn-cs"/>
              </a:rPr>
              <a:t>−0.52 to −0.17, p &lt; .001, I2 = 59%) and anxiety (SMD = −0.34, 95% CI = −0.65 to −0.03, p = .03, I2 = 71%) scores were significantly</a:t>
            </a:r>
          </a:p>
          <a:p>
            <a:r>
              <a:rPr lang="en-US" sz="1200" b="0" i="0" u="none" strike="noStrike" kern="1200" baseline="0" dirty="0">
                <a:solidFill>
                  <a:schemeClr val="tx1"/>
                </a:solidFill>
                <a:latin typeface="+mn-lt"/>
                <a:ea typeface="+mn-ea"/>
                <a:cs typeface="+mn-cs"/>
              </a:rPr>
              <a:t>lower in CBT patients compared with controls. Change in mental health quality of life (SF-12) was also significantly greater for CBT patients,</a:t>
            </a:r>
          </a:p>
          <a:p>
            <a:r>
              <a:rPr lang="en-US" sz="1200" b="0" i="0" u="none" strike="noStrike" kern="1200" baseline="0" dirty="0">
                <a:solidFill>
                  <a:schemeClr val="tx1"/>
                </a:solidFill>
                <a:latin typeface="+mn-lt"/>
                <a:ea typeface="+mn-ea"/>
                <a:cs typeface="+mn-cs"/>
              </a:rPr>
              <a:t>compared with controls (mean difference = 3.62, 95% CI = 0.22 to 7.02, p = .04, I2 = 0%). No differences in patient satisfaction or</a:t>
            </a:r>
          </a:p>
          <a:p>
            <a:r>
              <a:rPr lang="en-US" sz="1200" b="0" i="0" u="none" strike="noStrike" kern="1200" baseline="0" dirty="0">
                <a:solidFill>
                  <a:schemeClr val="tx1"/>
                </a:solidFill>
                <a:latin typeface="+mn-lt"/>
                <a:ea typeface="+mn-ea"/>
                <a:cs typeface="+mn-cs"/>
              </a:rPr>
              <a:t>cardiovascular events were evident between </a:t>
            </a:r>
            <a:r>
              <a:rPr lang="en-US" sz="1200" b="0" i="0" u="none" strike="noStrike" kern="1200" baseline="0" dirty="0" err="1">
                <a:solidFill>
                  <a:schemeClr val="tx1"/>
                </a:solidFill>
                <a:latin typeface="+mn-lt"/>
                <a:ea typeface="+mn-ea"/>
                <a:cs typeface="+mn-cs"/>
              </a:rPr>
              <a:t>CBTand</a:t>
            </a:r>
            <a:r>
              <a:rPr lang="en-US" sz="1200" b="0" i="0" u="none" strike="noStrike" kern="1200" baseline="0" dirty="0">
                <a:solidFill>
                  <a:schemeClr val="tx1"/>
                </a:solidFill>
                <a:latin typeface="+mn-lt"/>
                <a:ea typeface="+mn-ea"/>
                <a:cs typeface="+mn-cs"/>
              </a:rPr>
              <a:t> control groups. Among the study reports included in this meta-analysis, data specific</a:t>
            </a:r>
          </a:p>
          <a:p>
            <a:r>
              <a:rPr lang="en-US" sz="1200" b="0" i="0" u="none" strike="noStrike" kern="1200" baseline="0" dirty="0">
                <a:solidFill>
                  <a:schemeClr val="tx1"/>
                </a:solidFill>
                <a:latin typeface="+mn-lt"/>
                <a:ea typeface="+mn-ea"/>
                <a:cs typeface="+mn-cs"/>
              </a:rPr>
              <a:t>to cardiovascular mortality were not reported.</a:t>
            </a:r>
          </a:p>
          <a:p>
            <a:r>
              <a:rPr lang="en-US" sz="1200" b="0" i="0" u="none" strike="noStrike" kern="1200" baseline="0" dirty="0">
                <a:solidFill>
                  <a:schemeClr val="tx1"/>
                </a:solidFill>
                <a:latin typeface="+mn-lt"/>
                <a:ea typeface="+mn-ea"/>
                <a:cs typeface="+mn-cs"/>
              </a:rPr>
              <a:t>Conclusions: Cognitive behavioral therapy seems to be an effective treatment for reducing depression and anxiety in patients with CVD</a:t>
            </a:r>
          </a:p>
          <a:p>
            <a:r>
              <a:rPr lang="en-US" sz="1200" b="0" i="0" u="none" strike="noStrike" kern="1200" baseline="0" dirty="0">
                <a:solidFill>
                  <a:schemeClr val="tx1"/>
                </a:solidFill>
                <a:latin typeface="+mn-lt"/>
                <a:ea typeface="+mn-ea"/>
                <a:cs typeface="+mn-cs"/>
              </a:rPr>
              <a:t>and should be considered in standard clinical care.</a:t>
            </a:r>
            <a:endParaRPr lang="en-US" dirty="0"/>
          </a:p>
        </p:txBody>
      </p:sp>
      <p:sp>
        <p:nvSpPr>
          <p:cNvPr id="4" name="Slide Number Placeholder 3"/>
          <p:cNvSpPr>
            <a:spLocks noGrp="1"/>
          </p:cNvSpPr>
          <p:nvPr>
            <p:ph type="sldNum" sz="quarter" idx="5"/>
          </p:nvPr>
        </p:nvSpPr>
        <p:spPr/>
        <p:txBody>
          <a:bodyPr/>
          <a:lstStyle/>
          <a:p>
            <a:fld id="{205259CE-35B4-F249-A2D4-2A860B274D7B}" type="slidenum">
              <a:rPr lang="en-US" smtClean="0"/>
              <a:t>29</a:t>
            </a:fld>
            <a:endParaRPr lang="en-US"/>
          </a:p>
        </p:txBody>
      </p:sp>
    </p:spTree>
    <p:extLst>
      <p:ext uri="{BB962C8B-B14F-4D97-AF65-F5344CB8AC3E}">
        <p14:creationId xmlns:p14="http://schemas.microsoft.com/office/powerpoint/2010/main" val="3600915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effects of CBT on depression 12 studies were included in this and the authors found that there was a significant reduction in depressive symptoms in the people who were randomized to receive CBT. This was an effect size of negative .35 which is a small to moderate effect size </a:t>
            </a:r>
          </a:p>
        </p:txBody>
      </p:sp>
      <p:sp>
        <p:nvSpPr>
          <p:cNvPr id="4" name="Slide Number Placeholder 3"/>
          <p:cNvSpPr>
            <a:spLocks noGrp="1"/>
          </p:cNvSpPr>
          <p:nvPr>
            <p:ph type="sldNum" sz="quarter" idx="5"/>
          </p:nvPr>
        </p:nvSpPr>
        <p:spPr/>
        <p:txBody>
          <a:bodyPr/>
          <a:lstStyle/>
          <a:p>
            <a:fld id="{205259CE-35B4-F249-A2D4-2A860B274D7B}" type="slidenum">
              <a:rPr lang="en-US" smtClean="0"/>
              <a:t>30</a:t>
            </a:fld>
            <a:endParaRPr lang="en-US"/>
          </a:p>
        </p:txBody>
      </p:sp>
    </p:spTree>
    <p:extLst>
      <p:ext uri="{BB962C8B-B14F-4D97-AF65-F5344CB8AC3E}">
        <p14:creationId xmlns:p14="http://schemas.microsoft.com/office/powerpoint/2010/main" val="232758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data from the Prospective Urban Rural Epidemiological (PURE) study, Rajan and colleagues examined the prospective relationships between depression and cardiovascular health outcomes in over 145,000 individuals from economically diverse regions. At baseline, researchers administered a short-form version of the Composite International Diagnostic Interview related to the presence of depressive symptoms for two weeks or longer over the past year. The presence of four or more symptoms was suggestive of depression. At follow up visits, information about incident cardiovascular disease and all caused mortality were obtained. The main question was whether depression was associated with these outcomes, and a secondary question was whether the relationships between depression and health outcomes was similar in different economic settings.</a:t>
            </a:r>
          </a:p>
        </p:txBody>
      </p:sp>
      <p:sp>
        <p:nvSpPr>
          <p:cNvPr id="4" name="Slide Number Placeholder 3"/>
          <p:cNvSpPr>
            <a:spLocks noGrp="1"/>
          </p:cNvSpPr>
          <p:nvPr>
            <p:ph type="sldNum" sz="quarter" idx="10"/>
          </p:nvPr>
        </p:nvSpPr>
        <p:spPr/>
        <p:txBody>
          <a:bodyPr/>
          <a:lstStyle/>
          <a:p>
            <a:fld id="{205259CE-35B4-F249-A2D4-2A860B274D7B}" type="slidenum">
              <a:rPr lang="en-US" smtClean="0"/>
              <a:t>13</a:t>
            </a:fld>
            <a:endParaRPr lang="en-US"/>
          </a:p>
        </p:txBody>
      </p:sp>
    </p:spTree>
    <p:extLst>
      <p:ext uri="{BB962C8B-B14F-4D97-AF65-F5344CB8AC3E}">
        <p14:creationId xmlns:p14="http://schemas.microsoft.com/office/powerpoint/2010/main" val="208288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studies looking at anxiety the findings are pretty similar in this analysis of nine studies the authors found a virtually identical reduction in anxiety symptoms. The effect size was negative .34 which is virtually the same as what we saw with depression and is small to moderate in size. these studies confirm that date CBT does appear to be effective at both reducing depression and anxiety symptoms in patients with heart disease and so if you are thinking about using some type of psychotherapy for people with heart disease BT would be kind of an appropriate choice in that situation </a:t>
            </a:r>
          </a:p>
        </p:txBody>
      </p:sp>
      <p:sp>
        <p:nvSpPr>
          <p:cNvPr id="4" name="Slide Number Placeholder 3"/>
          <p:cNvSpPr>
            <a:spLocks noGrp="1"/>
          </p:cNvSpPr>
          <p:nvPr>
            <p:ph type="sldNum" sz="quarter" idx="5"/>
          </p:nvPr>
        </p:nvSpPr>
        <p:spPr/>
        <p:txBody>
          <a:bodyPr/>
          <a:lstStyle/>
          <a:p>
            <a:fld id="{205259CE-35B4-F249-A2D4-2A860B274D7B}" type="slidenum">
              <a:rPr lang="en-US" smtClean="0"/>
              <a:t>31</a:t>
            </a:fld>
            <a:endParaRPr lang="en-US"/>
          </a:p>
        </p:txBody>
      </p:sp>
    </p:spTree>
    <p:extLst>
      <p:ext uri="{BB962C8B-B14F-4D97-AF65-F5344CB8AC3E}">
        <p14:creationId xmlns:p14="http://schemas.microsoft.com/office/powerpoint/2010/main" val="171722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brings us to the wrap up in terms of the recent advances in cardiac psychiatry related to depression and anxiety I think that some of the most recent epidemiological studies have confirmed that depression does appear to be associated with incident heart disease and mortality and that this relationship is robust and occurs in different kinds of countries with different economic backgrounds. Second the relationship between anxiety and cardiovascular disease is not as consistent as that of depression in cardiac disease however there are the relation the relationships between anxiety disorders and cardiovascular disease are significant and are similar to what we would see with depression suggesting that anxiety disorders are something that are important to identify . Third antidepressant medications are safe and effective for depression and CAD and may improve cardiovascular health outcomes with the recent meta analysis suggesting specific reductions in myocardial infarction. And then finally CBT is effective at reducing depression and anxiety in individuals with corner artery disease </a:t>
            </a:r>
          </a:p>
        </p:txBody>
      </p:sp>
      <p:sp>
        <p:nvSpPr>
          <p:cNvPr id="4" name="Slide Number Placeholder 3"/>
          <p:cNvSpPr>
            <a:spLocks noGrp="1"/>
          </p:cNvSpPr>
          <p:nvPr>
            <p:ph type="sldNum" sz="quarter" idx="5"/>
          </p:nvPr>
        </p:nvSpPr>
        <p:spPr/>
        <p:txBody>
          <a:bodyPr/>
          <a:lstStyle/>
          <a:p>
            <a:fld id="{205259CE-35B4-F249-A2D4-2A860B274D7B}" type="slidenum">
              <a:rPr lang="en-US" smtClean="0"/>
              <a:t>32</a:t>
            </a:fld>
            <a:endParaRPr lang="en-US"/>
          </a:p>
        </p:txBody>
      </p:sp>
    </p:spTree>
    <p:extLst>
      <p:ext uri="{BB962C8B-B14F-4D97-AF65-F5344CB8AC3E}">
        <p14:creationId xmlns:p14="http://schemas.microsoft.com/office/powerpoint/2010/main" val="3954534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05259CE-35B4-F249-A2D4-2A860B274D7B}" type="slidenum">
              <a:rPr lang="en-US" smtClean="0"/>
              <a:t>34</a:t>
            </a:fld>
            <a:endParaRPr lang="en-US"/>
          </a:p>
        </p:txBody>
      </p:sp>
    </p:spTree>
    <p:extLst>
      <p:ext uri="{BB962C8B-B14F-4D97-AF65-F5344CB8AC3E}">
        <p14:creationId xmlns:p14="http://schemas.microsoft.com/office/powerpoint/2010/main" val="13362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5259CE-35B4-F249-A2D4-2A860B274D7B}" type="slidenum">
              <a:rPr lang="en-US" smtClean="0"/>
              <a:t>35</a:t>
            </a:fld>
            <a:endParaRPr lang="en-US"/>
          </a:p>
        </p:txBody>
      </p:sp>
    </p:spTree>
    <p:extLst>
      <p:ext uri="{BB962C8B-B14F-4D97-AF65-F5344CB8AC3E}">
        <p14:creationId xmlns:p14="http://schemas.microsoft.com/office/powerpoint/2010/main" val="1876349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Depression diagnoses were made by ICD-10 codes.</a:t>
            </a:r>
          </a:p>
        </p:txBody>
      </p:sp>
      <p:sp>
        <p:nvSpPr>
          <p:cNvPr id="4" name="Slide Number Placeholder 3"/>
          <p:cNvSpPr>
            <a:spLocks noGrp="1"/>
          </p:cNvSpPr>
          <p:nvPr>
            <p:ph type="sldNum" sz="quarter" idx="10"/>
          </p:nvPr>
        </p:nvSpPr>
        <p:spPr/>
        <p:txBody>
          <a:bodyPr/>
          <a:lstStyle/>
          <a:p>
            <a:fld id="{205259CE-35B4-F249-A2D4-2A860B274D7B}" type="slidenum">
              <a:rPr lang="en-US" smtClean="0"/>
              <a:t>36</a:t>
            </a:fld>
            <a:endParaRPr lang="en-US"/>
          </a:p>
        </p:txBody>
      </p:sp>
    </p:spTree>
    <p:extLst>
      <p:ext uri="{BB962C8B-B14F-4D97-AF65-F5344CB8AC3E}">
        <p14:creationId xmlns:p14="http://schemas.microsoft.com/office/powerpoint/2010/main" val="3062780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diagnoses were made by ICD-10 codes.</a:t>
            </a:r>
          </a:p>
        </p:txBody>
      </p:sp>
      <p:sp>
        <p:nvSpPr>
          <p:cNvPr id="4" name="Slide Number Placeholder 3"/>
          <p:cNvSpPr>
            <a:spLocks noGrp="1"/>
          </p:cNvSpPr>
          <p:nvPr>
            <p:ph type="sldNum" sz="quarter" idx="10"/>
          </p:nvPr>
        </p:nvSpPr>
        <p:spPr/>
        <p:txBody>
          <a:bodyPr/>
          <a:lstStyle/>
          <a:p>
            <a:fld id="{205259CE-35B4-F249-A2D4-2A860B274D7B}" type="slidenum">
              <a:rPr lang="en-US" smtClean="0"/>
              <a:t>37</a:t>
            </a:fld>
            <a:endParaRPr lang="en-US"/>
          </a:p>
        </p:txBody>
      </p:sp>
    </p:spTree>
    <p:extLst>
      <p:ext uri="{BB962C8B-B14F-4D97-AF65-F5344CB8AC3E}">
        <p14:creationId xmlns:p14="http://schemas.microsoft.com/office/powerpoint/2010/main" val="230575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diagnoses were made by ICD-10 codes.</a:t>
            </a:r>
          </a:p>
        </p:txBody>
      </p:sp>
      <p:sp>
        <p:nvSpPr>
          <p:cNvPr id="4" name="Slide Number Placeholder 3"/>
          <p:cNvSpPr>
            <a:spLocks noGrp="1"/>
          </p:cNvSpPr>
          <p:nvPr>
            <p:ph type="sldNum" sz="quarter" idx="10"/>
          </p:nvPr>
        </p:nvSpPr>
        <p:spPr/>
        <p:txBody>
          <a:bodyPr/>
          <a:lstStyle/>
          <a:p>
            <a:fld id="{205259CE-35B4-F249-A2D4-2A860B274D7B}" type="slidenum">
              <a:rPr lang="en-US" smtClean="0"/>
              <a:t>38</a:t>
            </a:fld>
            <a:endParaRPr lang="en-US"/>
          </a:p>
        </p:txBody>
      </p:sp>
    </p:spTree>
    <p:extLst>
      <p:ext uri="{BB962C8B-B14F-4D97-AF65-F5344CB8AC3E}">
        <p14:creationId xmlns:p14="http://schemas.microsoft.com/office/powerpoint/2010/main" val="2500285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259CE-35B4-F249-A2D4-2A860B274D7B}" type="slidenum">
              <a:rPr lang="en-US" smtClean="0"/>
              <a:t>41</a:t>
            </a:fld>
            <a:endParaRPr lang="en-US"/>
          </a:p>
        </p:txBody>
      </p:sp>
    </p:spTree>
    <p:extLst>
      <p:ext uri="{BB962C8B-B14F-4D97-AF65-F5344CB8AC3E}">
        <p14:creationId xmlns:p14="http://schemas.microsoft.com/office/powerpoint/2010/main" val="334137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None/>
            </a:pPr>
            <a:r>
              <a:rPr lang="en-US" sz="1800" dirty="0">
                <a:effectLst/>
                <a:latin typeface="Calibri" panose="020F0502020204030204" pitchFamily="34" charset="0"/>
              </a:rPr>
              <a:t>The authors compared the risk of developing cardiovascular disease mortality or the combined outcome between groups using Cox proportional hazard regression models. These models controlled for progressively increasing numbers of covariates. As you can see from this table, individuals who had four or more symptoms of depression were at significantly higher risk for both major cardiovascular disease development, mortality, and the combined outcome. Importantly these relationships were similar and individuals from different geographical regions and in countries with different economic levels. This suggests that the relationship between depression and the development of cardiovascular disease and mortality is consistent both in developed and less developed countries. </a:t>
            </a:r>
          </a:p>
          <a:p>
            <a:pPr rtl="0" fontAlgn="ctr">
              <a:spcBef>
                <a:spcPts val="0"/>
              </a:spcBef>
              <a:spcAft>
                <a:spcPts val="0"/>
              </a:spcAft>
              <a:buFont typeface="Arial" panose="020B0604020202020204" pitchFamily="34" charset="0"/>
              <a:buNone/>
            </a:pPr>
            <a:endParaRPr lang="en-US" sz="1800" dirty="0">
              <a:effectLst/>
              <a:latin typeface="Calibri" panose="020F0502020204030204" pitchFamily="34" charset="0"/>
            </a:endParaRPr>
          </a:p>
          <a:p>
            <a:pPr rtl="0" fontAlgn="ctr">
              <a:spcBef>
                <a:spcPts val="0"/>
              </a:spcBef>
              <a:spcAft>
                <a:spcPts val="0"/>
              </a:spcAft>
              <a:buFont typeface="Arial" panose="020B0604020202020204" pitchFamily="34" charset="0"/>
              <a:buNone/>
            </a:pPr>
            <a:endParaRPr lang="en-US"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endParaRPr lang="en-US" sz="1800" dirty="0">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b Model 1 was adjusted for age, sex, educational attainment, urban/rural residence, use of statins, and 1 or 2 disabilities and included random intercepts for study center.</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c Model 2 was also adjusted for former and current smoking and alcohol use, hypertension,  diabetes, and social isolation index (based on the modified Social Network Index [</a:t>
            </a:r>
            <a:r>
              <a:rPr lang="en-US" sz="1800" dirty="0" err="1">
                <a:effectLst/>
                <a:latin typeface="Calibri" panose="020F0502020204030204" pitchFamily="34" charset="0"/>
              </a:rPr>
              <a:t>eMethods</a:t>
            </a:r>
            <a:r>
              <a:rPr lang="en-US" sz="1800" dirty="0">
                <a:effectLst/>
                <a:latin typeface="Calibri" panose="020F0502020204030204" pitchFamily="34" charset="0"/>
              </a:rPr>
              <a:t> in the Supplement]).</a:t>
            </a:r>
          </a:p>
          <a:p>
            <a:endParaRPr lang="en-US" dirty="0"/>
          </a:p>
          <a:p>
            <a:endParaRPr lang="en-US" dirty="0"/>
          </a:p>
          <a:p>
            <a:r>
              <a:rPr lang="en-US" dirty="0"/>
              <a:t>These relationships were similar in different geographical regions and in countries (p=.56) with different economic levels (p=.52).</a:t>
            </a:r>
          </a:p>
        </p:txBody>
      </p:sp>
      <p:sp>
        <p:nvSpPr>
          <p:cNvPr id="4" name="Slide Number Placeholder 3"/>
          <p:cNvSpPr>
            <a:spLocks noGrp="1"/>
          </p:cNvSpPr>
          <p:nvPr>
            <p:ph type="sldNum" sz="quarter" idx="10"/>
          </p:nvPr>
        </p:nvSpPr>
        <p:spPr/>
        <p:txBody>
          <a:bodyPr/>
          <a:lstStyle/>
          <a:p>
            <a:fld id="{205259CE-35B4-F249-A2D4-2A860B274D7B}" type="slidenum">
              <a:rPr lang="en-US" smtClean="0"/>
              <a:t>14</a:t>
            </a:fld>
            <a:endParaRPr lang="en-US"/>
          </a:p>
        </p:txBody>
      </p:sp>
    </p:spTree>
    <p:extLst>
      <p:ext uri="{BB962C8B-B14F-4D97-AF65-F5344CB8AC3E}">
        <p14:creationId xmlns:p14="http://schemas.microsoft.com/office/powerpoint/2010/main" val="276799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 authors examined the relationship between the number of depressive symptoms and the development of mortality or major cardiovascular disease, and they found that as people develop more symptoms of depression, their risk for both mortality and major cardiovascular disease increases. </a:t>
            </a:r>
          </a:p>
        </p:txBody>
      </p:sp>
      <p:sp>
        <p:nvSpPr>
          <p:cNvPr id="4" name="Slide Number Placeholder 3"/>
          <p:cNvSpPr>
            <a:spLocks noGrp="1"/>
          </p:cNvSpPr>
          <p:nvPr>
            <p:ph type="sldNum" sz="quarter" idx="10"/>
          </p:nvPr>
        </p:nvSpPr>
        <p:spPr/>
        <p:txBody>
          <a:bodyPr/>
          <a:lstStyle/>
          <a:p>
            <a:fld id="{205259CE-35B4-F249-A2D4-2A860B274D7B}" type="slidenum">
              <a:rPr lang="en-US" smtClean="0"/>
              <a:t>15</a:t>
            </a:fld>
            <a:endParaRPr lang="en-US"/>
          </a:p>
        </p:txBody>
      </p:sp>
    </p:spTree>
    <p:extLst>
      <p:ext uri="{BB962C8B-B14F-4D97-AF65-F5344CB8AC3E}">
        <p14:creationId xmlns:p14="http://schemas.microsoft.com/office/powerpoint/2010/main" val="5707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relationships between anxiety and cardiovascular disease are less clear than those of depression. While some studies have found links between anxiety and the development and progression of heart disease, the findings have not been consistent.</a:t>
            </a:r>
          </a:p>
          <a:p>
            <a:endParaRPr lang="en-US" dirty="0"/>
          </a:p>
          <a:p>
            <a:r>
              <a:rPr lang="en-US" dirty="0"/>
              <a:t>Now let's take a look at two studies that examine the relationships between anxiety and cardiovascular disease while controlling for depression. In the first we're looking just at anxiety symptoms and depressive symptoms while in the second we additionally will take a look at depression and anxiety disorder diagnosis to see whether the relationships between actual diagnosed psychiatric illnesses is different than looking just at symptoms of depression or anxiety </a:t>
            </a:r>
          </a:p>
          <a:p>
            <a:endParaRPr lang="en-US" dirty="0"/>
          </a:p>
          <a:p>
            <a:endParaRPr lang="en-US" dirty="0"/>
          </a:p>
          <a:p>
            <a:endParaRPr lang="en-US" dirty="0"/>
          </a:p>
          <a:p>
            <a:endParaRPr lang="en-US" dirty="0"/>
          </a:p>
          <a:p>
            <a:r>
              <a:rPr lang="en-US" dirty="0"/>
              <a:t>In a 2010 meta-analysis including 20 studies and nearly 250,000 patients, Roest and colleagues found that anxiety, controlling for other medical variables when possible, led to a 26 % increased risk of incident CAD [8•]. While the overall findings were significant, it should be noted that only 10 of the 20 studies found a significant relationship between anxiety and incident CAD in multivariate analyses, suggesting that there are heterogeneous findings in the literature regarding this relationship. Additionally, only 2 of these studies controlled for depressive symptoms.</a:t>
            </a:r>
          </a:p>
          <a:p>
            <a:endParaRPr lang="en-US" dirty="0"/>
          </a:p>
          <a:p>
            <a:endParaRPr lang="en-US" dirty="0"/>
          </a:p>
          <a:p>
            <a:endParaRPr lang="en-US" dirty="0"/>
          </a:p>
          <a:p>
            <a:r>
              <a:rPr lang="en-US" dirty="0"/>
              <a:t>In a recent meta-analysis of 44 studies, anxiety was significantly associated with poor cardiac outcomes, including recurrent cardiac events and mortality, in unadjusted analyses [9•]. However, when adjusting for medical and psychological covariates, nearly all of these relationships became non-significant, suggesting that while anxiety may be a good marker of poor cardiac health, other medical and psychological factors may actually explain much of the relationship between</a:t>
            </a:r>
          </a:p>
          <a:p>
            <a:r>
              <a:rPr lang="en-US" dirty="0"/>
              <a:t>anxiety and outcomes. In sensitivity analyses, there were no significant relationships between anxiety and cardiac health when anxiety was measured in the 2 months following an ACS; however, when anxiety was measured in patients with stable CAD, anxiety was associated with poor outcomes in nearly all analyses [9•].</a:t>
            </a:r>
          </a:p>
          <a:p>
            <a:endParaRPr lang="en-US" dirty="0"/>
          </a:p>
          <a:p>
            <a:r>
              <a:rPr lang="en-US" dirty="0"/>
              <a:t>Friedmann E, Thomas SA, Liu F, Morton PG, Chapa D, Gottlieb SS. Relationship of depression, anxiety, and social isolation to chronic heart failure outpatient mortality. Am Heart J. 2006;152(5):940 e1–8. doi:10.1016/j.ahj.2006.05.009.</a:t>
            </a:r>
          </a:p>
          <a:p>
            <a:endParaRPr lang="en-US" dirty="0"/>
          </a:p>
        </p:txBody>
      </p:sp>
      <p:sp>
        <p:nvSpPr>
          <p:cNvPr id="4" name="Slide Number Placeholder 3"/>
          <p:cNvSpPr>
            <a:spLocks noGrp="1"/>
          </p:cNvSpPr>
          <p:nvPr>
            <p:ph type="sldNum" sz="quarter" idx="10"/>
          </p:nvPr>
        </p:nvSpPr>
        <p:spPr/>
        <p:txBody>
          <a:bodyPr/>
          <a:lstStyle/>
          <a:p>
            <a:fld id="{3CCDC4C6-62A1-4DDE-993E-88E46A6AA472}" type="slidenum">
              <a:rPr lang="en-US" smtClean="0"/>
              <a:pPr/>
              <a:t>16</a:t>
            </a:fld>
            <a:endParaRPr lang="en-US"/>
          </a:p>
        </p:txBody>
      </p:sp>
    </p:spTree>
    <p:extLst>
      <p:ext uri="{BB962C8B-B14F-4D97-AF65-F5344CB8AC3E}">
        <p14:creationId xmlns:p14="http://schemas.microsoft.com/office/powerpoint/2010/main" val="114832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study is an analysis of data from a prospective cohort study of over 3000 men who were followed over 12 years as part of the osteo porotic fractures in men study.  39% had pre-existing heart disease. The measures of depression and anxiety were the Goldberg anxiety and depression skills depression and anxiety subscales respectively. The authors chose cutoff scores of two for the depression subscale and five for the anxiety subscale as reflecting the possibility that people had elevated depressive and anxiety symptoms. Participants were then followed up over the course of 12 years for the development of coronary heart disease or cerebrovascular events. And the authors main question was whether and depression and anxiety were associated with the development of these disorders. To evaluate these relationships, the authors performed Cox proportional hazards models controlling for progressively more covariates. </a:t>
            </a:r>
          </a:p>
        </p:txBody>
      </p:sp>
      <p:sp>
        <p:nvSpPr>
          <p:cNvPr id="4" name="Slide Number Placeholder 3"/>
          <p:cNvSpPr>
            <a:spLocks noGrp="1"/>
          </p:cNvSpPr>
          <p:nvPr>
            <p:ph type="sldNum" sz="quarter" idx="10"/>
          </p:nvPr>
        </p:nvSpPr>
        <p:spPr/>
        <p:txBody>
          <a:bodyPr/>
          <a:lstStyle/>
          <a:p>
            <a:fld id="{205259CE-35B4-F249-A2D4-2A860B274D7B}" type="slidenum">
              <a:rPr lang="en-US" smtClean="0"/>
              <a:t>17</a:t>
            </a:fld>
            <a:endParaRPr lang="en-US"/>
          </a:p>
        </p:txBody>
      </p:sp>
    </p:spTree>
    <p:extLst>
      <p:ext uri="{BB962C8B-B14F-4D97-AF65-F5344CB8AC3E}">
        <p14:creationId xmlns:p14="http://schemas.microsoft.com/office/powerpoint/2010/main" val="275260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main results from the trial. Over here you can see that without adjusting for factors, anxiety is significantly associated with an increased risk of cardiovascular disease.  However once you adjust for depression the relationship between anxiety and cardiovascular disease becomes non significant, and it remains non-significant when adjusting for other covariates. Finally, there's no relationship between anxiety or depression and cerebral vascular disease. This suggests that the relationship between anxiety and heart disease is really explained by depressive symptoms. </a:t>
            </a:r>
          </a:p>
        </p:txBody>
      </p:sp>
      <p:sp>
        <p:nvSpPr>
          <p:cNvPr id="4" name="Slide Number Placeholder 3"/>
          <p:cNvSpPr>
            <a:spLocks noGrp="1"/>
          </p:cNvSpPr>
          <p:nvPr>
            <p:ph type="sldNum" sz="quarter" idx="10"/>
          </p:nvPr>
        </p:nvSpPr>
        <p:spPr/>
        <p:txBody>
          <a:bodyPr/>
          <a:lstStyle/>
          <a:p>
            <a:fld id="{205259CE-35B4-F249-A2D4-2A860B274D7B}" type="slidenum">
              <a:rPr lang="en-US" smtClean="0"/>
              <a:t>18</a:t>
            </a:fld>
            <a:endParaRPr lang="en-US"/>
          </a:p>
        </p:txBody>
      </p:sp>
    </p:spTree>
    <p:extLst>
      <p:ext uri="{BB962C8B-B14F-4D97-AF65-F5344CB8AC3E}">
        <p14:creationId xmlns:p14="http://schemas.microsoft.com/office/powerpoint/2010/main" val="189618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study the second study was a prospective cohort study looking at 30,000 individuals without heart disease and it was part of the car to gene cohort study which was performed in Canada. In this study the researchers administered a PHQ 9 and a JD 7 at baseline to identify people who had elevated depressive or anxiety symptoms. In this case a PHQ 9 score of greater than 10 or age 87 score of greater than or equal to 10 were suggestive of elevated depression or anxiety symptoms. Additionally the authors looked for ICD 10 diagnosis of a depressive disorder and anxiety disorder so that they could look at the relationships between both depressive symptoms and anxiety symptoms and cardiovascular outcomes as well as formal diagnosis and cardiovascular outcomes the main outcomes in this study were cardiovascular disease either coronary heart disease or heart failure and participants followed up over a seven year follow-up. And the main question was whether or not depression or anxiety symptoms were associated with the development of cardiovascular disease and also whether diagnosis of depressive of a depressive disorder or anxiety disorder are associated with cardiovascular </a:t>
            </a:r>
          </a:p>
        </p:txBody>
      </p:sp>
      <p:sp>
        <p:nvSpPr>
          <p:cNvPr id="4" name="Slide Number Placeholder 3"/>
          <p:cNvSpPr>
            <a:spLocks noGrp="1"/>
          </p:cNvSpPr>
          <p:nvPr>
            <p:ph type="sldNum" sz="quarter" idx="10"/>
          </p:nvPr>
        </p:nvSpPr>
        <p:spPr/>
        <p:txBody>
          <a:bodyPr/>
          <a:lstStyle/>
          <a:p>
            <a:fld id="{205259CE-35B4-F249-A2D4-2A860B274D7B}" type="slidenum">
              <a:rPr lang="en-US" smtClean="0"/>
              <a:t>19</a:t>
            </a:fld>
            <a:endParaRPr lang="en-US"/>
          </a:p>
        </p:txBody>
      </p:sp>
    </p:spTree>
    <p:extLst>
      <p:ext uri="{BB962C8B-B14F-4D97-AF65-F5344CB8AC3E}">
        <p14:creationId xmlns:p14="http://schemas.microsoft.com/office/powerpoint/2010/main" val="23898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two shows the results of the analysis looking at high and low depression and anxiety as measured by the pH Q9 and the G 87 what you can see up here is looking at anxiety in particular and when you look at the age and sex adjusted model you can see that anxiety is significantly associated with the development of heart disease compared to people with low anxiety however when you fully adjust for age sex education and these other factors you can see that this relationship becomes attenuated somewhat and becomes non significant when you look at depression you can see that there is a significantly increased risk of depression of cardiovascular disease and that while this is slightly attenuated it does remain significant in the fully adjusted model so depression is associated with it but anxiety is not and when you actually put both depression and anxiety in the model together you can see that anxiety has basically no relationship with incident cardiovascular disease while depression does have a significantly increased risk. </a:t>
            </a:r>
          </a:p>
        </p:txBody>
      </p:sp>
      <p:sp>
        <p:nvSpPr>
          <p:cNvPr id="4" name="Slide Number Placeholder 3"/>
          <p:cNvSpPr>
            <a:spLocks noGrp="1"/>
          </p:cNvSpPr>
          <p:nvPr>
            <p:ph type="sldNum" sz="quarter" idx="10"/>
          </p:nvPr>
        </p:nvSpPr>
        <p:spPr/>
        <p:txBody>
          <a:bodyPr/>
          <a:lstStyle/>
          <a:p>
            <a:fld id="{205259CE-35B4-F249-A2D4-2A860B274D7B}" type="slidenum">
              <a:rPr lang="en-US" smtClean="0"/>
              <a:t>20</a:t>
            </a:fld>
            <a:endParaRPr lang="en-US"/>
          </a:p>
        </p:txBody>
      </p:sp>
    </p:spTree>
    <p:extLst>
      <p:ext uri="{BB962C8B-B14F-4D97-AF65-F5344CB8AC3E}">
        <p14:creationId xmlns:p14="http://schemas.microsoft.com/office/powerpoint/2010/main" val="27998855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userDrawn="1"/>
        </p:nvPicPr>
        <p:blipFill>
          <a:blip r:embed="rId2">
            <a:alphaModFix amt="45000"/>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tretch>
            <a:fillRect/>
          </a:stretch>
        </p:blipFill>
        <p:spPr>
          <a:xfrm>
            <a:off x="222249" y="1221184"/>
            <a:ext cx="9282993" cy="5467147"/>
          </a:xfrm>
          <a:prstGeom prst="rect">
            <a:avLst/>
          </a:prstGeom>
        </p:spPr>
      </p:pic>
      <p:sp>
        <p:nvSpPr>
          <p:cNvPr id="2" name="Title 1"/>
          <p:cNvSpPr>
            <a:spLocks noGrp="1"/>
          </p:cNvSpPr>
          <p:nvPr>
            <p:ph type="ctrTitle" hasCustomPrompt="1"/>
          </p:nvPr>
        </p:nvSpPr>
        <p:spPr>
          <a:xfrm>
            <a:off x="1675718" y="2553747"/>
            <a:ext cx="8844801" cy="1019176"/>
          </a:xfrm>
        </p:spPr>
        <p:txBody>
          <a:bodyPr>
            <a:normAutofit/>
          </a:bodyPr>
          <a:lstStyle>
            <a:lvl1pPr algn="ctr">
              <a:defRPr sz="4000">
                <a:solidFill>
                  <a:srgbClr val="177D38"/>
                </a:solidFill>
              </a:defRPr>
            </a:lvl1pPr>
          </a:lstStyle>
          <a:p>
            <a:r>
              <a:rPr lang="en-US" dirty="0"/>
              <a:t>Title Goes Here</a:t>
            </a:r>
          </a:p>
        </p:txBody>
      </p:sp>
      <p:sp>
        <p:nvSpPr>
          <p:cNvPr id="3" name="Subtitle 2"/>
          <p:cNvSpPr>
            <a:spLocks noGrp="1"/>
          </p:cNvSpPr>
          <p:nvPr>
            <p:ph type="subTitle" idx="1" hasCustomPrompt="1"/>
          </p:nvPr>
        </p:nvSpPr>
        <p:spPr>
          <a:xfrm>
            <a:off x="1726516" y="3581910"/>
            <a:ext cx="8743203"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23" name="Picture 22" descr="APM logo [300dpi], 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5625" y="862447"/>
            <a:ext cx="2044984" cy="1528822"/>
          </a:xfrm>
          <a:prstGeom prst="rect">
            <a:avLst/>
          </a:prstGeom>
          <a:ln w="25400" cap="sq" cmpd="sng">
            <a:noFill/>
            <a:miter lim="800000"/>
          </a:ln>
        </p:spPr>
      </p:pic>
      <p:sp>
        <p:nvSpPr>
          <p:cNvPr id="25" name="TextBox 24"/>
          <p:cNvSpPr txBox="1"/>
          <p:nvPr userDrawn="1"/>
        </p:nvSpPr>
        <p:spPr>
          <a:xfrm>
            <a:off x="1870428" y="5927934"/>
            <a:ext cx="8455379" cy="461665"/>
          </a:xfrm>
          <a:prstGeom prst="rect">
            <a:avLst/>
          </a:prstGeom>
          <a:noFill/>
        </p:spPr>
        <p:txBody>
          <a:bodyPr wrap="square" rtlCol="0">
            <a:spAutoFit/>
          </a:bodyPr>
          <a:lstStyle/>
          <a:p>
            <a:pPr algn="ctr"/>
            <a:r>
              <a:rPr lang="en-US" sz="2400" b="0" kern="1200" dirty="0">
                <a:solidFill>
                  <a:srgbClr val="105A25"/>
                </a:solidFill>
                <a:latin typeface="+mn-lt"/>
                <a:ea typeface="+mn-ea"/>
                <a:cs typeface="+mn-cs"/>
              </a:rPr>
              <a:t>ACADEMY OF CONSULTATION-LIAISON PSYCHIATRY</a:t>
            </a:r>
            <a:endParaRPr lang="en-US" sz="2400" b="0" dirty="0">
              <a:solidFill>
                <a:srgbClr val="105A25"/>
              </a:solidFill>
            </a:endParaRPr>
          </a:p>
        </p:txBody>
      </p:sp>
      <p:sp>
        <p:nvSpPr>
          <p:cNvPr id="26" name="TextBox 25"/>
          <p:cNvSpPr txBox="1"/>
          <p:nvPr userDrawn="1"/>
        </p:nvSpPr>
        <p:spPr>
          <a:xfrm>
            <a:off x="289984" y="6293597"/>
            <a:ext cx="11616267" cy="369332"/>
          </a:xfrm>
          <a:prstGeom prst="rect">
            <a:avLst/>
          </a:prstGeom>
          <a:noFill/>
        </p:spPr>
        <p:txBody>
          <a:bodyPr wrap="square" rtlCol="0">
            <a:spAutoFit/>
          </a:bodyPr>
          <a:lstStyle/>
          <a:p>
            <a:pPr algn="ctr"/>
            <a:r>
              <a:rPr lang="en-US" sz="1800" kern="1200" dirty="0">
                <a:solidFill>
                  <a:srgbClr val="389155"/>
                </a:solidFill>
                <a:latin typeface="+mn-lt"/>
                <a:ea typeface="+mn-ea"/>
                <a:cs typeface="+mn-cs"/>
              </a:rPr>
              <a:t>Psychiatrists Providing Collaborative Care Bridging Physical and Mental Health</a:t>
            </a:r>
            <a:endParaRPr lang="en-US" sz="1800" dirty="0">
              <a:solidFill>
                <a:srgbClr val="389155"/>
              </a:solidFill>
            </a:endParaRPr>
          </a:p>
        </p:txBody>
      </p:sp>
      <p:sp>
        <p:nvSpPr>
          <p:cNvPr id="27" name="Rectangle 26"/>
          <p:cNvSpPr/>
          <p:nvPr userDrawn="1"/>
        </p:nvSpPr>
        <p:spPr>
          <a:xfrm>
            <a:off x="56447" y="67731"/>
            <a:ext cx="12074591"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userDrawn="1"/>
        </p:nvSpPr>
        <p:spPr>
          <a:xfrm>
            <a:off x="146756" y="177799"/>
            <a:ext cx="11898488"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952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06389" y="6474884"/>
            <a:ext cx="483616" cy="365125"/>
          </a:xfrm>
          <a:noFill/>
          <a:ln>
            <a:noFill/>
          </a:ln>
        </p:spPr>
        <p:txBody>
          <a:bodyPr/>
          <a:lstStyle>
            <a:lvl1pPr algn="r">
              <a:defRPr sz="1000">
                <a:solidFill>
                  <a:srgbClr val="177D38"/>
                </a:solidFill>
              </a:defRPr>
            </a:lvl1pPr>
          </a:lstStyle>
          <a:p>
            <a:fld id="{68CDBAF2-F266-C14C-8ABF-54B90D837FA3}" type="slidenum">
              <a:rPr lang="en-US" smtClean="0"/>
              <a:pPr/>
              <a:t>‹#›</a:t>
            </a:fld>
            <a:endParaRPr lang="en-US" dirty="0"/>
          </a:p>
        </p:txBody>
      </p:sp>
      <p:grpSp>
        <p:nvGrpSpPr>
          <p:cNvPr id="40" name="Group 39"/>
          <p:cNvGrpSpPr/>
          <p:nvPr userDrawn="1"/>
        </p:nvGrpSpPr>
        <p:grpSpPr>
          <a:xfrm>
            <a:off x="643477" y="1"/>
            <a:ext cx="11571103" cy="457199"/>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39" name="Picture 38" descr="APM logo [300dpi],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0"/>
            <a:ext cx="612455" cy="457869"/>
          </a:xfrm>
          <a:prstGeom prst="rect">
            <a:avLst/>
          </a:prstGeom>
        </p:spPr>
      </p:pic>
      <p:sp>
        <p:nvSpPr>
          <p:cNvPr id="47" name="TextBox 46"/>
          <p:cNvSpPr txBox="1"/>
          <p:nvPr userDrawn="1"/>
        </p:nvSpPr>
        <p:spPr>
          <a:xfrm>
            <a:off x="120651" y="6534094"/>
            <a:ext cx="8455379" cy="246221"/>
          </a:xfrm>
          <a:prstGeom prst="rect">
            <a:avLst/>
          </a:prstGeom>
          <a:noFill/>
        </p:spPr>
        <p:txBody>
          <a:bodyPr wrap="square" rtlCol="0">
            <a:spAutoFit/>
          </a:bodyPr>
          <a:lstStyle/>
          <a:p>
            <a:pPr algn="l"/>
            <a:r>
              <a:rPr lang="en-US" sz="1000" b="0" kern="1200" dirty="0">
                <a:solidFill>
                  <a:srgbClr val="105A25"/>
                </a:solidFill>
                <a:latin typeface="+mn-lt"/>
                <a:ea typeface="+mn-ea"/>
                <a:cs typeface="+mn-cs"/>
              </a:rPr>
              <a:t>Academy of Consultation-Liaison Psychiatry</a:t>
            </a:r>
            <a:endParaRPr lang="en-US" sz="1000" b="0" dirty="0">
              <a:solidFill>
                <a:srgbClr val="105A25"/>
              </a:solidFill>
            </a:endParaRPr>
          </a:p>
        </p:txBody>
      </p:sp>
    </p:spTree>
    <p:extLst>
      <p:ext uri="{BB962C8B-B14F-4D97-AF65-F5344CB8AC3E}">
        <p14:creationId xmlns:p14="http://schemas.microsoft.com/office/powerpoint/2010/main" val="1270419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DBAF2-F266-C14C-8ABF-54B90D837FA3}" type="slidenum">
              <a:rPr lang="en-US" smtClean="0"/>
              <a:t>‹#›</a:t>
            </a:fld>
            <a:endParaRPr lang="en-US"/>
          </a:p>
        </p:txBody>
      </p:sp>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Advances in Cardiac Psychiatry</a:t>
            </a:r>
          </a:p>
        </p:txBody>
      </p:sp>
      <p:sp>
        <p:nvSpPr>
          <p:cNvPr id="5" name="Subtitle 4">
            <a:extLst>
              <a:ext uri="{FF2B5EF4-FFF2-40B4-BE49-F238E27FC236}">
                <a16:creationId xmlns:a16="http://schemas.microsoft.com/office/drawing/2014/main" id="{A290A041-2389-402E-9037-881D0AA02CAA}"/>
              </a:ext>
            </a:extLst>
          </p:cNvPr>
          <p:cNvSpPr>
            <a:spLocks noGrp="1"/>
          </p:cNvSpPr>
          <p:nvPr>
            <p:ph type="subTitle" idx="1"/>
          </p:nvPr>
        </p:nvSpPr>
        <p:spPr>
          <a:xfrm>
            <a:off x="1726516" y="3581910"/>
            <a:ext cx="8743203" cy="1917553"/>
          </a:xfrm>
        </p:spPr>
        <p:txBody>
          <a:bodyPr>
            <a:normAutofit lnSpcReduction="10000"/>
          </a:bodyPr>
          <a:lstStyle/>
          <a:p>
            <a:r>
              <a:rPr lang="en-US" dirty="0"/>
              <a:t>An Interactive Workshop</a:t>
            </a:r>
          </a:p>
          <a:p>
            <a:endParaRPr lang="en-US" dirty="0"/>
          </a:p>
          <a:p>
            <a:r>
              <a:rPr lang="en-US" dirty="0"/>
              <a:t>Academy of Consultation-Liaison Psychiatry</a:t>
            </a:r>
          </a:p>
          <a:p>
            <a:r>
              <a:rPr lang="en-US" dirty="0"/>
              <a:t>Annual Meeting</a:t>
            </a:r>
          </a:p>
          <a:p>
            <a:endParaRPr lang="en-US" dirty="0"/>
          </a:p>
        </p:txBody>
      </p:sp>
    </p:spTree>
    <p:extLst>
      <p:ext uri="{BB962C8B-B14F-4D97-AF65-F5344CB8AC3E}">
        <p14:creationId xmlns:p14="http://schemas.microsoft.com/office/powerpoint/2010/main" val="367619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Depression and Anxiety in Heart Disease</a:t>
            </a:r>
          </a:p>
        </p:txBody>
      </p:sp>
      <p:sp>
        <p:nvSpPr>
          <p:cNvPr id="5" name="Subtitle 4">
            <a:extLst>
              <a:ext uri="{FF2B5EF4-FFF2-40B4-BE49-F238E27FC236}">
                <a16:creationId xmlns:a16="http://schemas.microsoft.com/office/drawing/2014/main" id="{A290A041-2389-402E-9037-881D0AA02CAA}"/>
              </a:ext>
            </a:extLst>
          </p:cNvPr>
          <p:cNvSpPr>
            <a:spLocks noGrp="1"/>
          </p:cNvSpPr>
          <p:nvPr>
            <p:ph type="subTitle" idx="1"/>
          </p:nvPr>
        </p:nvSpPr>
        <p:spPr>
          <a:xfrm>
            <a:off x="1726516" y="3581910"/>
            <a:ext cx="8743203" cy="1917553"/>
          </a:xfrm>
        </p:spPr>
        <p:txBody>
          <a:bodyPr>
            <a:normAutofit/>
          </a:bodyPr>
          <a:lstStyle/>
          <a:p>
            <a:r>
              <a:rPr lang="en-US" dirty="0"/>
              <a:t>A Clinical Research Update</a:t>
            </a:r>
          </a:p>
          <a:p>
            <a:endParaRPr lang="en-US" dirty="0"/>
          </a:p>
          <a:p>
            <a:r>
              <a:rPr lang="en-US" dirty="0"/>
              <a:t>Christopher Celano, M.D.</a:t>
            </a:r>
          </a:p>
          <a:p>
            <a:endParaRPr lang="en-US" dirty="0"/>
          </a:p>
        </p:txBody>
      </p:sp>
    </p:spTree>
    <p:extLst>
      <p:ext uri="{BB962C8B-B14F-4D97-AF65-F5344CB8AC3E}">
        <p14:creationId xmlns:p14="http://schemas.microsoft.com/office/powerpoint/2010/main" val="292242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5B46-E9B8-4600-8108-310CBEB81DFA}"/>
              </a:ext>
            </a:extLst>
          </p:cNvPr>
          <p:cNvSpPr>
            <a:spLocks noGrp="1"/>
          </p:cNvSpPr>
          <p:nvPr>
            <p:ph type="title"/>
          </p:nvPr>
        </p:nvSpPr>
        <p:spPr/>
        <p:txBody>
          <a:bodyPr/>
          <a:lstStyle/>
          <a:p>
            <a:r>
              <a:rPr lang="en-US" dirty="0"/>
              <a:t>Depression, Anxiety, and Heart Disease: Updates</a:t>
            </a:r>
          </a:p>
        </p:txBody>
      </p:sp>
      <p:sp>
        <p:nvSpPr>
          <p:cNvPr id="3" name="Content Placeholder 2">
            <a:extLst>
              <a:ext uri="{FF2B5EF4-FFF2-40B4-BE49-F238E27FC236}">
                <a16:creationId xmlns:a16="http://schemas.microsoft.com/office/drawing/2014/main" id="{1970C2A5-05A1-445C-A956-97C6D1672D2E}"/>
              </a:ext>
            </a:extLst>
          </p:cNvPr>
          <p:cNvSpPr>
            <a:spLocks noGrp="1"/>
          </p:cNvSpPr>
          <p:nvPr>
            <p:ph idx="1"/>
          </p:nvPr>
        </p:nvSpPr>
        <p:spPr/>
        <p:txBody>
          <a:bodyPr/>
          <a:lstStyle/>
          <a:p>
            <a:r>
              <a:rPr lang="en-US" dirty="0"/>
              <a:t>Relationships between depression, anxiety, and the development of heart disease.</a:t>
            </a:r>
          </a:p>
          <a:p>
            <a:r>
              <a:rPr lang="en-US" dirty="0"/>
              <a:t>Evidence-based treatments for depression and anxiety in heart disease.</a:t>
            </a:r>
          </a:p>
          <a:p>
            <a:pPr lvl="1"/>
            <a:r>
              <a:rPr lang="en-US" dirty="0"/>
              <a:t>Impact on depression and anxiety</a:t>
            </a:r>
          </a:p>
          <a:p>
            <a:pPr lvl="1"/>
            <a:r>
              <a:rPr lang="en-US" dirty="0"/>
              <a:t>Impact on cardiovascular health</a:t>
            </a:r>
          </a:p>
        </p:txBody>
      </p:sp>
      <p:sp>
        <p:nvSpPr>
          <p:cNvPr id="4" name="Slide Number Placeholder 3">
            <a:extLst>
              <a:ext uri="{FF2B5EF4-FFF2-40B4-BE49-F238E27FC236}">
                <a16:creationId xmlns:a16="http://schemas.microsoft.com/office/drawing/2014/main" id="{AACE3C2A-43CE-4C65-990D-7BAC1FEA4231}"/>
              </a:ext>
            </a:extLst>
          </p:cNvPr>
          <p:cNvSpPr>
            <a:spLocks noGrp="1"/>
          </p:cNvSpPr>
          <p:nvPr>
            <p:ph type="sldNum" sz="quarter" idx="12"/>
          </p:nvPr>
        </p:nvSpPr>
        <p:spPr/>
        <p:txBody>
          <a:bodyPr/>
          <a:lstStyle/>
          <a:p>
            <a:fld id="{68CDBAF2-F266-C14C-8ABF-54B90D837FA3}" type="slidenum">
              <a:rPr lang="en-US" smtClean="0"/>
              <a:pPr/>
              <a:t>11</a:t>
            </a:fld>
            <a:endParaRPr lang="en-US" dirty="0"/>
          </a:p>
        </p:txBody>
      </p:sp>
    </p:spTree>
    <p:extLst>
      <p:ext uri="{BB962C8B-B14F-4D97-AF65-F5344CB8AC3E}">
        <p14:creationId xmlns:p14="http://schemas.microsoft.com/office/powerpoint/2010/main" val="35958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Depression and Cardiac Disease</a:t>
            </a:r>
          </a:p>
        </p:txBody>
      </p:sp>
      <p:cxnSp>
        <p:nvCxnSpPr>
          <p:cNvPr id="7" name="Straight Connector 6"/>
          <p:cNvCxnSpPr>
            <a:cxnSpLocks/>
            <a:stCxn id="8" idx="6"/>
          </p:cNvCxnSpPr>
          <p:nvPr/>
        </p:nvCxnSpPr>
        <p:spPr>
          <a:xfrm>
            <a:off x="5867400" y="1981200"/>
            <a:ext cx="4911436" cy="0"/>
          </a:xfrm>
          <a:prstGeom prst="line">
            <a:avLst/>
          </a:prstGeom>
          <a:ln w="28575">
            <a:solidFill>
              <a:srgbClr val="006B31"/>
            </a:solidFill>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a:xfrm>
            <a:off x="10640012" y="1905000"/>
            <a:ext cx="152400" cy="152400"/>
          </a:xfrm>
          <a:prstGeom prst="flowChartConnector">
            <a:avLst/>
          </a:prstGeom>
          <a:solidFill>
            <a:srgbClr val="66A677"/>
          </a:solidFill>
          <a:ln>
            <a:solidFill>
              <a:srgbClr val="006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p:cNvCxnSpPr>
          <p:nvPr/>
        </p:nvCxnSpPr>
        <p:spPr>
          <a:xfrm>
            <a:off x="1450109" y="1981200"/>
            <a:ext cx="4341091" cy="0"/>
          </a:xfrm>
          <a:prstGeom prst="line">
            <a:avLst/>
          </a:prstGeom>
          <a:ln w="28575">
            <a:solidFill>
              <a:srgbClr val="006B3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1370" y="2066365"/>
            <a:ext cx="2209800" cy="381000"/>
          </a:xfrm>
          <a:prstGeom prst="rect">
            <a:avLst/>
          </a:prstGeom>
          <a:noFill/>
        </p:spPr>
        <p:txBody>
          <a:bodyPr wrap="square" rtlCol="0">
            <a:spAutoFit/>
          </a:bodyPr>
          <a:lstStyle/>
          <a:p>
            <a:pPr algn="ctr"/>
            <a:r>
              <a:rPr lang="en-US" dirty="0"/>
              <a:t>Pre-diagnosis</a:t>
            </a:r>
          </a:p>
        </p:txBody>
      </p:sp>
      <p:sp>
        <p:nvSpPr>
          <p:cNvPr id="8" name="Flowchart: Connector 7"/>
          <p:cNvSpPr/>
          <p:nvPr/>
        </p:nvSpPr>
        <p:spPr>
          <a:xfrm>
            <a:off x="5715000" y="1905000"/>
            <a:ext cx="152400" cy="152400"/>
          </a:xfrm>
          <a:prstGeom prst="flowChartConnector">
            <a:avLst/>
          </a:prstGeom>
          <a:solidFill>
            <a:srgbClr val="66A677"/>
          </a:solidFill>
          <a:ln>
            <a:solidFill>
              <a:srgbClr val="006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86300" y="2096870"/>
            <a:ext cx="2209800" cy="646331"/>
          </a:xfrm>
          <a:prstGeom prst="rect">
            <a:avLst/>
          </a:prstGeom>
          <a:noFill/>
        </p:spPr>
        <p:txBody>
          <a:bodyPr wrap="square" rtlCol="0">
            <a:spAutoFit/>
          </a:bodyPr>
          <a:lstStyle/>
          <a:p>
            <a:pPr algn="ctr"/>
            <a:r>
              <a:rPr lang="en-US" dirty="0"/>
              <a:t>Heart Disease Diagnosis</a:t>
            </a:r>
          </a:p>
        </p:txBody>
      </p:sp>
      <p:sp>
        <p:nvSpPr>
          <p:cNvPr id="16" name="TextBox 15"/>
          <p:cNvSpPr txBox="1"/>
          <p:nvPr/>
        </p:nvSpPr>
        <p:spPr>
          <a:xfrm>
            <a:off x="10141155" y="2133601"/>
            <a:ext cx="1143000" cy="646331"/>
          </a:xfrm>
          <a:prstGeom prst="rect">
            <a:avLst/>
          </a:prstGeom>
          <a:noFill/>
        </p:spPr>
        <p:txBody>
          <a:bodyPr wrap="square" rtlCol="0">
            <a:spAutoFit/>
          </a:bodyPr>
          <a:lstStyle/>
          <a:p>
            <a:pPr algn="ctr"/>
            <a:r>
              <a:rPr lang="en-US" dirty="0"/>
              <a:t>Cardiac Outcomes</a:t>
            </a:r>
          </a:p>
        </p:txBody>
      </p:sp>
      <p:sp>
        <p:nvSpPr>
          <p:cNvPr id="17" name="Right Arrow 16"/>
          <p:cNvSpPr/>
          <p:nvPr/>
        </p:nvSpPr>
        <p:spPr>
          <a:xfrm>
            <a:off x="1450109" y="2895600"/>
            <a:ext cx="4264891" cy="609600"/>
          </a:xfrm>
          <a:prstGeom prst="rightArrow">
            <a:avLst/>
          </a:prstGeom>
          <a:solidFill>
            <a:srgbClr val="66A677"/>
          </a:solidFill>
          <a:ln>
            <a:solidFill>
              <a:srgbClr val="006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065968" y="4105834"/>
            <a:ext cx="4574044" cy="609600"/>
          </a:xfrm>
          <a:prstGeom prst="rightArrow">
            <a:avLst/>
          </a:prstGeom>
          <a:solidFill>
            <a:srgbClr val="66A677"/>
          </a:solidFill>
          <a:ln>
            <a:solidFill>
              <a:srgbClr val="006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41059" y="3535220"/>
            <a:ext cx="3429000" cy="646331"/>
          </a:xfrm>
          <a:prstGeom prst="rect">
            <a:avLst/>
          </a:prstGeom>
          <a:noFill/>
        </p:spPr>
        <p:txBody>
          <a:bodyPr wrap="square" rtlCol="0">
            <a:spAutoFit/>
          </a:bodyPr>
          <a:lstStyle/>
          <a:p>
            <a:pPr algn="ctr"/>
            <a:r>
              <a:rPr lang="en-US" dirty="0"/>
              <a:t>Depression increases the risk of developing heart disease</a:t>
            </a:r>
          </a:p>
        </p:txBody>
      </p:sp>
      <p:sp>
        <p:nvSpPr>
          <p:cNvPr id="20" name="TextBox 19"/>
          <p:cNvSpPr txBox="1"/>
          <p:nvPr/>
        </p:nvSpPr>
        <p:spPr>
          <a:xfrm>
            <a:off x="6536760" y="4771481"/>
            <a:ext cx="3429000" cy="646331"/>
          </a:xfrm>
          <a:prstGeom prst="rect">
            <a:avLst/>
          </a:prstGeom>
          <a:noFill/>
        </p:spPr>
        <p:txBody>
          <a:bodyPr wrap="square" rtlCol="0">
            <a:spAutoFit/>
          </a:bodyPr>
          <a:lstStyle/>
          <a:p>
            <a:pPr algn="ctr"/>
            <a:r>
              <a:rPr lang="en-US" dirty="0"/>
              <a:t>Depression increases the risk of mortality and poor outcomes</a:t>
            </a:r>
          </a:p>
        </p:txBody>
      </p:sp>
      <p:sp>
        <p:nvSpPr>
          <p:cNvPr id="22" name="TextBox 21"/>
          <p:cNvSpPr txBox="1"/>
          <p:nvPr/>
        </p:nvSpPr>
        <p:spPr>
          <a:xfrm>
            <a:off x="237393" y="6168560"/>
            <a:ext cx="11717215" cy="346249"/>
          </a:xfrm>
          <a:prstGeom prst="rect">
            <a:avLst/>
          </a:prstGeom>
          <a:noFill/>
        </p:spPr>
        <p:txBody>
          <a:bodyPr wrap="square" rtlCol="0">
            <a:spAutoFit/>
          </a:bodyPr>
          <a:lstStyle/>
          <a:p>
            <a:pPr algn="r"/>
            <a:r>
              <a:rPr lang="en-US" sz="1650" dirty="0" err="1"/>
              <a:t>Pizzi</a:t>
            </a:r>
            <a:r>
              <a:rPr lang="en-US" sz="1650" dirty="0"/>
              <a:t> 2010, </a:t>
            </a:r>
            <a:r>
              <a:rPr lang="en-US" sz="1650" dirty="0" err="1"/>
              <a:t>Wulsin</a:t>
            </a:r>
            <a:r>
              <a:rPr lang="en-US" sz="1650" dirty="0"/>
              <a:t> 2003, Van </a:t>
            </a:r>
            <a:r>
              <a:rPr lang="en-US" sz="1650" dirty="0" err="1"/>
              <a:t>Melle</a:t>
            </a:r>
            <a:r>
              <a:rPr lang="en-US" sz="1650" dirty="0"/>
              <a:t> 2004, Barth 2004, Rutledge 2006, Fan 2014, </a:t>
            </a:r>
            <a:r>
              <a:rPr lang="en-US" sz="1650" dirty="0" err="1"/>
              <a:t>Pelle</a:t>
            </a:r>
            <a:r>
              <a:rPr lang="en-US" sz="1650" dirty="0"/>
              <a:t> 2010, </a:t>
            </a:r>
            <a:r>
              <a:rPr lang="en-US" sz="1650" dirty="0" err="1"/>
              <a:t>Daskalopoulou</a:t>
            </a:r>
            <a:r>
              <a:rPr lang="en-US" sz="1650" dirty="0"/>
              <a:t> 2016, White 2015</a:t>
            </a:r>
          </a:p>
        </p:txBody>
      </p:sp>
    </p:spTree>
    <p:extLst>
      <p:ext uri="{BB962C8B-B14F-4D97-AF65-F5344CB8AC3E}">
        <p14:creationId xmlns:p14="http://schemas.microsoft.com/office/powerpoint/2010/main" val="3071145371"/>
      </p:ext>
    </p:extLst>
  </p:cSld>
  <p:clrMapOvr>
    <a:masterClrMapping/>
  </p:clrMapOvr>
  <mc:AlternateContent xmlns:mc="http://schemas.openxmlformats.org/markup-compatibility/2006" xmlns:p14="http://schemas.microsoft.com/office/powerpoint/2010/main">
    <mc:Choice Requires="p14">
      <p:transition spd="med" p14:dur="700" advTm="630">
        <p:fade/>
      </p:transition>
    </mc:Choice>
    <mc:Fallback xmlns="">
      <p:transition spd="med" advTm="6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Depression and Cardiac Disease: What’s New?</a:t>
            </a:r>
          </a:p>
        </p:txBody>
      </p:sp>
      <p:sp>
        <p:nvSpPr>
          <p:cNvPr id="3" name="Content Placeholder 2">
            <a:extLst>
              <a:ext uri="{FF2B5EF4-FFF2-40B4-BE49-F238E27FC236}">
                <a16:creationId xmlns:a16="http://schemas.microsoft.com/office/drawing/2014/main" id="{5FBB944C-2B67-4684-BAAB-6AA13C69AD29}"/>
              </a:ext>
            </a:extLst>
          </p:cNvPr>
          <p:cNvSpPr>
            <a:spLocks noGrp="1"/>
          </p:cNvSpPr>
          <p:nvPr>
            <p:ph idx="1"/>
          </p:nvPr>
        </p:nvSpPr>
        <p:spPr/>
        <p:txBody>
          <a:bodyPr/>
          <a:lstStyle/>
          <a:p>
            <a:r>
              <a:rPr lang="en-US" dirty="0"/>
              <a:t>Relationship between depression, incident cardiovascular disease, and mortality</a:t>
            </a:r>
          </a:p>
          <a:p>
            <a:pPr lvl="1"/>
            <a:r>
              <a:rPr lang="en-US" sz="2200" dirty="0"/>
              <a:t>Prospective cohort study of 145,862 individuals from 684 communities from 21 economically diverse regions, with median follow-up of 9.3 years.</a:t>
            </a:r>
          </a:p>
          <a:p>
            <a:pPr lvl="1"/>
            <a:r>
              <a:rPr lang="en-US" sz="2200" dirty="0"/>
              <a:t>Depression: 4 or more symptoms from the Composite International Diagnostic Interview – Short-Form</a:t>
            </a:r>
          </a:p>
          <a:p>
            <a:pPr lvl="1"/>
            <a:r>
              <a:rPr lang="en-US" sz="2200" dirty="0"/>
              <a:t>Outcomes: Incident major cardiovascular disease (cardiovascular death, myocardial infarction, stroke, heart failure), all-cause mortality, composite</a:t>
            </a:r>
          </a:p>
          <a:p>
            <a:pPr lvl="1"/>
            <a:r>
              <a:rPr lang="en-US" sz="2200" dirty="0"/>
              <a:t>Questions:</a:t>
            </a:r>
          </a:p>
          <a:p>
            <a:pPr lvl="2"/>
            <a:r>
              <a:rPr lang="en-US" sz="2000" dirty="0"/>
              <a:t>Is depression associated with the development of cardiovascular disease, all-cause mortality, or either?</a:t>
            </a:r>
          </a:p>
          <a:p>
            <a:pPr lvl="2"/>
            <a:r>
              <a:rPr lang="en-US" sz="2000" dirty="0"/>
              <a:t>Is the relationship between depression and health outcomes similar in different economic settings?</a:t>
            </a:r>
          </a:p>
          <a:p>
            <a:pPr lvl="2"/>
            <a:endParaRPr lang="en-US" dirty="0"/>
          </a:p>
          <a:p>
            <a:endParaRPr lang="en-US" dirty="0"/>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13</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Rajan 2020</a:t>
            </a:r>
          </a:p>
        </p:txBody>
      </p:sp>
    </p:spTree>
    <p:extLst>
      <p:ext uri="{BB962C8B-B14F-4D97-AF65-F5344CB8AC3E}">
        <p14:creationId xmlns:p14="http://schemas.microsoft.com/office/powerpoint/2010/main" val="22948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Depression and Cardiac Disease: What’s New?</a:t>
            </a:r>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14</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Rajan 2020</a:t>
            </a:r>
          </a:p>
        </p:txBody>
      </p:sp>
      <p:pic>
        <p:nvPicPr>
          <p:cNvPr id="6" name="Content Placeholder 5">
            <a:extLst>
              <a:ext uri="{FF2B5EF4-FFF2-40B4-BE49-F238E27FC236}">
                <a16:creationId xmlns:a16="http://schemas.microsoft.com/office/drawing/2014/main" id="{18640F53-E738-44AD-A135-7A7A9E586469}"/>
              </a:ext>
            </a:extLst>
          </p:cNvPr>
          <p:cNvPicPr>
            <a:picLocks noGrp="1" noChangeAspect="1"/>
          </p:cNvPicPr>
          <p:nvPr>
            <p:ph idx="1"/>
          </p:nvPr>
        </p:nvPicPr>
        <p:blipFill rotWithShape="1">
          <a:blip r:embed="rId3"/>
          <a:srcRect l="11633" t="20247" r="32613" b="9300"/>
          <a:stretch/>
        </p:blipFill>
        <p:spPr>
          <a:xfrm>
            <a:off x="2754522" y="1303216"/>
            <a:ext cx="6663078" cy="4736122"/>
          </a:xfrm>
        </p:spPr>
      </p:pic>
      <p:sp>
        <p:nvSpPr>
          <p:cNvPr id="3" name="Rectangle 2">
            <a:extLst>
              <a:ext uri="{FF2B5EF4-FFF2-40B4-BE49-F238E27FC236}">
                <a16:creationId xmlns:a16="http://schemas.microsoft.com/office/drawing/2014/main" id="{1B73EB74-F0A6-4A58-AFE3-9399F832EDEF}"/>
              </a:ext>
            </a:extLst>
          </p:cNvPr>
          <p:cNvSpPr/>
          <p:nvPr/>
        </p:nvSpPr>
        <p:spPr>
          <a:xfrm>
            <a:off x="6947453" y="3289852"/>
            <a:ext cx="2156791" cy="477079"/>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1F84CD-1929-4FDA-B809-9C06FAC1FA9D}"/>
              </a:ext>
            </a:extLst>
          </p:cNvPr>
          <p:cNvSpPr/>
          <p:nvPr/>
        </p:nvSpPr>
        <p:spPr>
          <a:xfrm>
            <a:off x="6947452" y="4411489"/>
            <a:ext cx="2156791" cy="477079"/>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447171-810E-4557-AFD1-7D0DB866C968}"/>
              </a:ext>
            </a:extLst>
          </p:cNvPr>
          <p:cNvSpPr/>
          <p:nvPr/>
        </p:nvSpPr>
        <p:spPr>
          <a:xfrm>
            <a:off x="6950767" y="5533127"/>
            <a:ext cx="2156791" cy="477079"/>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8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Depression and Cardiac Disease: What’s New?</a:t>
            </a:r>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15</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Rajan 2020</a:t>
            </a:r>
          </a:p>
        </p:txBody>
      </p:sp>
      <p:pic>
        <p:nvPicPr>
          <p:cNvPr id="9" name="Content Placeholder 8" descr="Graphical user interface, chart, line chart&#10;&#10;Description automatically generated">
            <a:extLst>
              <a:ext uri="{FF2B5EF4-FFF2-40B4-BE49-F238E27FC236}">
                <a16:creationId xmlns:a16="http://schemas.microsoft.com/office/drawing/2014/main" id="{39BBBFB2-CBFA-48D2-9460-91D8EE43FC10}"/>
              </a:ext>
            </a:extLst>
          </p:cNvPr>
          <p:cNvPicPr>
            <a:picLocks noGrp="1" noChangeAspect="1"/>
          </p:cNvPicPr>
          <p:nvPr>
            <p:ph idx="1"/>
          </p:nvPr>
        </p:nvPicPr>
        <p:blipFill rotWithShape="1">
          <a:blip r:embed="rId3"/>
          <a:srcRect l="5902" t="15929" r="8719" b="10682"/>
          <a:stretch/>
        </p:blipFill>
        <p:spPr>
          <a:xfrm>
            <a:off x="1335509" y="1477111"/>
            <a:ext cx="9294334" cy="4493846"/>
          </a:xfrm>
        </p:spPr>
      </p:pic>
    </p:spTree>
    <p:extLst>
      <p:ext uri="{BB962C8B-B14F-4D97-AF65-F5344CB8AC3E}">
        <p14:creationId xmlns:p14="http://schemas.microsoft.com/office/powerpoint/2010/main" val="186861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Anxiety and Cardiac Disease</a:t>
            </a:r>
          </a:p>
        </p:txBody>
      </p:sp>
      <p:sp>
        <p:nvSpPr>
          <p:cNvPr id="4" name="TextBox 3"/>
          <p:cNvSpPr txBox="1"/>
          <p:nvPr/>
        </p:nvSpPr>
        <p:spPr>
          <a:xfrm>
            <a:off x="237393" y="6203730"/>
            <a:ext cx="11717215" cy="369332"/>
          </a:xfrm>
          <a:prstGeom prst="rect">
            <a:avLst/>
          </a:prstGeom>
          <a:noFill/>
        </p:spPr>
        <p:txBody>
          <a:bodyPr wrap="square" rtlCol="0">
            <a:spAutoFit/>
          </a:bodyPr>
          <a:lstStyle/>
          <a:p>
            <a:pPr algn="r"/>
            <a:r>
              <a:rPr lang="en-US" dirty="0"/>
              <a:t>Roest 2010a, Celano 2015, Friedmann 2006, Jiang 2004, </a:t>
            </a:r>
            <a:r>
              <a:rPr lang="en-US" dirty="0" err="1"/>
              <a:t>Konstam</a:t>
            </a:r>
            <a:r>
              <a:rPr lang="en-US" dirty="0"/>
              <a:t> 1996, </a:t>
            </a:r>
            <a:r>
              <a:rPr lang="en-US" dirty="0" err="1"/>
              <a:t>Pelle</a:t>
            </a:r>
            <a:r>
              <a:rPr lang="en-US" dirty="0"/>
              <a:t> 2010, Celano 2016</a:t>
            </a:r>
          </a:p>
        </p:txBody>
      </p:sp>
      <p:sp>
        <p:nvSpPr>
          <p:cNvPr id="19" name="TextBox 18"/>
          <p:cNvSpPr txBox="1"/>
          <p:nvPr/>
        </p:nvSpPr>
        <p:spPr>
          <a:xfrm>
            <a:off x="6287646" y="4859499"/>
            <a:ext cx="3733800" cy="646331"/>
          </a:xfrm>
          <a:prstGeom prst="rect">
            <a:avLst/>
          </a:prstGeom>
          <a:noFill/>
        </p:spPr>
        <p:txBody>
          <a:bodyPr wrap="square" rtlCol="0">
            <a:spAutoFit/>
          </a:bodyPr>
          <a:lstStyle/>
          <a:p>
            <a:pPr algn="ctr"/>
            <a:r>
              <a:rPr lang="en-US" dirty="0"/>
              <a:t>In stable CAD, anxiety may increase the risk of poor outcomes.</a:t>
            </a:r>
          </a:p>
        </p:txBody>
      </p:sp>
      <p:sp>
        <p:nvSpPr>
          <p:cNvPr id="22" name="TextBox 21"/>
          <p:cNvSpPr txBox="1"/>
          <p:nvPr/>
        </p:nvSpPr>
        <p:spPr>
          <a:xfrm>
            <a:off x="1713725" y="3600265"/>
            <a:ext cx="3429000" cy="369332"/>
          </a:xfrm>
          <a:prstGeom prst="rect">
            <a:avLst/>
          </a:prstGeom>
          <a:noFill/>
        </p:spPr>
        <p:txBody>
          <a:bodyPr wrap="square" rtlCol="0">
            <a:spAutoFit/>
          </a:bodyPr>
          <a:lstStyle/>
          <a:p>
            <a:pPr algn="ctr"/>
            <a:r>
              <a:rPr lang="en-US" dirty="0"/>
              <a:t>Anxiety increases the risk of CAD.</a:t>
            </a:r>
          </a:p>
        </p:txBody>
      </p:sp>
      <p:cxnSp>
        <p:nvCxnSpPr>
          <p:cNvPr id="18" name="Straight Connector 17">
            <a:extLst>
              <a:ext uri="{FF2B5EF4-FFF2-40B4-BE49-F238E27FC236}">
                <a16:creationId xmlns:a16="http://schemas.microsoft.com/office/drawing/2014/main" id="{7F7436C1-8EB4-467A-80D9-602067CD0C9B}"/>
              </a:ext>
            </a:extLst>
          </p:cNvPr>
          <p:cNvCxnSpPr>
            <a:cxnSpLocks/>
            <a:stCxn id="25" idx="6"/>
          </p:cNvCxnSpPr>
          <p:nvPr/>
        </p:nvCxnSpPr>
        <p:spPr>
          <a:xfrm>
            <a:off x="5867400" y="1981200"/>
            <a:ext cx="4911436" cy="0"/>
          </a:xfrm>
          <a:prstGeom prst="line">
            <a:avLst/>
          </a:prstGeom>
          <a:ln w="28575">
            <a:solidFill>
              <a:srgbClr val="006B31"/>
            </a:solidFill>
          </a:ln>
        </p:spPr>
        <p:style>
          <a:lnRef idx="1">
            <a:schemeClr val="accent1"/>
          </a:lnRef>
          <a:fillRef idx="0">
            <a:schemeClr val="accent1"/>
          </a:fillRef>
          <a:effectRef idx="0">
            <a:schemeClr val="accent1"/>
          </a:effectRef>
          <a:fontRef idx="minor">
            <a:schemeClr val="tx1"/>
          </a:fontRef>
        </p:style>
      </p:cxnSp>
      <p:sp>
        <p:nvSpPr>
          <p:cNvPr id="20" name="Flowchart: Connector 19">
            <a:extLst>
              <a:ext uri="{FF2B5EF4-FFF2-40B4-BE49-F238E27FC236}">
                <a16:creationId xmlns:a16="http://schemas.microsoft.com/office/drawing/2014/main" id="{BD9CC339-EE4D-4BD8-A3DC-8D92A8544859}"/>
              </a:ext>
            </a:extLst>
          </p:cNvPr>
          <p:cNvSpPr/>
          <p:nvPr/>
        </p:nvSpPr>
        <p:spPr>
          <a:xfrm>
            <a:off x="10640012" y="1905000"/>
            <a:ext cx="152400" cy="152400"/>
          </a:xfrm>
          <a:prstGeom prst="flowChartConnector">
            <a:avLst/>
          </a:prstGeom>
          <a:solidFill>
            <a:srgbClr val="66A677"/>
          </a:solidFill>
          <a:ln>
            <a:solidFill>
              <a:srgbClr val="006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331772C-266B-4408-A9A3-B97F2A0CBB0C}"/>
              </a:ext>
            </a:extLst>
          </p:cNvPr>
          <p:cNvCxnSpPr>
            <a:cxnSpLocks/>
          </p:cNvCxnSpPr>
          <p:nvPr/>
        </p:nvCxnSpPr>
        <p:spPr>
          <a:xfrm>
            <a:off x="1450109" y="1981200"/>
            <a:ext cx="4341091" cy="0"/>
          </a:xfrm>
          <a:prstGeom prst="line">
            <a:avLst/>
          </a:prstGeom>
          <a:ln w="28575">
            <a:solidFill>
              <a:srgbClr val="006B3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1190F6F-AAC6-4EF1-B8AC-5226F78F782F}"/>
              </a:ext>
            </a:extLst>
          </p:cNvPr>
          <p:cNvSpPr txBox="1"/>
          <p:nvPr/>
        </p:nvSpPr>
        <p:spPr>
          <a:xfrm>
            <a:off x="358305" y="2066365"/>
            <a:ext cx="2209800" cy="381000"/>
          </a:xfrm>
          <a:prstGeom prst="rect">
            <a:avLst/>
          </a:prstGeom>
          <a:noFill/>
        </p:spPr>
        <p:txBody>
          <a:bodyPr wrap="square" rtlCol="0">
            <a:spAutoFit/>
          </a:bodyPr>
          <a:lstStyle/>
          <a:p>
            <a:pPr algn="ctr"/>
            <a:r>
              <a:rPr lang="en-US" dirty="0"/>
              <a:t>Pre-diagnosis</a:t>
            </a:r>
          </a:p>
        </p:txBody>
      </p:sp>
      <p:sp>
        <p:nvSpPr>
          <p:cNvPr id="25" name="Flowchart: Connector 24">
            <a:extLst>
              <a:ext uri="{FF2B5EF4-FFF2-40B4-BE49-F238E27FC236}">
                <a16:creationId xmlns:a16="http://schemas.microsoft.com/office/drawing/2014/main" id="{9913B833-8C2F-4101-A51E-CD0D1FB06014}"/>
              </a:ext>
            </a:extLst>
          </p:cNvPr>
          <p:cNvSpPr/>
          <p:nvPr/>
        </p:nvSpPr>
        <p:spPr>
          <a:xfrm>
            <a:off x="5715000" y="1905000"/>
            <a:ext cx="152400" cy="152400"/>
          </a:xfrm>
          <a:prstGeom prst="flowChartConnector">
            <a:avLst/>
          </a:prstGeom>
          <a:solidFill>
            <a:srgbClr val="66A677"/>
          </a:solidFill>
          <a:ln>
            <a:solidFill>
              <a:srgbClr val="006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6137B77-EDC5-4F4A-B286-BA137FCF2E28}"/>
              </a:ext>
            </a:extLst>
          </p:cNvPr>
          <p:cNvSpPr txBox="1"/>
          <p:nvPr/>
        </p:nvSpPr>
        <p:spPr>
          <a:xfrm>
            <a:off x="4686300" y="2096870"/>
            <a:ext cx="2209800" cy="646331"/>
          </a:xfrm>
          <a:prstGeom prst="rect">
            <a:avLst/>
          </a:prstGeom>
          <a:noFill/>
        </p:spPr>
        <p:txBody>
          <a:bodyPr wrap="square" rtlCol="0">
            <a:spAutoFit/>
          </a:bodyPr>
          <a:lstStyle/>
          <a:p>
            <a:pPr algn="ctr"/>
            <a:r>
              <a:rPr lang="en-US" dirty="0"/>
              <a:t>Heart Disease Diagnosis</a:t>
            </a:r>
          </a:p>
        </p:txBody>
      </p:sp>
      <p:sp>
        <p:nvSpPr>
          <p:cNvPr id="27" name="TextBox 26">
            <a:extLst>
              <a:ext uri="{FF2B5EF4-FFF2-40B4-BE49-F238E27FC236}">
                <a16:creationId xmlns:a16="http://schemas.microsoft.com/office/drawing/2014/main" id="{0A7112F8-56CA-478F-9C6B-DC12E6DB17EC}"/>
              </a:ext>
            </a:extLst>
          </p:cNvPr>
          <p:cNvSpPr txBox="1"/>
          <p:nvPr/>
        </p:nvSpPr>
        <p:spPr>
          <a:xfrm>
            <a:off x="10141157" y="2133601"/>
            <a:ext cx="1143000" cy="646331"/>
          </a:xfrm>
          <a:prstGeom prst="rect">
            <a:avLst/>
          </a:prstGeom>
          <a:noFill/>
        </p:spPr>
        <p:txBody>
          <a:bodyPr wrap="square" rtlCol="0">
            <a:spAutoFit/>
          </a:bodyPr>
          <a:lstStyle/>
          <a:p>
            <a:pPr algn="ctr"/>
            <a:r>
              <a:rPr lang="en-US" dirty="0"/>
              <a:t>Cardiac Outcomes</a:t>
            </a:r>
          </a:p>
        </p:txBody>
      </p:sp>
      <p:sp>
        <p:nvSpPr>
          <p:cNvPr id="28" name="Right Arrow 16">
            <a:extLst>
              <a:ext uri="{FF2B5EF4-FFF2-40B4-BE49-F238E27FC236}">
                <a16:creationId xmlns:a16="http://schemas.microsoft.com/office/drawing/2014/main" id="{36033B28-BA3A-4A8F-93EC-A64B2516402B}"/>
              </a:ext>
            </a:extLst>
          </p:cNvPr>
          <p:cNvSpPr/>
          <p:nvPr/>
        </p:nvSpPr>
        <p:spPr>
          <a:xfrm>
            <a:off x="1450109" y="2895600"/>
            <a:ext cx="4264891" cy="609600"/>
          </a:xfrm>
          <a:prstGeom prst="rightArrow">
            <a:avLst/>
          </a:prstGeom>
          <a:solidFill>
            <a:srgbClr val="66A677"/>
          </a:solidFill>
          <a:ln>
            <a:solidFill>
              <a:srgbClr val="006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17">
            <a:extLst>
              <a:ext uri="{FF2B5EF4-FFF2-40B4-BE49-F238E27FC236}">
                <a16:creationId xmlns:a16="http://schemas.microsoft.com/office/drawing/2014/main" id="{2986E1D6-D312-41AC-9730-9D7439645C7D}"/>
              </a:ext>
            </a:extLst>
          </p:cNvPr>
          <p:cNvSpPr/>
          <p:nvPr/>
        </p:nvSpPr>
        <p:spPr>
          <a:xfrm>
            <a:off x="6065968" y="4105834"/>
            <a:ext cx="4574044" cy="609600"/>
          </a:xfrm>
          <a:prstGeom prst="rightArrow">
            <a:avLst/>
          </a:prstGeom>
          <a:solidFill>
            <a:srgbClr val="66A677"/>
          </a:solidFill>
          <a:ln>
            <a:solidFill>
              <a:srgbClr val="006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115277"/>
      </p:ext>
    </p:extLst>
  </p:cSld>
  <p:clrMapOvr>
    <a:masterClrMapping/>
  </p:clrMapOvr>
  <mc:AlternateContent xmlns:mc="http://schemas.openxmlformats.org/markup-compatibility/2006" xmlns:p14="http://schemas.microsoft.com/office/powerpoint/2010/main">
    <mc:Choice Requires="p14">
      <p:transition spd="med" p14:dur="700" advTm="522">
        <p:fade/>
      </p:transition>
    </mc:Choice>
    <mc:Fallback xmlns="">
      <p:transition spd="med" advTm="5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Anxiety and Cardiac Disease: What’s New?</a:t>
            </a:r>
          </a:p>
        </p:txBody>
      </p:sp>
      <p:sp>
        <p:nvSpPr>
          <p:cNvPr id="3" name="Content Placeholder 2">
            <a:extLst>
              <a:ext uri="{FF2B5EF4-FFF2-40B4-BE49-F238E27FC236}">
                <a16:creationId xmlns:a16="http://schemas.microsoft.com/office/drawing/2014/main" id="{5FBB944C-2B67-4684-BAAB-6AA13C69AD29}"/>
              </a:ext>
            </a:extLst>
          </p:cNvPr>
          <p:cNvSpPr>
            <a:spLocks noGrp="1"/>
          </p:cNvSpPr>
          <p:nvPr>
            <p:ph idx="1"/>
          </p:nvPr>
        </p:nvSpPr>
        <p:spPr/>
        <p:txBody>
          <a:bodyPr/>
          <a:lstStyle/>
          <a:p>
            <a:r>
              <a:rPr lang="en-US" dirty="0"/>
              <a:t>Relationships between depression, anxiety, and heart disease</a:t>
            </a:r>
          </a:p>
          <a:p>
            <a:pPr lvl="1"/>
            <a:r>
              <a:rPr lang="en-US" sz="2200" dirty="0"/>
              <a:t>Prospective cohort study of 3135 men with or without heart disease and who were followed for 12 years.</a:t>
            </a:r>
          </a:p>
          <a:p>
            <a:pPr lvl="1"/>
            <a:r>
              <a:rPr lang="en-US" sz="2200" dirty="0"/>
              <a:t>Depression: Goldberg Anxiety and Depression Scales – Depression Subscale </a:t>
            </a:r>
            <a:r>
              <a:rPr lang="en-US" sz="2200" dirty="0">
                <a:latin typeface="Calibri" panose="020F0502020204030204" pitchFamily="34" charset="0"/>
                <a:cs typeface="Calibri" panose="020F0502020204030204" pitchFamily="34" charset="0"/>
              </a:rPr>
              <a:t>≥ 2</a:t>
            </a:r>
          </a:p>
          <a:p>
            <a:pPr lvl="1"/>
            <a:r>
              <a:rPr lang="en-US" sz="2200" dirty="0">
                <a:latin typeface="Calibri" panose="020F0502020204030204" pitchFamily="34" charset="0"/>
                <a:cs typeface="Calibri" panose="020F0502020204030204" pitchFamily="34" charset="0"/>
              </a:rPr>
              <a:t>Anxiety: </a:t>
            </a:r>
            <a:r>
              <a:rPr lang="en-US" sz="2200" dirty="0"/>
              <a:t>Goldberg Anxiety and Depression Scales – Anxiety Subscale</a:t>
            </a:r>
            <a:r>
              <a:rPr lang="en-US" sz="2200" dirty="0">
                <a:latin typeface="Calibri" panose="020F0502020204030204" pitchFamily="34" charset="0"/>
                <a:cs typeface="Calibri" panose="020F0502020204030204" pitchFamily="34" charset="0"/>
              </a:rPr>
              <a:t> ≥ 5</a:t>
            </a:r>
            <a:endParaRPr lang="en-US" sz="2200" dirty="0"/>
          </a:p>
          <a:p>
            <a:pPr lvl="1"/>
            <a:r>
              <a:rPr lang="en-US" sz="2200" dirty="0"/>
              <a:t>Outcomes: Coronary heart disease (MI, CABG, ischemic CHF, revascularization, MI, UA, sudden CHD death), cerebrovascular events (stroke or TIA)</a:t>
            </a:r>
          </a:p>
          <a:p>
            <a:pPr lvl="1"/>
            <a:r>
              <a:rPr lang="en-US" sz="2200" dirty="0"/>
              <a:t>Questions:</a:t>
            </a:r>
          </a:p>
          <a:p>
            <a:pPr lvl="2"/>
            <a:r>
              <a:rPr lang="en-US" sz="2000" dirty="0"/>
              <a:t>Are depression and anxiety associated with the development of cardiovascular disease or cerebrovascular disease?</a:t>
            </a:r>
          </a:p>
          <a:p>
            <a:pPr lvl="2"/>
            <a:endParaRPr lang="en-US" dirty="0"/>
          </a:p>
          <a:p>
            <a:endParaRPr lang="en-US" dirty="0"/>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17</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Karlsen 2021</a:t>
            </a:r>
          </a:p>
        </p:txBody>
      </p:sp>
    </p:spTree>
    <p:extLst>
      <p:ext uri="{BB962C8B-B14F-4D97-AF65-F5344CB8AC3E}">
        <p14:creationId xmlns:p14="http://schemas.microsoft.com/office/powerpoint/2010/main" val="18395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Anxiety and Cardiac Disease: What’s New?</a:t>
            </a:r>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18</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Karlsen 2021</a:t>
            </a:r>
          </a:p>
        </p:txBody>
      </p:sp>
      <p:pic>
        <p:nvPicPr>
          <p:cNvPr id="9" name="Content Placeholder 8" descr="Table&#10;&#10;Description automatically generated">
            <a:extLst>
              <a:ext uri="{FF2B5EF4-FFF2-40B4-BE49-F238E27FC236}">
                <a16:creationId xmlns:a16="http://schemas.microsoft.com/office/drawing/2014/main" id="{ACE2BD74-B470-4B84-AA83-FF6DCC8CAD2F}"/>
              </a:ext>
            </a:extLst>
          </p:cNvPr>
          <p:cNvPicPr>
            <a:picLocks noGrp="1" noChangeAspect="1"/>
          </p:cNvPicPr>
          <p:nvPr>
            <p:ph idx="1"/>
          </p:nvPr>
        </p:nvPicPr>
        <p:blipFill rotWithShape="1">
          <a:blip r:embed="rId3"/>
          <a:srcRect l="3959" t="24909" r="4251" b="15517"/>
          <a:stretch/>
        </p:blipFill>
        <p:spPr>
          <a:xfrm>
            <a:off x="794322" y="1605206"/>
            <a:ext cx="10579910" cy="3862508"/>
          </a:xfrm>
        </p:spPr>
      </p:pic>
      <p:sp>
        <p:nvSpPr>
          <p:cNvPr id="10" name="TextBox 9">
            <a:extLst>
              <a:ext uri="{FF2B5EF4-FFF2-40B4-BE49-F238E27FC236}">
                <a16:creationId xmlns:a16="http://schemas.microsoft.com/office/drawing/2014/main" id="{5B905286-3B2A-4A98-B8F5-E82F688C3D3A}"/>
              </a:ext>
            </a:extLst>
          </p:cNvPr>
          <p:cNvSpPr txBox="1"/>
          <p:nvPr/>
        </p:nvSpPr>
        <p:spPr>
          <a:xfrm>
            <a:off x="931095" y="5743631"/>
            <a:ext cx="10196948" cy="276999"/>
          </a:xfrm>
          <a:prstGeom prst="rect">
            <a:avLst/>
          </a:prstGeom>
          <a:noFill/>
        </p:spPr>
        <p:txBody>
          <a:bodyPr wrap="square" rtlCol="0">
            <a:spAutoFit/>
          </a:bodyPr>
          <a:lstStyle/>
          <a:p>
            <a:pPr algn="l"/>
            <a:r>
              <a:rPr lang="en-US" sz="1200" dirty="0">
                <a:effectLst/>
                <a:latin typeface="Calibri" panose="020F0502020204030204" pitchFamily="34" charset="0"/>
              </a:rPr>
              <a:t>Model 3</a:t>
            </a:r>
            <a:r>
              <a:rPr lang="en-US" sz="1200" dirty="0">
                <a:effectLst/>
              </a:rPr>
              <a:t>: </a:t>
            </a:r>
            <a:r>
              <a:rPr lang="en-US" sz="1200" b="0" i="0" u="none" strike="noStrike" baseline="0" dirty="0"/>
              <a:t>Education, ethnicity, diabetes, use of antidepressants, smoking, alcohol use, age, blood pressure, cholesterol levels, BMI, sleep quality and activity</a:t>
            </a:r>
            <a:endParaRPr lang="en-US" sz="1200" dirty="0">
              <a:effectLst/>
            </a:endParaRPr>
          </a:p>
        </p:txBody>
      </p:sp>
      <p:sp>
        <p:nvSpPr>
          <p:cNvPr id="7" name="Rectangle 6">
            <a:extLst>
              <a:ext uri="{FF2B5EF4-FFF2-40B4-BE49-F238E27FC236}">
                <a16:creationId xmlns:a16="http://schemas.microsoft.com/office/drawing/2014/main" id="{F8A51906-1F0F-4FF3-AD42-ECD6FDF4A324}"/>
              </a:ext>
            </a:extLst>
          </p:cNvPr>
          <p:cNvSpPr/>
          <p:nvPr/>
        </p:nvSpPr>
        <p:spPr>
          <a:xfrm>
            <a:off x="2618509" y="3019686"/>
            <a:ext cx="2412497" cy="378141"/>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1FE2AC-D319-4858-B71A-FC8D24A92BA7}"/>
              </a:ext>
            </a:extLst>
          </p:cNvPr>
          <p:cNvSpPr/>
          <p:nvPr/>
        </p:nvSpPr>
        <p:spPr>
          <a:xfrm>
            <a:off x="5790121" y="2972444"/>
            <a:ext cx="2532997" cy="67476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7E7E52-0D16-492A-847B-36B31535E337}"/>
              </a:ext>
            </a:extLst>
          </p:cNvPr>
          <p:cNvSpPr/>
          <p:nvPr/>
        </p:nvSpPr>
        <p:spPr>
          <a:xfrm>
            <a:off x="8726665" y="2972443"/>
            <a:ext cx="2532997" cy="955321"/>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4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Anxiety and Cardiac Disease: What’s New?</a:t>
            </a:r>
          </a:p>
        </p:txBody>
      </p:sp>
      <p:sp>
        <p:nvSpPr>
          <p:cNvPr id="3" name="Content Placeholder 2">
            <a:extLst>
              <a:ext uri="{FF2B5EF4-FFF2-40B4-BE49-F238E27FC236}">
                <a16:creationId xmlns:a16="http://schemas.microsoft.com/office/drawing/2014/main" id="{5FBB944C-2B67-4684-BAAB-6AA13C69AD29}"/>
              </a:ext>
            </a:extLst>
          </p:cNvPr>
          <p:cNvSpPr>
            <a:spLocks noGrp="1"/>
          </p:cNvSpPr>
          <p:nvPr>
            <p:ph idx="1"/>
          </p:nvPr>
        </p:nvSpPr>
        <p:spPr/>
        <p:txBody>
          <a:bodyPr/>
          <a:lstStyle/>
          <a:p>
            <a:r>
              <a:rPr lang="en-US" dirty="0"/>
              <a:t>Relationships between depression, anxiety, and heart disease</a:t>
            </a:r>
          </a:p>
          <a:p>
            <a:pPr lvl="1"/>
            <a:r>
              <a:rPr lang="en-US" sz="2200" dirty="0"/>
              <a:t>Prospective cohort study of 30,635 individuals without heart disease from the </a:t>
            </a:r>
            <a:r>
              <a:rPr lang="en-US" sz="2200" dirty="0" err="1"/>
              <a:t>CARTaGENE</a:t>
            </a:r>
            <a:r>
              <a:rPr lang="en-US" sz="2200" dirty="0"/>
              <a:t> Cohort Study.</a:t>
            </a:r>
          </a:p>
          <a:p>
            <a:pPr lvl="1"/>
            <a:r>
              <a:rPr lang="en-US" sz="2200" dirty="0"/>
              <a:t>Depression: PHQ-9 </a:t>
            </a:r>
            <a:r>
              <a:rPr lang="en-US" sz="2200" dirty="0">
                <a:latin typeface="Calibri" panose="020F0502020204030204" pitchFamily="34" charset="0"/>
                <a:cs typeface="Calibri" panose="020F0502020204030204" pitchFamily="34" charset="0"/>
              </a:rPr>
              <a:t>≥ 10, depressive disorder diagnosis (ICD-10)</a:t>
            </a:r>
          </a:p>
          <a:p>
            <a:pPr lvl="1"/>
            <a:r>
              <a:rPr lang="en-US" sz="2200" dirty="0">
                <a:latin typeface="Calibri" panose="020F0502020204030204" pitchFamily="34" charset="0"/>
                <a:cs typeface="Calibri" panose="020F0502020204030204" pitchFamily="34" charset="0"/>
              </a:rPr>
              <a:t>Anxiety: GAD-7 ≥ 10, anxiety disorder diagnosis (ICD-10)</a:t>
            </a:r>
            <a:endParaRPr lang="en-US" sz="2200" dirty="0"/>
          </a:p>
          <a:p>
            <a:pPr lvl="1"/>
            <a:r>
              <a:rPr lang="en-US" sz="2200" dirty="0"/>
              <a:t>Outcomes: Cardiovascular disease (coronary heart disease, heart failure)</a:t>
            </a:r>
          </a:p>
          <a:p>
            <a:pPr lvl="1"/>
            <a:r>
              <a:rPr lang="en-US" sz="2200" dirty="0"/>
              <a:t>Follow-up: 7 years</a:t>
            </a:r>
          </a:p>
          <a:p>
            <a:pPr lvl="1"/>
            <a:r>
              <a:rPr lang="en-US" sz="2200" dirty="0"/>
              <a:t>Questions:</a:t>
            </a:r>
          </a:p>
          <a:p>
            <a:pPr lvl="2"/>
            <a:r>
              <a:rPr lang="en-US" sz="2000" dirty="0"/>
              <a:t>Are depression and anxiety associated with the development of cardiovascular disease?</a:t>
            </a:r>
          </a:p>
          <a:p>
            <a:pPr lvl="2"/>
            <a:endParaRPr lang="en-US" dirty="0"/>
          </a:p>
          <a:p>
            <a:endParaRPr lang="en-US" dirty="0"/>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19</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Deschenes 2020</a:t>
            </a:r>
          </a:p>
        </p:txBody>
      </p:sp>
    </p:spTree>
    <p:extLst>
      <p:ext uri="{BB962C8B-B14F-4D97-AF65-F5344CB8AC3E}">
        <p14:creationId xmlns:p14="http://schemas.microsoft.com/office/powerpoint/2010/main" val="242351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3233-A69C-4658-93D5-5E401790B511}"/>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F9944650-3CC0-466B-9ADF-FE7EBC63C775}"/>
              </a:ext>
            </a:extLst>
          </p:cNvPr>
          <p:cNvSpPr>
            <a:spLocks noGrp="1"/>
          </p:cNvSpPr>
          <p:nvPr>
            <p:ph idx="1"/>
          </p:nvPr>
        </p:nvSpPr>
        <p:spPr/>
        <p:txBody>
          <a:bodyPr/>
          <a:lstStyle/>
          <a:p>
            <a:r>
              <a:rPr lang="en-US" dirty="0"/>
              <a:t>Rima Styra, M.D., M.Ed.</a:t>
            </a:r>
          </a:p>
          <a:p>
            <a:pPr lvl="1"/>
            <a:r>
              <a:rPr lang="en-US" dirty="0"/>
              <a:t>Director, Division  of Consultation/Liaison Psychiatry, </a:t>
            </a:r>
            <a:r>
              <a:rPr lang="en-US" dirty="0" err="1"/>
              <a:t>Temerty</a:t>
            </a:r>
            <a:r>
              <a:rPr lang="en-US" dirty="0"/>
              <a:t> Faculty of Medicine, University of Toronto</a:t>
            </a:r>
          </a:p>
          <a:p>
            <a:r>
              <a:rPr lang="en-US" dirty="0"/>
              <a:t>Leo Pozuelo, M.D., M.B.A.</a:t>
            </a:r>
          </a:p>
          <a:p>
            <a:pPr lvl="1"/>
            <a:r>
              <a:rPr lang="en-US" dirty="0"/>
              <a:t>Center Director for Adult Behavioral Health, Cleveland Clinic</a:t>
            </a:r>
          </a:p>
          <a:p>
            <a:r>
              <a:rPr lang="en-US" dirty="0"/>
              <a:t>Margo Funk, M.D., M.A.</a:t>
            </a:r>
          </a:p>
          <a:p>
            <a:pPr lvl="1"/>
            <a:r>
              <a:rPr lang="en-US" dirty="0"/>
              <a:t>Director of Cardiac Psychiatry and Residency Program Director, Brigham and Women’s Hospital</a:t>
            </a:r>
          </a:p>
          <a:p>
            <a:r>
              <a:rPr lang="en-US" dirty="0"/>
              <a:t>Christopher Celano, M.D.</a:t>
            </a:r>
          </a:p>
          <a:p>
            <a:pPr lvl="1"/>
            <a:r>
              <a:rPr lang="en-US" dirty="0"/>
              <a:t>Associate Director, Cardiac Psychiatry Research Program, Massachusetts General Hospital</a:t>
            </a:r>
          </a:p>
          <a:p>
            <a:r>
              <a:rPr lang="en-US" dirty="0"/>
              <a:t>Dahlia Saad-Pendergrass, M.D.</a:t>
            </a:r>
          </a:p>
          <a:p>
            <a:pPr lvl="1"/>
            <a:r>
              <a:rPr lang="en-US" dirty="0"/>
              <a:t>The Institute of Living/Hartford Healthcare</a:t>
            </a:r>
          </a:p>
        </p:txBody>
      </p:sp>
      <p:sp>
        <p:nvSpPr>
          <p:cNvPr id="4" name="Slide Number Placeholder 3">
            <a:extLst>
              <a:ext uri="{FF2B5EF4-FFF2-40B4-BE49-F238E27FC236}">
                <a16:creationId xmlns:a16="http://schemas.microsoft.com/office/drawing/2014/main" id="{CD06D5E2-39D8-4F6D-9087-AC7B448357BE}"/>
              </a:ext>
            </a:extLst>
          </p:cNvPr>
          <p:cNvSpPr>
            <a:spLocks noGrp="1"/>
          </p:cNvSpPr>
          <p:nvPr>
            <p:ph type="sldNum" sz="quarter" idx="12"/>
          </p:nvPr>
        </p:nvSpPr>
        <p:spPr/>
        <p:txBody>
          <a:bodyPr/>
          <a:lstStyle/>
          <a:p>
            <a:fld id="{68CDBAF2-F266-C14C-8ABF-54B90D837FA3}" type="slidenum">
              <a:rPr lang="en-US" smtClean="0"/>
              <a:pPr/>
              <a:t>2</a:t>
            </a:fld>
            <a:endParaRPr lang="en-US" dirty="0"/>
          </a:p>
        </p:txBody>
      </p:sp>
    </p:spTree>
    <p:extLst>
      <p:ext uri="{BB962C8B-B14F-4D97-AF65-F5344CB8AC3E}">
        <p14:creationId xmlns:p14="http://schemas.microsoft.com/office/powerpoint/2010/main" val="383088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Anxiety and Cardiac Disease: What’s New?</a:t>
            </a:r>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20</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Deschenes 2020</a:t>
            </a:r>
          </a:p>
        </p:txBody>
      </p:sp>
      <p:pic>
        <p:nvPicPr>
          <p:cNvPr id="9" name="Content Placeholder 8" descr="Table&#10;&#10;Description automatically generated">
            <a:extLst>
              <a:ext uri="{FF2B5EF4-FFF2-40B4-BE49-F238E27FC236}">
                <a16:creationId xmlns:a16="http://schemas.microsoft.com/office/drawing/2014/main" id="{EC38C871-6BF7-493D-B1C8-5D31C70B631D}"/>
              </a:ext>
            </a:extLst>
          </p:cNvPr>
          <p:cNvPicPr>
            <a:picLocks noGrp="1" noChangeAspect="1"/>
          </p:cNvPicPr>
          <p:nvPr>
            <p:ph idx="1"/>
          </p:nvPr>
        </p:nvPicPr>
        <p:blipFill rotWithShape="1">
          <a:blip r:embed="rId3"/>
          <a:srcRect l="5611" t="14376" r="7262" b="24842"/>
          <a:stretch/>
        </p:blipFill>
        <p:spPr>
          <a:xfrm>
            <a:off x="997526" y="1559055"/>
            <a:ext cx="10196948" cy="4001476"/>
          </a:xfrm>
        </p:spPr>
      </p:pic>
      <p:sp>
        <p:nvSpPr>
          <p:cNvPr id="10" name="TextBox 9">
            <a:extLst>
              <a:ext uri="{FF2B5EF4-FFF2-40B4-BE49-F238E27FC236}">
                <a16:creationId xmlns:a16="http://schemas.microsoft.com/office/drawing/2014/main" id="{6766671E-5112-42E0-AF69-1602F3E1DD49}"/>
              </a:ext>
            </a:extLst>
          </p:cNvPr>
          <p:cNvSpPr txBox="1"/>
          <p:nvPr/>
        </p:nvSpPr>
        <p:spPr>
          <a:xfrm>
            <a:off x="931095" y="5743631"/>
            <a:ext cx="10196948" cy="276999"/>
          </a:xfrm>
          <a:prstGeom prst="rect">
            <a:avLst/>
          </a:prstGeom>
          <a:noFill/>
        </p:spPr>
        <p:txBody>
          <a:bodyPr wrap="square" rtlCol="0">
            <a:spAutoFit/>
          </a:bodyPr>
          <a:lstStyle/>
          <a:p>
            <a:pPr rtl="0" fontAlgn="ctr">
              <a:spcBef>
                <a:spcPts val="0"/>
              </a:spcBef>
              <a:spcAft>
                <a:spcPts val="0"/>
              </a:spcAft>
            </a:pPr>
            <a:r>
              <a:rPr lang="en-US" sz="1200" dirty="0">
                <a:effectLst/>
                <a:latin typeface="Calibri" panose="020F0502020204030204" pitchFamily="34" charset="0"/>
              </a:rPr>
              <a:t>Fully adjusted model: age, sex, education, ethnicity, marital status, smoking status, alcohol consumption, sleep duration, and diabetes.</a:t>
            </a:r>
          </a:p>
        </p:txBody>
      </p:sp>
      <p:sp>
        <p:nvSpPr>
          <p:cNvPr id="7" name="Rectangle 6">
            <a:extLst>
              <a:ext uri="{FF2B5EF4-FFF2-40B4-BE49-F238E27FC236}">
                <a16:creationId xmlns:a16="http://schemas.microsoft.com/office/drawing/2014/main" id="{3017D933-51F0-4D91-A564-C6C570B570EC}"/>
              </a:ext>
            </a:extLst>
          </p:cNvPr>
          <p:cNvSpPr/>
          <p:nvPr/>
        </p:nvSpPr>
        <p:spPr>
          <a:xfrm>
            <a:off x="9596658" y="2798536"/>
            <a:ext cx="1438488" cy="67476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3224A8-44EA-4986-823E-E15EFE58EFBB}"/>
              </a:ext>
            </a:extLst>
          </p:cNvPr>
          <p:cNvSpPr/>
          <p:nvPr/>
        </p:nvSpPr>
        <p:spPr>
          <a:xfrm>
            <a:off x="9593193" y="3532830"/>
            <a:ext cx="1438488" cy="67476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FB53F0-8C3F-479F-B6F8-4C0921AE9804}"/>
              </a:ext>
            </a:extLst>
          </p:cNvPr>
          <p:cNvSpPr/>
          <p:nvPr/>
        </p:nvSpPr>
        <p:spPr>
          <a:xfrm>
            <a:off x="9596658" y="4307448"/>
            <a:ext cx="1438488" cy="109806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6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Anxiety and Cardiac Disease: What’s New?</a:t>
            </a:r>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21</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Deschenes 2020</a:t>
            </a:r>
          </a:p>
        </p:txBody>
      </p:sp>
      <p:pic>
        <p:nvPicPr>
          <p:cNvPr id="9" name="Content Placeholder 8" descr="Table&#10;&#10;Description automatically generated with low confidence">
            <a:extLst>
              <a:ext uri="{FF2B5EF4-FFF2-40B4-BE49-F238E27FC236}">
                <a16:creationId xmlns:a16="http://schemas.microsoft.com/office/drawing/2014/main" id="{2220323D-5208-40EF-933F-11314881050A}"/>
              </a:ext>
            </a:extLst>
          </p:cNvPr>
          <p:cNvPicPr>
            <a:picLocks noGrp="1" noChangeAspect="1"/>
          </p:cNvPicPr>
          <p:nvPr>
            <p:ph idx="1"/>
          </p:nvPr>
        </p:nvPicPr>
        <p:blipFill rotWithShape="1">
          <a:blip r:embed="rId3"/>
          <a:srcRect l="5707" t="18002" r="6970" b="20697"/>
          <a:stretch/>
        </p:blipFill>
        <p:spPr>
          <a:xfrm>
            <a:off x="999653" y="1568173"/>
            <a:ext cx="10192694" cy="4024922"/>
          </a:xfrm>
        </p:spPr>
      </p:pic>
      <p:sp>
        <p:nvSpPr>
          <p:cNvPr id="10" name="TextBox 9">
            <a:extLst>
              <a:ext uri="{FF2B5EF4-FFF2-40B4-BE49-F238E27FC236}">
                <a16:creationId xmlns:a16="http://schemas.microsoft.com/office/drawing/2014/main" id="{148A2994-FA0B-4F55-857D-2097DDA283CA}"/>
              </a:ext>
            </a:extLst>
          </p:cNvPr>
          <p:cNvSpPr txBox="1"/>
          <p:nvPr/>
        </p:nvSpPr>
        <p:spPr>
          <a:xfrm>
            <a:off x="931095" y="5743631"/>
            <a:ext cx="10196948" cy="276999"/>
          </a:xfrm>
          <a:prstGeom prst="rect">
            <a:avLst/>
          </a:prstGeom>
          <a:noFill/>
        </p:spPr>
        <p:txBody>
          <a:bodyPr wrap="square" rtlCol="0">
            <a:spAutoFit/>
          </a:bodyPr>
          <a:lstStyle/>
          <a:p>
            <a:pPr rtl="0" fontAlgn="ctr">
              <a:spcBef>
                <a:spcPts val="0"/>
              </a:spcBef>
              <a:spcAft>
                <a:spcPts val="0"/>
              </a:spcAft>
            </a:pPr>
            <a:r>
              <a:rPr lang="en-US" sz="1200" dirty="0">
                <a:effectLst/>
                <a:latin typeface="Calibri" panose="020F0502020204030204" pitchFamily="34" charset="0"/>
              </a:rPr>
              <a:t>Fully adjusted model: age, sex, education, ethnicity, marital status, smoking status, alcohol consumption, sleep duration, and diabetes.</a:t>
            </a:r>
          </a:p>
        </p:txBody>
      </p:sp>
      <p:sp>
        <p:nvSpPr>
          <p:cNvPr id="7" name="Rectangle 6">
            <a:extLst>
              <a:ext uri="{FF2B5EF4-FFF2-40B4-BE49-F238E27FC236}">
                <a16:creationId xmlns:a16="http://schemas.microsoft.com/office/drawing/2014/main" id="{FC553AF2-2786-44D9-96C5-5E7735A15B6D}"/>
              </a:ext>
            </a:extLst>
          </p:cNvPr>
          <p:cNvSpPr/>
          <p:nvPr/>
        </p:nvSpPr>
        <p:spPr>
          <a:xfrm>
            <a:off x="9596658" y="2798536"/>
            <a:ext cx="1438488" cy="67476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0039D7-EA08-4505-8A5D-5D7FE333C62B}"/>
              </a:ext>
            </a:extLst>
          </p:cNvPr>
          <p:cNvSpPr/>
          <p:nvPr/>
        </p:nvSpPr>
        <p:spPr>
          <a:xfrm>
            <a:off x="9593193" y="3532830"/>
            <a:ext cx="1438488" cy="67476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14CDE7-28CA-4276-9D8B-F3C20B4955EE}"/>
              </a:ext>
            </a:extLst>
          </p:cNvPr>
          <p:cNvSpPr/>
          <p:nvPr/>
        </p:nvSpPr>
        <p:spPr>
          <a:xfrm>
            <a:off x="9596658" y="4307448"/>
            <a:ext cx="1438488" cy="109806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80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8533-B175-4660-8761-ED780D14666E}"/>
              </a:ext>
            </a:extLst>
          </p:cNvPr>
          <p:cNvSpPr>
            <a:spLocks noGrp="1"/>
          </p:cNvSpPr>
          <p:nvPr>
            <p:ph type="title"/>
          </p:nvPr>
        </p:nvSpPr>
        <p:spPr/>
        <p:txBody>
          <a:bodyPr/>
          <a:lstStyle/>
          <a:p>
            <a:r>
              <a:rPr lang="en-US" dirty="0"/>
              <a:t>Treatments</a:t>
            </a:r>
          </a:p>
        </p:txBody>
      </p:sp>
      <p:sp>
        <p:nvSpPr>
          <p:cNvPr id="3" name="Content Placeholder 2">
            <a:extLst>
              <a:ext uri="{FF2B5EF4-FFF2-40B4-BE49-F238E27FC236}">
                <a16:creationId xmlns:a16="http://schemas.microsoft.com/office/drawing/2014/main" id="{F81FD97B-481A-45BE-B0D4-B0BD7CAFE965}"/>
              </a:ext>
            </a:extLst>
          </p:cNvPr>
          <p:cNvSpPr>
            <a:spLocks noGrp="1"/>
          </p:cNvSpPr>
          <p:nvPr>
            <p:ph idx="1"/>
          </p:nvPr>
        </p:nvSpPr>
        <p:spPr/>
        <p:txBody>
          <a:bodyPr/>
          <a:lstStyle/>
          <a:p>
            <a:r>
              <a:rPr lang="en-US" dirty="0"/>
              <a:t>Pharmacotherapy</a:t>
            </a:r>
          </a:p>
          <a:p>
            <a:r>
              <a:rPr lang="en-US" dirty="0"/>
              <a:t>Psychotherapy</a:t>
            </a:r>
          </a:p>
        </p:txBody>
      </p:sp>
      <p:sp>
        <p:nvSpPr>
          <p:cNvPr id="4" name="Slide Number Placeholder 3">
            <a:extLst>
              <a:ext uri="{FF2B5EF4-FFF2-40B4-BE49-F238E27FC236}">
                <a16:creationId xmlns:a16="http://schemas.microsoft.com/office/drawing/2014/main" id="{1726B6EF-F448-449D-82D7-1EB32FA6F58A}"/>
              </a:ext>
            </a:extLst>
          </p:cNvPr>
          <p:cNvSpPr>
            <a:spLocks noGrp="1"/>
          </p:cNvSpPr>
          <p:nvPr>
            <p:ph type="sldNum" sz="quarter" idx="12"/>
          </p:nvPr>
        </p:nvSpPr>
        <p:spPr/>
        <p:txBody>
          <a:bodyPr/>
          <a:lstStyle/>
          <a:p>
            <a:fld id="{68CDBAF2-F266-C14C-8ABF-54B90D837FA3}" type="slidenum">
              <a:rPr lang="en-US" smtClean="0"/>
              <a:pPr/>
              <a:t>22</a:t>
            </a:fld>
            <a:endParaRPr lang="en-US" dirty="0"/>
          </a:p>
        </p:txBody>
      </p:sp>
    </p:spTree>
    <p:extLst>
      <p:ext uri="{BB962C8B-B14F-4D97-AF65-F5344CB8AC3E}">
        <p14:creationId xmlns:p14="http://schemas.microsoft.com/office/powerpoint/2010/main" val="511503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7A8F-664F-4037-A663-211A6A381E18}"/>
              </a:ext>
            </a:extLst>
          </p:cNvPr>
          <p:cNvSpPr>
            <a:spLocks noGrp="1"/>
          </p:cNvSpPr>
          <p:nvPr>
            <p:ph type="title"/>
          </p:nvPr>
        </p:nvSpPr>
        <p:spPr/>
        <p:txBody>
          <a:bodyPr/>
          <a:lstStyle/>
          <a:p>
            <a:r>
              <a:rPr lang="en-US" dirty="0"/>
              <a:t>Pharmacotherapy in Coronary Artery Disease</a:t>
            </a:r>
          </a:p>
        </p:txBody>
      </p:sp>
      <p:sp>
        <p:nvSpPr>
          <p:cNvPr id="3" name="Content Placeholder 2">
            <a:extLst>
              <a:ext uri="{FF2B5EF4-FFF2-40B4-BE49-F238E27FC236}">
                <a16:creationId xmlns:a16="http://schemas.microsoft.com/office/drawing/2014/main" id="{785F90C0-D3D4-45A7-8446-BCF6D1366EF4}"/>
              </a:ext>
            </a:extLst>
          </p:cNvPr>
          <p:cNvSpPr>
            <a:spLocks noGrp="1"/>
          </p:cNvSpPr>
          <p:nvPr>
            <p:ph idx="1"/>
          </p:nvPr>
        </p:nvSpPr>
        <p:spPr/>
        <p:txBody>
          <a:bodyPr>
            <a:normAutofit lnSpcReduction="10000"/>
          </a:bodyPr>
          <a:lstStyle/>
          <a:p>
            <a:r>
              <a:rPr lang="en-US" dirty="0"/>
              <a:t>SADHART</a:t>
            </a:r>
          </a:p>
          <a:p>
            <a:pPr lvl="1"/>
            <a:r>
              <a:rPr lang="en-US" dirty="0"/>
              <a:t>RCT (N=369) of sertraline vs. placebo in post-ACS patients</a:t>
            </a:r>
          </a:p>
          <a:p>
            <a:pPr lvl="1"/>
            <a:r>
              <a:rPr lang="en-US" dirty="0"/>
              <a:t>Sertraline led to greater improvements on CGI at 24 weeks</a:t>
            </a:r>
          </a:p>
          <a:p>
            <a:r>
              <a:rPr lang="en-US" dirty="0"/>
              <a:t>CREATE</a:t>
            </a:r>
          </a:p>
          <a:p>
            <a:pPr lvl="1"/>
            <a:r>
              <a:rPr lang="en-US" dirty="0"/>
              <a:t>RCT (N=284) of citalopram vs. placebo in stable CAD patients</a:t>
            </a:r>
          </a:p>
          <a:p>
            <a:pPr lvl="1"/>
            <a:r>
              <a:rPr lang="en-US" dirty="0"/>
              <a:t>Citalopram led to greater improvement on measures of depression at 12 weeks</a:t>
            </a:r>
          </a:p>
          <a:p>
            <a:r>
              <a:rPr lang="en-US" dirty="0" err="1"/>
              <a:t>EsDEPACS</a:t>
            </a:r>
            <a:endParaRPr lang="en-US" dirty="0"/>
          </a:p>
          <a:p>
            <a:pPr lvl="1"/>
            <a:r>
              <a:rPr lang="en-US" dirty="0"/>
              <a:t>RCT (N=217) of escitalopram vs. placebo in post-ACS patients</a:t>
            </a:r>
          </a:p>
          <a:p>
            <a:pPr lvl="1"/>
            <a:r>
              <a:rPr lang="en-US" dirty="0"/>
              <a:t>Escitalopram led to greater improvement in depressive symptoms and function at 24 weeks</a:t>
            </a:r>
          </a:p>
          <a:p>
            <a:r>
              <a:rPr lang="en-US" dirty="0"/>
              <a:t>MIND-IT</a:t>
            </a:r>
          </a:p>
          <a:p>
            <a:pPr lvl="1"/>
            <a:r>
              <a:rPr lang="en-US" dirty="0"/>
              <a:t>RCT (N=91) of mirtazapine vs. placebo in post-MI patients</a:t>
            </a:r>
          </a:p>
          <a:p>
            <a:pPr lvl="1"/>
            <a:r>
              <a:rPr lang="en-US" dirty="0"/>
              <a:t>Mirtazapine led to greater improvements in most measures of depression at 8 and 24 weeks</a:t>
            </a:r>
          </a:p>
          <a:p>
            <a:endParaRPr lang="en-US" dirty="0"/>
          </a:p>
        </p:txBody>
      </p:sp>
      <p:sp>
        <p:nvSpPr>
          <p:cNvPr id="4" name="Slide Number Placeholder 3">
            <a:extLst>
              <a:ext uri="{FF2B5EF4-FFF2-40B4-BE49-F238E27FC236}">
                <a16:creationId xmlns:a16="http://schemas.microsoft.com/office/drawing/2014/main" id="{E531A790-0ECB-446E-BBBF-C50C34E092F3}"/>
              </a:ext>
            </a:extLst>
          </p:cNvPr>
          <p:cNvSpPr>
            <a:spLocks noGrp="1"/>
          </p:cNvSpPr>
          <p:nvPr>
            <p:ph type="sldNum" sz="quarter" idx="12"/>
          </p:nvPr>
        </p:nvSpPr>
        <p:spPr/>
        <p:txBody>
          <a:bodyPr/>
          <a:lstStyle/>
          <a:p>
            <a:fld id="{68CDBAF2-F266-C14C-8ABF-54B90D837FA3}" type="slidenum">
              <a:rPr lang="en-US" smtClean="0"/>
              <a:pPr/>
              <a:t>23</a:t>
            </a:fld>
            <a:endParaRPr lang="en-US" dirty="0"/>
          </a:p>
        </p:txBody>
      </p:sp>
      <p:sp>
        <p:nvSpPr>
          <p:cNvPr id="5" name="TextBox 4">
            <a:extLst>
              <a:ext uri="{FF2B5EF4-FFF2-40B4-BE49-F238E27FC236}">
                <a16:creationId xmlns:a16="http://schemas.microsoft.com/office/drawing/2014/main" id="{76F1ABC8-C51C-45BF-B77C-8FACF18ADC47}"/>
              </a:ext>
            </a:extLst>
          </p:cNvPr>
          <p:cNvSpPr txBox="1"/>
          <p:nvPr/>
        </p:nvSpPr>
        <p:spPr>
          <a:xfrm>
            <a:off x="237393" y="6203730"/>
            <a:ext cx="11717215" cy="369332"/>
          </a:xfrm>
          <a:prstGeom prst="rect">
            <a:avLst/>
          </a:prstGeom>
          <a:noFill/>
        </p:spPr>
        <p:txBody>
          <a:bodyPr wrap="square" rtlCol="0">
            <a:spAutoFit/>
          </a:bodyPr>
          <a:lstStyle/>
          <a:p>
            <a:pPr algn="r"/>
            <a:r>
              <a:rPr lang="de-DE" dirty="0"/>
              <a:t>Glassman 2002, Lesperance 2007, Kim 2015, Honig 2007</a:t>
            </a:r>
          </a:p>
        </p:txBody>
      </p:sp>
    </p:spTree>
    <p:extLst>
      <p:ext uri="{BB962C8B-B14F-4D97-AF65-F5344CB8AC3E}">
        <p14:creationId xmlns:p14="http://schemas.microsoft.com/office/powerpoint/2010/main" val="40659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8C23-2D79-4C18-9CF8-4B45145C8350}"/>
              </a:ext>
            </a:extLst>
          </p:cNvPr>
          <p:cNvSpPr>
            <a:spLocks noGrp="1"/>
          </p:cNvSpPr>
          <p:nvPr>
            <p:ph type="title"/>
          </p:nvPr>
        </p:nvSpPr>
        <p:spPr/>
        <p:txBody>
          <a:bodyPr/>
          <a:lstStyle/>
          <a:p>
            <a:r>
              <a:rPr lang="en-US" dirty="0"/>
              <a:t>Pharmacotherapy and Cardiovascular Health</a:t>
            </a:r>
          </a:p>
        </p:txBody>
      </p:sp>
      <p:sp>
        <p:nvSpPr>
          <p:cNvPr id="3" name="Content Placeholder 2">
            <a:extLst>
              <a:ext uri="{FF2B5EF4-FFF2-40B4-BE49-F238E27FC236}">
                <a16:creationId xmlns:a16="http://schemas.microsoft.com/office/drawing/2014/main" id="{E6AA4BBA-C517-4604-8200-68BE3F7ED3F8}"/>
              </a:ext>
            </a:extLst>
          </p:cNvPr>
          <p:cNvSpPr>
            <a:spLocks noGrp="1"/>
          </p:cNvSpPr>
          <p:nvPr>
            <p:ph idx="1"/>
          </p:nvPr>
        </p:nvSpPr>
        <p:spPr/>
        <p:txBody>
          <a:bodyPr>
            <a:normAutofit fontScale="92500" lnSpcReduction="20000"/>
          </a:bodyPr>
          <a:lstStyle/>
          <a:p>
            <a:r>
              <a:rPr lang="en-US" dirty="0"/>
              <a:t>ENRICHD study</a:t>
            </a:r>
          </a:p>
          <a:p>
            <a:pPr lvl="1"/>
            <a:r>
              <a:rPr lang="en-US" dirty="0"/>
              <a:t>Participants who received antidepressants had lower rates of mortality.</a:t>
            </a:r>
          </a:p>
          <a:p>
            <a:r>
              <a:rPr lang="en-US" dirty="0"/>
              <a:t>Scherrer 2012 (N=4,037 post-MI patients)</a:t>
            </a:r>
          </a:p>
          <a:p>
            <a:pPr lvl="1"/>
            <a:r>
              <a:rPr lang="en-US" dirty="0"/>
              <a:t>Insufficient treatment for depression was associated with an increased risk of death (HR 2.93, 95% CI 2.03-4.21) over 39 months.</a:t>
            </a:r>
          </a:p>
          <a:p>
            <a:r>
              <a:rPr lang="en-US" dirty="0"/>
              <a:t>TRIUMPH study (N=4,062 post-MI patients)</a:t>
            </a:r>
          </a:p>
          <a:p>
            <a:pPr lvl="1"/>
            <a:r>
              <a:rPr lang="en-US" dirty="0"/>
              <a:t>Patients with untreated depression had a nearly 2-fold increase in mortality in the year following MI (HR 1.91, 95% CI 1.39-2.62).</a:t>
            </a:r>
          </a:p>
          <a:p>
            <a:r>
              <a:rPr lang="en-US" dirty="0"/>
              <a:t>DECADE study (N=2,385 patients referred for stress testing)</a:t>
            </a:r>
          </a:p>
          <a:p>
            <a:pPr lvl="1"/>
            <a:r>
              <a:rPr lang="en-US" dirty="0"/>
              <a:t>Antidepressant treatment was associated with a 30% reduced risk of MACE over 8 years in all patients.</a:t>
            </a:r>
          </a:p>
          <a:p>
            <a:pPr lvl="1"/>
            <a:r>
              <a:rPr lang="en-US" dirty="0"/>
              <a:t>This reduction in risk was similar in patients with CVD but not significant (p=.11).</a:t>
            </a:r>
          </a:p>
          <a:p>
            <a:r>
              <a:rPr lang="en-US" dirty="0" err="1"/>
              <a:t>EsDEPACS</a:t>
            </a:r>
            <a:endParaRPr lang="en-US" dirty="0"/>
          </a:p>
          <a:p>
            <a:pPr lvl="1"/>
            <a:r>
              <a:rPr lang="en-US" dirty="0"/>
              <a:t>Escitalopram led to a 31% reduced risk of major adverse cardiac events at 12-year follow-up (HR 0.69, 95% CI 0.49-0.96, p=.03).</a:t>
            </a:r>
          </a:p>
          <a:p>
            <a:endParaRPr lang="en-US" dirty="0"/>
          </a:p>
        </p:txBody>
      </p:sp>
      <p:sp>
        <p:nvSpPr>
          <p:cNvPr id="4" name="Slide Number Placeholder 3">
            <a:extLst>
              <a:ext uri="{FF2B5EF4-FFF2-40B4-BE49-F238E27FC236}">
                <a16:creationId xmlns:a16="http://schemas.microsoft.com/office/drawing/2014/main" id="{FE59AD7D-A788-4D4F-AB81-3807F890A622}"/>
              </a:ext>
            </a:extLst>
          </p:cNvPr>
          <p:cNvSpPr>
            <a:spLocks noGrp="1"/>
          </p:cNvSpPr>
          <p:nvPr>
            <p:ph type="sldNum" sz="quarter" idx="12"/>
          </p:nvPr>
        </p:nvSpPr>
        <p:spPr/>
        <p:txBody>
          <a:bodyPr/>
          <a:lstStyle/>
          <a:p>
            <a:fld id="{68CDBAF2-F266-C14C-8ABF-54B90D837FA3}" type="slidenum">
              <a:rPr lang="en-US" smtClean="0"/>
              <a:pPr/>
              <a:t>24</a:t>
            </a:fld>
            <a:endParaRPr lang="en-US" dirty="0"/>
          </a:p>
        </p:txBody>
      </p:sp>
      <p:sp>
        <p:nvSpPr>
          <p:cNvPr id="5" name="TextBox 4">
            <a:extLst>
              <a:ext uri="{FF2B5EF4-FFF2-40B4-BE49-F238E27FC236}">
                <a16:creationId xmlns:a16="http://schemas.microsoft.com/office/drawing/2014/main" id="{86080B19-227F-4580-B1DD-F8804FC13AE9}"/>
              </a:ext>
            </a:extLst>
          </p:cNvPr>
          <p:cNvSpPr txBox="1"/>
          <p:nvPr/>
        </p:nvSpPr>
        <p:spPr>
          <a:xfrm>
            <a:off x="237393" y="6203730"/>
            <a:ext cx="11717215" cy="369332"/>
          </a:xfrm>
          <a:prstGeom prst="rect">
            <a:avLst/>
          </a:prstGeom>
          <a:noFill/>
        </p:spPr>
        <p:txBody>
          <a:bodyPr wrap="square" rtlCol="0">
            <a:spAutoFit/>
          </a:bodyPr>
          <a:lstStyle/>
          <a:p>
            <a:pPr algn="r"/>
            <a:r>
              <a:rPr lang="de-DE" dirty="0"/>
              <a:t>Berkman 2003, Scherrer 2012, Smolderen 2017, Lavoie 2018, Kim 2018</a:t>
            </a:r>
          </a:p>
        </p:txBody>
      </p:sp>
    </p:spTree>
    <p:extLst>
      <p:ext uri="{BB962C8B-B14F-4D97-AF65-F5344CB8AC3E}">
        <p14:creationId xmlns:p14="http://schemas.microsoft.com/office/powerpoint/2010/main" val="89209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8C23-2D79-4C18-9CF8-4B45145C8350}"/>
              </a:ext>
            </a:extLst>
          </p:cNvPr>
          <p:cNvSpPr>
            <a:spLocks noGrp="1"/>
          </p:cNvSpPr>
          <p:nvPr>
            <p:ph type="title"/>
          </p:nvPr>
        </p:nvSpPr>
        <p:spPr/>
        <p:txBody>
          <a:bodyPr/>
          <a:lstStyle/>
          <a:p>
            <a:r>
              <a:rPr lang="en-US" dirty="0"/>
              <a:t>Pharmacotherapy and Cardiovascular Health: What’s New?</a:t>
            </a:r>
          </a:p>
        </p:txBody>
      </p:sp>
      <p:sp>
        <p:nvSpPr>
          <p:cNvPr id="3" name="Content Placeholder 2">
            <a:extLst>
              <a:ext uri="{FF2B5EF4-FFF2-40B4-BE49-F238E27FC236}">
                <a16:creationId xmlns:a16="http://schemas.microsoft.com/office/drawing/2014/main" id="{E6AA4BBA-C517-4604-8200-68BE3F7ED3F8}"/>
              </a:ext>
            </a:extLst>
          </p:cNvPr>
          <p:cNvSpPr>
            <a:spLocks noGrp="1"/>
          </p:cNvSpPr>
          <p:nvPr>
            <p:ph idx="1"/>
          </p:nvPr>
        </p:nvSpPr>
        <p:spPr/>
        <p:txBody>
          <a:bodyPr>
            <a:normAutofit/>
          </a:bodyPr>
          <a:lstStyle/>
          <a:p>
            <a:r>
              <a:rPr lang="en-US" dirty="0"/>
              <a:t>Systematic review and meta-analysis of RCTs that assessed the impact of SSRIs on cardiovascular health outcomes in individuals with coronary artery disease.</a:t>
            </a:r>
          </a:p>
          <a:p>
            <a:pPr lvl="1"/>
            <a:r>
              <a:rPr lang="en-US" dirty="0"/>
              <a:t>8 analyses were included</a:t>
            </a:r>
          </a:p>
          <a:p>
            <a:pPr lvl="1"/>
            <a:r>
              <a:rPr lang="en-US" dirty="0"/>
              <a:t>Five included individuals with MDD as diagnosed using DSM criteria.</a:t>
            </a:r>
          </a:p>
          <a:p>
            <a:pPr lvl="1"/>
            <a:r>
              <a:rPr lang="en-US" dirty="0"/>
              <a:t>Medications included fluoxetine, sertraline, escitalopram, citalopram, and paroxetine.</a:t>
            </a:r>
          </a:p>
          <a:p>
            <a:pPr lvl="1"/>
            <a:r>
              <a:rPr lang="en-US" dirty="0"/>
              <a:t>Outcomes</a:t>
            </a:r>
          </a:p>
          <a:p>
            <a:pPr lvl="2"/>
            <a:r>
              <a:rPr lang="en-US" dirty="0"/>
              <a:t>Primary:</a:t>
            </a:r>
          </a:p>
          <a:p>
            <a:pPr lvl="3"/>
            <a:r>
              <a:rPr lang="en-US" dirty="0"/>
              <a:t>All-cause mortality</a:t>
            </a:r>
          </a:p>
          <a:p>
            <a:pPr lvl="3"/>
            <a:r>
              <a:rPr lang="en-US" dirty="0"/>
              <a:t>Myocardial infarction</a:t>
            </a:r>
          </a:p>
          <a:p>
            <a:pPr lvl="2"/>
            <a:r>
              <a:rPr lang="en-US" dirty="0"/>
              <a:t>Secondary: Angina, stroke, hospitalizations, heart failure</a:t>
            </a:r>
          </a:p>
          <a:p>
            <a:endParaRPr lang="en-US" dirty="0"/>
          </a:p>
        </p:txBody>
      </p:sp>
      <p:sp>
        <p:nvSpPr>
          <p:cNvPr id="4" name="Slide Number Placeholder 3">
            <a:extLst>
              <a:ext uri="{FF2B5EF4-FFF2-40B4-BE49-F238E27FC236}">
                <a16:creationId xmlns:a16="http://schemas.microsoft.com/office/drawing/2014/main" id="{FE59AD7D-A788-4D4F-AB81-3807F890A622}"/>
              </a:ext>
            </a:extLst>
          </p:cNvPr>
          <p:cNvSpPr>
            <a:spLocks noGrp="1"/>
          </p:cNvSpPr>
          <p:nvPr>
            <p:ph type="sldNum" sz="quarter" idx="12"/>
          </p:nvPr>
        </p:nvSpPr>
        <p:spPr/>
        <p:txBody>
          <a:bodyPr/>
          <a:lstStyle/>
          <a:p>
            <a:fld id="{68CDBAF2-F266-C14C-8ABF-54B90D837FA3}" type="slidenum">
              <a:rPr lang="en-US" smtClean="0"/>
              <a:pPr/>
              <a:t>25</a:t>
            </a:fld>
            <a:endParaRPr lang="en-US" dirty="0"/>
          </a:p>
        </p:txBody>
      </p:sp>
      <p:sp>
        <p:nvSpPr>
          <p:cNvPr id="5" name="TextBox 4">
            <a:extLst>
              <a:ext uri="{FF2B5EF4-FFF2-40B4-BE49-F238E27FC236}">
                <a16:creationId xmlns:a16="http://schemas.microsoft.com/office/drawing/2014/main" id="{86080B19-227F-4580-B1DD-F8804FC13AE9}"/>
              </a:ext>
            </a:extLst>
          </p:cNvPr>
          <p:cNvSpPr txBox="1"/>
          <p:nvPr/>
        </p:nvSpPr>
        <p:spPr>
          <a:xfrm>
            <a:off x="237393" y="6203730"/>
            <a:ext cx="11717215" cy="369332"/>
          </a:xfrm>
          <a:prstGeom prst="rect">
            <a:avLst/>
          </a:prstGeom>
          <a:noFill/>
        </p:spPr>
        <p:txBody>
          <a:bodyPr wrap="square" rtlCol="0">
            <a:spAutoFit/>
          </a:bodyPr>
          <a:lstStyle/>
          <a:p>
            <a:pPr algn="r"/>
            <a:r>
              <a:rPr lang="de-DE" dirty="0"/>
              <a:t>Fernandes 2021</a:t>
            </a:r>
          </a:p>
        </p:txBody>
      </p:sp>
    </p:spTree>
    <p:extLst>
      <p:ext uri="{BB962C8B-B14F-4D97-AF65-F5344CB8AC3E}">
        <p14:creationId xmlns:p14="http://schemas.microsoft.com/office/powerpoint/2010/main" val="43867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8C23-2D79-4C18-9CF8-4B45145C8350}"/>
              </a:ext>
            </a:extLst>
          </p:cNvPr>
          <p:cNvSpPr>
            <a:spLocks noGrp="1"/>
          </p:cNvSpPr>
          <p:nvPr>
            <p:ph type="title"/>
          </p:nvPr>
        </p:nvSpPr>
        <p:spPr/>
        <p:txBody>
          <a:bodyPr/>
          <a:lstStyle/>
          <a:p>
            <a:r>
              <a:rPr lang="en-US" dirty="0"/>
              <a:t>Pharmacotherapy and Cardiovascular Health: What’s New?</a:t>
            </a:r>
          </a:p>
        </p:txBody>
      </p:sp>
      <p:sp>
        <p:nvSpPr>
          <p:cNvPr id="4" name="Slide Number Placeholder 3">
            <a:extLst>
              <a:ext uri="{FF2B5EF4-FFF2-40B4-BE49-F238E27FC236}">
                <a16:creationId xmlns:a16="http://schemas.microsoft.com/office/drawing/2014/main" id="{FE59AD7D-A788-4D4F-AB81-3807F890A622}"/>
              </a:ext>
            </a:extLst>
          </p:cNvPr>
          <p:cNvSpPr>
            <a:spLocks noGrp="1"/>
          </p:cNvSpPr>
          <p:nvPr>
            <p:ph type="sldNum" sz="quarter" idx="12"/>
          </p:nvPr>
        </p:nvSpPr>
        <p:spPr/>
        <p:txBody>
          <a:bodyPr/>
          <a:lstStyle/>
          <a:p>
            <a:fld id="{68CDBAF2-F266-C14C-8ABF-54B90D837FA3}" type="slidenum">
              <a:rPr lang="en-US" smtClean="0"/>
              <a:pPr/>
              <a:t>26</a:t>
            </a:fld>
            <a:endParaRPr lang="en-US" dirty="0"/>
          </a:p>
        </p:txBody>
      </p:sp>
      <p:sp>
        <p:nvSpPr>
          <p:cNvPr id="5" name="TextBox 4">
            <a:extLst>
              <a:ext uri="{FF2B5EF4-FFF2-40B4-BE49-F238E27FC236}">
                <a16:creationId xmlns:a16="http://schemas.microsoft.com/office/drawing/2014/main" id="{86080B19-227F-4580-B1DD-F8804FC13AE9}"/>
              </a:ext>
            </a:extLst>
          </p:cNvPr>
          <p:cNvSpPr txBox="1"/>
          <p:nvPr/>
        </p:nvSpPr>
        <p:spPr>
          <a:xfrm>
            <a:off x="237393" y="6203730"/>
            <a:ext cx="11717215" cy="369332"/>
          </a:xfrm>
          <a:prstGeom prst="rect">
            <a:avLst/>
          </a:prstGeom>
          <a:noFill/>
        </p:spPr>
        <p:txBody>
          <a:bodyPr wrap="square" rtlCol="0">
            <a:spAutoFit/>
          </a:bodyPr>
          <a:lstStyle/>
          <a:p>
            <a:pPr algn="r"/>
            <a:r>
              <a:rPr lang="de-DE" dirty="0"/>
              <a:t>Fernandes 2021</a:t>
            </a:r>
          </a:p>
        </p:txBody>
      </p:sp>
      <p:pic>
        <p:nvPicPr>
          <p:cNvPr id="13" name="Content Placeholder 12" descr="A picture containing text&#10;&#10;Description automatically generated">
            <a:extLst>
              <a:ext uri="{FF2B5EF4-FFF2-40B4-BE49-F238E27FC236}">
                <a16:creationId xmlns:a16="http://schemas.microsoft.com/office/drawing/2014/main" id="{BA7E856F-9014-49C8-BAA1-B68BA089654D}"/>
              </a:ext>
            </a:extLst>
          </p:cNvPr>
          <p:cNvPicPr>
            <a:picLocks noGrp="1" noChangeAspect="1"/>
          </p:cNvPicPr>
          <p:nvPr>
            <p:ph idx="1"/>
          </p:nvPr>
        </p:nvPicPr>
        <p:blipFill rotWithShape="1">
          <a:blip r:embed="rId3"/>
          <a:srcRect l="3280" t="34752" r="6485" b="21042"/>
          <a:stretch/>
        </p:blipFill>
        <p:spPr>
          <a:xfrm>
            <a:off x="521679" y="1883509"/>
            <a:ext cx="10890734" cy="3001106"/>
          </a:xfrm>
        </p:spPr>
      </p:pic>
    </p:spTree>
    <p:extLst>
      <p:ext uri="{BB962C8B-B14F-4D97-AF65-F5344CB8AC3E}">
        <p14:creationId xmlns:p14="http://schemas.microsoft.com/office/powerpoint/2010/main" val="3599186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8C23-2D79-4C18-9CF8-4B45145C8350}"/>
              </a:ext>
            </a:extLst>
          </p:cNvPr>
          <p:cNvSpPr>
            <a:spLocks noGrp="1"/>
          </p:cNvSpPr>
          <p:nvPr>
            <p:ph type="title"/>
          </p:nvPr>
        </p:nvSpPr>
        <p:spPr/>
        <p:txBody>
          <a:bodyPr/>
          <a:lstStyle/>
          <a:p>
            <a:r>
              <a:rPr lang="en-US" dirty="0"/>
              <a:t>Pharmacotherapy and Cardiovascular Health: What’s New?</a:t>
            </a:r>
          </a:p>
        </p:txBody>
      </p:sp>
      <p:sp>
        <p:nvSpPr>
          <p:cNvPr id="4" name="Slide Number Placeholder 3">
            <a:extLst>
              <a:ext uri="{FF2B5EF4-FFF2-40B4-BE49-F238E27FC236}">
                <a16:creationId xmlns:a16="http://schemas.microsoft.com/office/drawing/2014/main" id="{FE59AD7D-A788-4D4F-AB81-3807F890A622}"/>
              </a:ext>
            </a:extLst>
          </p:cNvPr>
          <p:cNvSpPr>
            <a:spLocks noGrp="1"/>
          </p:cNvSpPr>
          <p:nvPr>
            <p:ph type="sldNum" sz="quarter" idx="12"/>
          </p:nvPr>
        </p:nvSpPr>
        <p:spPr/>
        <p:txBody>
          <a:bodyPr/>
          <a:lstStyle/>
          <a:p>
            <a:fld id="{68CDBAF2-F266-C14C-8ABF-54B90D837FA3}" type="slidenum">
              <a:rPr lang="en-US" smtClean="0"/>
              <a:pPr/>
              <a:t>27</a:t>
            </a:fld>
            <a:endParaRPr lang="en-US" dirty="0"/>
          </a:p>
        </p:txBody>
      </p:sp>
      <p:sp>
        <p:nvSpPr>
          <p:cNvPr id="5" name="TextBox 4">
            <a:extLst>
              <a:ext uri="{FF2B5EF4-FFF2-40B4-BE49-F238E27FC236}">
                <a16:creationId xmlns:a16="http://schemas.microsoft.com/office/drawing/2014/main" id="{86080B19-227F-4580-B1DD-F8804FC13AE9}"/>
              </a:ext>
            </a:extLst>
          </p:cNvPr>
          <p:cNvSpPr txBox="1"/>
          <p:nvPr/>
        </p:nvSpPr>
        <p:spPr>
          <a:xfrm>
            <a:off x="237393" y="6203730"/>
            <a:ext cx="11717215" cy="369332"/>
          </a:xfrm>
          <a:prstGeom prst="rect">
            <a:avLst/>
          </a:prstGeom>
          <a:noFill/>
        </p:spPr>
        <p:txBody>
          <a:bodyPr wrap="square" rtlCol="0">
            <a:spAutoFit/>
          </a:bodyPr>
          <a:lstStyle/>
          <a:p>
            <a:pPr algn="r"/>
            <a:r>
              <a:rPr lang="de-DE" dirty="0"/>
              <a:t>Fernandes 2021</a:t>
            </a:r>
          </a:p>
        </p:txBody>
      </p:sp>
      <p:pic>
        <p:nvPicPr>
          <p:cNvPr id="9" name="Content Placeholder 8" descr="A screenshot of a computer&#10;&#10;Description automatically generated with medium confidence">
            <a:extLst>
              <a:ext uri="{FF2B5EF4-FFF2-40B4-BE49-F238E27FC236}">
                <a16:creationId xmlns:a16="http://schemas.microsoft.com/office/drawing/2014/main" id="{4841B494-8D32-46C3-B02E-60F9A582087F}"/>
              </a:ext>
            </a:extLst>
          </p:cNvPr>
          <p:cNvPicPr>
            <a:picLocks noGrp="1" noChangeAspect="1"/>
          </p:cNvPicPr>
          <p:nvPr>
            <p:ph idx="1"/>
          </p:nvPr>
        </p:nvPicPr>
        <p:blipFill rotWithShape="1">
          <a:blip r:embed="rId3"/>
          <a:srcRect l="2892" t="33198" r="7262" b="15862"/>
          <a:stretch/>
        </p:blipFill>
        <p:spPr>
          <a:xfrm>
            <a:off x="443092" y="1719385"/>
            <a:ext cx="10954124" cy="3493476"/>
          </a:xfrm>
        </p:spPr>
      </p:pic>
    </p:spTree>
    <p:extLst>
      <p:ext uri="{BB962C8B-B14F-4D97-AF65-F5344CB8AC3E}">
        <p14:creationId xmlns:p14="http://schemas.microsoft.com/office/powerpoint/2010/main" val="290876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A3B2-1263-4DFB-96E4-95E43573067D}"/>
              </a:ext>
            </a:extLst>
          </p:cNvPr>
          <p:cNvSpPr>
            <a:spLocks noGrp="1"/>
          </p:cNvSpPr>
          <p:nvPr>
            <p:ph type="title"/>
          </p:nvPr>
        </p:nvSpPr>
        <p:spPr/>
        <p:txBody>
          <a:bodyPr/>
          <a:lstStyle/>
          <a:p>
            <a:r>
              <a:rPr lang="en-US" dirty="0"/>
              <a:t>Psychotherapy in Coronary Artery Disease</a:t>
            </a:r>
          </a:p>
        </p:txBody>
      </p:sp>
      <p:sp>
        <p:nvSpPr>
          <p:cNvPr id="3" name="Content Placeholder 2">
            <a:extLst>
              <a:ext uri="{FF2B5EF4-FFF2-40B4-BE49-F238E27FC236}">
                <a16:creationId xmlns:a16="http://schemas.microsoft.com/office/drawing/2014/main" id="{5B56EB59-7EE5-4252-BB3D-E3656C3153B8}"/>
              </a:ext>
            </a:extLst>
          </p:cNvPr>
          <p:cNvSpPr>
            <a:spLocks noGrp="1"/>
          </p:cNvSpPr>
          <p:nvPr>
            <p:ph idx="1"/>
          </p:nvPr>
        </p:nvSpPr>
        <p:spPr/>
        <p:txBody>
          <a:bodyPr/>
          <a:lstStyle/>
          <a:p>
            <a:r>
              <a:rPr lang="en-US" sz="2600" dirty="0"/>
              <a:t>In patients with CAD, CBT has been the most frequently studied type of psychotherapy.</a:t>
            </a:r>
          </a:p>
          <a:p>
            <a:r>
              <a:rPr lang="en-US" dirty="0"/>
              <a:t>Few meta-analyses examining the impact of CBT on depressive and anxiety symptoms.</a:t>
            </a:r>
          </a:p>
        </p:txBody>
      </p:sp>
      <p:sp>
        <p:nvSpPr>
          <p:cNvPr id="4" name="Slide Number Placeholder 3">
            <a:extLst>
              <a:ext uri="{FF2B5EF4-FFF2-40B4-BE49-F238E27FC236}">
                <a16:creationId xmlns:a16="http://schemas.microsoft.com/office/drawing/2014/main" id="{368C98DD-975D-4A62-B37C-44DB38A813C4}"/>
              </a:ext>
            </a:extLst>
          </p:cNvPr>
          <p:cNvSpPr>
            <a:spLocks noGrp="1"/>
          </p:cNvSpPr>
          <p:nvPr>
            <p:ph type="sldNum" sz="quarter" idx="12"/>
          </p:nvPr>
        </p:nvSpPr>
        <p:spPr/>
        <p:txBody>
          <a:bodyPr/>
          <a:lstStyle/>
          <a:p>
            <a:fld id="{68CDBAF2-F266-C14C-8ABF-54B90D837FA3}" type="slidenum">
              <a:rPr lang="en-US" smtClean="0"/>
              <a:pPr/>
              <a:t>28</a:t>
            </a:fld>
            <a:endParaRPr lang="en-US" dirty="0"/>
          </a:p>
        </p:txBody>
      </p:sp>
      <p:sp>
        <p:nvSpPr>
          <p:cNvPr id="8" name="TextBox 7"/>
          <p:cNvSpPr txBox="1"/>
          <p:nvPr/>
        </p:nvSpPr>
        <p:spPr>
          <a:xfrm>
            <a:off x="237393" y="6203730"/>
            <a:ext cx="11717215" cy="369332"/>
          </a:xfrm>
          <a:prstGeom prst="rect">
            <a:avLst/>
          </a:prstGeom>
          <a:noFill/>
        </p:spPr>
        <p:txBody>
          <a:bodyPr wrap="square" rtlCol="0">
            <a:spAutoFit/>
          </a:bodyPr>
          <a:lstStyle/>
          <a:p>
            <a:pPr algn="r"/>
            <a:r>
              <a:rPr lang="en-US" dirty="0"/>
              <a:t>Berkman 2003, Freedland 2009</a:t>
            </a:r>
          </a:p>
        </p:txBody>
      </p:sp>
    </p:spTree>
    <p:extLst>
      <p:ext uri="{BB962C8B-B14F-4D97-AF65-F5344CB8AC3E}">
        <p14:creationId xmlns:p14="http://schemas.microsoft.com/office/powerpoint/2010/main" val="320508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F911-2032-4849-92DA-F93F14101AE9}"/>
              </a:ext>
            </a:extLst>
          </p:cNvPr>
          <p:cNvSpPr>
            <a:spLocks noGrp="1"/>
          </p:cNvSpPr>
          <p:nvPr>
            <p:ph type="title"/>
          </p:nvPr>
        </p:nvSpPr>
        <p:spPr/>
        <p:txBody>
          <a:bodyPr/>
          <a:lstStyle/>
          <a:p>
            <a:r>
              <a:rPr lang="en-US" dirty="0"/>
              <a:t>Psychotherapy in Coronary Artery Disease: What’s New?</a:t>
            </a:r>
          </a:p>
        </p:txBody>
      </p:sp>
      <p:sp>
        <p:nvSpPr>
          <p:cNvPr id="3" name="Content Placeholder 2">
            <a:extLst>
              <a:ext uri="{FF2B5EF4-FFF2-40B4-BE49-F238E27FC236}">
                <a16:creationId xmlns:a16="http://schemas.microsoft.com/office/drawing/2014/main" id="{CF8B6BC2-FF18-4DE6-99D6-35D02C81C95E}"/>
              </a:ext>
            </a:extLst>
          </p:cNvPr>
          <p:cNvSpPr>
            <a:spLocks noGrp="1"/>
          </p:cNvSpPr>
          <p:nvPr>
            <p:ph idx="1"/>
          </p:nvPr>
        </p:nvSpPr>
        <p:spPr/>
        <p:txBody>
          <a:bodyPr/>
          <a:lstStyle/>
          <a:p>
            <a:r>
              <a:rPr lang="en-US" dirty="0"/>
              <a:t>Effectiveness of CBT in patients with cardiac disease</a:t>
            </a:r>
          </a:p>
          <a:p>
            <a:pPr lvl="1"/>
            <a:r>
              <a:rPr lang="en-US" sz="2200" dirty="0"/>
              <a:t>Systematic review and meta-analysis of intervention (RCT) studies examining the efficacy of CBT in patients with CHD, ACS, AF, or post-MI and depression or anxiety.</a:t>
            </a:r>
          </a:p>
          <a:p>
            <a:pPr lvl="1"/>
            <a:r>
              <a:rPr lang="en-US" sz="2200" dirty="0"/>
              <a:t>Main outcome was depressive or anxiety symptoms</a:t>
            </a:r>
          </a:p>
          <a:p>
            <a:pPr lvl="1"/>
            <a:r>
              <a:rPr lang="en-US" sz="2200" dirty="0"/>
              <a:t>Comparator was usual care, medications, wait-list, or no treatment</a:t>
            </a:r>
          </a:p>
          <a:p>
            <a:pPr lvl="1"/>
            <a:r>
              <a:rPr lang="en-US" sz="2200" dirty="0"/>
              <a:t>Included studies</a:t>
            </a:r>
          </a:p>
          <a:p>
            <a:pPr lvl="2"/>
            <a:r>
              <a:rPr lang="en-US" sz="2000" dirty="0"/>
              <a:t>12 studies</a:t>
            </a:r>
          </a:p>
          <a:p>
            <a:pPr lvl="2"/>
            <a:r>
              <a:rPr lang="en-US" sz="2000" dirty="0"/>
              <a:t>N=2,264</a:t>
            </a:r>
          </a:p>
        </p:txBody>
      </p:sp>
      <p:sp>
        <p:nvSpPr>
          <p:cNvPr id="4" name="Slide Number Placeholder 3">
            <a:extLst>
              <a:ext uri="{FF2B5EF4-FFF2-40B4-BE49-F238E27FC236}">
                <a16:creationId xmlns:a16="http://schemas.microsoft.com/office/drawing/2014/main" id="{574F2B57-9051-432C-83E2-4A6FE22B571A}"/>
              </a:ext>
            </a:extLst>
          </p:cNvPr>
          <p:cNvSpPr>
            <a:spLocks noGrp="1"/>
          </p:cNvSpPr>
          <p:nvPr>
            <p:ph type="sldNum" sz="quarter" idx="12"/>
          </p:nvPr>
        </p:nvSpPr>
        <p:spPr/>
        <p:txBody>
          <a:bodyPr/>
          <a:lstStyle/>
          <a:p>
            <a:fld id="{68CDBAF2-F266-C14C-8ABF-54B90D837FA3}" type="slidenum">
              <a:rPr lang="en-US" smtClean="0"/>
              <a:pPr/>
              <a:t>29</a:t>
            </a:fld>
            <a:endParaRPr lang="en-US" dirty="0"/>
          </a:p>
        </p:txBody>
      </p:sp>
      <p:sp>
        <p:nvSpPr>
          <p:cNvPr id="5" name="TextBox 4">
            <a:extLst>
              <a:ext uri="{FF2B5EF4-FFF2-40B4-BE49-F238E27FC236}">
                <a16:creationId xmlns:a16="http://schemas.microsoft.com/office/drawing/2014/main" id="{CA020D49-15CE-4472-A805-14F82D5922F5}"/>
              </a:ext>
            </a:extLst>
          </p:cNvPr>
          <p:cNvSpPr txBox="1"/>
          <p:nvPr/>
        </p:nvSpPr>
        <p:spPr>
          <a:xfrm>
            <a:off x="237393" y="6203730"/>
            <a:ext cx="11717215" cy="369332"/>
          </a:xfrm>
          <a:prstGeom prst="rect">
            <a:avLst/>
          </a:prstGeom>
          <a:noFill/>
        </p:spPr>
        <p:txBody>
          <a:bodyPr wrap="square" rtlCol="0">
            <a:spAutoFit/>
          </a:bodyPr>
          <a:lstStyle/>
          <a:p>
            <a:pPr algn="r"/>
            <a:r>
              <a:rPr lang="en-US" dirty="0" err="1"/>
              <a:t>Reavell</a:t>
            </a:r>
            <a:r>
              <a:rPr lang="en-US" dirty="0"/>
              <a:t> 2019</a:t>
            </a:r>
          </a:p>
        </p:txBody>
      </p:sp>
    </p:spTree>
    <p:extLst>
      <p:ext uri="{BB962C8B-B14F-4D97-AF65-F5344CB8AC3E}">
        <p14:creationId xmlns:p14="http://schemas.microsoft.com/office/powerpoint/2010/main" val="200433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7883-6F46-4E11-A3DD-DB3E5746D971}"/>
              </a:ext>
            </a:extLst>
          </p:cNvPr>
          <p:cNvSpPr>
            <a:spLocks noGrp="1"/>
          </p:cNvSpPr>
          <p:nvPr>
            <p:ph type="title"/>
          </p:nvPr>
        </p:nvSpPr>
        <p:spPr>
          <a:xfrm>
            <a:off x="609600" y="385471"/>
            <a:ext cx="10972800" cy="1143000"/>
          </a:xfrm>
        </p:spPr>
        <p:txBody>
          <a:bodyPr/>
          <a:lstStyle/>
          <a:p>
            <a:r>
              <a:rPr lang="en-US" dirty="0"/>
              <a:t>CLP 2021</a:t>
            </a:r>
            <a:br>
              <a:rPr lang="en-US" dirty="0"/>
            </a:br>
            <a:r>
              <a:rPr lang="en-US" dirty="0"/>
              <a:t>Disclosure: Margo Funk, M.D., M.A.</a:t>
            </a:r>
          </a:p>
        </p:txBody>
      </p:sp>
      <p:sp>
        <p:nvSpPr>
          <p:cNvPr id="4" name="Slide Number Placeholder 3">
            <a:extLst>
              <a:ext uri="{FF2B5EF4-FFF2-40B4-BE49-F238E27FC236}">
                <a16:creationId xmlns:a16="http://schemas.microsoft.com/office/drawing/2014/main" id="{17F918CD-3454-4C56-81B5-5711DBAABCFA}"/>
              </a:ext>
            </a:extLst>
          </p:cNvPr>
          <p:cNvSpPr>
            <a:spLocks noGrp="1"/>
          </p:cNvSpPr>
          <p:nvPr>
            <p:ph type="sldNum" sz="quarter" idx="12"/>
          </p:nvPr>
        </p:nvSpPr>
        <p:spPr/>
        <p:txBody>
          <a:bodyPr/>
          <a:lstStyle/>
          <a:p>
            <a:fld id="{68CDBAF2-F266-C14C-8ABF-54B90D837FA3}" type="slidenum">
              <a:rPr lang="en-US" smtClean="0"/>
              <a:pPr/>
              <a:t>3</a:t>
            </a:fld>
            <a:endParaRPr lang="en-US" dirty="0"/>
          </a:p>
        </p:txBody>
      </p:sp>
      <p:sp>
        <p:nvSpPr>
          <p:cNvPr id="6" name="TextBox 5">
            <a:extLst>
              <a:ext uri="{FF2B5EF4-FFF2-40B4-BE49-F238E27FC236}">
                <a16:creationId xmlns:a16="http://schemas.microsoft.com/office/drawing/2014/main" id="{61EE5599-E540-4371-A3F7-CED1F54DBD30}"/>
              </a:ext>
            </a:extLst>
          </p:cNvPr>
          <p:cNvSpPr txBox="1"/>
          <p:nvPr/>
        </p:nvSpPr>
        <p:spPr>
          <a:xfrm>
            <a:off x="2057400" y="5997071"/>
            <a:ext cx="8077200" cy="584775"/>
          </a:xfrm>
          <a:prstGeom prst="rect">
            <a:avLst/>
          </a:prstGeom>
          <a:noFill/>
        </p:spPr>
        <p:txBody>
          <a:bodyPr wrap="square" rtlCol="0">
            <a:spAutoFit/>
          </a:bodyPr>
          <a:lstStyle/>
          <a:p>
            <a:pPr algn="ctr"/>
            <a:r>
              <a:rPr lang="en-US" sz="1600" dirty="0"/>
              <a:t>D – Relationship is considered directly relevant to the presentation</a:t>
            </a:r>
          </a:p>
          <a:p>
            <a:pPr algn="ctr"/>
            <a:r>
              <a:rPr lang="en-US" sz="1600" dirty="0"/>
              <a:t>I – Relationship is NOT considered directly relevant to the presentation</a:t>
            </a:r>
          </a:p>
        </p:txBody>
      </p:sp>
      <p:graphicFrame>
        <p:nvGraphicFramePr>
          <p:cNvPr id="8" name="Content Placeholder 5">
            <a:extLst>
              <a:ext uri="{FF2B5EF4-FFF2-40B4-BE49-F238E27FC236}">
                <a16:creationId xmlns:a16="http://schemas.microsoft.com/office/drawing/2014/main" id="{7479C822-2C52-44A8-9A22-8AFBD760B244}"/>
              </a:ext>
            </a:extLst>
          </p:cNvPr>
          <p:cNvGraphicFramePr>
            <a:graphicFrameLocks/>
          </p:cNvGraphicFramePr>
          <p:nvPr/>
        </p:nvGraphicFramePr>
        <p:xfrm>
          <a:off x="2922510" y="1801092"/>
          <a:ext cx="6110069" cy="3958700"/>
        </p:xfrm>
        <a:graphic>
          <a:graphicData uri="http://schemas.openxmlformats.org/drawingml/2006/table">
            <a:tbl>
              <a:tblPr firstRow="1" firstCol="1" bandRow="1"/>
              <a:tblGrid>
                <a:gridCol w="3990569">
                  <a:extLst>
                    <a:ext uri="{9D8B030D-6E8A-4147-A177-3AD203B41FA5}">
                      <a16:colId xmlns:a16="http://schemas.microsoft.com/office/drawing/2014/main" val="20000"/>
                    </a:ext>
                  </a:extLst>
                </a:gridCol>
                <a:gridCol w="2119500">
                  <a:extLst>
                    <a:ext uri="{9D8B030D-6E8A-4147-A177-3AD203B41FA5}">
                      <a16:colId xmlns:a16="http://schemas.microsoft.com/office/drawing/2014/main" val="20001"/>
                    </a:ext>
                  </a:extLst>
                </a:gridCol>
              </a:tblGrid>
              <a:tr h="517351">
                <a:tc>
                  <a:txBody>
                    <a:bodyPr/>
                    <a:lstStyle/>
                    <a:p>
                      <a:pPr marL="0" marR="0" algn="ctr">
                        <a:spcBef>
                          <a:spcPts val="0"/>
                        </a:spcBef>
                        <a:spcAft>
                          <a:spcPts val="0"/>
                        </a:spcAft>
                      </a:pPr>
                      <a:r>
                        <a:rPr lang="en-US" sz="2100" b="1" dirty="0">
                          <a:effectLst/>
                          <a:latin typeface="Calibri"/>
                          <a:ea typeface="Calibri"/>
                          <a:cs typeface="Times New Roman"/>
                        </a:rPr>
                        <a:t>Company</a:t>
                      </a: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b="1" dirty="0">
                          <a:effectLst/>
                          <a:latin typeface="Calibri"/>
                          <a:ea typeface="Calibri"/>
                          <a:cs typeface="Times New Roman"/>
                        </a:rPr>
                        <a:t>Acadia Pharmaceuticals</a:t>
                      </a: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7351">
                <a:tc>
                  <a:txBody>
                    <a:bodyPr/>
                    <a:lstStyle/>
                    <a:p>
                      <a:pPr marL="0" marR="0" algn="ctr">
                        <a:spcBef>
                          <a:spcPts val="0"/>
                        </a:spcBef>
                        <a:spcAft>
                          <a:spcPts val="0"/>
                        </a:spcAft>
                      </a:pPr>
                      <a:r>
                        <a:rPr lang="en-US" sz="2100" dirty="0">
                          <a:effectLst/>
                          <a:latin typeface="Calibri"/>
                          <a:ea typeface="Calibri"/>
                          <a:cs typeface="Times New Roman"/>
                        </a:rPr>
                        <a:t>Research Support</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7351">
                <a:tc>
                  <a:txBody>
                    <a:bodyPr/>
                    <a:lstStyle/>
                    <a:p>
                      <a:pPr marL="0" marR="0" algn="ctr">
                        <a:spcBef>
                          <a:spcPts val="0"/>
                        </a:spcBef>
                        <a:spcAft>
                          <a:spcPts val="0"/>
                        </a:spcAft>
                      </a:pPr>
                      <a:r>
                        <a:rPr lang="en-US" sz="2100" dirty="0">
                          <a:effectLst/>
                          <a:latin typeface="Calibri"/>
                          <a:ea typeface="Calibri"/>
                          <a:cs typeface="Times New Roman"/>
                        </a:rPr>
                        <a:t>Management</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 </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7351">
                <a:tc>
                  <a:txBody>
                    <a:bodyPr/>
                    <a:lstStyle/>
                    <a:p>
                      <a:pPr marL="0" marR="0" algn="ctr">
                        <a:spcBef>
                          <a:spcPts val="0"/>
                        </a:spcBef>
                        <a:spcAft>
                          <a:spcPts val="0"/>
                        </a:spcAft>
                      </a:pPr>
                      <a:r>
                        <a:rPr lang="en-US" sz="2100" dirty="0">
                          <a:effectLst/>
                          <a:latin typeface="Calibri"/>
                          <a:ea typeface="Calibri"/>
                          <a:cs typeface="Times New Roman"/>
                        </a:rPr>
                        <a:t>Independent Contractor</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 </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7351">
                <a:tc>
                  <a:txBody>
                    <a:bodyPr/>
                    <a:lstStyle/>
                    <a:p>
                      <a:pPr marL="0" marR="0" algn="ctr">
                        <a:spcBef>
                          <a:spcPts val="0"/>
                        </a:spcBef>
                        <a:spcAft>
                          <a:spcPts val="0"/>
                        </a:spcAft>
                      </a:pPr>
                      <a:r>
                        <a:rPr lang="en-US" sz="2100" dirty="0">
                          <a:effectLst/>
                          <a:latin typeface="Calibri"/>
                          <a:ea typeface="Calibri"/>
                          <a:cs typeface="Times New Roman"/>
                        </a:rPr>
                        <a:t>Consulting</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 </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7351">
                <a:tc>
                  <a:txBody>
                    <a:bodyPr/>
                    <a:lstStyle/>
                    <a:p>
                      <a:pPr marL="0" marR="0" algn="ctr">
                        <a:spcBef>
                          <a:spcPts val="0"/>
                        </a:spcBef>
                        <a:spcAft>
                          <a:spcPts val="0"/>
                        </a:spcAft>
                      </a:pPr>
                      <a:r>
                        <a:rPr lang="en-US" sz="2100" dirty="0">
                          <a:effectLst/>
                          <a:latin typeface="Calibri"/>
                          <a:ea typeface="Calibri"/>
                          <a:cs typeface="Times New Roman"/>
                        </a:rPr>
                        <a:t>Speaking &amp; Teaching</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I</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31865">
                <a:tc>
                  <a:txBody>
                    <a:bodyPr/>
                    <a:lstStyle/>
                    <a:p>
                      <a:pPr marL="0" marR="0" algn="ctr">
                        <a:spcBef>
                          <a:spcPts val="0"/>
                        </a:spcBef>
                        <a:spcAft>
                          <a:spcPts val="0"/>
                        </a:spcAft>
                      </a:pPr>
                      <a:r>
                        <a:rPr lang="en-US" sz="2100" dirty="0">
                          <a:effectLst/>
                          <a:latin typeface="Calibri"/>
                          <a:ea typeface="Calibri"/>
                          <a:cs typeface="Times New Roman"/>
                        </a:rPr>
                        <a:t>Board, Panel or Committee Membership</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 </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91533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223E-17DD-4567-96D8-FF2EED18B7CE}"/>
              </a:ext>
            </a:extLst>
          </p:cNvPr>
          <p:cNvSpPr>
            <a:spLocks noGrp="1"/>
          </p:cNvSpPr>
          <p:nvPr>
            <p:ph type="title"/>
          </p:nvPr>
        </p:nvSpPr>
        <p:spPr/>
        <p:txBody>
          <a:bodyPr/>
          <a:lstStyle/>
          <a:p>
            <a:r>
              <a:rPr lang="en-US" dirty="0"/>
              <a:t>Effects of CBT on depression</a:t>
            </a:r>
          </a:p>
        </p:txBody>
      </p:sp>
      <p:sp>
        <p:nvSpPr>
          <p:cNvPr id="4" name="Slide Number Placeholder 3">
            <a:extLst>
              <a:ext uri="{FF2B5EF4-FFF2-40B4-BE49-F238E27FC236}">
                <a16:creationId xmlns:a16="http://schemas.microsoft.com/office/drawing/2014/main" id="{5B7A6616-F04F-4890-9F62-CA36F81ED3B9}"/>
              </a:ext>
            </a:extLst>
          </p:cNvPr>
          <p:cNvSpPr>
            <a:spLocks noGrp="1"/>
          </p:cNvSpPr>
          <p:nvPr>
            <p:ph type="sldNum" sz="quarter" idx="12"/>
          </p:nvPr>
        </p:nvSpPr>
        <p:spPr/>
        <p:txBody>
          <a:bodyPr/>
          <a:lstStyle/>
          <a:p>
            <a:fld id="{68CDBAF2-F266-C14C-8ABF-54B90D837FA3}" type="slidenum">
              <a:rPr lang="en-US" smtClean="0"/>
              <a:pPr/>
              <a:t>30</a:t>
            </a:fld>
            <a:endParaRPr lang="en-US" dirty="0"/>
          </a:p>
        </p:txBody>
      </p:sp>
      <p:sp>
        <p:nvSpPr>
          <p:cNvPr id="7" name="TextBox 6"/>
          <p:cNvSpPr txBox="1"/>
          <p:nvPr/>
        </p:nvSpPr>
        <p:spPr>
          <a:xfrm>
            <a:off x="237393" y="6203730"/>
            <a:ext cx="11717215" cy="369332"/>
          </a:xfrm>
          <a:prstGeom prst="rect">
            <a:avLst/>
          </a:prstGeom>
          <a:noFill/>
        </p:spPr>
        <p:txBody>
          <a:bodyPr wrap="square" rtlCol="0">
            <a:spAutoFit/>
          </a:bodyPr>
          <a:lstStyle/>
          <a:p>
            <a:pPr algn="r"/>
            <a:r>
              <a:rPr lang="en-US" dirty="0" err="1"/>
              <a:t>Reavell</a:t>
            </a:r>
            <a:r>
              <a:rPr lang="en-US" dirty="0"/>
              <a:t> 2019</a:t>
            </a:r>
          </a:p>
        </p:txBody>
      </p:sp>
      <p:pic>
        <p:nvPicPr>
          <p:cNvPr id="5" name="Picture 4">
            <a:extLst>
              <a:ext uri="{FF2B5EF4-FFF2-40B4-BE49-F238E27FC236}">
                <a16:creationId xmlns:a16="http://schemas.microsoft.com/office/drawing/2014/main" id="{8AF056CB-3784-4768-B5C7-98538838CDBA}"/>
              </a:ext>
            </a:extLst>
          </p:cNvPr>
          <p:cNvPicPr>
            <a:picLocks noChangeAspect="1"/>
          </p:cNvPicPr>
          <p:nvPr/>
        </p:nvPicPr>
        <p:blipFill>
          <a:blip r:embed="rId3"/>
          <a:stretch>
            <a:fillRect/>
          </a:stretch>
        </p:blipFill>
        <p:spPr>
          <a:xfrm>
            <a:off x="1009650" y="1084935"/>
            <a:ext cx="9944100" cy="5118795"/>
          </a:xfrm>
          <a:prstGeom prst="rect">
            <a:avLst/>
          </a:prstGeom>
        </p:spPr>
      </p:pic>
    </p:spTree>
    <p:extLst>
      <p:ext uri="{BB962C8B-B14F-4D97-AF65-F5344CB8AC3E}">
        <p14:creationId xmlns:p14="http://schemas.microsoft.com/office/powerpoint/2010/main" val="143611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223E-17DD-4567-96D8-FF2EED18B7CE}"/>
              </a:ext>
            </a:extLst>
          </p:cNvPr>
          <p:cNvSpPr>
            <a:spLocks noGrp="1"/>
          </p:cNvSpPr>
          <p:nvPr>
            <p:ph type="title"/>
          </p:nvPr>
        </p:nvSpPr>
        <p:spPr/>
        <p:txBody>
          <a:bodyPr/>
          <a:lstStyle/>
          <a:p>
            <a:r>
              <a:rPr lang="en-US" dirty="0"/>
              <a:t>Effects of CBT on anxiety</a:t>
            </a:r>
          </a:p>
        </p:txBody>
      </p:sp>
      <p:sp>
        <p:nvSpPr>
          <p:cNvPr id="4" name="Slide Number Placeholder 3">
            <a:extLst>
              <a:ext uri="{FF2B5EF4-FFF2-40B4-BE49-F238E27FC236}">
                <a16:creationId xmlns:a16="http://schemas.microsoft.com/office/drawing/2014/main" id="{5B7A6616-F04F-4890-9F62-CA36F81ED3B9}"/>
              </a:ext>
            </a:extLst>
          </p:cNvPr>
          <p:cNvSpPr>
            <a:spLocks noGrp="1"/>
          </p:cNvSpPr>
          <p:nvPr>
            <p:ph type="sldNum" sz="quarter" idx="12"/>
          </p:nvPr>
        </p:nvSpPr>
        <p:spPr/>
        <p:txBody>
          <a:bodyPr/>
          <a:lstStyle/>
          <a:p>
            <a:fld id="{68CDBAF2-F266-C14C-8ABF-54B90D837FA3}" type="slidenum">
              <a:rPr lang="en-US" smtClean="0"/>
              <a:pPr/>
              <a:t>31</a:t>
            </a:fld>
            <a:endParaRPr lang="en-US" dirty="0"/>
          </a:p>
        </p:txBody>
      </p:sp>
      <p:sp>
        <p:nvSpPr>
          <p:cNvPr id="7" name="TextBox 6"/>
          <p:cNvSpPr txBox="1"/>
          <p:nvPr/>
        </p:nvSpPr>
        <p:spPr>
          <a:xfrm>
            <a:off x="237393" y="6203730"/>
            <a:ext cx="11717215" cy="369332"/>
          </a:xfrm>
          <a:prstGeom prst="rect">
            <a:avLst/>
          </a:prstGeom>
          <a:noFill/>
        </p:spPr>
        <p:txBody>
          <a:bodyPr wrap="square" rtlCol="0">
            <a:spAutoFit/>
          </a:bodyPr>
          <a:lstStyle/>
          <a:p>
            <a:pPr algn="r"/>
            <a:r>
              <a:rPr lang="en-US" dirty="0" err="1"/>
              <a:t>Reavell</a:t>
            </a:r>
            <a:r>
              <a:rPr lang="en-US" dirty="0"/>
              <a:t> 2019</a:t>
            </a:r>
          </a:p>
        </p:txBody>
      </p:sp>
      <p:pic>
        <p:nvPicPr>
          <p:cNvPr id="5" name="Picture 4">
            <a:extLst>
              <a:ext uri="{FF2B5EF4-FFF2-40B4-BE49-F238E27FC236}">
                <a16:creationId xmlns:a16="http://schemas.microsoft.com/office/drawing/2014/main" id="{6DED83AB-A43D-4E92-AD41-186E8E6E97CB}"/>
              </a:ext>
            </a:extLst>
          </p:cNvPr>
          <p:cNvPicPr>
            <a:picLocks noChangeAspect="1"/>
          </p:cNvPicPr>
          <p:nvPr/>
        </p:nvPicPr>
        <p:blipFill>
          <a:blip r:embed="rId3"/>
          <a:stretch>
            <a:fillRect/>
          </a:stretch>
        </p:blipFill>
        <p:spPr>
          <a:xfrm>
            <a:off x="676275" y="1417638"/>
            <a:ext cx="10687050" cy="4425394"/>
          </a:xfrm>
          <a:prstGeom prst="rect">
            <a:avLst/>
          </a:prstGeom>
        </p:spPr>
      </p:pic>
    </p:spTree>
    <p:extLst>
      <p:ext uri="{BB962C8B-B14F-4D97-AF65-F5344CB8AC3E}">
        <p14:creationId xmlns:p14="http://schemas.microsoft.com/office/powerpoint/2010/main" val="7041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BE60-648E-42D2-AE92-23C2C3F52BB7}"/>
              </a:ext>
            </a:extLst>
          </p:cNvPr>
          <p:cNvSpPr>
            <a:spLocks noGrp="1"/>
          </p:cNvSpPr>
          <p:nvPr>
            <p:ph type="title"/>
          </p:nvPr>
        </p:nvSpPr>
        <p:spPr/>
        <p:txBody>
          <a:bodyPr/>
          <a:lstStyle/>
          <a:p>
            <a:r>
              <a:rPr lang="en-US" dirty="0"/>
              <a:t>Recent Advances in Cardiac Psychiatry</a:t>
            </a:r>
          </a:p>
        </p:txBody>
      </p:sp>
      <p:sp>
        <p:nvSpPr>
          <p:cNvPr id="3" name="Content Placeholder 2">
            <a:extLst>
              <a:ext uri="{FF2B5EF4-FFF2-40B4-BE49-F238E27FC236}">
                <a16:creationId xmlns:a16="http://schemas.microsoft.com/office/drawing/2014/main" id="{7F2441E3-59DE-46A1-BA93-34926E8EC557}"/>
              </a:ext>
            </a:extLst>
          </p:cNvPr>
          <p:cNvSpPr>
            <a:spLocks noGrp="1"/>
          </p:cNvSpPr>
          <p:nvPr>
            <p:ph idx="1"/>
          </p:nvPr>
        </p:nvSpPr>
        <p:spPr/>
        <p:txBody>
          <a:bodyPr/>
          <a:lstStyle/>
          <a:p>
            <a:r>
              <a:rPr lang="en-US" dirty="0"/>
              <a:t>Depression is independently associated with incident heart disease and mortality.</a:t>
            </a:r>
          </a:p>
          <a:p>
            <a:r>
              <a:rPr lang="en-US" dirty="0"/>
              <a:t>The relationship between anxiety and cardiovascular disease is not as consistent as that of depression and cardiovascular disease, but anxiety disorders are important to identify.</a:t>
            </a:r>
          </a:p>
          <a:p>
            <a:r>
              <a:rPr lang="en-US" dirty="0"/>
              <a:t>Antidepressant medications are safe and effective for depression in CAD and may improve cardiovascular health outcomes.</a:t>
            </a:r>
          </a:p>
          <a:p>
            <a:r>
              <a:rPr lang="en-US" dirty="0"/>
              <a:t>CBT is effective at reducing depression and anxiety in individuals with CAD.</a:t>
            </a:r>
          </a:p>
          <a:p>
            <a:endParaRPr lang="en-US" dirty="0"/>
          </a:p>
        </p:txBody>
      </p:sp>
      <p:sp>
        <p:nvSpPr>
          <p:cNvPr id="4" name="Slide Number Placeholder 3">
            <a:extLst>
              <a:ext uri="{FF2B5EF4-FFF2-40B4-BE49-F238E27FC236}">
                <a16:creationId xmlns:a16="http://schemas.microsoft.com/office/drawing/2014/main" id="{895CE871-9879-40BE-B0F2-4E3D26121B26}"/>
              </a:ext>
            </a:extLst>
          </p:cNvPr>
          <p:cNvSpPr>
            <a:spLocks noGrp="1"/>
          </p:cNvSpPr>
          <p:nvPr>
            <p:ph type="sldNum" sz="quarter" idx="12"/>
          </p:nvPr>
        </p:nvSpPr>
        <p:spPr/>
        <p:txBody>
          <a:bodyPr/>
          <a:lstStyle/>
          <a:p>
            <a:fld id="{68CDBAF2-F266-C14C-8ABF-54B90D837FA3}" type="slidenum">
              <a:rPr lang="en-US" smtClean="0"/>
              <a:pPr/>
              <a:t>32</a:t>
            </a:fld>
            <a:endParaRPr lang="en-US" dirty="0"/>
          </a:p>
        </p:txBody>
      </p:sp>
    </p:spTree>
    <p:extLst>
      <p:ext uri="{BB962C8B-B14F-4D97-AF65-F5344CB8AC3E}">
        <p14:creationId xmlns:p14="http://schemas.microsoft.com/office/powerpoint/2010/main" val="372848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D3F9-F8EC-4E49-9A14-475C6BF6282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E26BB36-04D0-4845-A420-53C05AB8FCB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FABEF54-CBC5-4FFF-B2FE-89C969369E2D}"/>
              </a:ext>
            </a:extLst>
          </p:cNvPr>
          <p:cNvSpPr>
            <a:spLocks noGrp="1"/>
          </p:cNvSpPr>
          <p:nvPr>
            <p:ph type="sldNum" sz="quarter" idx="12"/>
          </p:nvPr>
        </p:nvSpPr>
        <p:spPr/>
        <p:txBody>
          <a:bodyPr/>
          <a:lstStyle/>
          <a:p>
            <a:fld id="{68CDBAF2-F266-C14C-8ABF-54B90D837FA3}" type="slidenum">
              <a:rPr lang="en-US" smtClean="0"/>
              <a:pPr/>
              <a:t>33</a:t>
            </a:fld>
            <a:endParaRPr lang="en-US" dirty="0"/>
          </a:p>
        </p:txBody>
      </p:sp>
    </p:spTree>
    <p:extLst>
      <p:ext uri="{BB962C8B-B14F-4D97-AF65-F5344CB8AC3E}">
        <p14:creationId xmlns:p14="http://schemas.microsoft.com/office/powerpoint/2010/main" val="301006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5B46-E9B8-4600-8108-310CBEB81DFA}"/>
              </a:ext>
            </a:extLst>
          </p:cNvPr>
          <p:cNvSpPr>
            <a:spLocks noGrp="1"/>
          </p:cNvSpPr>
          <p:nvPr>
            <p:ph type="title"/>
          </p:nvPr>
        </p:nvSpPr>
        <p:spPr/>
        <p:txBody>
          <a:bodyPr/>
          <a:lstStyle/>
          <a:p>
            <a:r>
              <a:rPr lang="en-US" dirty="0"/>
              <a:t>Prevalence of Depression and Anxiety in Heart Failure</a:t>
            </a:r>
          </a:p>
        </p:txBody>
      </p:sp>
      <p:sp>
        <p:nvSpPr>
          <p:cNvPr id="3" name="Content Placeholder 2">
            <a:extLst>
              <a:ext uri="{FF2B5EF4-FFF2-40B4-BE49-F238E27FC236}">
                <a16:creationId xmlns:a16="http://schemas.microsoft.com/office/drawing/2014/main" id="{1970C2A5-05A1-445C-A956-97C6D1672D2E}"/>
              </a:ext>
            </a:extLst>
          </p:cNvPr>
          <p:cNvSpPr>
            <a:spLocks noGrp="1"/>
          </p:cNvSpPr>
          <p:nvPr>
            <p:ph idx="1"/>
          </p:nvPr>
        </p:nvSpPr>
        <p:spPr/>
        <p:txBody>
          <a:bodyPr/>
          <a:lstStyle/>
          <a:p>
            <a:r>
              <a:rPr lang="en-US" dirty="0"/>
              <a:t>Depression is common in patients with heart failure.</a:t>
            </a:r>
          </a:p>
          <a:p>
            <a:pPr lvl="1"/>
            <a:r>
              <a:rPr lang="en-US" dirty="0"/>
              <a:t>Clinically significant depressive symptoms: 21.5%</a:t>
            </a:r>
          </a:p>
          <a:p>
            <a:pPr lvl="1"/>
            <a:r>
              <a:rPr lang="en-US" dirty="0"/>
              <a:t>MDD equivalent: 19%</a:t>
            </a:r>
          </a:p>
          <a:p>
            <a:r>
              <a:rPr lang="en-US" dirty="0"/>
              <a:t>Anxiety is similarly common.</a:t>
            </a:r>
          </a:p>
          <a:p>
            <a:pPr lvl="1"/>
            <a:r>
              <a:rPr lang="en-US" dirty="0"/>
              <a:t>Clinically significant anxiety: 30%</a:t>
            </a:r>
          </a:p>
          <a:p>
            <a:pPr lvl="1"/>
            <a:r>
              <a:rPr lang="en-US" dirty="0"/>
              <a:t>Formal anxiety disorder: 13%</a:t>
            </a:r>
          </a:p>
          <a:p>
            <a:r>
              <a:rPr lang="en-US" dirty="0"/>
              <a:t>However, depression and anxiety are typically under-recognized and under-treated in clinical settings.</a:t>
            </a:r>
          </a:p>
          <a:p>
            <a:endParaRPr lang="en-US" dirty="0"/>
          </a:p>
        </p:txBody>
      </p:sp>
      <p:sp>
        <p:nvSpPr>
          <p:cNvPr id="4" name="Slide Number Placeholder 3">
            <a:extLst>
              <a:ext uri="{FF2B5EF4-FFF2-40B4-BE49-F238E27FC236}">
                <a16:creationId xmlns:a16="http://schemas.microsoft.com/office/drawing/2014/main" id="{AACE3C2A-43CE-4C65-990D-7BAC1FEA4231}"/>
              </a:ext>
            </a:extLst>
          </p:cNvPr>
          <p:cNvSpPr>
            <a:spLocks noGrp="1"/>
          </p:cNvSpPr>
          <p:nvPr>
            <p:ph type="sldNum" sz="quarter" idx="12"/>
          </p:nvPr>
        </p:nvSpPr>
        <p:spPr/>
        <p:txBody>
          <a:bodyPr/>
          <a:lstStyle/>
          <a:p>
            <a:fld id="{68CDBAF2-F266-C14C-8ABF-54B90D837FA3}" type="slidenum">
              <a:rPr lang="en-US" smtClean="0"/>
              <a:pPr/>
              <a:t>34</a:t>
            </a:fld>
            <a:endParaRPr lang="en-US" dirty="0"/>
          </a:p>
        </p:txBody>
      </p:sp>
      <p:sp>
        <p:nvSpPr>
          <p:cNvPr id="5" name="TextBox 4">
            <a:extLst>
              <a:ext uri="{FF2B5EF4-FFF2-40B4-BE49-F238E27FC236}">
                <a16:creationId xmlns:a16="http://schemas.microsoft.com/office/drawing/2014/main" id="{DE9F3B6F-1464-4308-BC86-06F14FA28075}"/>
              </a:ext>
            </a:extLst>
          </p:cNvPr>
          <p:cNvSpPr txBox="1"/>
          <p:nvPr/>
        </p:nvSpPr>
        <p:spPr>
          <a:xfrm>
            <a:off x="237393" y="6203730"/>
            <a:ext cx="11717215" cy="369332"/>
          </a:xfrm>
          <a:prstGeom prst="rect">
            <a:avLst/>
          </a:prstGeom>
          <a:noFill/>
        </p:spPr>
        <p:txBody>
          <a:bodyPr wrap="square" rtlCol="0">
            <a:spAutoFit/>
          </a:bodyPr>
          <a:lstStyle/>
          <a:p>
            <a:pPr algn="r"/>
            <a:r>
              <a:rPr lang="en-US" dirty="0"/>
              <a:t>Celano 2018, Rutledge 2006, Muller-</a:t>
            </a:r>
            <a:r>
              <a:rPr lang="en-US" dirty="0" err="1"/>
              <a:t>Tasch</a:t>
            </a:r>
            <a:r>
              <a:rPr lang="en-US" dirty="0"/>
              <a:t> 2008, Easton 2016</a:t>
            </a:r>
          </a:p>
        </p:txBody>
      </p:sp>
    </p:spTree>
    <p:extLst>
      <p:ext uri="{BB962C8B-B14F-4D97-AF65-F5344CB8AC3E}">
        <p14:creationId xmlns:p14="http://schemas.microsoft.com/office/powerpoint/2010/main" val="27853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5B46-E9B8-4600-8108-310CBEB81DFA}"/>
              </a:ext>
            </a:extLst>
          </p:cNvPr>
          <p:cNvSpPr>
            <a:spLocks noGrp="1"/>
          </p:cNvSpPr>
          <p:nvPr>
            <p:ph type="title"/>
          </p:nvPr>
        </p:nvSpPr>
        <p:spPr/>
        <p:txBody>
          <a:bodyPr/>
          <a:lstStyle/>
          <a:p>
            <a:r>
              <a:rPr lang="en-US" dirty="0"/>
              <a:t>Prevalence of Depression and Anxiety in Heart Failure</a:t>
            </a:r>
          </a:p>
        </p:txBody>
      </p:sp>
      <p:sp>
        <p:nvSpPr>
          <p:cNvPr id="3" name="Content Placeholder 2">
            <a:extLst>
              <a:ext uri="{FF2B5EF4-FFF2-40B4-BE49-F238E27FC236}">
                <a16:creationId xmlns:a16="http://schemas.microsoft.com/office/drawing/2014/main" id="{1970C2A5-05A1-445C-A956-97C6D1672D2E}"/>
              </a:ext>
            </a:extLst>
          </p:cNvPr>
          <p:cNvSpPr>
            <a:spLocks noGrp="1"/>
          </p:cNvSpPr>
          <p:nvPr>
            <p:ph idx="1"/>
          </p:nvPr>
        </p:nvSpPr>
        <p:spPr/>
        <p:txBody>
          <a:bodyPr/>
          <a:lstStyle/>
          <a:p>
            <a:r>
              <a:rPr lang="en-US" dirty="0"/>
              <a:t>Review of the National Inpatient Sample database from 2008-2017 for individuals with heart failure.</a:t>
            </a:r>
          </a:p>
          <a:p>
            <a:r>
              <a:rPr lang="en-US" dirty="0"/>
              <a:t>Assessed prevalence of major depression and anxiety disorders (ICD codes).</a:t>
            </a:r>
          </a:p>
          <a:p>
            <a:r>
              <a:rPr lang="en-US" dirty="0"/>
              <a:t>Overall prevalence</a:t>
            </a:r>
          </a:p>
          <a:p>
            <a:pPr lvl="1"/>
            <a:r>
              <a:rPr lang="en-US" dirty="0"/>
              <a:t>Major depression: 7.5%</a:t>
            </a:r>
          </a:p>
          <a:p>
            <a:pPr lvl="1"/>
            <a:r>
              <a:rPr lang="en-US" dirty="0"/>
              <a:t>Anxiety disorder: 5.8%</a:t>
            </a:r>
          </a:p>
          <a:p>
            <a:r>
              <a:rPr lang="en-US" dirty="0"/>
              <a:t>Trends</a:t>
            </a:r>
          </a:p>
          <a:p>
            <a:pPr lvl="1"/>
            <a:r>
              <a:rPr lang="en-US" dirty="0"/>
              <a:t>Major depression: 6.2% (2008) </a:t>
            </a:r>
            <a:r>
              <a:rPr lang="en-US" dirty="0">
                <a:sym typeface="Wingdings" panose="05000000000000000000" pitchFamily="2" charset="2"/>
              </a:rPr>
              <a:t> 9.1% (2017)</a:t>
            </a:r>
            <a:endParaRPr lang="en-US" dirty="0"/>
          </a:p>
          <a:p>
            <a:pPr lvl="1"/>
            <a:r>
              <a:rPr lang="en-US" dirty="0"/>
              <a:t>Anxiety disorder: 3.3% (2008) </a:t>
            </a:r>
            <a:r>
              <a:rPr lang="en-US" dirty="0">
                <a:sym typeface="Wingdings" panose="05000000000000000000" pitchFamily="2" charset="2"/>
              </a:rPr>
              <a:t> 8.4% (2017)</a:t>
            </a:r>
            <a:endParaRPr lang="en-US" dirty="0"/>
          </a:p>
          <a:p>
            <a:endParaRPr lang="en-US" dirty="0"/>
          </a:p>
        </p:txBody>
      </p:sp>
      <p:sp>
        <p:nvSpPr>
          <p:cNvPr id="4" name="Slide Number Placeholder 3">
            <a:extLst>
              <a:ext uri="{FF2B5EF4-FFF2-40B4-BE49-F238E27FC236}">
                <a16:creationId xmlns:a16="http://schemas.microsoft.com/office/drawing/2014/main" id="{AACE3C2A-43CE-4C65-990D-7BAC1FEA4231}"/>
              </a:ext>
            </a:extLst>
          </p:cNvPr>
          <p:cNvSpPr>
            <a:spLocks noGrp="1"/>
          </p:cNvSpPr>
          <p:nvPr>
            <p:ph type="sldNum" sz="quarter" idx="12"/>
          </p:nvPr>
        </p:nvSpPr>
        <p:spPr/>
        <p:txBody>
          <a:bodyPr/>
          <a:lstStyle/>
          <a:p>
            <a:fld id="{68CDBAF2-F266-C14C-8ABF-54B90D837FA3}" type="slidenum">
              <a:rPr lang="en-US" smtClean="0"/>
              <a:pPr/>
              <a:t>35</a:t>
            </a:fld>
            <a:endParaRPr lang="en-US" dirty="0"/>
          </a:p>
        </p:txBody>
      </p:sp>
      <p:sp>
        <p:nvSpPr>
          <p:cNvPr id="5" name="TextBox 4">
            <a:extLst>
              <a:ext uri="{FF2B5EF4-FFF2-40B4-BE49-F238E27FC236}">
                <a16:creationId xmlns:a16="http://schemas.microsoft.com/office/drawing/2014/main" id="{DE9F3B6F-1464-4308-BC86-06F14FA28075}"/>
              </a:ext>
            </a:extLst>
          </p:cNvPr>
          <p:cNvSpPr txBox="1"/>
          <p:nvPr/>
        </p:nvSpPr>
        <p:spPr>
          <a:xfrm>
            <a:off x="237393" y="6203730"/>
            <a:ext cx="11717215" cy="369332"/>
          </a:xfrm>
          <a:prstGeom prst="rect">
            <a:avLst/>
          </a:prstGeom>
          <a:noFill/>
        </p:spPr>
        <p:txBody>
          <a:bodyPr wrap="square" rtlCol="0">
            <a:spAutoFit/>
          </a:bodyPr>
          <a:lstStyle/>
          <a:p>
            <a:pPr algn="r"/>
            <a:r>
              <a:rPr lang="en-US" dirty="0" err="1"/>
              <a:t>Sreenivasan</a:t>
            </a:r>
            <a:r>
              <a:rPr lang="en-US" dirty="0"/>
              <a:t> 2020</a:t>
            </a:r>
          </a:p>
        </p:txBody>
      </p:sp>
    </p:spTree>
    <p:extLst>
      <p:ext uri="{BB962C8B-B14F-4D97-AF65-F5344CB8AC3E}">
        <p14:creationId xmlns:p14="http://schemas.microsoft.com/office/powerpoint/2010/main" val="24024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Depression and Cardiac Disease: What’s New?</a:t>
            </a:r>
          </a:p>
        </p:txBody>
      </p:sp>
      <p:sp>
        <p:nvSpPr>
          <p:cNvPr id="3" name="Content Placeholder 2">
            <a:extLst>
              <a:ext uri="{FF2B5EF4-FFF2-40B4-BE49-F238E27FC236}">
                <a16:creationId xmlns:a16="http://schemas.microsoft.com/office/drawing/2014/main" id="{5FBB944C-2B67-4684-BAAB-6AA13C69AD29}"/>
              </a:ext>
            </a:extLst>
          </p:cNvPr>
          <p:cNvSpPr>
            <a:spLocks noGrp="1"/>
          </p:cNvSpPr>
          <p:nvPr>
            <p:ph idx="1"/>
          </p:nvPr>
        </p:nvSpPr>
        <p:spPr/>
        <p:txBody>
          <a:bodyPr/>
          <a:lstStyle/>
          <a:p>
            <a:r>
              <a:rPr lang="en-US" dirty="0"/>
              <a:t>Relationship between depression, cardiovascular disease, and mortality</a:t>
            </a:r>
          </a:p>
          <a:p>
            <a:pPr lvl="1"/>
            <a:r>
              <a:rPr lang="en-US" sz="2200" dirty="0"/>
              <a:t>Retrospective cohort study of 2,668,615 individuals with type 2 diabetes but without cardiovascular disease in the Korean Health Insurance Service.</a:t>
            </a:r>
          </a:p>
          <a:p>
            <a:pPr lvl="1"/>
            <a:r>
              <a:rPr lang="en-US" sz="2200" dirty="0"/>
              <a:t>Individuals were grouped into no depression, transient depression (one episode of depression), and persistent depression (2 or more episodes of depression).</a:t>
            </a:r>
          </a:p>
          <a:p>
            <a:pPr lvl="1"/>
            <a:r>
              <a:rPr lang="en-US" sz="2200" dirty="0"/>
              <a:t>Outcomes: Newly diagnosed cardiovascular disease (MI or stroke), all-cause mortality</a:t>
            </a:r>
          </a:p>
          <a:p>
            <a:pPr lvl="1"/>
            <a:r>
              <a:rPr lang="en-US" sz="2200" dirty="0"/>
              <a:t>Questions:</a:t>
            </a:r>
          </a:p>
          <a:p>
            <a:pPr lvl="2"/>
            <a:r>
              <a:rPr lang="en-US" sz="2000" dirty="0"/>
              <a:t>Is depression associated with the development of cardiovascular disease or mortality among individuals with type 2 diabetes?</a:t>
            </a:r>
          </a:p>
          <a:p>
            <a:pPr lvl="2"/>
            <a:endParaRPr lang="en-US" dirty="0"/>
          </a:p>
          <a:p>
            <a:endParaRPr lang="en-US" dirty="0"/>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36</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Jung 2021</a:t>
            </a:r>
          </a:p>
        </p:txBody>
      </p:sp>
    </p:spTree>
    <p:extLst>
      <p:ext uri="{BB962C8B-B14F-4D97-AF65-F5344CB8AC3E}">
        <p14:creationId xmlns:p14="http://schemas.microsoft.com/office/powerpoint/2010/main" val="33883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Depression and Cardiac Disease: What’s New?</a:t>
            </a:r>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37</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Jung 2021</a:t>
            </a:r>
          </a:p>
        </p:txBody>
      </p:sp>
      <p:pic>
        <p:nvPicPr>
          <p:cNvPr id="9" name="Content Placeholder 8" descr="Graphical user interface, chart&#10;&#10;Description automatically generated">
            <a:extLst>
              <a:ext uri="{FF2B5EF4-FFF2-40B4-BE49-F238E27FC236}">
                <a16:creationId xmlns:a16="http://schemas.microsoft.com/office/drawing/2014/main" id="{1E417AB2-0CDD-40C3-AD00-DD3D75B61973}"/>
              </a:ext>
            </a:extLst>
          </p:cNvPr>
          <p:cNvPicPr>
            <a:picLocks noGrp="1" noChangeAspect="1"/>
          </p:cNvPicPr>
          <p:nvPr>
            <p:ph idx="1"/>
          </p:nvPr>
        </p:nvPicPr>
        <p:blipFill rotWithShape="1">
          <a:blip r:embed="rId3"/>
          <a:srcRect l="6776" t="34234" r="9788" b="19661"/>
          <a:stretch/>
        </p:blipFill>
        <p:spPr>
          <a:xfrm>
            <a:off x="599861" y="2102338"/>
            <a:ext cx="10992278" cy="3416692"/>
          </a:xfrm>
        </p:spPr>
      </p:pic>
    </p:spTree>
    <p:extLst>
      <p:ext uri="{BB962C8B-B14F-4D97-AF65-F5344CB8AC3E}">
        <p14:creationId xmlns:p14="http://schemas.microsoft.com/office/powerpoint/2010/main" val="1572287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1B9-4473-48B7-8957-80C8AC648909}"/>
              </a:ext>
            </a:extLst>
          </p:cNvPr>
          <p:cNvSpPr>
            <a:spLocks noGrp="1"/>
          </p:cNvSpPr>
          <p:nvPr>
            <p:ph type="title"/>
          </p:nvPr>
        </p:nvSpPr>
        <p:spPr/>
        <p:txBody>
          <a:bodyPr/>
          <a:lstStyle/>
          <a:p>
            <a:r>
              <a:rPr lang="en-US" dirty="0"/>
              <a:t>Depression and Cardiac Disease: What’s New?</a:t>
            </a:r>
          </a:p>
        </p:txBody>
      </p:sp>
      <p:sp>
        <p:nvSpPr>
          <p:cNvPr id="4" name="Slide Number Placeholder 3">
            <a:extLst>
              <a:ext uri="{FF2B5EF4-FFF2-40B4-BE49-F238E27FC236}">
                <a16:creationId xmlns:a16="http://schemas.microsoft.com/office/drawing/2014/main" id="{3A157131-99CB-4352-BEFF-D3FB33257118}"/>
              </a:ext>
            </a:extLst>
          </p:cNvPr>
          <p:cNvSpPr>
            <a:spLocks noGrp="1"/>
          </p:cNvSpPr>
          <p:nvPr>
            <p:ph type="sldNum" sz="quarter" idx="12"/>
          </p:nvPr>
        </p:nvSpPr>
        <p:spPr/>
        <p:txBody>
          <a:bodyPr/>
          <a:lstStyle/>
          <a:p>
            <a:fld id="{68CDBAF2-F266-C14C-8ABF-54B90D837FA3}" type="slidenum">
              <a:rPr lang="en-US" smtClean="0"/>
              <a:pPr/>
              <a:t>38</a:t>
            </a:fld>
            <a:endParaRPr lang="en-US" dirty="0"/>
          </a:p>
        </p:txBody>
      </p:sp>
      <p:sp>
        <p:nvSpPr>
          <p:cNvPr id="5" name="TextBox 4">
            <a:extLst>
              <a:ext uri="{FF2B5EF4-FFF2-40B4-BE49-F238E27FC236}">
                <a16:creationId xmlns:a16="http://schemas.microsoft.com/office/drawing/2014/main" id="{21BF81E8-A350-4379-B1E1-BB99ADE62A9D}"/>
              </a:ext>
            </a:extLst>
          </p:cNvPr>
          <p:cNvSpPr txBox="1"/>
          <p:nvPr/>
        </p:nvSpPr>
        <p:spPr>
          <a:xfrm>
            <a:off x="237393" y="6203730"/>
            <a:ext cx="11717215" cy="369332"/>
          </a:xfrm>
          <a:prstGeom prst="rect">
            <a:avLst/>
          </a:prstGeom>
          <a:noFill/>
        </p:spPr>
        <p:txBody>
          <a:bodyPr wrap="square" rtlCol="0">
            <a:spAutoFit/>
          </a:bodyPr>
          <a:lstStyle/>
          <a:p>
            <a:pPr algn="r"/>
            <a:r>
              <a:rPr lang="en-US" dirty="0"/>
              <a:t>Jung 2021</a:t>
            </a:r>
          </a:p>
        </p:txBody>
      </p:sp>
      <p:pic>
        <p:nvPicPr>
          <p:cNvPr id="9" name="Content Placeholder 8" descr="Table&#10;&#10;Description automatically generated">
            <a:extLst>
              <a:ext uri="{FF2B5EF4-FFF2-40B4-BE49-F238E27FC236}">
                <a16:creationId xmlns:a16="http://schemas.microsoft.com/office/drawing/2014/main" id="{D2860725-0453-428A-B7E4-320C51F4972D}"/>
              </a:ext>
            </a:extLst>
          </p:cNvPr>
          <p:cNvPicPr>
            <a:picLocks noGrp="1" noChangeAspect="1"/>
          </p:cNvPicPr>
          <p:nvPr>
            <p:ph idx="1"/>
          </p:nvPr>
        </p:nvPicPr>
        <p:blipFill rotWithShape="1">
          <a:blip r:embed="rId3"/>
          <a:srcRect l="8331" t="14203" r="10952" b="19489"/>
          <a:stretch/>
        </p:blipFill>
        <p:spPr>
          <a:xfrm>
            <a:off x="1759928" y="1234835"/>
            <a:ext cx="8930052" cy="4126522"/>
          </a:xfrm>
        </p:spPr>
      </p:pic>
      <p:sp>
        <p:nvSpPr>
          <p:cNvPr id="10" name="TextBox 9">
            <a:extLst>
              <a:ext uri="{FF2B5EF4-FFF2-40B4-BE49-F238E27FC236}">
                <a16:creationId xmlns:a16="http://schemas.microsoft.com/office/drawing/2014/main" id="{3204D8CF-762A-47DE-81A3-3A85C93226AA}"/>
              </a:ext>
            </a:extLst>
          </p:cNvPr>
          <p:cNvSpPr txBox="1"/>
          <p:nvPr/>
        </p:nvSpPr>
        <p:spPr>
          <a:xfrm>
            <a:off x="1759927" y="5423200"/>
            <a:ext cx="8930053" cy="646331"/>
          </a:xfrm>
          <a:prstGeom prst="rect">
            <a:avLst/>
          </a:prstGeom>
          <a:noFill/>
        </p:spPr>
        <p:txBody>
          <a:bodyPr wrap="square" rtlCol="0">
            <a:spAutoFit/>
          </a:bodyPr>
          <a:lstStyle/>
          <a:p>
            <a:pPr rtl="0" fontAlgn="ctr">
              <a:spcBef>
                <a:spcPts val="0"/>
              </a:spcBef>
              <a:spcAft>
                <a:spcPts val="0"/>
              </a:spcAft>
            </a:pPr>
            <a:r>
              <a:rPr lang="en-US" sz="1200" dirty="0">
                <a:effectLst/>
                <a:latin typeface="Calibri" panose="020F0502020204030204" pitchFamily="34" charset="0"/>
              </a:rPr>
              <a:t>Model 2: adjusted for age and sex</a:t>
            </a:r>
          </a:p>
          <a:p>
            <a:pPr rtl="0" fontAlgn="ctr">
              <a:spcBef>
                <a:spcPts val="0"/>
              </a:spcBef>
              <a:spcAft>
                <a:spcPts val="0"/>
              </a:spcAft>
            </a:pPr>
            <a:r>
              <a:rPr lang="en-US" sz="1200" dirty="0">
                <a:effectLst/>
                <a:latin typeface="Calibri" panose="020F0502020204030204" pitchFamily="34" charset="0"/>
              </a:rPr>
              <a:t>Model 3: Plus current smoking, alcohol and regular exercise</a:t>
            </a:r>
          </a:p>
          <a:p>
            <a:pPr rtl="0" fontAlgn="ctr">
              <a:spcBef>
                <a:spcPts val="0"/>
              </a:spcBef>
              <a:spcAft>
                <a:spcPts val="0"/>
              </a:spcAft>
            </a:pPr>
            <a:r>
              <a:rPr lang="en-US" sz="1200" dirty="0">
                <a:effectLst/>
                <a:latin typeface="Calibri" panose="020F0502020204030204" pitchFamily="34" charset="0"/>
              </a:rPr>
              <a:t>Model 4: Plus BMI, hypertension, dyslipidemia, CKD, fasting blood glucose, use of insulin, prescription of 2 or more diabetes medications</a:t>
            </a:r>
          </a:p>
        </p:txBody>
      </p:sp>
    </p:spTree>
    <p:extLst>
      <p:ext uri="{BB962C8B-B14F-4D97-AF65-F5344CB8AC3E}">
        <p14:creationId xmlns:p14="http://schemas.microsoft.com/office/powerpoint/2010/main" val="73565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References</a:t>
            </a:r>
          </a:p>
        </p:txBody>
      </p:sp>
      <p:sp>
        <p:nvSpPr>
          <p:cNvPr id="6" name="Content Placeholder 5"/>
          <p:cNvSpPr>
            <a:spLocks noGrp="1"/>
          </p:cNvSpPr>
          <p:nvPr>
            <p:ph idx="1"/>
          </p:nvPr>
        </p:nvSpPr>
        <p:spPr/>
        <p:txBody>
          <a:bodyPr>
            <a:noAutofit/>
          </a:bodyPr>
          <a:lstStyle/>
          <a:p>
            <a:pPr lvl="0">
              <a:spcBef>
                <a:spcPts val="0"/>
              </a:spcBef>
            </a:pPr>
            <a:r>
              <a:rPr lang="en-US" sz="1800" dirty="0"/>
              <a:t>Barth J, Schumacher M, Herrmann-Lingen C. Depression as a risk factor for mortality in patients with coronary heart disease: a meta-analysis. </a:t>
            </a:r>
            <a:r>
              <a:rPr lang="en-US" sz="1800" dirty="0" err="1"/>
              <a:t>Psychosom</a:t>
            </a:r>
            <a:r>
              <a:rPr lang="en-US" sz="1800" dirty="0"/>
              <a:t> Med.  2004;66(6):802-813.</a:t>
            </a:r>
          </a:p>
          <a:p>
            <a:pPr>
              <a:spcBef>
                <a:spcPts val="0"/>
              </a:spcBef>
            </a:pPr>
            <a:r>
              <a:rPr lang="en-US" sz="1800" dirty="0"/>
              <a:t>Berkman LF, Blumenthal J, Burg M, Carney RM, </a:t>
            </a:r>
            <a:r>
              <a:rPr lang="en-US" sz="1800" dirty="0" err="1"/>
              <a:t>Catellier</a:t>
            </a:r>
            <a:r>
              <a:rPr lang="en-US" sz="1800" dirty="0"/>
              <a:t> D, Cowan MJ, Czajkowski SM, </a:t>
            </a:r>
            <a:r>
              <a:rPr lang="en-US" sz="1800" dirty="0" err="1"/>
              <a:t>DeBusk</a:t>
            </a:r>
            <a:r>
              <a:rPr lang="en-US" sz="1800" dirty="0"/>
              <a:t> R, Hosking J, Jaffe A, Kaufmann PG, Mitchell P, Norman J, Powell LH, </a:t>
            </a:r>
            <a:r>
              <a:rPr lang="en-US" sz="1800" dirty="0" err="1"/>
              <a:t>Raczynski</a:t>
            </a:r>
            <a:r>
              <a:rPr lang="en-US" sz="1800" dirty="0"/>
              <a:t> JM, Schneiderman N. Effects of treating depression and low perceived social support on clinical events after myocardial infarction: the Enhancing Recovery in Coronary Heart Disease Patients (ENRICHD) Randomized Trial. JAMA. 2003;289:3106-16.</a:t>
            </a:r>
          </a:p>
          <a:p>
            <a:pPr lvl="0"/>
            <a:r>
              <a:rPr lang="en-US" sz="1800" dirty="0"/>
              <a:t>Celano CM, Millstein RA, Bedoya CA, Healy BC, Roest AM, Huffman JC.  Association between anxiety and mortality in patients with coronary artery disease: a meta-analysis.  Am Heart J.  2015; 170(6):1105-1115.</a:t>
            </a:r>
          </a:p>
          <a:p>
            <a:r>
              <a:rPr lang="en-US" sz="1800" dirty="0"/>
              <a:t>Celano CM, Daunis DJ, Lokko HN, Campbell KA, Huffman JC.  Anxiety disorders and cardiovascular disease.  </a:t>
            </a:r>
            <a:r>
              <a:rPr lang="en-US" sz="1800" dirty="0" err="1"/>
              <a:t>Curr</a:t>
            </a:r>
            <a:r>
              <a:rPr lang="en-US" sz="1800" dirty="0"/>
              <a:t> Psychiatry Rep.  2016; 18(11):101.</a:t>
            </a:r>
          </a:p>
          <a:p>
            <a:r>
              <a:rPr lang="en-US" sz="1800" dirty="0"/>
              <a:t>Celano CM, Villegas AC, Albanese AM, Gaggin HK, Huffman JC. Depression and Anxiety in Heart Failure: A Review. Harv Rev Psychiatry 2018;26(4):175-184.</a:t>
            </a:r>
          </a:p>
          <a:p>
            <a:r>
              <a:rPr lang="en-US" sz="1800" dirty="0" err="1"/>
              <a:t>Daskalopoulou</a:t>
            </a:r>
            <a:r>
              <a:rPr lang="en-US" sz="1800" dirty="0"/>
              <a:t>, M., et al. (2016). "Depression as a Risk Factor for the Initial Presentation of Twelve Cardiac, Cerebrovascular, and Peripheral Arterial Diseases: Data Linkage Study of 1.9 Million Women and Men." </a:t>
            </a:r>
            <a:r>
              <a:rPr lang="en-US" sz="1800" u="sng" dirty="0" err="1"/>
              <a:t>PLoS</a:t>
            </a:r>
            <a:r>
              <a:rPr lang="en-US" sz="1800" u="sng" dirty="0"/>
              <a:t> One </a:t>
            </a:r>
            <a:r>
              <a:rPr lang="en-US" sz="1800" b="1" u="sng" dirty="0"/>
              <a:t>11</a:t>
            </a:r>
            <a:r>
              <a:rPr lang="en-US" sz="1800" u="sng" dirty="0"/>
              <a:t>(4): e0153838.</a:t>
            </a:r>
          </a:p>
          <a:p>
            <a:endParaRPr lang="en-US" sz="1800" dirty="0"/>
          </a:p>
          <a:p>
            <a:pPr>
              <a:spcBef>
                <a:spcPts val="0"/>
              </a:spcBef>
            </a:pPr>
            <a:endParaRPr lang="en-US" sz="20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39</a:t>
            </a:fld>
            <a:endParaRPr lang="en-US" dirty="0"/>
          </a:p>
        </p:txBody>
      </p:sp>
      <p:cxnSp>
        <p:nvCxnSpPr>
          <p:cNvPr id="8" name="Straight Connector 7"/>
          <p:cNvCxnSpPr/>
          <p:nvPr/>
        </p:nvCxnSpPr>
        <p:spPr>
          <a:xfrm flipV="1">
            <a:off x="609600" y="1269242"/>
            <a:ext cx="10996789" cy="2729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0760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7883-6F46-4E11-A3DD-DB3E5746D971}"/>
              </a:ext>
            </a:extLst>
          </p:cNvPr>
          <p:cNvSpPr>
            <a:spLocks noGrp="1"/>
          </p:cNvSpPr>
          <p:nvPr>
            <p:ph type="title"/>
          </p:nvPr>
        </p:nvSpPr>
        <p:spPr>
          <a:xfrm>
            <a:off x="609600" y="385471"/>
            <a:ext cx="10972800" cy="1143000"/>
          </a:xfrm>
        </p:spPr>
        <p:txBody>
          <a:bodyPr/>
          <a:lstStyle/>
          <a:p>
            <a:r>
              <a:rPr lang="en-US" dirty="0"/>
              <a:t>CLP 2021</a:t>
            </a:r>
            <a:br>
              <a:rPr lang="en-US" dirty="0"/>
            </a:br>
            <a:r>
              <a:rPr lang="en-US" dirty="0"/>
              <a:t>Disclosure: Christopher Celano, M.D.</a:t>
            </a:r>
          </a:p>
        </p:txBody>
      </p:sp>
      <p:sp>
        <p:nvSpPr>
          <p:cNvPr id="4" name="Slide Number Placeholder 3">
            <a:extLst>
              <a:ext uri="{FF2B5EF4-FFF2-40B4-BE49-F238E27FC236}">
                <a16:creationId xmlns:a16="http://schemas.microsoft.com/office/drawing/2014/main" id="{17F918CD-3454-4C56-81B5-5711DBAABCFA}"/>
              </a:ext>
            </a:extLst>
          </p:cNvPr>
          <p:cNvSpPr>
            <a:spLocks noGrp="1"/>
          </p:cNvSpPr>
          <p:nvPr>
            <p:ph type="sldNum" sz="quarter" idx="12"/>
          </p:nvPr>
        </p:nvSpPr>
        <p:spPr/>
        <p:txBody>
          <a:bodyPr/>
          <a:lstStyle/>
          <a:p>
            <a:fld id="{68CDBAF2-F266-C14C-8ABF-54B90D837FA3}" type="slidenum">
              <a:rPr lang="en-US" smtClean="0"/>
              <a:pPr/>
              <a:t>4</a:t>
            </a:fld>
            <a:endParaRPr lang="en-US" dirty="0"/>
          </a:p>
        </p:txBody>
      </p:sp>
      <p:sp>
        <p:nvSpPr>
          <p:cNvPr id="6" name="TextBox 5">
            <a:extLst>
              <a:ext uri="{FF2B5EF4-FFF2-40B4-BE49-F238E27FC236}">
                <a16:creationId xmlns:a16="http://schemas.microsoft.com/office/drawing/2014/main" id="{61EE5599-E540-4371-A3F7-CED1F54DBD30}"/>
              </a:ext>
            </a:extLst>
          </p:cNvPr>
          <p:cNvSpPr txBox="1"/>
          <p:nvPr/>
        </p:nvSpPr>
        <p:spPr>
          <a:xfrm>
            <a:off x="2057400" y="5997071"/>
            <a:ext cx="8077200" cy="584775"/>
          </a:xfrm>
          <a:prstGeom prst="rect">
            <a:avLst/>
          </a:prstGeom>
          <a:noFill/>
        </p:spPr>
        <p:txBody>
          <a:bodyPr wrap="square" rtlCol="0">
            <a:spAutoFit/>
          </a:bodyPr>
          <a:lstStyle/>
          <a:p>
            <a:pPr algn="ctr"/>
            <a:r>
              <a:rPr lang="en-US" sz="1600" dirty="0"/>
              <a:t>D – Relationship is considered directly relevant to the presentation</a:t>
            </a:r>
          </a:p>
          <a:p>
            <a:pPr algn="ctr"/>
            <a:r>
              <a:rPr lang="en-US" sz="1600" dirty="0"/>
              <a:t>I – Relationship is NOT considered directly relevant to the presentation</a:t>
            </a:r>
          </a:p>
        </p:txBody>
      </p:sp>
      <p:graphicFrame>
        <p:nvGraphicFramePr>
          <p:cNvPr id="8" name="Content Placeholder 5">
            <a:extLst>
              <a:ext uri="{FF2B5EF4-FFF2-40B4-BE49-F238E27FC236}">
                <a16:creationId xmlns:a16="http://schemas.microsoft.com/office/drawing/2014/main" id="{7479C822-2C52-44A8-9A22-8AFBD760B244}"/>
              </a:ext>
            </a:extLst>
          </p:cNvPr>
          <p:cNvGraphicFramePr>
            <a:graphicFrameLocks/>
          </p:cNvGraphicFramePr>
          <p:nvPr>
            <p:extLst>
              <p:ext uri="{D42A27DB-BD31-4B8C-83A1-F6EECF244321}">
                <p14:modId xmlns:p14="http://schemas.microsoft.com/office/powerpoint/2010/main" val="1883580418"/>
              </p:ext>
            </p:extLst>
          </p:nvPr>
        </p:nvGraphicFramePr>
        <p:xfrm>
          <a:off x="1981216" y="1801092"/>
          <a:ext cx="8229569" cy="3958700"/>
        </p:xfrm>
        <a:graphic>
          <a:graphicData uri="http://schemas.openxmlformats.org/drawingml/2006/table">
            <a:tbl>
              <a:tblPr firstRow="1" firstCol="1" bandRow="1"/>
              <a:tblGrid>
                <a:gridCol w="3990569">
                  <a:extLst>
                    <a:ext uri="{9D8B030D-6E8A-4147-A177-3AD203B41FA5}">
                      <a16:colId xmlns:a16="http://schemas.microsoft.com/office/drawing/2014/main" val="20000"/>
                    </a:ext>
                  </a:extLst>
                </a:gridCol>
                <a:gridCol w="2119500">
                  <a:extLst>
                    <a:ext uri="{9D8B030D-6E8A-4147-A177-3AD203B41FA5}">
                      <a16:colId xmlns:a16="http://schemas.microsoft.com/office/drawing/2014/main" val="20001"/>
                    </a:ext>
                  </a:extLst>
                </a:gridCol>
                <a:gridCol w="2119500">
                  <a:extLst>
                    <a:ext uri="{9D8B030D-6E8A-4147-A177-3AD203B41FA5}">
                      <a16:colId xmlns:a16="http://schemas.microsoft.com/office/drawing/2014/main" val="1016928551"/>
                    </a:ext>
                  </a:extLst>
                </a:gridCol>
              </a:tblGrid>
              <a:tr h="517351">
                <a:tc>
                  <a:txBody>
                    <a:bodyPr/>
                    <a:lstStyle/>
                    <a:p>
                      <a:pPr marL="0" marR="0" algn="ctr">
                        <a:spcBef>
                          <a:spcPts val="0"/>
                        </a:spcBef>
                        <a:spcAft>
                          <a:spcPts val="0"/>
                        </a:spcAft>
                      </a:pPr>
                      <a:r>
                        <a:rPr lang="en-US" sz="2100" b="1" dirty="0">
                          <a:effectLst/>
                          <a:latin typeface="Calibri"/>
                          <a:ea typeface="Calibri"/>
                          <a:cs typeface="Times New Roman"/>
                        </a:rPr>
                        <a:t>Company</a:t>
                      </a: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b="1" dirty="0">
                          <a:effectLst/>
                          <a:latin typeface="Calibri"/>
                          <a:ea typeface="Calibri"/>
                          <a:cs typeface="Times New Roman"/>
                        </a:rPr>
                        <a:t>Sunovion Pharmaceuticals</a:t>
                      </a: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100" b="1" dirty="0" err="1">
                          <a:effectLst/>
                          <a:latin typeface="Calibri"/>
                          <a:ea typeface="Calibri"/>
                          <a:cs typeface="Times New Roman"/>
                        </a:rPr>
                        <a:t>BioXcel</a:t>
                      </a:r>
                      <a:r>
                        <a:rPr lang="en-US" sz="2100" b="1" dirty="0">
                          <a:effectLst/>
                          <a:latin typeface="Calibri"/>
                          <a:ea typeface="Calibri"/>
                          <a:cs typeface="Times New Roman"/>
                        </a:rPr>
                        <a:t> Pharmaceuticals</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7351">
                <a:tc>
                  <a:txBody>
                    <a:bodyPr/>
                    <a:lstStyle/>
                    <a:p>
                      <a:pPr marL="0" marR="0" algn="ctr">
                        <a:spcBef>
                          <a:spcPts val="0"/>
                        </a:spcBef>
                        <a:spcAft>
                          <a:spcPts val="0"/>
                        </a:spcAft>
                      </a:pPr>
                      <a:r>
                        <a:rPr lang="en-US" sz="2100" dirty="0">
                          <a:effectLst/>
                          <a:latin typeface="Calibri"/>
                          <a:ea typeface="Calibri"/>
                          <a:cs typeface="Times New Roman"/>
                        </a:rPr>
                        <a:t>Research Support</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100" dirty="0">
                          <a:effectLst/>
                          <a:latin typeface="Calibri"/>
                          <a:ea typeface="Calibri"/>
                          <a:cs typeface="Times New Roman"/>
                        </a:rPr>
                        <a:t>I</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7351">
                <a:tc>
                  <a:txBody>
                    <a:bodyPr/>
                    <a:lstStyle/>
                    <a:p>
                      <a:pPr marL="0" marR="0" algn="ctr">
                        <a:spcBef>
                          <a:spcPts val="0"/>
                        </a:spcBef>
                        <a:spcAft>
                          <a:spcPts val="0"/>
                        </a:spcAft>
                      </a:pPr>
                      <a:r>
                        <a:rPr lang="en-US" sz="2100" dirty="0">
                          <a:effectLst/>
                          <a:latin typeface="Calibri"/>
                          <a:ea typeface="Calibri"/>
                          <a:cs typeface="Times New Roman"/>
                        </a:rPr>
                        <a:t>Management</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 </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7351">
                <a:tc>
                  <a:txBody>
                    <a:bodyPr/>
                    <a:lstStyle/>
                    <a:p>
                      <a:pPr marL="0" marR="0" algn="ctr">
                        <a:spcBef>
                          <a:spcPts val="0"/>
                        </a:spcBef>
                        <a:spcAft>
                          <a:spcPts val="0"/>
                        </a:spcAft>
                      </a:pPr>
                      <a:r>
                        <a:rPr lang="en-US" sz="2100" dirty="0">
                          <a:effectLst/>
                          <a:latin typeface="Calibri"/>
                          <a:ea typeface="Calibri"/>
                          <a:cs typeface="Times New Roman"/>
                        </a:rPr>
                        <a:t>Independent Contractor</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 </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7351">
                <a:tc>
                  <a:txBody>
                    <a:bodyPr/>
                    <a:lstStyle/>
                    <a:p>
                      <a:pPr marL="0" marR="0" algn="ctr">
                        <a:spcBef>
                          <a:spcPts val="0"/>
                        </a:spcBef>
                        <a:spcAft>
                          <a:spcPts val="0"/>
                        </a:spcAft>
                      </a:pPr>
                      <a:r>
                        <a:rPr lang="en-US" sz="2100" dirty="0">
                          <a:effectLst/>
                          <a:latin typeface="Calibri"/>
                          <a:ea typeface="Calibri"/>
                          <a:cs typeface="Times New Roman"/>
                        </a:rPr>
                        <a:t>Consulting</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 </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7351">
                <a:tc>
                  <a:txBody>
                    <a:bodyPr/>
                    <a:lstStyle/>
                    <a:p>
                      <a:pPr marL="0" marR="0" algn="ctr">
                        <a:spcBef>
                          <a:spcPts val="0"/>
                        </a:spcBef>
                        <a:spcAft>
                          <a:spcPts val="0"/>
                        </a:spcAft>
                      </a:pPr>
                      <a:r>
                        <a:rPr lang="en-US" sz="2100" dirty="0">
                          <a:effectLst/>
                          <a:latin typeface="Calibri"/>
                          <a:ea typeface="Calibri"/>
                          <a:cs typeface="Times New Roman"/>
                        </a:rPr>
                        <a:t>Speaking &amp; Teaching</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I</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31865">
                <a:tc>
                  <a:txBody>
                    <a:bodyPr/>
                    <a:lstStyle/>
                    <a:p>
                      <a:pPr marL="0" marR="0" algn="ctr">
                        <a:spcBef>
                          <a:spcPts val="0"/>
                        </a:spcBef>
                        <a:spcAft>
                          <a:spcPts val="0"/>
                        </a:spcAft>
                      </a:pPr>
                      <a:r>
                        <a:rPr lang="en-US" sz="2100" dirty="0">
                          <a:effectLst/>
                          <a:latin typeface="Calibri"/>
                          <a:ea typeface="Calibri"/>
                          <a:cs typeface="Times New Roman"/>
                        </a:rPr>
                        <a:t>Board, Panel or Committee Membership</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100" dirty="0">
                          <a:effectLst/>
                          <a:latin typeface="Calibri"/>
                          <a:ea typeface="Calibri"/>
                          <a:cs typeface="Times New Roman"/>
                        </a:rPr>
                        <a:t> </a:t>
                      </a: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100" dirty="0">
                        <a:effectLst/>
                        <a:latin typeface="Calibri"/>
                        <a:ea typeface="Calibri"/>
                        <a:cs typeface="Times New Roman"/>
                      </a:endParaRPr>
                    </a:p>
                  </a:txBody>
                  <a:tcPr marL="90852" marR="908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7105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References</a:t>
            </a:r>
          </a:p>
        </p:txBody>
      </p:sp>
      <p:sp>
        <p:nvSpPr>
          <p:cNvPr id="6" name="Content Placeholder 5"/>
          <p:cNvSpPr>
            <a:spLocks noGrp="1"/>
          </p:cNvSpPr>
          <p:nvPr>
            <p:ph idx="1"/>
          </p:nvPr>
        </p:nvSpPr>
        <p:spPr/>
        <p:txBody>
          <a:bodyPr/>
          <a:lstStyle/>
          <a:p>
            <a:r>
              <a:rPr lang="en-US" sz="1800" dirty="0"/>
              <a:t>Deschenes SS, Burns RJ, Schmitz N. Anxiety and Depression Symptom Comorbidity and the Risk of Heart Disease: A Prospective Community-Based Cohort Study. </a:t>
            </a:r>
            <a:r>
              <a:rPr lang="en-US" sz="1800" dirty="0" err="1"/>
              <a:t>Psychosom</a:t>
            </a:r>
            <a:r>
              <a:rPr lang="en-US" sz="1800" dirty="0"/>
              <a:t> Med 2020;82(3):296-304.</a:t>
            </a:r>
            <a:endParaRPr lang="en-US" sz="1800" u="sng" dirty="0"/>
          </a:p>
          <a:p>
            <a:pPr algn="l"/>
            <a:r>
              <a:rPr lang="en-US" sz="1800" b="0" i="0" u="none" strike="noStrike" baseline="0" dirty="0"/>
              <a:t>Easton K, Coventry P, Lovell K, Carter LA, Deaton C. Prevalence and measurement of anxiety in samples of patients with heart failure: meta-analysis. J Cardiovasc </a:t>
            </a:r>
            <a:r>
              <a:rPr lang="en-US" sz="1800" b="0" i="0" u="none" strike="noStrike" baseline="0" dirty="0" err="1"/>
              <a:t>Nurs</a:t>
            </a:r>
            <a:r>
              <a:rPr lang="en-US" sz="1800" b="0" i="0" u="none" strike="noStrike" baseline="0" dirty="0"/>
              <a:t> 2016;31:367–79</a:t>
            </a:r>
            <a:r>
              <a:rPr lang="en-US" sz="1800" dirty="0"/>
              <a:t>.</a:t>
            </a:r>
          </a:p>
          <a:p>
            <a:r>
              <a:rPr lang="en-US" sz="1800" dirty="0"/>
              <a:t>Fan H, Yu W, Zhang Q, Cao H, Li J, Wang J, Shao Y, Hu X. Depression after heart failure and risk of cardiovascular and all-cause mortality: a meta-analysis. </a:t>
            </a:r>
            <a:r>
              <a:rPr lang="en-US" sz="1800" dirty="0" err="1"/>
              <a:t>Prev</a:t>
            </a:r>
            <a:r>
              <a:rPr lang="en-US" sz="1800" dirty="0"/>
              <a:t> Med. 2014;63:36-42. Ford DE, Mead LA, Chang PP, Cooper-Patrick L, Wang NY, </a:t>
            </a:r>
            <a:r>
              <a:rPr lang="en-US" sz="1800" dirty="0" err="1"/>
              <a:t>Klag</a:t>
            </a:r>
            <a:r>
              <a:rPr lang="en-US" sz="1800" dirty="0"/>
              <a:t> MJ. Depression is a risk factor for coronary artery disease in men: the precursors study. Arch Intern Med.  1998;158(13):1422-1426.</a:t>
            </a:r>
          </a:p>
          <a:p>
            <a:r>
              <a:rPr lang="en-US" sz="1800" dirty="0"/>
              <a:t>Fernandes N, Prada L, Rosa MM, et al. The impact of SSRIs on mortality and cardiovascular events in patients with coronary artery disease and depression: systematic review and meta-analysis. Clin Res </a:t>
            </a:r>
            <a:r>
              <a:rPr lang="en-US" sz="1800" dirty="0" err="1"/>
              <a:t>Cardiol</a:t>
            </a:r>
            <a:r>
              <a:rPr lang="en-US" sz="1800" dirty="0"/>
              <a:t> 2021;110(2):183-193. DOI: 10.1007/s00392-020-01697-8.</a:t>
            </a:r>
          </a:p>
          <a:p>
            <a:pPr lvl="0"/>
            <a:r>
              <a:rPr lang="en-US" sz="1800" dirty="0"/>
              <a:t>Freedland KE, Skala JA, Carney RM, Rubin EH, </a:t>
            </a:r>
            <a:r>
              <a:rPr lang="en-US" sz="1800" dirty="0" err="1"/>
              <a:t>Lustman</a:t>
            </a:r>
            <a:r>
              <a:rPr lang="en-US" sz="1800" dirty="0"/>
              <a:t> PJ, Davila-Roman VG, </a:t>
            </a:r>
            <a:r>
              <a:rPr lang="en-US" sz="1800" dirty="0" err="1"/>
              <a:t>Steinmeyer</a:t>
            </a:r>
            <a:r>
              <a:rPr lang="en-US" sz="1800" dirty="0"/>
              <a:t> BC, Hogue CW, Jr. Treatment of depression after coronary artery bypass surgery: a randomized controlled trial. Arch Gen Psychiatry. 2009;66:387-96.</a:t>
            </a:r>
          </a:p>
          <a:p>
            <a:endParaRPr lang="en-US" sz="1800" dirty="0"/>
          </a:p>
          <a:p>
            <a:endParaRPr lang="en-US" sz="20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40</a:t>
            </a:fld>
            <a:endParaRPr lang="en-US" dirty="0"/>
          </a:p>
        </p:txBody>
      </p:sp>
      <p:cxnSp>
        <p:nvCxnSpPr>
          <p:cNvPr id="8" name="Straight Connector 7"/>
          <p:cNvCxnSpPr/>
          <p:nvPr/>
        </p:nvCxnSpPr>
        <p:spPr>
          <a:xfrm flipV="1">
            <a:off x="609600" y="1269242"/>
            <a:ext cx="10996789" cy="2729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97980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References</a:t>
            </a:r>
          </a:p>
        </p:txBody>
      </p:sp>
      <p:sp>
        <p:nvSpPr>
          <p:cNvPr id="6" name="Content Placeholder 5"/>
          <p:cNvSpPr>
            <a:spLocks noGrp="1"/>
          </p:cNvSpPr>
          <p:nvPr>
            <p:ph idx="1"/>
          </p:nvPr>
        </p:nvSpPr>
        <p:spPr/>
        <p:txBody>
          <a:bodyPr/>
          <a:lstStyle/>
          <a:p>
            <a:pPr lvl="0"/>
            <a:r>
              <a:rPr lang="en-US" sz="1800" dirty="0"/>
              <a:t>Friedmann, E., et al. (2006). "Relationship of depression, anxiety, and social isolation to chronic heart failure outpatient mortality." </a:t>
            </a:r>
            <a:r>
              <a:rPr lang="en-US" sz="1800" u="sng" dirty="0"/>
              <a:t>Am Heart J </a:t>
            </a:r>
            <a:r>
              <a:rPr lang="en-US" sz="1800" b="1" u="sng" dirty="0"/>
              <a:t>152</a:t>
            </a:r>
            <a:r>
              <a:rPr lang="en-US" sz="1800" u="sng" dirty="0"/>
              <a:t>(5): 940 e941-948.</a:t>
            </a:r>
          </a:p>
          <a:p>
            <a:r>
              <a:rPr lang="en-US" sz="1800" dirty="0"/>
              <a:t>Glassman AH, O'Connor CM, </a:t>
            </a:r>
            <a:r>
              <a:rPr lang="en-US" sz="1800" dirty="0" err="1"/>
              <a:t>Califf</a:t>
            </a:r>
            <a:r>
              <a:rPr lang="en-US" sz="1800" dirty="0"/>
              <a:t> RM, et al. Sertraline treatment of major depression in patients with acute MI or unstable angina. JAMA : the journal of the American Medical Association 2002;288(6):701-709.</a:t>
            </a:r>
          </a:p>
          <a:p>
            <a:r>
              <a:rPr lang="en-US" sz="1800" dirty="0">
                <a:latin typeface="Calibri" panose="020F0502020204030204" pitchFamily="34" charset="0"/>
              </a:rPr>
              <a:t>Honig A, Kuyper AM, </a:t>
            </a:r>
            <a:r>
              <a:rPr lang="en-US" sz="1800" dirty="0" err="1">
                <a:latin typeface="Calibri" panose="020F0502020204030204" pitchFamily="34" charset="0"/>
              </a:rPr>
              <a:t>Schene</a:t>
            </a:r>
            <a:r>
              <a:rPr lang="en-US" sz="1800" dirty="0">
                <a:latin typeface="Calibri" panose="020F0502020204030204" pitchFamily="34" charset="0"/>
              </a:rPr>
              <a:t> AH, et al. Treatment of post-myocardial infarction depressive disorder: a randomized, placebo-controlled trial with mirtazapine. </a:t>
            </a:r>
            <a:r>
              <a:rPr lang="en-US" sz="1800" dirty="0" err="1">
                <a:latin typeface="Calibri" panose="020F0502020204030204" pitchFamily="34" charset="0"/>
              </a:rPr>
              <a:t>Psychosom</a:t>
            </a:r>
            <a:r>
              <a:rPr lang="en-US" sz="1800" dirty="0">
                <a:latin typeface="Calibri" panose="020F0502020204030204" pitchFamily="34" charset="0"/>
              </a:rPr>
              <a:t> Med 2007;69(7):606-13. (In </a:t>
            </a:r>
            <a:r>
              <a:rPr lang="en-US" sz="1800" dirty="0" err="1">
                <a:latin typeface="Calibri" panose="020F0502020204030204" pitchFamily="34" charset="0"/>
              </a:rPr>
              <a:t>eng</a:t>
            </a:r>
            <a:r>
              <a:rPr lang="en-US" sz="1800" dirty="0">
                <a:latin typeface="Calibri" panose="020F0502020204030204" pitchFamily="34" charset="0"/>
              </a:rPr>
              <a:t>). DOI: PSY.0b013e31814b260d [</a:t>
            </a:r>
            <a:r>
              <a:rPr lang="en-US" sz="1800" dirty="0" err="1">
                <a:latin typeface="Calibri" panose="020F0502020204030204" pitchFamily="34" charset="0"/>
              </a:rPr>
              <a:t>pii</a:t>
            </a:r>
            <a:r>
              <a:rPr lang="en-US" sz="1800" dirty="0">
                <a:latin typeface="Calibri" panose="020F0502020204030204" pitchFamily="34" charset="0"/>
              </a:rPr>
              <a:t>] 10.1097/PSY.0b013e31814b260d.</a:t>
            </a:r>
          </a:p>
          <a:p>
            <a:r>
              <a:rPr lang="en-US" sz="2000" dirty="0"/>
              <a:t>Jiang W, </a:t>
            </a:r>
            <a:r>
              <a:rPr lang="en-US" sz="2000" dirty="0" err="1"/>
              <a:t>Kuchibhatla</a:t>
            </a:r>
            <a:r>
              <a:rPr lang="en-US" sz="2000" dirty="0"/>
              <a:t> M, Cuffe MS, Christopher EJ, Alexander JD, Clary GL, et al. Prognostic value of anxiety and depression in patients with chronic heart failure. Circulation. 2004;110(22): 3452–6. </a:t>
            </a:r>
          </a:p>
          <a:p>
            <a:r>
              <a:rPr lang="en-US" sz="1800" dirty="0">
                <a:latin typeface="Calibri" panose="020F0502020204030204" pitchFamily="34" charset="0"/>
              </a:rPr>
              <a:t>Jung I, Kwon H, Park SE, et al. Increased Risk of Cardiovascular Disease and Mortality in Patients with Diabetes and Coexisting Depression: A Nationwide Population-Based Cohort Study. Diabetes </a:t>
            </a:r>
            <a:r>
              <a:rPr lang="en-US" sz="1800" dirty="0" err="1">
                <a:latin typeface="Calibri" panose="020F0502020204030204" pitchFamily="34" charset="0"/>
              </a:rPr>
              <a:t>Metab</a:t>
            </a:r>
            <a:r>
              <a:rPr lang="en-US" sz="1800" dirty="0">
                <a:latin typeface="Calibri" panose="020F0502020204030204" pitchFamily="34" charset="0"/>
              </a:rPr>
              <a:t> J 2021;45(3):379-389. DOI: 10.4093/dmj.2020.0008.</a:t>
            </a:r>
          </a:p>
          <a:p>
            <a:r>
              <a:rPr lang="en-US" sz="1800" dirty="0">
                <a:latin typeface="Calibri" panose="020F0502020204030204" pitchFamily="34" charset="0"/>
              </a:rPr>
              <a:t>Karlsen HR, </a:t>
            </a:r>
            <a:r>
              <a:rPr lang="en-US" sz="1800" dirty="0" err="1">
                <a:latin typeface="Calibri" panose="020F0502020204030204" pitchFamily="34" charset="0"/>
              </a:rPr>
              <a:t>Saksvik-Lehouillier</a:t>
            </a:r>
            <a:r>
              <a:rPr lang="en-US" sz="1800" dirty="0">
                <a:latin typeface="Calibri" panose="020F0502020204030204" pitchFamily="34" charset="0"/>
              </a:rPr>
              <a:t> I, Stone KL, </a:t>
            </a:r>
            <a:r>
              <a:rPr lang="en-US" sz="1800" dirty="0" err="1">
                <a:latin typeface="Calibri" panose="020F0502020204030204" pitchFamily="34" charset="0"/>
              </a:rPr>
              <a:t>Schernhammer</a:t>
            </a:r>
            <a:r>
              <a:rPr lang="en-US" sz="1800" dirty="0">
                <a:latin typeface="Calibri" panose="020F0502020204030204" pitchFamily="34" charset="0"/>
              </a:rPr>
              <a:t> E, </a:t>
            </a:r>
            <a:r>
              <a:rPr lang="en-US" sz="1800" dirty="0" err="1">
                <a:latin typeface="Calibri" panose="020F0502020204030204" pitchFamily="34" charset="0"/>
              </a:rPr>
              <a:t>Yaffe</a:t>
            </a:r>
            <a:r>
              <a:rPr lang="en-US" sz="1800" dirty="0">
                <a:latin typeface="Calibri" panose="020F0502020204030204" pitchFamily="34" charset="0"/>
              </a:rPr>
              <a:t> K, </a:t>
            </a:r>
            <a:r>
              <a:rPr lang="en-US" sz="1800" dirty="0" err="1">
                <a:latin typeface="Calibri" panose="020F0502020204030204" pitchFamily="34" charset="0"/>
              </a:rPr>
              <a:t>Langvik</a:t>
            </a:r>
            <a:r>
              <a:rPr lang="en-US" sz="1800" dirty="0">
                <a:latin typeface="Calibri" panose="020F0502020204030204" pitchFamily="34" charset="0"/>
              </a:rPr>
              <a:t> E. Anxiety as a risk factor for cardiovascular disease independent of depression: a prospective examination of community-dwelling men (the </a:t>
            </a:r>
            <a:r>
              <a:rPr lang="en-US" sz="1800" dirty="0" err="1">
                <a:latin typeface="Calibri" panose="020F0502020204030204" pitchFamily="34" charset="0"/>
              </a:rPr>
              <a:t>MrOS</a:t>
            </a:r>
            <a:r>
              <a:rPr lang="en-US" sz="1800" dirty="0">
                <a:latin typeface="Calibri" panose="020F0502020204030204" pitchFamily="34" charset="0"/>
              </a:rPr>
              <a:t> study). Psychol Health 2021;36(2):148-163. DOI: 10.1080/08870446.2020.1779273.</a:t>
            </a:r>
          </a:p>
          <a:p>
            <a:endParaRPr lang="en-US" sz="1800" dirty="0"/>
          </a:p>
          <a:p>
            <a:pPr lvl="0"/>
            <a:endParaRPr lang="en-US" sz="2000" u="sng"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41</a:t>
            </a:fld>
            <a:endParaRPr lang="en-US" dirty="0"/>
          </a:p>
        </p:txBody>
      </p:sp>
      <p:cxnSp>
        <p:nvCxnSpPr>
          <p:cNvPr id="8" name="Straight Connector 7"/>
          <p:cNvCxnSpPr/>
          <p:nvPr/>
        </p:nvCxnSpPr>
        <p:spPr>
          <a:xfrm flipV="1">
            <a:off x="609600" y="1269242"/>
            <a:ext cx="10996789" cy="2729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69541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References</a:t>
            </a:r>
          </a:p>
        </p:txBody>
      </p:sp>
      <p:sp>
        <p:nvSpPr>
          <p:cNvPr id="6" name="Content Placeholder 5"/>
          <p:cNvSpPr>
            <a:spLocks noGrp="1"/>
          </p:cNvSpPr>
          <p:nvPr>
            <p:ph idx="1"/>
          </p:nvPr>
        </p:nvSpPr>
        <p:spPr/>
        <p:txBody>
          <a:bodyPr/>
          <a:lstStyle/>
          <a:p>
            <a:r>
              <a:rPr lang="en-US" sz="1800" dirty="0">
                <a:latin typeface="Calibri" panose="020F0502020204030204" pitchFamily="34" charset="0"/>
              </a:rPr>
              <a:t>Kim JM, Stewart R, Lee YS, et al. Effect of Escitalopram vs Placebo Treatment for Depression on Long-term Cardiac Outcomes in Patients With Acute Coronary Syndrome: A Randomized Clinical Trial. JAMA 2018;320(4):350-358. DOI: 10.1001/jama.2018.9422.</a:t>
            </a:r>
          </a:p>
          <a:p>
            <a:r>
              <a:rPr lang="en-US" sz="1800" dirty="0">
                <a:latin typeface="Calibri" panose="020F0502020204030204" pitchFamily="34" charset="0"/>
              </a:rPr>
              <a:t>Kim JM, Bae KY, Stewart R, et al. Escitalopram treatment for depressive disorder following acute coronary syndrome: a 24-week double-blind, placebo-controlled trial. J Clin Psychiatry 2015;76(1):62-8. DOI: 10.4088/JCP.14m09281.</a:t>
            </a:r>
          </a:p>
          <a:p>
            <a:r>
              <a:rPr lang="en-US" sz="1800" dirty="0" err="1">
                <a:latin typeface="Calibri" panose="020F0502020204030204" pitchFamily="34" charset="0"/>
              </a:rPr>
              <a:t>Konstam</a:t>
            </a:r>
            <a:r>
              <a:rPr lang="en-US" sz="1800" dirty="0">
                <a:latin typeface="Calibri" panose="020F0502020204030204" pitchFamily="34" charset="0"/>
              </a:rPr>
              <a:t> V, Salem D, </a:t>
            </a:r>
            <a:r>
              <a:rPr lang="en-US" sz="1800" dirty="0" err="1">
                <a:latin typeface="Calibri" panose="020F0502020204030204" pitchFamily="34" charset="0"/>
              </a:rPr>
              <a:t>Pouleur</a:t>
            </a:r>
            <a:r>
              <a:rPr lang="en-US" sz="1800" dirty="0">
                <a:latin typeface="Calibri" panose="020F0502020204030204" pitchFamily="34" charset="0"/>
              </a:rPr>
              <a:t> H, et al. Baseline quality of life as a predictor of mortality and hospitalization in 5,025 patients with congestive heart failure. SOLVD Investigations. Studies of Left Ventricular Dysfunction Investigators. Am J </a:t>
            </a:r>
            <a:r>
              <a:rPr lang="en-US" sz="1800" dirty="0" err="1">
                <a:latin typeface="Calibri" panose="020F0502020204030204" pitchFamily="34" charset="0"/>
              </a:rPr>
              <a:t>Cardiol</a:t>
            </a:r>
            <a:r>
              <a:rPr lang="en-US" sz="1800" dirty="0">
                <a:latin typeface="Calibri" panose="020F0502020204030204" pitchFamily="34" charset="0"/>
              </a:rPr>
              <a:t> 1996;78(8):890-5. DOI: 10.1016/s0002-9149(96)00463-8.</a:t>
            </a:r>
          </a:p>
          <a:p>
            <a:r>
              <a:rPr lang="en-US" sz="1800" dirty="0">
                <a:latin typeface="Calibri" panose="020F0502020204030204" pitchFamily="34" charset="0"/>
              </a:rPr>
              <a:t>Lavoie KL, Paine NJ, Pelletier R, et al. Relationship between antidepressant therapy and risk for cardiovascular events in patients with and without cardiovascular disease. Health Psychol 2018;37(11):989-999. DOI: 10.1037/hea0000602.</a:t>
            </a:r>
          </a:p>
          <a:p>
            <a:r>
              <a:rPr lang="en-US" sz="1800" dirty="0" err="1">
                <a:latin typeface="Calibri" panose="020F0502020204030204" pitchFamily="34" charset="0"/>
              </a:rPr>
              <a:t>Lesperance</a:t>
            </a:r>
            <a:r>
              <a:rPr lang="en-US" sz="1800" dirty="0">
                <a:latin typeface="Calibri" panose="020F0502020204030204" pitchFamily="34" charset="0"/>
              </a:rPr>
              <a:t> F, </a:t>
            </a:r>
            <a:r>
              <a:rPr lang="en-US" sz="1800" dirty="0" err="1">
                <a:latin typeface="Calibri" panose="020F0502020204030204" pitchFamily="34" charset="0"/>
              </a:rPr>
              <a:t>Frasure</a:t>
            </a:r>
            <a:r>
              <a:rPr lang="en-US" sz="1800" dirty="0">
                <a:latin typeface="Calibri" panose="020F0502020204030204" pitchFamily="34" charset="0"/>
              </a:rPr>
              <a:t>-Smith N, </a:t>
            </a:r>
            <a:r>
              <a:rPr lang="en-US" sz="1800" dirty="0" err="1">
                <a:latin typeface="Calibri" panose="020F0502020204030204" pitchFamily="34" charset="0"/>
              </a:rPr>
              <a:t>Koszycki</a:t>
            </a:r>
            <a:r>
              <a:rPr lang="en-US" sz="1800" dirty="0">
                <a:latin typeface="Calibri" panose="020F0502020204030204" pitchFamily="34" charset="0"/>
              </a:rPr>
              <a:t> D, et al. Effects of citalopram and interpersonal psychotherapy on depression in patients with coronary artery disease: the Canadian Cardiac Randomized Evaluation of Antidepressant and Psychotherapy Efficacy (CREATE) trial. JAMA : the journal of the American Medical Association 2007;297(4):367-379.</a:t>
            </a:r>
          </a:p>
          <a:p>
            <a:endParaRPr lang="en-US" sz="1800" dirty="0">
              <a:latin typeface="Calibri" panose="020F0502020204030204" pitchFamily="34" charset="0"/>
            </a:endParaRPr>
          </a:p>
          <a:p>
            <a:endParaRPr lang="en-US" sz="1800" dirty="0">
              <a:latin typeface="Calibri" panose="020F0502020204030204" pitchFamily="34" charset="0"/>
            </a:endParaRPr>
          </a:p>
          <a:p>
            <a:endParaRPr lang="en-US" sz="1800" dirty="0">
              <a:latin typeface="Calibri" panose="020F0502020204030204" pitchFamily="34" charset="0"/>
            </a:endParaRPr>
          </a:p>
          <a:p>
            <a:endParaRPr lang="en-US" sz="2000" dirty="0"/>
          </a:p>
          <a:p>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42</a:t>
            </a:fld>
            <a:endParaRPr lang="en-US" dirty="0"/>
          </a:p>
        </p:txBody>
      </p:sp>
      <p:cxnSp>
        <p:nvCxnSpPr>
          <p:cNvPr id="8" name="Straight Connector 7"/>
          <p:cNvCxnSpPr/>
          <p:nvPr/>
        </p:nvCxnSpPr>
        <p:spPr>
          <a:xfrm flipV="1">
            <a:off x="609600" y="1269242"/>
            <a:ext cx="10996789" cy="2729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73627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References</a:t>
            </a:r>
          </a:p>
        </p:txBody>
      </p:sp>
      <p:sp>
        <p:nvSpPr>
          <p:cNvPr id="6" name="Content Placeholder 5"/>
          <p:cNvSpPr>
            <a:spLocks noGrp="1"/>
          </p:cNvSpPr>
          <p:nvPr>
            <p:ph idx="1"/>
          </p:nvPr>
        </p:nvSpPr>
        <p:spPr/>
        <p:txBody>
          <a:bodyPr/>
          <a:lstStyle/>
          <a:p>
            <a:pPr algn="l"/>
            <a:r>
              <a:rPr lang="de-DE" sz="1800" b="0" i="0" u="none" strike="noStrike" baseline="0" dirty="0"/>
              <a:t>Muller-Tasch T, Frankenstein L, Holzapfel N, et al. Panic disorder </a:t>
            </a:r>
            <a:r>
              <a:rPr lang="en-US" sz="1800" b="0" i="0" u="none" strike="noStrike" baseline="0" dirty="0"/>
              <a:t>in patients with chronic heart failure. J </a:t>
            </a:r>
            <a:r>
              <a:rPr lang="en-US" sz="1800" b="0" i="0" u="none" strike="noStrike" baseline="0" dirty="0" err="1"/>
              <a:t>Psychosom</a:t>
            </a:r>
            <a:r>
              <a:rPr lang="en-US" sz="1800" b="0" i="0" u="none" strike="noStrike" baseline="0" dirty="0"/>
              <a:t> Res 2008;64:299–303.</a:t>
            </a:r>
          </a:p>
          <a:p>
            <a:pPr lvl="0"/>
            <a:r>
              <a:rPr lang="en-US" sz="1800" dirty="0"/>
              <a:t>Pelle AJ, Pedersen SS, Schiffer AA, Szabo B, </a:t>
            </a:r>
            <a:r>
              <a:rPr lang="en-US" sz="1800" dirty="0" err="1"/>
              <a:t>Widdershoven</a:t>
            </a:r>
            <a:r>
              <a:rPr lang="en-US" sz="1800" dirty="0"/>
              <a:t> JW, </a:t>
            </a:r>
            <a:r>
              <a:rPr lang="en-US" sz="1800" dirty="0" err="1"/>
              <a:t>Denollet</a:t>
            </a:r>
            <a:r>
              <a:rPr lang="en-US" sz="1800" dirty="0"/>
              <a:t> J. Psychological distress and mortality in systolic heart failure. Circ Heart Fail. 2010;3:261-7.</a:t>
            </a:r>
          </a:p>
          <a:p>
            <a:pPr lvl="0"/>
            <a:r>
              <a:rPr lang="en-US" sz="1800" dirty="0" err="1"/>
              <a:t>Pizzi</a:t>
            </a:r>
            <a:r>
              <a:rPr lang="en-US" sz="1800" dirty="0"/>
              <a:t> C, </a:t>
            </a:r>
            <a:r>
              <a:rPr lang="en-US" sz="1800" dirty="0" err="1"/>
              <a:t>Manzoli</a:t>
            </a:r>
            <a:r>
              <a:rPr lang="en-US" sz="1800" dirty="0"/>
              <a:t> L, Mancini S, </a:t>
            </a:r>
            <a:r>
              <a:rPr lang="en-US" sz="1800" dirty="0" err="1"/>
              <a:t>Bedetti</a:t>
            </a:r>
            <a:r>
              <a:rPr lang="en-US" sz="1800" dirty="0"/>
              <a:t> G, Fontana F, Costa GM. Autonomic nervous system, inflammation and preclinical carotid atherosclerosis in depressed subjects with coronary risk factors. Atherosclerosis.  2010;212(1):292-298.</a:t>
            </a:r>
          </a:p>
          <a:p>
            <a:r>
              <a:rPr lang="en-US" sz="1800" dirty="0"/>
              <a:t>Rajan S, McKee M, Rangarajan S, et al. Association of Symptoms of Depression With Cardiovascular Disease and Mortality in Low-, Middle-, and High-Income Countries. JAMA Psychiatry 2020;77(10):1052-1063. DOI: 10.1001/jamapsychiatry.2020.1351.</a:t>
            </a:r>
          </a:p>
          <a:p>
            <a:r>
              <a:rPr lang="en-US" sz="1800" dirty="0" err="1"/>
              <a:t>Reavell</a:t>
            </a:r>
            <a:r>
              <a:rPr lang="en-US" sz="1800" dirty="0"/>
              <a:t> J, Hopkinson M, </a:t>
            </a:r>
            <a:r>
              <a:rPr lang="en-US" sz="1800" dirty="0" err="1"/>
              <a:t>Clarkesmith</a:t>
            </a:r>
            <a:r>
              <a:rPr lang="en-US" sz="1800" dirty="0"/>
              <a:t> D, Lane DA. Effectiveness of Cognitive Behavioral Therapy for Depression and Anxiety in Patients With Cardiovascular Disease: A Systematic Review and Meta-Analysis. </a:t>
            </a:r>
            <a:r>
              <a:rPr lang="en-US" sz="1800" i="1" dirty="0" err="1"/>
              <a:t>Psychosom</a:t>
            </a:r>
            <a:r>
              <a:rPr lang="en-US" sz="1800" i="1" dirty="0"/>
              <a:t> Med. </a:t>
            </a:r>
            <a:r>
              <a:rPr lang="en-US" sz="1800" dirty="0"/>
              <a:t>2018;80(8):742-753.</a:t>
            </a:r>
          </a:p>
          <a:p>
            <a:r>
              <a:rPr lang="en-US" sz="1800" dirty="0"/>
              <a:t>Roest AM, Martens EJ, de </a:t>
            </a:r>
            <a:r>
              <a:rPr lang="en-US" sz="1800" dirty="0" err="1"/>
              <a:t>Jonge</a:t>
            </a:r>
            <a:r>
              <a:rPr lang="en-US" sz="1800" dirty="0"/>
              <a:t> P, </a:t>
            </a:r>
            <a:r>
              <a:rPr lang="en-US" sz="1800" dirty="0" err="1"/>
              <a:t>Denollet</a:t>
            </a:r>
            <a:r>
              <a:rPr lang="en-US" sz="1800" dirty="0"/>
              <a:t> J. Anxiety and risk of incident coronary heart disease: a meta-analysis. J Am Coll </a:t>
            </a:r>
            <a:r>
              <a:rPr lang="en-US" sz="1800" dirty="0" err="1"/>
              <a:t>Cardiol</a:t>
            </a:r>
            <a:r>
              <a:rPr lang="en-US" sz="1800" dirty="0"/>
              <a:t>.  2010;56(1):38-46. </a:t>
            </a:r>
          </a:p>
          <a:p>
            <a:endParaRPr lang="en-US" sz="1800" dirty="0"/>
          </a:p>
          <a:p>
            <a:pPr algn="l"/>
            <a:endParaRPr lang="en-US" sz="2000" b="0" i="0" u="none" strike="noStrike" baseline="0" dirty="0">
              <a:latin typeface="AdvTTf1279dcd"/>
            </a:endParaRPr>
          </a:p>
          <a:p>
            <a:endParaRPr lang="en-US" sz="20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43</a:t>
            </a:fld>
            <a:endParaRPr lang="en-US" dirty="0"/>
          </a:p>
        </p:txBody>
      </p:sp>
      <p:cxnSp>
        <p:nvCxnSpPr>
          <p:cNvPr id="8" name="Straight Connector 7"/>
          <p:cNvCxnSpPr/>
          <p:nvPr/>
        </p:nvCxnSpPr>
        <p:spPr>
          <a:xfrm flipV="1">
            <a:off x="609600" y="1269242"/>
            <a:ext cx="10996789" cy="2729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26389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References</a:t>
            </a:r>
          </a:p>
        </p:txBody>
      </p:sp>
      <p:sp>
        <p:nvSpPr>
          <p:cNvPr id="6" name="Content Placeholder 5"/>
          <p:cNvSpPr>
            <a:spLocks noGrp="1"/>
          </p:cNvSpPr>
          <p:nvPr>
            <p:ph idx="1"/>
          </p:nvPr>
        </p:nvSpPr>
        <p:spPr/>
        <p:txBody>
          <a:bodyPr>
            <a:normAutofit/>
          </a:bodyPr>
          <a:lstStyle/>
          <a:p>
            <a:r>
              <a:rPr lang="en-US" sz="1800" dirty="0"/>
              <a:t>Rutledge T, Reis VA, </a:t>
            </a:r>
            <a:r>
              <a:rPr lang="en-US" sz="1800" dirty="0" err="1"/>
              <a:t>Linke</a:t>
            </a:r>
            <a:r>
              <a:rPr lang="en-US" sz="1800" dirty="0"/>
              <a:t> SE, Greenberg BH, Mills PJ. Depression in heart failure a meta-analytic review of prevalence, intervention effects, and associations with clinical outcomes. J Am Coll </a:t>
            </a:r>
            <a:r>
              <a:rPr lang="en-US" sz="1800" dirty="0" err="1"/>
              <a:t>Cardiol</a:t>
            </a:r>
            <a:r>
              <a:rPr lang="en-US" sz="1800" dirty="0"/>
              <a:t>. 2006;48:1527-37.</a:t>
            </a:r>
          </a:p>
          <a:p>
            <a:r>
              <a:rPr lang="en-US" sz="1800" dirty="0"/>
              <a:t>Scherrer JF, </a:t>
            </a:r>
            <a:r>
              <a:rPr lang="en-US" sz="1800" dirty="0" err="1"/>
              <a:t>Chrusciel</a:t>
            </a:r>
            <a:r>
              <a:rPr lang="en-US" sz="1800" dirty="0"/>
              <a:t> T, Garfield LD, et al. Treatment-resistant and insufficiently treated depression and all-cause mortality following myocardial infarction. Br J Psychiatry 2012;200(2):137-42. (In </a:t>
            </a:r>
            <a:r>
              <a:rPr lang="en-US" sz="1800" dirty="0" err="1"/>
              <a:t>eng</a:t>
            </a:r>
            <a:r>
              <a:rPr lang="en-US" sz="1800" dirty="0"/>
              <a:t>). DOI: 10.1192/bjp.bp.111.096479.</a:t>
            </a:r>
          </a:p>
          <a:p>
            <a:r>
              <a:rPr lang="en-US" sz="1800" dirty="0" err="1"/>
              <a:t>Smolderen</a:t>
            </a:r>
            <a:r>
              <a:rPr lang="en-US" sz="1800" dirty="0"/>
              <a:t> KG, Buchanan DM, </a:t>
            </a:r>
            <a:r>
              <a:rPr lang="en-US" sz="1800" dirty="0" err="1"/>
              <a:t>Gosch</a:t>
            </a:r>
            <a:r>
              <a:rPr lang="en-US" sz="1800" dirty="0"/>
              <a:t> K, et al. Depression Treatment and 1-Year Mortality After Acute Myocardial Infarction: Insights From the TRIUMPH Registry (Translational Research Investigating Underlying Disparities in Acute Myocardial Infarction Patients' Health Status). Circulation 2017;135(18):1681-1689. DOI: 10.1161/CIRCULATIONAHA.116.025140.</a:t>
            </a:r>
          </a:p>
          <a:p>
            <a:r>
              <a:rPr lang="en-US" sz="1800" dirty="0" err="1"/>
              <a:t>Sreenivasan</a:t>
            </a:r>
            <a:r>
              <a:rPr lang="en-US" sz="1800" dirty="0"/>
              <a:t> J, Khan MS, </a:t>
            </a:r>
            <a:r>
              <a:rPr lang="en-US" sz="1800" dirty="0" err="1"/>
              <a:t>Ochani</a:t>
            </a:r>
            <a:r>
              <a:rPr lang="en-US" sz="1800" dirty="0"/>
              <a:t> RK, et al. Major Depression and Anxiety Among Patients Hospitalized With Heart Failure. Am J </a:t>
            </a:r>
            <a:r>
              <a:rPr lang="en-US" sz="1800" dirty="0" err="1"/>
              <a:t>Cardiol</a:t>
            </a:r>
            <a:r>
              <a:rPr lang="en-US" sz="1800" dirty="0"/>
              <a:t> 2021;142:153-155. DOI: 10.1016/j.amjcard.2020.12.053.</a:t>
            </a:r>
          </a:p>
          <a:p>
            <a:r>
              <a:rPr lang="en-US" sz="1800" dirty="0"/>
              <a:t>van </a:t>
            </a:r>
            <a:r>
              <a:rPr lang="en-US" sz="1800" dirty="0" err="1"/>
              <a:t>Melle</a:t>
            </a:r>
            <a:r>
              <a:rPr lang="en-US" sz="1800" dirty="0"/>
              <a:t> JP, de </a:t>
            </a:r>
            <a:r>
              <a:rPr lang="en-US" sz="1800" dirty="0" err="1"/>
              <a:t>Jonge</a:t>
            </a:r>
            <a:r>
              <a:rPr lang="en-US" sz="1800" dirty="0"/>
              <a:t> P, </a:t>
            </a:r>
            <a:r>
              <a:rPr lang="en-US" sz="1800" dirty="0" err="1"/>
              <a:t>Spijkerman</a:t>
            </a:r>
            <a:r>
              <a:rPr lang="en-US" sz="1800" dirty="0"/>
              <a:t> TA, </a:t>
            </a:r>
            <a:r>
              <a:rPr lang="en-US" sz="1800" dirty="0" err="1"/>
              <a:t>Tijssen</a:t>
            </a:r>
            <a:r>
              <a:rPr lang="en-US" sz="1800" dirty="0"/>
              <a:t> JG, </a:t>
            </a:r>
            <a:r>
              <a:rPr lang="en-US" sz="1800" dirty="0" err="1"/>
              <a:t>Ormel</a:t>
            </a:r>
            <a:r>
              <a:rPr lang="en-US" sz="1800" dirty="0"/>
              <a:t> J, van </a:t>
            </a:r>
            <a:r>
              <a:rPr lang="en-US" sz="1800" dirty="0" err="1"/>
              <a:t>Veldhuisen</a:t>
            </a:r>
            <a:r>
              <a:rPr lang="en-US" sz="1800" dirty="0"/>
              <a:t> DJ, van den Berg MP. Prognostic association of depression following myocardial infarction with mortality and cardiovascular events: a meta-analysis. </a:t>
            </a:r>
            <a:r>
              <a:rPr lang="en-US" sz="1800" dirty="0" err="1"/>
              <a:t>Psychosom</a:t>
            </a:r>
            <a:r>
              <a:rPr lang="en-US" sz="1800" dirty="0"/>
              <a:t> Med.  2004;66(6):814-822. </a:t>
            </a:r>
          </a:p>
          <a:p>
            <a:endParaRPr lang="en-US" sz="1800" dirty="0"/>
          </a:p>
          <a:p>
            <a:endParaRPr lang="en-US" sz="1800" dirty="0">
              <a:latin typeface="Calibri" panose="020F0502020204030204" pitchFamily="34" charset="0"/>
            </a:endParaRPr>
          </a:p>
          <a:p>
            <a:endParaRPr lang="en-US" sz="2000" dirty="0"/>
          </a:p>
          <a:p>
            <a:endParaRPr lang="en-US" sz="2000" u="sng" dirty="0"/>
          </a:p>
          <a:p>
            <a:endParaRPr lang="en-US" sz="2000" dirty="0"/>
          </a:p>
          <a:p>
            <a:endParaRPr lang="en-US" sz="2000" dirty="0"/>
          </a:p>
          <a:p>
            <a:pPr lvl="0"/>
            <a:endParaRPr lang="en-US" sz="2200" dirty="0"/>
          </a:p>
          <a:p>
            <a:pPr marL="0" indent="0">
              <a:buNone/>
            </a:pPr>
            <a:endParaRPr lang="en-US" dirty="0"/>
          </a:p>
          <a:p>
            <a:endParaRPr lang="en-US" sz="2100" dirty="0"/>
          </a:p>
          <a:p>
            <a:endParaRPr lang="en-US" sz="21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44</a:t>
            </a:fld>
            <a:endParaRPr lang="en-US" dirty="0"/>
          </a:p>
        </p:txBody>
      </p:sp>
      <p:cxnSp>
        <p:nvCxnSpPr>
          <p:cNvPr id="8" name="Straight Connector 7"/>
          <p:cNvCxnSpPr/>
          <p:nvPr/>
        </p:nvCxnSpPr>
        <p:spPr>
          <a:xfrm flipV="1">
            <a:off x="609600" y="1269242"/>
            <a:ext cx="10996789" cy="2729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73105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References</a:t>
            </a:r>
          </a:p>
        </p:txBody>
      </p:sp>
      <p:sp>
        <p:nvSpPr>
          <p:cNvPr id="6" name="Content Placeholder 5"/>
          <p:cNvSpPr>
            <a:spLocks noGrp="1"/>
          </p:cNvSpPr>
          <p:nvPr>
            <p:ph idx="1"/>
          </p:nvPr>
        </p:nvSpPr>
        <p:spPr/>
        <p:txBody>
          <a:bodyPr/>
          <a:lstStyle/>
          <a:p>
            <a:r>
              <a:rPr lang="en-US" sz="1800" dirty="0"/>
              <a:t>White, J. R., et al. (2015). "Depression and human immunodeficiency virus infection are risk factors for incident heart failure among veterans: Veterans Aging Cohort Study." </a:t>
            </a:r>
            <a:r>
              <a:rPr lang="en-US" sz="1800" u="sng" dirty="0"/>
              <a:t>Circulation </a:t>
            </a:r>
            <a:r>
              <a:rPr lang="en-US" sz="1800" b="1" u="sng" dirty="0"/>
              <a:t>132</a:t>
            </a:r>
            <a:r>
              <a:rPr lang="en-US" sz="1800" u="sng" dirty="0"/>
              <a:t>(17): 1630-1638.</a:t>
            </a:r>
          </a:p>
          <a:p>
            <a:r>
              <a:rPr lang="en-US" sz="1800" dirty="0"/>
              <a:t>Wulsin LR, </a:t>
            </a:r>
            <a:r>
              <a:rPr lang="en-US" sz="1800" dirty="0" err="1"/>
              <a:t>Singal</a:t>
            </a:r>
            <a:r>
              <a:rPr lang="en-US" sz="1800" dirty="0"/>
              <a:t> BM. Do depressive symptoms increase the risk for the onset of coronary disease? A systematic quantitative review. </a:t>
            </a:r>
            <a:r>
              <a:rPr lang="en-US" sz="1800" dirty="0" err="1"/>
              <a:t>Psychosom</a:t>
            </a:r>
            <a:r>
              <a:rPr lang="en-US" sz="1800" dirty="0"/>
              <a:t> Med.  2003;65(2):201-210.</a:t>
            </a:r>
          </a:p>
          <a:p>
            <a:endParaRPr lang="en-US" sz="20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45</a:t>
            </a:fld>
            <a:endParaRPr lang="en-US" dirty="0"/>
          </a:p>
        </p:txBody>
      </p:sp>
      <p:cxnSp>
        <p:nvCxnSpPr>
          <p:cNvPr id="8" name="Straight Connector 7"/>
          <p:cNvCxnSpPr/>
          <p:nvPr/>
        </p:nvCxnSpPr>
        <p:spPr>
          <a:xfrm flipV="1">
            <a:off x="609600" y="1269242"/>
            <a:ext cx="10996789" cy="2729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0878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7883-6F46-4E11-A3DD-DB3E5746D971}"/>
              </a:ext>
            </a:extLst>
          </p:cNvPr>
          <p:cNvSpPr>
            <a:spLocks noGrp="1"/>
          </p:cNvSpPr>
          <p:nvPr>
            <p:ph type="title"/>
          </p:nvPr>
        </p:nvSpPr>
        <p:spPr>
          <a:xfrm>
            <a:off x="609600" y="385471"/>
            <a:ext cx="10972800" cy="1143000"/>
          </a:xfrm>
        </p:spPr>
        <p:txBody>
          <a:bodyPr/>
          <a:lstStyle/>
          <a:p>
            <a:r>
              <a:rPr lang="en-US" dirty="0"/>
              <a:t>CLP 2021</a:t>
            </a:r>
            <a:br>
              <a:rPr lang="en-US" dirty="0"/>
            </a:br>
            <a:r>
              <a:rPr lang="en-US" dirty="0"/>
              <a:t>Disclosure: </a:t>
            </a:r>
            <a:r>
              <a:rPr lang="en-US" sz="3200" dirty="0"/>
              <a:t>Rima Styra, M.D., M.Ed.</a:t>
            </a:r>
            <a:endParaRPr lang="en-US" dirty="0"/>
          </a:p>
        </p:txBody>
      </p:sp>
      <p:sp>
        <p:nvSpPr>
          <p:cNvPr id="4" name="Slide Number Placeholder 3">
            <a:extLst>
              <a:ext uri="{FF2B5EF4-FFF2-40B4-BE49-F238E27FC236}">
                <a16:creationId xmlns:a16="http://schemas.microsoft.com/office/drawing/2014/main" id="{17F918CD-3454-4C56-81B5-5711DBAABCFA}"/>
              </a:ext>
            </a:extLst>
          </p:cNvPr>
          <p:cNvSpPr>
            <a:spLocks noGrp="1"/>
          </p:cNvSpPr>
          <p:nvPr>
            <p:ph type="sldNum" sz="quarter" idx="12"/>
          </p:nvPr>
        </p:nvSpPr>
        <p:spPr/>
        <p:txBody>
          <a:bodyPr/>
          <a:lstStyle/>
          <a:p>
            <a:fld id="{68CDBAF2-F266-C14C-8ABF-54B90D837FA3}" type="slidenum">
              <a:rPr lang="en-US" smtClean="0"/>
              <a:pPr/>
              <a:t>5</a:t>
            </a:fld>
            <a:endParaRPr lang="en-US" dirty="0"/>
          </a:p>
        </p:txBody>
      </p:sp>
      <p:sp>
        <p:nvSpPr>
          <p:cNvPr id="7" name="Content Placeholder 2">
            <a:extLst>
              <a:ext uri="{FF2B5EF4-FFF2-40B4-BE49-F238E27FC236}">
                <a16:creationId xmlns:a16="http://schemas.microsoft.com/office/drawing/2014/main" id="{8362F9B3-FDDE-4097-835A-7B06122586FA}"/>
              </a:ext>
            </a:extLst>
          </p:cNvPr>
          <p:cNvSpPr>
            <a:spLocks noGrp="1"/>
          </p:cNvSpPr>
          <p:nvPr>
            <p:ph idx="1"/>
          </p:nvPr>
        </p:nvSpPr>
        <p:spPr>
          <a:xfrm>
            <a:off x="1312985" y="2362201"/>
            <a:ext cx="9566030" cy="3763963"/>
          </a:xfrm>
        </p:spPr>
        <p:txBody>
          <a:bodyPr/>
          <a:lstStyle/>
          <a:p>
            <a:pPr marL="0" indent="0" algn="ctr">
              <a:buNone/>
            </a:pPr>
            <a:r>
              <a:rPr lang="en-US" dirty="0"/>
              <a:t>With respect to the following presentation, there has been no relevant (direct or indirect) financial relationship between the party listed above (and/or spouse/partner) and any for-profit company which could be considered a conflict of interest.</a:t>
            </a:r>
          </a:p>
        </p:txBody>
      </p:sp>
    </p:spTree>
    <p:extLst>
      <p:ext uri="{BB962C8B-B14F-4D97-AF65-F5344CB8AC3E}">
        <p14:creationId xmlns:p14="http://schemas.microsoft.com/office/powerpoint/2010/main" val="188890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7883-6F46-4E11-A3DD-DB3E5746D971}"/>
              </a:ext>
            </a:extLst>
          </p:cNvPr>
          <p:cNvSpPr>
            <a:spLocks noGrp="1"/>
          </p:cNvSpPr>
          <p:nvPr>
            <p:ph type="title"/>
          </p:nvPr>
        </p:nvSpPr>
        <p:spPr>
          <a:xfrm>
            <a:off x="609600" y="385471"/>
            <a:ext cx="10972800" cy="1143000"/>
          </a:xfrm>
        </p:spPr>
        <p:txBody>
          <a:bodyPr/>
          <a:lstStyle/>
          <a:p>
            <a:r>
              <a:rPr lang="en-US" dirty="0"/>
              <a:t>CLP 2021</a:t>
            </a:r>
            <a:br>
              <a:rPr lang="en-US" dirty="0"/>
            </a:br>
            <a:r>
              <a:rPr lang="en-US" dirty="0"/>
              <a:t>Disclosure: </a:t>
            </a:r>
            <a:r>
              <a:rPr lang="en-US" sz="3200" dirty="0"/>
              <a:t>Leo Pozuelo, M.D., M.B.A.</a:t>
            </a:r>
            <a:endParaRPr lang="en-US" dirty="0"/>
          </a:p>
        </p:txBody>
      </p:sp>
      <p:sp>
        <p:nvSpPr>
          <p:cNvPr id="4" name="Slide Number Placeholder 3">
            <a:extLst>
              <a:ext uri="{FF2B5EF4-FFF2-40B4-BE49-F238E27FC236}">
                <a16:creationId xmlns:a16="http://schemas.microsoft.com/office/drawing/2014/main" id="{17F918CD-3454-4C56-81B5-5711DBAABCFA}"/>
              </a:ext>
            </a:extLst>
          </p:cNvPr>
          <p:cNvSpPr>
            <a:spLocks noGrp="1"/>
          </p:cNvSpPr>
          <p:nvPr>
            <p:ph type="sldNum" sz="quarter" idx="12"/>
          </p:nvPr>
        </p:nvSpPr>
        <p:spPr/>
        <p:txBody>
          <a:bodyPr/>
          <a:lstStyle/>
          <a:p>
            <a:fld id="{68CDBAF2-F266-C14C-8ABF-54B90D837FA3}" type="slidenum">
              <a:rPr lang="en-US" smtClean="0"/>
              <a:pPr/>
              <a:t>6</a:t>
            </a:fld>
            <a:endParaRPr lang="en-US" dirty="0"/>
          </a:p>
        </p:txBody>
      </p:sp>
      <p:sp>
        <p:nvSpPr>
          <p:cNvPr id="7" name="Content Placeholder 2">
            <a:extLst>
              <a:ext uri="{FF2B5EF4-FFF2-40B4-BE49-F238E27FC236}">
                <a16:creationId xmlns:a16="http://schemas.microsoft.com/office/drawing/2014/main" id="{8362F9B3-FDDE-4097-835A-7B06122586FA}"/>
              </a:ext>
            </a:extLst>
          </p:cNvPr>
          <p:cNvSpPr>
            <a:spLocks noGrp="1"/>
          </p:cNvSpPr>
          <p:nvPr>
            <p:ph idx="1"/>
          </p:nvPr>
        </p:nvSpPr>
        <p:spPr>
          <a:xfrm>
            <a:off x="1312985" y="2362201"/>
            <a:ext cx="9566030" cy="3763963"/>
          </a:xfrm>
        </p:spPr>
        <p:txBody>
          <a:bodyPr/>
          <a:lstStyle/>
          <a:p>
            <a:pPr marL="0" indent="0" algn="ctr">
              <a:buNone/>
            </a:pPr>
            <a:r>
              <a:rPr lang="en-US" dirty="0"/>
              <a:t>With respect to the following presentation, there has been no relevant (direct or indirect) financial relationship between the party listed above (and/or spouse/partner) and any for-profit company which could be considered a conflict of interest.</a:t>
            </a:r>
          </a:p>
        </p:txBody>
      </p:sp>
    </p:spTree>
    <p:extLst>
      <p:ext uri="{BB962C8B-B14F-4D97-AF65-F5344CB8AC3E}">
        <p14:creationId xmlns:p14="http://schemas.microsoft.com/office/powerpoint/2010/main" val="115081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7883-6F46-4E11-A3DD-DB3E5746D971}"/>
              </a:ext>
            </a:extLst>
          </p:cNvPr>
          <p:cNvSpPr>
            <a:spLocks noGrp="1"/>
          </p:cNvSpPr>
          <p:nvPr>
            <p:ph type="title"/>
          </p:nvPr>
        </p:nvSpPr>
        <p:spPr>
          <a:xfrm>
            <a:off x="609600" y="385471"/>
            <a:ext cx="10972800" cy="1143000"/>
          </a:xfrm>
        </p:spPr>
        <p:txBody>
          <a:bodyPr/>
          <a:lstStyle/>
          <a:p>
            <a:r>
              <a:rPr lang="en-US" dirty="0"/>
              <a:t>CLP 2021</a:t>
            </a:r>
            <a:br>
              <a:rPr lang="en-US" dirty="0"/>
            </a:br>
            <a:r>
              <a:rPr lang="en-US" dirty="0"/>
              <a:t>Disclosure: </a:t>
            </a:r>
            <a:r>
              <a:rPr lang="en-US" sz="3200" dirty="0"/>
              <a:t>Dahlia Saad Pendergrass, M.D.</a:t>
            </a:r>
            <a:endParaRPr lang="en-US" dirty="0"/>
          </a:p>
        </p:txBody>
      </p:sp>
      <p:sp>
        <p:nvSpPr>
          <p:cNvPr id="4" name="Slide Number Placeholder 3">
            <a:extLst>
              <a:ext uri="{FF2B5EF4-FFF2-40B4-BE49-F238E27FC236}">
                <a16:creationId xmlns:a16="http://schemas.microsoft.com/office/drawing/2014/main" id="{17F918CD-3454-4C56-81B5-5711DBAABCFA}"/>
              </a:ext>
            </a:extLst>
          </p:cNvPr>
          <p:cNvSpPr>
            <a:spLocks noGrp="1"/>
          </p:cNvSpPr>
          <p:nvPr>
            <p:ph type="sldNum" sz="quarter" idx="12"/>
          </p:nvPr>
        </p:nvSpPr>
        <p:spPr/>
        <p:txBody>
          <a:bodyPr/>
          <a:lstStyle/>
          <a:p>
            <a:fld id="{68CDBAF2-F266-C14C-8ABF-54B90D837FA3}" type="slidenum">
              <a:rPr lang="en-US" smtClean="0"/>
              <a:pPr/>
              <a:t>7</a:t>
            </a:fld>
            <a:endParaRPr lang="en-US" dirty="0"/>
          </a:p>
        </p:txBody>
      </p:sp>
      <p:sp>
        <p:nvSpPr>
          <p:cNvPr id="7" name="Content Placeholder 2">
            <a:extLst>
              <a:ext uri="{FF2B5EF4-FFF2-40B4-BE49-F238E27FC236}">
                <a16:creationId xmlns:a16="http://schemas.microsoft.com/office/drawing/2014/main" id="{8362F9B3-FDDE-4097-835A-7B06122586FA}"/>
              </a:ext>
            </a:extLst>
          </p:cNvPr>
          <p:cNvSpPr>
            <a:spLocks noGrp="1"/>
          </p:cNvSpPr>
          <p:nvPr>
            <p:ph idx="1"/>
          </p:nvPr>
        </p:nvSpPr>
        <p:spPr>
          <a:xfrm>
            <a:off x="1312985" y="2362201"/>
            <a:ext cx="9566030" cy="3763963"/>
          </a:xfrm>
        </p:spPr>
        <p:txBody>
          <a:bodyPr/>
          <a:lstStyle/>
          <a:p>
            <a:pPr marL="0" indent="0" algn="ctr">
              <a:buNone/>
            </a:pPr>
            <a:r>
              <a:rPr lang="en-US" dirty="0"/>
              <a:t>With respect to the following presentation, there has been no relevant (direct or indirect) financial relationship between the party listed above (and/or spouse/partner) and any for-profit company which could be considered a conflict of interest.</a:t>
            </a:r>
          </a:p>
        </p:txBody>
      </p:sp>
    </p:spTree>
    <p:extLst>
      <p:ext uri="{BB962C8B-B14F-4D97-AF65-F5344CB8AC3E}">
        <p14:creationId xmlns:p14="http://schemas.microsoft.com/office/powerpoint/2010/main" val="29976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FAC5-B60F-46B3-ACCA-1F8DD99353E5}"/>
              </a:ext>
            </a:extLst>
          </p:cNvPr>
          <p:cNvSpPr>
            <a:spLocks noGrp="1"/>
          </p:cNvSpPr>
          <p:nvPr>
            <p:ph type="title"/>
          </p:nvPr>
        </p:nvSpPr>
        <p:spPr/>
        <p:txBody>
          <a:bodyPr/>
          <a:lstStyle/>
          <a:p>
            <a:r>
              <a:rPr lang="en-US" dirty="0"/>
              <a:t>Session Outline</a:t>
            </a:r>
          </a:p>
        </p:txBody>
      </p:sp>
      <p:sp>
        <p:nvSpPr>
          <p:cNvPr id="3" name="Content Placeholder 2">
            <a:extLst>
              <a:ext uri="{FF2B5EF4-FFF2-40B4-BE49-F238E27FC236}">
                <a16:creationId xmlns:a16="http://schemas.microsoft.com/office/drawing/2014/main" id="{6EE97DAC-FB90-4454-9D3B-ED0AD1E9A0A3}"/>
              </a:ext>
            </a:extLst>
          </p:cNvPr>
          <p:cNvSpPr>
            <a:spLocks noGrp="1"/>
          </p:cNvSpPr>
          <p:nvPr>
            <p:ph idx="1"/>
          </p:nvPr>
        </p:nvSpPr>
        <p:spPr/>
        <p:txBody>
          <a:bodyPr/>
          <a:lstStyle/>
          <a:p>
            <a:r>
              <a:rPr lang="en-US" dirty="0"/>
              <a:t>New cardiac procedures and devices</a:t>
            </a:r>
          </a:p>
          <a:p>
            <a:r>
              <a:rPr lang="en-US" dirty="0"/>
              <a:t>Advances in remote monitoring and wearables</a:t>
            </a:r>
          </a:p>
          <a:p>
            <a:r>
              <a:rPr lang="en-US" dirty="0"/>
              <a:t>Cardiac complications of COVID</a:t>
            </a:r>
          </a:p>
          <a:p>
            <a:r>
              <a:rPr lang="en-US" dirty="0"/>
              <a:t>Depression, anxiety, and heart disease</a:t>
            </a:r>
          </a:p>
          <a:p>
            <a:r>
              <a:rPr lang="en-US" dirty="0"/>
              <a:t>Psychiatric effects of cardiac transplant medications</a:t>
            </a:r>
          </a:p>
        </p:txBody>
      </p:sp>
      <p:sp>
        <p:nvSpPr>
          <p:cNvPr id="4" name="Slide Number Placeholder 3">
            <a:extLst>
              <a:ext uri="{FF2B5EF4-FFF2-40B4-BE49-F238E27FC236}">
                <a16:creationId xmlns:a16="http://schemas.microsoft.com/office/drawing/2014/main" id="{CE127980-79A6-4772-A535-1AA9E497DF6A}"/>
              </a:ext>
            </a:extLst>
          </p:cNvPr>
          <p:cNvSpPr>
            <a:spLocks noGrp="1"/>
          </p:cNvSpPr>
          <p:nvPr>
            <p:ph type="sldNum" sz="quarter" idx="12"/>
          </p:nvPr>
        </p:nvSpPr>
        <p:spPr/>
        <p:txBody>
          <a:bodyPr/>
          <a:lstStyle/>
          <a:p>
            <a:fld id="{68CDBAF2-F266-C14C-8ABF-54B90D837FA3}" type="slidenum">
              <a:rPr lang="en-US" smtClean="0"/>
              <a:pPr/>
              <a:t>8</a:t>
            </a:fld>
            <a:endParaRPr lang="en-US" dirty="0"/>
          </a:p>
        </p:txBody>
      </p:sp>
    </p:spTree>
    <p:extLst>
      <p:ext uri="{BB962C8B-B14F-4D97-AF65-F5344CB8AC3E}">
        <p14:creationId xmlns:p14="http://schemas.microsoft.com/office/powerpoint/2010/main" val="13432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B63C-93FE-46E2-924D-D4F189116C0B}"/>
              </a:ext>
            </a:extLst>
          </p:cNvPr>
          <p:cNvSpPr>
            <a:spLocks noGrp="1"/>
          </p:cNvSpPr>
          <p:nvPr>
            <p:ph type="title"/>
          </p:nvPr>
        </p:nvSpPr>
        <p:spPr/>
        <p:txBody>
          <a:bodyPr/>
          <a:lstStyle/>
          <a:p>
            <a:r>
              <a:rPr lang="en-US" dirty="0"/>
              <a:t>Live Discussion</a:t>
            </a:r>
          </a:p>
        </p:txBody>
      </p:sp>
      <p:sp>
        <p:nvSpPr>
          <p:cNvPr id="3" name="Content Placeholder 2">
            <a:extLst>
              <a:ext uri="{FF2B5EF4-FFF2-40B4-BE49-F238E27FC236}">
                <a16:creationId xmlns:a16="http://schemas.microsoft.com/office/drawing/2014/main" id="{068FE1F2-3DE7-4E04-AECF-3DA25B5B7028}"/>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t>Thursday, November 11, 2021, at 2:45pm</a:t>
            </a:r>
          </a:p>
          <a:p>
            <a:pPr marL="0" indent="0" algn="ctr">
              <a:buNone/>
            </a:pPr>
            <a:endParaRPr lang="en-US" b="1" dirty="0"/>
          </a:p>
          <a:p>
            <a:pPr marL="0" indent="0" algn="ctr">
              <a:buNone/>
            </a:pPr>
            <a:r>
              <a:rPr lang="en-US" dirty="0"/>
              <a:t>We look forward to seeing you there!</a:t>
            </a:r>
          </a:p>
        </p:txBody>
      </p:sp>
      <p:sp>
        <p:nvSpPr>
          <p:cNvPr id="4" name="Slide Number Placeholder 3">
            <a:extLst>
              <a:ext uri="{FF2B5EF4-FFF2-40B4-BE49-F238E27FC236}">
                <a16:creationId xmlns:a16="http://schemas.microsoft.com/office/drawing/2014/main" id="{F76B7B50-79CB-4B6F-8D62-D7E47E37F108}"/>
              </a:ext>
            </a:extLst>
          </p:cNvPr>
          <p:cNvSpPr>
            <a:spLocks noGrp="1"/>
          </p:cNvSpPr>
          <p:nvPr>
            <p:ph type="sldNum" sz="quarter" idx="12"/>
          </p:nvPr>
        </p:nvSpPr>
        <p:spPr/>
        <p:txBody>
          <a:bodyPr/>
          <a:lstStyle/>
          <a:p>
            <a:fld id="{68CDBAF2-F266-C14C-8ABF-54B90D837FA3}" type="slidenum">
              <a:rPr lang="en-US" smtClean="0"/>
              <a:pPr/>
              <a:t>9</a:t>
            </a:fld>
            <a:endParaRPr lang="en-US" dirty="0"/>
          </a:p>
        </p:txBody>
      </p:sp>
    </p:spTree>
    <p:extLst>
      <p:ext uri="{BB962C8B-B14F-4D97-AF65-F5344CB8AC3E}">
        <p14:creationId xmlns:p14="http://schemas.microsoft.com/office/powerpoint/2010/main" val="250147875"/>
      </p:ext>
    </p:extLst>
  </p:cSld>
  <p:clrMapOvr>
    <a:masterClrMapping/>
  </p:clrMapOvr>
</p:sld>
</file>

<file path=ppt/theme/theme1.xml><?xml version="1.0" encoding="utf-8"?>
<a:theme xmlns:a="http://schemas.openxmlformats.org/drawingml/2006/main" name="APM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0" ma:contentTypeDescription="Create a new document." ma:contentTypeScope="" ma:versionID="3c0ad1c1f9012030e844f7ca56ceb058">
  <xsd:schema xmlns:xsd="http://www.w3.org/2001/XMLSchema" xmlns:xs="http://www.w3.org/2001/XMLSchema" xmlns:p="http://schemas.microsoft.com/office/2006/metadata/properties" xmlns:ns2="7f3cf475-0395-4332-a22f-87d7b85be7f2" xmlns:ns3="d5af13c4-72b1-41c9-8507-7e9ed24d93ac" targetNamespace="http://schemas.microsoft.com/office/2006/metadata/properties" ma:root="true" ma:fieldsID="f0f0d6400a7b3e3f33f8772d7a208be3" ns2:_="" ns3:_="">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B2A905-58EE-4950-9C62-3AC6953C3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cf475-0395-4332-a22f-87d7b85be7f2"/>
    <ds:schemaRef ds:uri="d5af13c4-72b1-41c9-8507-7e9ed24d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9EE7F-82E1-4A4A-ACA8-B0A781BE4987}">
  <ds:schemaRefs>
    <ds:schemaRef ds:uri="http://schemas.microsoft.com/sharepoint/v3/contenttype/forms"/>
  </ds:schemaRefs>
</ds:datastoreItem>
</file>

<file path=customXml/itemProps3.xml><?xml version="1.0" encoding="utf-8"?>
<ds:datastoreItem xmlns:ds="http://schemas.openxmlformats.org/officeDocument/2006/customXml" ds:itemID="{6360AA4B-0C74-43BA-862E-50B2110804B8}">
  <ds:schemaRefs>
    <ds:schemaRef ds:uri="http://www.w3.org/XML/1998/namespace"/>
    <ds:schemaRef ds:uri="http://purl.org/dc/elements/1.1/"/>
    <ds:schemaRef ds:uri="7f3cf475-0395-4332-a22f-87d7b85be7f2"/>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5af13c4-72b1-41c9-8507-7e9ed24d93a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ACLP template</Template>
  <TotalTime>14052</TotalTime>
  <Words>7051</Words>
  <Application>Microsoft Office PowerPoint</Application>
  <PresentationFormat>Widescreen</PresentationFormat>
  <Paragraphs>445</Paragraphs>
  <Slides>45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AdvTTf1279dcd</vt:lpstr>
      <vt:lpstr>Arial</vt:lpstr>
      <vt:lpstr>Calibri</vt:lpstr>
      <vt:lpstr>Lucida Grande</vt:lpstr>
      <vt:lpstr>Wingdings</vt:lpstr>
      <vt:lpstr>APM template</vt:lpstr>
      <vt:lpstr>Advances in Cardiac Psychiatry</vt:lpstr>
      <vt:lpstr>Presenters</vt:lpstr>
      <vt:lpstr>CLP 2021 Disclosure: Margo Funk, M.D., M.A.</vt:lpstr>
      <vt:lpstr>CLP 2021 Disclosure: Christopher Celano, M.D.</vt:lpstr>
      <vt:lpstr>CLP 2021 Disclosure: Rima Styra, M.D., M.Ed.</vt:lpstr>
      <vt:lpstr>CLP 2021 Disclosure: Leo Pozuelo, M.D., M.B.A.</vt:lpstr>
      <vt:lpstr>CLP 2021 Disclosure: Dahlia Saad Pendergrass, M.D.</vt:lpstr>
      <vt:lpstr>Session Outline</vt:lpstr>
      <vt:lpstr>Live Discussion</vt:lpstr>
      <vt:lpstr>Depression and Anxiety in Heart Disease</vt:lpstr>
      <vt:lpstr>Depression, Anxiety, and Heart Disease: Updates</vt:lpstr>
      <vt:lpstr>Depression and Cardiac Disease</vt:lpstr>
      <vt:lpstr>Depression and Cardiac Disease: What’s New?</vt:lpstr>
      <vt:lpstr>Depression and Cardiac Disease: What’s New?</vt:lpstr>
      <vt:lpstr>Depression and Cardiac Disease: What’s New?</vt:lpstr>
      <vt:lpstr>Anxiety and Cardiac Disease</vt:lpstr>
      <vt:lpstr>Anxiety and Cardiac Disease: What’s New?</vt:lpstr>
      <vt:lpstr>Anxiety and Cardiac Disease: What’s New?</vt:lpstr>
      <vt:lpstr>Anxiety and Cardiac Disease: What’s New?</vt:lpstr>
      <vt:lpstr>Anxiety and Cardiac Disease: What’s New?</vt:lpstr>
      <vt:lpstr>Anxiety and Cardiac Disease: What’s New?</vt:lpstr>
      <vt:lpstr>Treatments</vt:lpstr>
      <vt:lpstr>Pharmacotherapy in Coronary Artery Disease</vt:lpstr>
      <vt:lpstr>Pharmacotherapy and Cardiovascular Health</vt:lpstr>
      <vt:lpstr>Pharmacotherapy and Cardiovascular Health: What’s New?</vt:lpstr>
      <vt:lpstr>Pharmacotherapy and Cardiovascular Health: What’s New?</vt:lpstr>
      <vt:lpstr>Pharmacotherapy and Cardiovascular Health: What’s New?</vt:lpstr>
      <vt:lpstr>Psychotherapy in Coronary Artery Disease</vt:lpstr>
      <vt:lpstr>Psychotherapy in Coronary Artery Disease: What’s New?</vt:lpstr>
      <vt:lpstr>Effects of CBT on depression</vt:lpstr>
      <vt:lpstr>Effects of CBT on anxiety</vt:lpstr>
      <vt:lpstr>Recent Advances in Cardiac Psychiatry</vt:lpstr>
      <vt:lpstr>Thank you!</vt:lpstr>
      <vt:lpstr>Prevalence of Depression and Anxiety in Heart Failure</vt:lpstr>
      <vt:lpstr>Prevalence of Depression and Anxiety in Heart Failure</vt:lpstr>
      <vt:lpstr>Depression and Cardiac Disease: What’s New?</vt:lpstr>
      <vt:lpstr>Depression and Cardiac Disease: What’s New?</vt:lpstr>
      <vt:lpstr>Depression and Cardiac Disease: What’s New?</vt:lpstr>
      <vt:lpstr>References</vt:lpstr>
      <vt:lpstr>References</vt:lpstr>
      <vt:lpstr>References</vt:lpstr>
      <vt:lpstr>References</vt:lpstr>
      <vt:lpstr>References</vt:lpstr>
      <vt:lpstr>References</vt:lpstr>
      <vt:lpstr>References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S Bachmann</dc:creator>
  <cp:lastModifiedBy>Celano, Christopher M.,M.D.</cp:lastModifiedBy>
  <cp:revision>213</cp:revision>
  <cp:lastPrinted>2019-08-12T20:39:44Z</cp:lastPrinted>
  <dcterms:created xsi:type="dcterms:W3CDTF">2018-06-25T14:12:29Z</dcterms:created>
  <dcterms:modified xsi:type="dcterms:W3CDTF">2021-09-20T19:35:21Z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