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7" r:id="rId2"/>
    <p:sldId id="259" r:id="rId3"/>
    <p:sldId id="260" r:id="rId4"/>
    <p:sldId id="261" r:id="rId5"/>
    <p:sldId id="262" r:id="rId6"/>
    <p:sldId id="263" r:id="rId7"/>
    <p:sldId id="264" r:id="rId8"/>
    <p:sldId id="265" r:id="rId9"/>
    <p:sldId id="266" r:id="rId10"/>
    <p:sldId id="412" r:id="rId11"/>
    <p:sldId id="404" r:id="rId12"/>
    <p:sldId id="408" r:id="rId13"/>
    <p:sldId id="406" r:id="rId14"/>
    <p:sldId id="393" r:id="rId15"/>
    <p:sldId id="407" r:id="rId16"/>
    <p:sldId id="390" r:id="rId17"/>
    <p:sldId id="394" r:id="rId18"/>
    <p:sldId id="391" r:id="rId19"/>
    <p:sldId id="395" r:id="rId20"/>
    <p:sldId id="399" r:id="rId21"/>
    <p:sldId id="397" r:id="rId22"/>
    <p:sldId id="409" r:id="rId23"/>
    <p:sldId id="410" r:id="rId24"/>
    <p:sldId id="411" r:id="rId25"/>
    <p:sldId id="401" r:id="rId26"/>
    <p:sldId id="402" r:id="rId27"/>
    <p:sldId id="403" r:id="rId28"/>
    <p:sldId id="41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78143" autoAdjust="0"/>
  </p:normalViewPr>
  <p:slideViewPr>
    <p:cSldViewPr snapToGrid="0">
      <p:cViewPr varScale="1">
        <p:scale>
          <a:sx n="85" d="100"/>
          <a:sy n="85" d="100"/>
        </p:scale>
        <p:origin x="13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4E8DC7-0FD5-4A6B-B928-77792F72AF86}"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E0BA162C-D1F6-42F8-9179-AFC538EDCAF0}">
      <dgm:prSet phldrT="[Text]"/>
      <dgm:spPr/>
      <dgm:t>
        <a:bodyPr/>
        <a:lstStyle/>
        <a:p>
          <a:r>
            <a:rPr lang="en-US" dirty="0"/>
            <a:t>Palliative Care</a:t>
          </a:r>
        </a:p>
      </dgm:t>
    </dgm:pt>
    <dgm:pt modelId="{52976EB8-EA6E-43A7-822E-78B5F0E664F2}" type="parTrans" cxnId="{D86136B8-C1B0-4C1F-8262-C43CB0B88382}">
      <dgm:prSet/>
      <dgm:spPr/>
      <dgm:t>
        <a:bodyPr/>
        <a:lstStyle/>
        <a:p>
          <a:endParaRPr lang="en-US"/>
        </a:p>
      </dgm:t>
    </dgm:pt>
    <dgm:pt modelId="{E0AF67A7-F0DA-4044-BFB3-B0794BE2282C}" type="sibTrans" cxnId="{D86136B8-C1B0-4C1F-8262-C43CB0B88382}">
      <dgm:prSet/>
      <dgm:spPr/>
      <dgm:t>
        <a:bodyPr/>
        <a:lstStyle/>
        <a:p>
          <a:endParaRPr lang="en-US"/>
        </a:p>
      </dgm:t>
    </dgm:pt>
    <dgm:pt modelId="{FE452691-850F-4DD6-8144-4C8C3BD2A18C}">
      <dgm:prSet phldrT="[Text]"/>
      <dgm:spPr/>
      <dgm:t>
        <a:bodyPr/>
        <a:lstStyle/>
        <a:p>
          <a:r>
            <a:rPr lang="en-US" dirty="0"/>
            <a:t>Psychiatry/Psychotherapy</a:t>
          </a:r>
        </a:p>
      </dgm:t>
    </dgm:pt>
    <dgm:pt modelId="{0E9FDEC0-CDAC-4223-8AFC-8FFE9B769282}" type="parTrans" cxnId="{DCC7E71C-63EC-4120-A990-347D9F435D70}">
      <dgm:prSet/>
      <dgm:spPr/>
      <dgm:t>
        <a:bodyPr/>
        <a:lstStyle/>
        <a:p>
          <a:endParaRPr lang="en-US"/>
        </a:p>
      </dgm:t>
    </dgm:pt>
    <dgm:pt modelId="{845BB34C-E1EE-4B76-BF1B-2177595CF97A}" type="sibTrans" cxnId="{DCC7E71C-63EC-4120-A990-347D9F435D70}">
      <dgm:prSet/>
      <dgm:spPr/>
      <dgm:t>
        <a:bodyPr/>
        <a:lstStyle/>
        <a:p>
          <a:endParaRPr lang="en-US"/>
        </a:p>
      </dgm:t>
    </dgm:pt>
    <dgm:pt modelId="{FDC1DA6B-5775-4DD2-8000-9FADE2B2AFDA}" type="pres">
      <dgm:prSet presAssocID="{214E8DC7-0FD5-4A6B-B928-77792F72AF86}" presName="compositeShape" presStyleCnt="0">
        <dgm:presLayoutVars>
          <dgm:chMax val="2"/>
          <dgm:dir/>
          <dgm:resizeHandles val="exact"/>
        </dgm:presLayoutVars>
      </dgm:prSet>
      <dgm:spPr/>
    </dgm:pt>
    <dgm:pt modelId="{D17CC324-7657-4716-8EC1-2B7C51E21F05}" type="pres">
      <dgm:prSet presAssocID="{214E8DC7-0FD5-4A6B-B928-77792F72AF86}" presName="ribbon" presStyleLbl="node1" presStyleIdx="0" presStyleCnt="1"/>
      <dgm:spPr/>
    </dgm:pt>
    <dgm:pt modelId="{224DA8C2-5479-422C-8BAF-E7EE060EEBE8}" type="pres">
      <dgm:prSet presAssocID="{214E8DC7-0FD5-4A6B-B928-77792F72AF86}" presName="leftArrowText" presStyleLbl="node1" presStyleIdx="0" presStyleCnt="1">
        <dgm:presLayoutVars>
          <dgm:chMax val="0"/>
          <dgm:bulletEnabled val="1"/>
        </dgm:presLayoutVars>
      </dgm:prSet>
      <dgm:spPr/>
    </dgm:pt>
    <dgm:pt modelId="{69A450D9-039F-46D9-937D-13D48FE2A0A2}" type="pres">
      <dgm:prSet presAssocID="{214E8DC7-0FD5-4A6B-B928-77792F72AF86}" presName="rightArrowText" presStyleLbl="node1" presStyleIdx="0" presStyleCnt="1">
        <dgm:presLayoutVars>
          <dgm:chMax val="0"/>
          <dgm:bulletEnabled val="1"/>
        </dgm:presLayoutVars>
      </dgm:prSet>
      <dgm:spPr/>
    </dgm:pt>
  </dgm:ptLst>
  <dgm:cxnLst>
    <dgm:cxn modelId="{DCC7E71C-63EC-4120-A990-347D9F435D70}" srcId="{214E8DC7-0FD5-4A6B-B928-77792F72AF86}" destId="{FE452691-850F-4DD6-8144-4C8C3BD2A18C}" srcOrd="1" destOrd="0" parTransId="{0E9FDEC0-CDAC-4223-8AFC-8FFE9B769282}" sibTransId="{845BB34C-E1EE-4B76-BF1B-2177595CF97A}"/>
    <dgm:cxn modelId="{B6FEB271-C2FC-4E79-8099-2E8512C9A241}" type="presOf" srcId="{E0BA162C-D1F6-42F8-9179-AFC538EDCAF0}" destId="{224DA8C2-5479-422C-8BAF-E7EE060EEBE8}" srcOrd="0" destOrd="0" presId="urn:microsoft.com/office/officeart/2005/8/layout/arrow6"/>
    <dgm:cxn modelId="{1991B49B-E95E-4CDD-8459-FB11768BDAD8}" type="presOf" srcId="{FE452691-850F-4DD6-8144-4C8C3BD2A18C}" destId="{69A450D9-039F-46D9-937D-13D48FE2A0A2}" srcOrd="0" destOrd="0" presId="urn:microsoft.com/office/officeart/2005/8/layout/arrow6"/>
    <dgm:cxn modelId="{BB49EAAA-A486-4464-A95E-F3AC09084113}" type="presOf" srcId="{214E8DC7-0FD5-4A6B-B928-77792F72AF86}" destId="{FDC1DA6B-5775-4DD2-8000-9FADE2B2AFDA}" srcOrd="0" destOrd="0" presId="urn:microsoft.com/office/officeart/2005/8/layout/arrow6"/>
    <dgm:cxn modelId="{D86136B8-C1B0-4C1F-8262-C43CB0B88382}" srcId="{214E8DC7-0FD5-4A6B-B928-77792F72AF86}" destId="{E0BA162C-D1F6-42F8-9179-AFC538EDCAF0}" srcOrd="0" destOrd="0" parTransId="{52976EB8-EA6E-43A7-822E-78B5F0E664F2}" sibTransId="{E0AF67A7-F0DA-4044-BFB3-B0794BE2282C}"/>
    <dgm:cxn modelId="{6EFE4FAA-477F-4F9F-901B-BE045EF0F013}" type="presParOf" srcId="{FDC1DA6B-5775-4DD2-8000-9FADE2B2AFDA}" destId="{D17CC324-7657-4716-8EC1-2B7C51E21F05}" srcOrd="0" destOrd="0" presId="urn:microsoft.com/office/officeart/2005/8/layout/arrow6"/>
    <dgm:cxn modelId="{DB377085-E6AD-40C1-9CCE-0AA1C3F2EB8C}" type="presParOf" srcId="{FDC1DA6B-5775-4DD2-8000-9FADE2B2AFDA}" destId="{224DA8C2-5479-422C-8BAF-E7EE060EEBE8}" srcOrd="1" destOrd="0" presId="urn:microsoft.com/office/officeart/2005/8/layout/arrow6"/>
    <dgm:cxn modelId="{C2B0D31F-6766-411A-9F9A-186063E96E11}" type="presParOf" srcId="{FDC1DA6B-5775-4DD2-8000-9FADE2B2AFDA}" destId="{69A450D9-039F-46D9-937D-13D48FE2A0A2}"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786A9F-9964-4505-B624-95AC884C8D32}" type="doc">
      <dgm:prSet loTypeId="urn:microsoft.com/office/officeart/2005/8/layout/arrow2" loCatId="process" qsTypeId="urn:microsoft.com/office/officeart/2005/8/quickstyle/3d3" qsCatId="3D" csTypeId="urn:microsoft.com/office/officeart/2005/8/colors/accent1_2" csCatId="accent1" phldr="1"/>
      <dgm:spPr/>
      <dgm:t>
        <a:bodyPr/>
        <a:lstStyle/>
        <a:p>
          <a:endParaRPr lang="en-US"/>
        </a:p>
      </dgm:t>
    </dgm:pt>
    <dgm:pt modelId="{DDE4EBD6-0A18-4678-9A3A-103E9F059E7F}">
      <dgm:prSet phldrT="[Text]"/>
      <dgm:spPr/>
      <dgm:t>
        <a:bodyPr/>
        <a:lstStyle/>
        <a:p>
          <a:r>
            <a:rPr lang="en-US" dirty="0">
              <a:ln w="3175">
                <a:solidFill>
                  <a:schemeClr val="dk1">
                    <a:hueOff val="0"/>
                    <a:satOff val="0"/>
                    <a:lumOff val="0"/>
                  </a:schemeClr>
                </a:solidFill>
              </a:ln>
              <a:effectLst>
                <a:outerShdw blurRad="50800" dist="38100" algn="l" rotWithShape="0">
                  <a:prstClr val="black">
                    <a:alpha val="40000"/>
                  </a:prstClr>
                </a:outerShdw>
              </a:effectLst>
            </a:rPr>
            <a:t>Current Practice</a:t>
          </a:r>
        </a:p>
      </dgm:t>
    </dgm:pt>
    <dgm:pt modelId="{062D9401-7715-403D-BD8C-9729AD1C38AF}" type="parTrans" cxnId="{488E7E14-B69E-4E52-B9DD-9935C7EF996C}">
      <dgm:prSet/>
      <dgm:spPr/>
      <dgm:t>
        <a:bodyPr/>
        <a:lstStyle/>
        <a:p>
          <a:endParaRPr lang="en-US"/>
        </a:p>
      </dgm:t>
    </dgm:pt>
    <dgm:pt modelId="{8B05D5D0-0F3F-442A-8B25-1737167280FF}" type="sibTrans" cxnId="{488E7E14-B69E-4E52-B9DD-9935C7EF996C}">
      <dgm:prSet/>
      <dgm:spPr/>
      <dgm:t>
        <a:bodyPr/>
        <a:lstStyle/>
        <a:p>
          <a:endParaRPr lang="en-US"/>
        </a:p>
      </dgm:t>
    </dgm:pt>
    <dgm:pt modelId="{472A398C-1C60-4407-B2F8-FF3B7E2B2555}">
      <dgm:prSet phldrT="[Text]"/>
      <dgm:spPr/>
      <dgm:t>
        <a:bodyPr/>
        <a:lstStyle/>
        <a:p>
          <a:r>
            <a:rPr lang="en-US" dirty="0">
              <a:ln w="3175">
                <a:solidFill>
                  <a:schemeClr val="dk1">
                    <a:hueOff val="0"/>
                    <a:satOff val="0"/>
                    <a:lumOff val="0"/>
                  </a:schemeClr>
                </a:solidFill>
              </a:ln>
              <a:effectLst>
                <a:outerShdw blurRad="50800" dist="38100" algn="l" rotWithShape="0">
                  <a:prstClr val="black">
                    <a:alpha val="40000"/>
                  </a:prstClr>
                </a:outerShdw>
              </a:effectLst>
            </a:rPr>
            <a:t>Mechanisms</a:t>
          </a:r>
        </a:p>
      </dgm:t>
    </dgm:pt>
    <dgm:pt modelId="{B805112B-E817-44EF-8A65-7030BB2B029D}" type="parTrans" cxnId="{3A02ADD1-1925-40E8-A84C-8258BC1EA947}">
      <dgm:prSet/>
      <dgm:spPr/>
      <dgm:t>
        <a:bodyPr/>
        <a:lstStyle/>
        <a:p>
          <a:endParaRPr lang="en-US"/>
        </a:p>
      </dgm:t>
    </dgm:pt>
    <dgm:pt modelId="{43D77826-1D36-4DDE-8906-8DFD3212A84F}" type="sibTrans" cxnId="{3A02ADD1-1925-40E8-A84C-8258BC1EA947}">
      <dgm:prSet/>
      <dgm:spPr/>
      <dgm:t>
        <a:bodyPr/>
        <a:lstStyle/>
        <a:p>
          <a:endParaRPr lang="en-US"/>
        </a:p>
      </dgm:t>
    </dgm:pt>
    <dgm:pt modelId="{2861E4FB-F7EB-45A1-800E-2983FFA661FC}">
      <dgm:prSet phldrT="[Text]"/>
      <dgm:spPr/>
      <dgm:t>
        <a:bodyPr/>
        <a:lstStyle/>
        <a:p>
          <a:r>
            <a:rPr lang="en-US" dirty="0">
              <a:ln w="3175">
                <a:solidFill>
                  <a:schemeClr val="dk1">
                    <a:hueOff val="0"/>
                    <a:satOff val="0"/>
                    <a:lumOff val="0"/>
                  </a:schemeClr>
                </a:solidFill>
              </a:ln>
              <a:effectLst>
                <a:outerShdw blurRad="50800" dist="38100" algn="l" rotWithShape="0">
                  <a:prstClr val="black">
                    <a:alpha val="40000"/>
                  </a:prstClr>
                </a:outerShdw>
              </a:effectLst>
            </a:rPr>
            <a:t>New Interventions</a:t>
          </a:r>
        </a:p>
      </dgm:t>
    </dgm:pt>
    <dgm:pt modelId="{FE97A429-1084-44DD-9EF7-B74FB5BE71F5}" type="parTrans" cxnId="{2E49EF76-D11D-4288-8D12-94B57BA2CCA1}">
      <dgm:prSet/>
      <dgm:spPr/>
      <dgm:t>
        <a:bodyPr/>
        <a:lstStyle/>
        <a:p>
          <a:endParaRPr lang="en-US"/>
        </a:p>
      </dgm:t>
    </dgm:pt>
    <dgm:pt modelId="{6AE43333-B5DA-4285-987D-51B4E5160723}" type="sibTrans" cxnId="{2E49EF76-D11D-4288-8D12-94B57BA2CCA1}">
      <dgm:prSet/>
      <dgm:spPr/>
      <dgm:t>
        <a:bodyPr/>
        <a:lstStyle/>
        <a:p>
          <a:endParaRPr lang="en-US"/>
        </a:p>
      </dgm:t>
    </dgm:pt>
    <dgm:pt modelId="{AEA01646-C8B0-4A04-AA7F-49C6AA4E0C2F}" type="pres">
      <dgm:prSet presAssocID="{F7786A9F-9964-4505-B624-95AC884C8D32}" presName="arrowDiagram" presStyleCnt="0">
        <dgm:presLayoutVars>
          <dgm:chMax val="5"/>
          <dgm:dir/>
          <dgm:resizeHandles val="exact"/>
        </dgm:presLayoutVars>
      </dgm:prSet>
      <dgm:spPr/>
    </dgm:pt>
    <dgm:pt modelId="{3BB61D65-1039-4403-9BF1-C46259A0455A}" type="pres">
      <dgm:prSet presAssocID="{F7786A9F-9964-4505-B624-95AC884C8D32}" presName="arrow" presStyleLbl="bgShp" presStyleIdx="0" presStyleCnt="1"/>
      <dgm:spPr/>
    </dgm:pt>
    <dgm:pt modelId="{CD09EE97-BE08-416B-9BD8-DAD7D36B1822}" type="pres">
      <dgm:prSet presAssocID="{F7786A9F-9964-4505-B624-95AC884C8D32}" presName="arrowDiagram3" presStyleCnt="0"/>
      <dgm:spPr/>
    </dgm:pt>
    <dgm:pt modelId="{8EC93B75-97FB-4759-9732-6BD5457011D7}" type="pres">
      <dgm:prSet presAssocID="{DDE4EBD6-0A18-4678-9A3A-103E9F059E7F}" presName="bullet3a" presStyleLbl="node1" presStyleIdx="0" presStyleCnt="3"/>
      <dgm:spPr/>
    </dgm:pt>
    <dgm:pt modelId="{ADE6196E-28B9-42B3-9687-3A10892D347C}" type="pres">
      <dgm:prSet presAssocID="{DDE4EBD6-0A18-4678-9A3A-103E9F059E7F}" presName="textBox3a" presStyleLbl="revTx" presStyleIdx="0" presStyleCnt="3">
        <dgm:presLayoutVars>
          <dgm:bulletEnabled val="1"/>
        </dgm:presLayoutVars>
      </dgm:prSet>
      <dgm:spPr/>
    </dgm:pt>
    <dgm:pt modelId="{8E11CCDA-B1CD-4F9C-B612-DBEA80461028}" type="pres">
      <dgm:prSet presAssocID="{472A398C-1C60-4407-B2F8-FF3B7E2B2555}" presName="bullet3b" presStyleLbl="node1" presStyleIdx="1" presStyleCnt="3"/>
      <dgm:spPr/>
    </dgm:pt>
    <dgm:pt modelId="{2C40973A-0BB9-445D-8337-8ADFED4E0A00}" type="pres">
      <dgm:prSet presAssocID="{472A398C-1C60-4407-B2F8-FF3B7E2B2555}" presName="textBox3b" presStyleLbl="revTx" presStyleIdx="1" presStyleCnt="3">
        <dgm:presLayoutVars>
          <dgm:bulletEnabled val="1"/>
        </dgm:presLayoutVars>
      </dgm:prSet>
      <dgm:spPr/>
    </dgm:pt>
    <dgm:pt modelId="{2C64E1A5-7394-40E5-A71F-12174ABEDD4E}" type="pres">
      <dgm:prSet presAssocID="{2861E4FB-F7EB-45A1-800E-2983FFA661FC}" presName="bullet3c" presStyleLbl="node1" presStyleIdx="2" presStyleCnt="3"/>
      <dgm:spPr/>
    </dgm:pt>
    <dgm:pt modelId="{4274DDD6-FD5D-4240-ADCE-AD4DF318D3F4}" type="pres">
      <dgm:prSet presAssocID="{2861E4FB-F7EB-45A1-800E-2983FFA661FC}" presName="textBox3c" presStyleLbl="revTx" presStyleIdx="2" presStyleCnt="3">
        <dgm:presLayoutVars>
          <dgm:bulletEnabled val="1"/>
        </dgm:presLayoutVars>
      </dgm:prSet>
      <dgm:spPr/>
    </dgm:pt>
  </dgm:ptLst>
  <dgm:cxnLst>
    <dgm:cxn modelId="{488E7E14-B69E-4E52-B9DD-9935C7EF996C}" srcId="{F7786A9F-9964-4505-B624-95AC884C8D32}" destId="{DDE4EBD6-0A18-4678-9A3A-103E9F059E7F}" srcOrd="0" destOrd="0" parTransId="{062D9401-7715-403D-BD8C-9729AD1C38AF}" sibTransId="{8B05D5D0-0F3F-442A-8B25-1737167280FF}"/>
    <dgm:cxn modelId="{88F04F25-E315-480D-A82F-292C98CF650C}" type="presOf" srcId="{DDE4EBD6-0A18-4678-9A3A-103E9F059E7F}" destId="{ADE6196E-28B9-42B3-9687-3A10892D347C}" srcOrd="0" destOrd="0" presId="urn:microsoft.com/office/officeart/2005/8/layout/arrow2"/>
    <dgm:cxn modelId="{B44E2C38-EC75-4C42-9B5A-4BC2087D6FB3}" type="presOf" srcId="{F7786A9F-9964-4505-B624-95AC884C8D32}" destId="{AEA01646-C8B0-4A04-AA7F-49C6AA4E0C2F}" srcOrd="0" destOrd="0" presId="urn:microsoft.com/office/officeart/2005/8/layout/arrow2"/>
    <dgm:cxn modelId="{2E49EF76-D11D-4288-8D12-94B57BA2CCA1}" srcId="{F7786A9F-9964-4505-B624-95AC884C8D32}" destId="{2861E4FB-F7EB-45A1-800E-2983FFA661FC}" srcOrd="2" destOrd="0" parTransId="{FE97A429-1084-44DD-9EF7-B74FB5BE71F5}" sibTransId="{6AE43333-B5DA-4285-987D-51B4E5160723}"/>
    <dgm:cxn modelId="{3E2DDB8C-EC6E-4A06-9B05-AEB632136083}" type="presOf" srcId="{472A398C-1C60-4407-B2F8-FF3B7E2B2555}" destId="{2C40973A-0BB9-445D-8337-8ADFED4E0A00}" srcOrd="0" destOrd="0" presId="urn:microsoft.com/office/officeart/2005/8/layout/arrow2"/>
    <dgm:cxn modelId="{881ADEA9-7150-40A0-B1E3-FA11033FB9C1}" type="presOf" srcId="{2861E4FB-F7EB-45A1-800E-2983FFA661FC}" destId="{4274DDD6-FD5D-4240-ADCE-AD4DF318D3F4}" srcOrd="0" destOrd="0" presId="urn:microsoft.com/office/officeart/2005/8/layout/arrow2"/>
    <dgm:cxn modelId="{3A02ADD1-1925-40E8-A84C-8258BC1EA947}" srcId="{F7786A9F-9964-4505-B624-95AC884C8D32}" destId="{472A398C-1C60-4407-B2F8-FF3B7E2B2555}" srcOrd="1" destOrd="0" parTransId="{B805112B-E817-44EF-8A65-7030BB2B029D}" sibTransId="{43D77826-1D36-4DDE-8906-8DFD3212A84F}"/>
    <dgm:cxn modelId="{A9260EF5-35FD-4A97-8AEF-8CA0F4190475}" type="presParOf" srcId="{AEA01646-C8B0-4A04-AA7F-49C6AA4E0C2F}" destId="{3BB61D65-1039-4403-9BF1-C46259A0455A}" srcOrd="0" destOrd="0" presId="urn:microsoft.com/office/officeart/2005/8/layout/arrow2"/>
    <dgm:cxn modelId="{DCC37120-2ED2-4FDD-876D-2480B9CCA9E2}" type="presParOf" srcId="{AEA01646-C8B0-4A04-AA7F-49C6AA4E0C2F}" destId="{CD09EE97-BE08-416B-9BD8-DAD7D36B1822}" srcOrd="1" destOrd="0" presId="urn:microsoft.com/office/officeart/2005/8/layout/arrow2"/>
    <dgm:cxn modelId="{98D5F73A-FC1A-4796-9EA9-8849EFA4C3FA}" type="presParOf" srcId="{CD09EE97-BE08-416B-9BD8-DAD7D36B1822}" destId="{8EC93B75-97FB-4759-9732-6BD5457011D7}" srcOrd="0" destOrd="0" presId="urn:microsoft.com/office/officeart/2005/8/layout/arrow2"/>
    <dgm:cxn modelId="{B7B1A0D6-AA1C-44D8-ADCF-64AA4AB1D2B6}" type="presParOf" srcId="{CD09EE97-BE08-416B-9BD8-DAD7D36B1822}" destId="{ADE6196E-28B9-42B3-9687-3A10892D347C}" srcOrd="1" destOrd="0" presId="urn:microsoft.com/office/officeart/2005/8/layout/arrow2"/>
    <dgm:cxn modelId="{637F346A-C476-4369-A25F-F66C559E6817}" type="presParOf" srcId="{CD09EE97-BE08-416B-9BD8-DAD7D36B1822}" destId="{8E11CCDA-B1CD-4F9C-B612-DBEA80461028}" srcOrd="2" destOrd="0" presId="urn:microsoft.com/office/officeart/2005/8/layout/arrow2"/>
    <dgm:cxn modelId="{25619088-0B1B-4D87-8D11-3351C9ACF41E}" type="presParOf" srcId="{CD09EE97-BE08-416B-9BD8-DAD7D36B1822}" destId="{2C40973A-0BB9-445D-8337-8ADFED4E0A00}" srcOrd="3" destOrd="0" presId="urn:microsoft.com/office/officeart/2005/8/layout/arrow2"/>
    <dgm:cxn modelId="{F61D3586-F1E4-4321-8E89-EA674B3F376E}" type="presParOf" srcId="{CD09EE97-BE08-416B-9BD8-DAD7D36B1822}" destId="{2C64E1A5-7394-40E5-A71F-12174ABEDD4E}" srcOrd="4" destOrd="0" presId="urn:microsoft.com/office/officeart/2005/8/layout/arrow2"/>
    <dgm:cxn modelId="{88943833-91FC-4C2D-BD0E-6DD749DEE4AA}" type="presParOf" srcId="{CD09EE97-BE08-416B-9BD8-DAD7D36B1822}" destId="{4274DDD6-FD5D-4240-ADCE-AD4DF318D3F4}"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FF96ED-936B-4F9F-A9B1-7FA990E47546}" type="doc">
      <dgm:prSet loTypeId="urn:microsoft.com/office/officeart/2005/8/layout/hChevron3" loCatId="process" qsTypeId="urn:microsoft.com/office/officeart/2005/8/quickstyle/simple1" qsCatId="simple" csTypeId="urn:microsoft.com/office/officeart/2005/8/colors/accent1_2" csCatId="accent1" phldr="1"/>
      <dgm:spPr/>
    </dgm:pt>
    <dgm:pt modelId="{63745222-45C1-4C67-9B6F-F9CE615E2123}">
      <dgm:prSet phldrT="[Text]"/>
      <dgm:spPr/>
      <dgm:t>
        <a:bodyPr/>
        <a:lstStyle/>
        <a:p>
          <a:r>
            <a:rPr lang="en-US" dirty="0"/>
            <a:t>What &amp; How</a:t>
          </a:r>
        </a:p>
      </dgm:t>
    </dgm:pt>
    <dgm:pt modelId="{CA9AFB56-C1F8-418C-A738-2E5BD6DF9DC9}" type="parTrans" cxnId="{EB680CA5-8BC1-4A0C-9646-DE89EC726A88}">
      <dgm:prSet/>
      <dgm:spPr/>
      <dgm:t>
        <a:bodyPr/>
        <a:lstStyle/>
        <a:p>
          <a:endParaRPr lang="en-US"/>
        </a:p>
      </dgm:t>
    </dgm:pt>
    <dgm:pt modelId="{501818CB-209B-4347-B803-B572BD8DB790}" type="sibTrans" cxnId="{EB680CA5-8BC1-4A0C-9646-DE89EC726A88}">
      <dgm:prSet/>
      <dgm:spPr/>
      <dgm:t>
        <a:bodyPr/>
        <a:lstStyle/>
        <a:p>
          <a:endParaRPr lang="en-US"/>
        </a:p>
      </dgm:t>
    </dgm:pt>
    <dgm:pt modelId="{87F5EF4C-B3E4-4734-936A-C2DFC583DDBB}">
      <dgm:prSet phldrT="[Text]"/>
      <dgm:spPr/>
      <dgm:t>
        <a:bodyPr/>
        <a:lstStyle/>
        <a:p>
          <a:r>
            <a:rPr lang="en-US" dirty="0"/>
            <a:t>Why</a:t>
          </a:r>
        </a:p>
      </dgm:t>
    </dgm:pt>
    <dgm:pt modelId="{18437B67-958E-46DD-A0CE-089A7C6079C3}" type="parTrans" cxnId="{036C3BD4-3F27-4B4B-BA2C-04C33A51DF77}">
      <dgm:prSet/>
      <dgm:spPr/>
      <dgm:t>
        <a:bodyPr/>
        <a:lstStyle/>
        <a:p>
          <a:endParaRPr lang="en-US"/>
        </a:p>
      </dgm:t>
    </dgm:pt>
    <dgm:pt modelId="{99FF058A-0B87-4367-83CE-0CAF980259B7}" type="sibTrans" cxnId="{036C3BD4-3F27-4B4B-BA2C-04C33A51DF77}">
      <dgm:prSet/>
      <dgm:spPr/>
      <dgm:t>
        <a:bodyPr/>
        <a:lstStyle/>
        <a:p>
          <a:endParaRPr lang="en-US"/>
        </a:p>
      </dgm:t>
    </dgm:pt>
    <dgm:pt modelId="{11BF113E-BE9A-4AA5-882C-CDCECDE5177D}">
      <dgm:prSet phldrT="[Text]"/>
      <dgm:spPr/>
      <dgm:t>
        <a:bodyPr/>
        <a:lstStyle/>
        <a:p>
          <a:r>
            <a:rPr lang="en-US" dirty="0"/>
            <a:t>Where</a:t>
          </a:r>
        </a:p>
      </dgm:t>
    </dgm:pt>
    <dgm:pt modelId="{46E70284-9C77-4186-94C2-18F169C89E0A}" type="parTrans" cxnId="{119D9420-0092-483E-B970-A7D990C79773}">
      <dgm:prSet/>
      <dgm:spPr/>
      <dgm:t>
        <a:bodyPr/>
        <a:lstStyle/>
        <a:p>
          <a:endParaRPr lang="en-US"/>
        </a:p>
      </dgm:t>
    </dgm:pt>
    <dgm:pt modelId="{AC68C654-6044-4CA4-AF57-42F7EE8625FE}" type="sibTrans" cxnId="{119D9420-0092-483E-B970-A7D990C79773}">
      <dgm:prSet/>
      <dgm:spPr/>
      <dgm:t>
        <a:bodyPr/>
        <a:lstStyle/>
        <a:p>
          <a:endParaRPr lang="en-US"/>
        </a:p>
      </dgm:t>
    </dgm:pt>
    <dgm:pt modelId="{3DC21DBB-8B45-4E33-8CA7-4D42EF897364}" type="pres">
      <dgm:prSet presAssocID="{A2FF96ED-936B-4F9F-A9B1-7FA990E47546}" presName="Name0" presStyleCnt="0">
        <dgm:presLayoutVars>
          <dgm:dir/>
          <dgm:resizeHandles val="exact"/>
        </dgm:presLayoutVars>
      </dgm:prSet>
      <dgm:spPr/>
    </dgm:pt>
    <dgm:pt modelId="{D42D3D43-0618-435E-9031-B7BFE144CDDF}" type="pres">
      <dgm:prSet presAssocID="{63745222-45C1-4C67-9B6F-F9CE615E2123}" presName="parTxOnly" presStyleLbl="node1" presStyleIdx="0" presStyleCnt="3">
        <dgm:presLayoutVars>
          <dgm:bulletEnabled val="1"/>
        </dgm:presLayoutVars>
      </dgm:prSet>
      <dgm:spPr/>
    </dgm:pt>
    <dgm:pt modelId="{30A2A4AA-857A-45F9-B656-02637EBCBA61}" type="pres">
      <dgm:prSet presAssocID="{501818CB-209B-4347-B803-B572BD8DB790}" presName="parSpace" presStyleCnt="0"/>
      <dgm:spPr/>
    </dgm:pt>
    <dgm:pt modelId="{27B3F2B3-FAB3-4C4F-AFFF-9AFA1EA43A88}" type="pres">
      <dgm:prSet presAssocID="{87F5EF4C-B3E4-4734-936A-C2DFC583DDBB}" presName="parTxOnly" presStyleLbl="node1" presStyleIdx="1" presStyleCnt="3">
        <dgm:presLayoutVars>
          <dgm:bulletEnabled val="1"/>
        </dgm:presLayoutVars>
      </dgm:prSet>
      <dgm:spPr/>
    </dgm:pt>
    <dgm:pt modelId="{A772EC2A-90B2-4D5B-A392-CBF667AA5215}" type="pres">
      <dgm:prSet presAssocID="{99FF058A-0B87-4367-83CE-0CAF980259B7}" presName="parSpace" presStyleCnt="0"/>
      <dgm:spPr/>
    </dgm:pt>
    <dgm:pt modelId="{E261715E-8D45-4BD0-8A43-BBD3EA7017E4}" type="pres">
      <dgm:prSet presAssocID="{11BF113E-BE9A-4AA5-882C-CDCECDE5177D}" presName="parTxOnly" presStyleLbl="node1" presStyleIdx="2" presStyleCnt="3">
        <dgm:presLayoutVars>
          <dgm:bulletEnabled val="1"/>
        </dgm:presLayoutVars>
      </dgm:prSet>
      <dgm:spPr/>
    </dgm:pt>
  </dgm:ptLst>
  <dgm:cxnLst>
    <dgm:cxn modelId="{119D9420-0092-483E-B970-A7D990C79773}" srcId="{A2FF96ED-936B-4F9F-A9B1-7FA990E47546}" destId="{11BF113E-BE9A-4AA5-882C-CDCECDE5177D}" srcOrd="2" destOrd="0" parTransId="{46E70284-9C77-4186-94C2-18F169C89E0A}" sibTransId="{AC68C654-6044-4CA4-AF57-42F7EE8625FE}"/>
    <dgm:cxn modelId="{25998142-7FD4-48DE-839C-2224A6C71E40}" type="presOf" srcId="{A2FF96ED-936B-4F9F-A9B1-7FA990E47546}" destId="{3DC21DBB-8B45-4E33-8CA7-4D42EF897364}" srcOrd="0" destOrd="0" presId="urn:microsoft.com/office/officeart/2005/8/layout/hChevron3"/>
    <dgm:cxn modelId="{144C578D-ACCB-4BFF-8551-53D1B21690E1}" type="presOf" srcId="{11BF113E-BE9A-4AA5-882C-CDCECDE5177D}" destId="{E261715E-8D45-4BD0-8A43-BBD3EA7017E4}" srcOrd="0" destOrd="0" presId="urn:microsoft.com/office/officeart/2005/8/layout/hChevron3"/>
    <dgm:cxn modelId="{FBAA16A3-284A-4A46-94B4-BE1F8391C31F}" type="presOf" srcId="{63745222-45C1-4C67-9B6F-F9CE615E2123}" destId="{D42D3D43-0618-435E-9031-B7BFE144CDDF}" srcOrd="0" destOrd="0" presId="urn:microsoft.com/office/officeart/2005/8/layout/hChevron3"/>
    <dgm:cxn modelId="{EB680CA5-8BC1-4A0C-9646-DE89EC726A88}" srcId="{A2FF96ED-936B-4F9F-A9B1-7FA990E47546}" destId="{63745222-45C1-4C67-9B6F-F9CE615E2123}" srcOrd="0" destOrd="0" parTransId="{CA9AFB56-C1F8-418C-A738-2E5BD6DF9DC9}" sibTransId="{501818CB-209B-4347-B803-B572BD8DB790}"/>
    <dgm:cxn modelId="{036C3BD4-3F27-4B4B-BA2C-04C33A51DF77}" srcId="{A2FF96ED-936B-4F9F-A9B1-7FA990E47546}" destId="{87F5EF4C-B3E4-4734-936A-C2DFC583DDBB}" srcOrd="1" destOrd="0" parTransId="{18437B67-958E-46DD-A0CE-089A7C6079C3}" sibTransId="{99FF058A-0B87-4367-83CE-0CAF980259B7}"/>
    <dgm:cxn modelId="{4A4CE9DB-FD66-4C6A-9854-DE2EE5C35C7F}" type="presOf" srcId="{87F5EF4C-B3E4-4734-936A-C2DFC583DDBB}" destId="{27B3F2B3-FAB3-4C4F-AFFF-9AFA1EA43A88}" srcOrd="0" destOrd="0" presId="urn:microsoft.com/office/officeart/2005/8/layout/hChevron3"/>
    <dgm:cxn modelId="{FB24BEE8-FFDB-41F0-84F7-722380B260F7}" type="presParOf" srcId="{3DC21DBB-8B45-4E33-8CA7-4D42EF897364}" destId="{D42D3D43-0618-435E-9031-B7BFE144CDDF}" srcOrd="0" destOrd="0" presId="urn:microsoft.com/office/officeart/2005/8/layout/hChevron3"/>
    <dgm:cxn modelId="{ADB567C1-36D8-4105-BABC-5896411B0B6B}" type="presParOf" srcId="{3DC21DBB-8B45-4E33-8CA7-4D42EF897364}" destId="{30A2A4AA-857A-45F9-B656-02637EBCBA61}" srcOrd="1" destOrd="0" presId="urn:microsoft.com/office/officeart/2005/8/layout/hChevron3"/>
    <dgm:cxn modelId="{8FF66081-3D87-4095-893A-03A1EE7A30E2}" type="presParOf" srcId="{3DC21DBB-8B45-4E33-8CA7-4D42EF897364}" destId="{27B3F2B3-FAB3-4C4F-AFFF-9AFA1EA43A88}" srcOrd="2" destOrd="0" presId="urn:microsoft.com/office/officeart/2005/8/layout/hChevron3"/>
    <dgm:cxn modelId="{B5679308-FD13-4FE5-9DB5-08C8A60F7FE2}" type="presParOf" srcId="{3DC21DBB-8B45-4E33-8CA7-4D42EF897364}" destId="{A772EC2A-90B2-4D5B-A392-CBF667AA5215}" srcOrd="3" destOrd="0" presId="urn:microsoft.com/office/officeart/2005/8/layout/hChevron3"/>
    <dgm:cxn modelId="{B1AD3A5C-4E9A-47DD-BF9B-CCA85534319D}" type="presParOf" srcId="{3DC21DBB-8B45-4E33-8CA7-4D42EF897364}" destId="{E261715E-8D45-4BD0-8A43-BBD3EA7017E4}"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6F48DA-04DA-413F-AFB4-10E8BBBBF86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13F5EFC-45C6-4C4A-9AC9-22DAD6E0270D}">
      <dgm:prSet phldrT="[Text]"/>
      <dgm:spPr/>
      <dgm:t>
        <a:bodyPr/>
        <a:lstStyle/>
        <a:p>
          <a:r>
            <a:rPr lang="en-US" dirty="0"/>
            <a:t>What?</a:t>
          </a:r>
        </a:p>
      </dgm:t>
    </dgm:pt>
    <dgm:pt modelId="{A37B3DDA-76D0-4E0F-B48A-F8E553787D7A}" type="parTrans" cxnId="{F4A9AF94-C767-451F-9404-5B35834A94DE}">
      <dgm:prSet/>
      <dgm:spPr/>
      <dgm:t>
        <a:bodyPr/>
        <a:lstStyle/>
        <a:p>
          <a:endParaRPr lang="en-US"/>
        </a:p>
      </dgm:t>
    </dgm:pt>
    <dgm:pt modelId="{F69EFBB0-BBA5-471E-97A8-2FE212D8A993}" type="sibTrans" cxnId="{F4A9AF94-C767-451F-9404-5B35834A94DE}">
      <dgm:prSet/>
      <dgm:spPr/>
      <dgm:t>
        <a:bodyPr/>
        <a:lstStyle/>
        <a:p>
          <a:endParaRPr lang="en-US"/>
        </a:p>
      </dgm:t>
    </dgm:pt>
    <dgm:pt modelId="{C9A9898B-EF3C-48A4-A7FA-321F107EDA36}">
      <dgm:prSet phldrT="[Text]"/>
      <dgm:spPr/>
      <dgm:t>
        <a:bodyPr/>
        <a:lstStyle/>
        <a:p>
          <a:r>
            <a:rPr lang="en-US" dirty="0"/>
            <a:t>Each paper introduces a fundamental concept</a:t>
          </a:r>
        </a:p>
      </dgm:t>
    </dgm:pt>
    <dgm:pt modelId="{FD69AAF8-D62B-4EE4-A4A3-97EEAAA2D705}" type="parTrans" cxnId="{7F6E3B8B-3667-4E5B-A057-27186285F881}">
      <dgm:prSet/>
      <dgm:spPr/>
      <dgm:t>
        <a:bodyPr/>
        <a:lstStyle/>
        <a:p>
          <a:endParaRPr lang="en-US"/>
        </a:p>
      </dgm:t>
    </dgm:pt>
    <dgm:pt modelId="{C8211FD1-F6F7-4D5A-B26D-74F1629C5E51}" type="sibTrans" cxnId="{7F6E3B8B-3667-4E5B-A057-27186285F881}">
      <dgm:prSet/>
      <dgm:spPr/>
      <dgm:t>
        <a:bodyPr/>
        <a:lstStyle/>
        <a:p>
          <a:endParaRPr lang="en-US"/>
        </a:p>
      </dgm:t>
    </dgm:pt>
    <dgm:pt modelId="{33896654-A677-4DAC-BD10-15F1C1599CA1}">
      <dgm:prSet phldrT="[Text]"/>
      <dgm:spPr/>
      <dgm:t>
        <a:bodyPr/>
        <a:lstStyle/>
        <a:p>
          <a:r>
            <a:rPr lang="en-US" dirty="0"/>
            <a:t>Who?</a:t>
          </a:r>
        </a:p>
      </dgm:t>
    </dgm:pt>
    <dgm:pt modelId="{0D053E7F-03B6-451D-AD1C-5C44FFE46579}" type="parTrans" cxnId="{6A8EEEEF-1654-4DD5-8467-FD11C5555986}">
      <dgm:prSet/>
      <dgm:spPr/>
      <dgm:t>
        <a:bodyPr/>
        <a:lstStyle/>
        <a:p>
          <a:endParaRPr lang="en-US"/>
        </a:p>
      </dgm:t>
    </dgm:pt>
    <dgm:pt modelId="{A5969152-7242-437F-A68E-95CB523FE87A}" type="sibTrans" cxnId="{6A8EEEEF-1654-4DD5-8467-FD11C5555986}">
      <dgm:prSet/>
      <dgm:spPr/>
      <dgm:t>
        <a:bodyPr/>
        <a:lstStyle/>
        <a:p>
          <a:endParaRPr lang="en-US"/>
        </a:p>
      </dgm:t>
    </dgm:pt>
    <dgm:pt modelId="{F74A62DB-F776-421B-BAA3-D469B03CB124}">
      <dgm:prSet phldrT="[Text]"/>
      <dgm:spPr/>
      <dgm:t>
        <a:bodyPr/>
        <a:lstStyle/>
        <a:p>
          <a:r>
            <a:rPr lang="en-US" dirty="0"/>
            <a:t>Palliative care/serious illness clinicians</a:t>
          </a:r>
        </a:p>
      </dgm:t>
    </dgm:pt>
    <dgm:pt modelId="{09A625D2-3598-4498-80D1-2AAC591A414A}" type="parTrans" cxnId="{EAD6D353-5B6B-4205-A837-FE1588696BEC}">
      <dgm:prSet/>
      <dgm:spPr/>
      <dgm:t>
        <a:bodyPr/>
        <a:lstStyle/>
        <a:p>
          <a:endParaRPr lang="en-US"/>
        </a:p>
      </dgm:t>
    </dgm:pt>
    <dgm:pt modelId="{A1CEAE41-E5CA-4D20-8D70-851EB2754A9F}" type="sibTrans" cxnId="{EAD6D353-5B6B-4205-A837-FE1588696BEC}">
      <dgm:prSet/>
      <dgm:spPr/>
      <dgm:t>
        <a:bodyPr/>
        <a:lstStyle/>
        <a:p>
          <a:endParaRPr lang="en-US"/>
        </a:p>
      </dgm:t>
    </dgm:pt>
    <dgm:pt modelId="{D95D576D-1A4C-42FD-871C-D63F741C7309}">
      <dgm:prSet phldrT="[Text]"/>
      <dgm:spPr/>
      <dgm:t>
        <a:bodyPr/>
        <a:lstStyle/>
        <a:p>
          <a:r>
            <a:rPr lang="en-US" dirty="0"/>
            <a:t>How?</a:t>
          </a:r>
        </a:p>
      </dgm:t>
    </dgm:pt>
    <dgm:pt modelId="{06B50B1B-ACA0-4EED-8293-30B0A295A976}" type="parTrans" cxnId="{C00EB57C-EA0B-4FDE-B325-BBD37F29F439}">
      <dgm:prSet/>
      <dgm:spPr/>
      <dgm:t>
        <a:bodyPr/>
        <a:lstStyle/>
        <a:p>
          <a:endParaRPr lang="en-US"/>
        </a:p>
      </dgm:t>
    </dgm:pt>
    <dgm:pt modelId="{19DDC36E-3E1A-45B3-B683-4843B1E25CCD}" type="sibTrans" cxnId="{C00EB57C-EA0B-4FDE-B325-BBD37F29F439}">
      <dgm:prSet/>
      <dgm:spPr/>
      <dgm:t>
        <a:bodyPr/>
        <a:lstStyle/>
        <a:p>
          <a:endParaRPr lang="en-US"/>
        </a:p>
      </dgm:t>
    </dgm:pt>
    <dgm:pt modelId="{C3E7FCB0-F6FF-4BCD-8E96-FFF85EFD59C4}">
      <dgm:prSet phldrT="[Text]"/>
      <dgm:spPr/>
      <dgm:t>
        <a:bodyPr/>
        <a:lstStyle/>
        <a:p>
          <a:r>
            <a:rPr lang="en-US" dirty="0"/>
            <a:t>Limited background of concepts</a:t>
          </a:r>
        </a:p>
      </dgm:t>
    </dgm:pt>
    <dgm:pt modelId="{7C8F3867-7C85-460E-A11A-C9482C4BBC28}" type="parTrans" cxnId="{052B222F-9F55-4D99-92B5-619C715589B5}">
      <dgm:prSet/>
      <dgm:spPr/>
      <dgm:t>
        <a:bodyPr/>
        <a:lstStyle/>
        <a:p>
          <a:endParaRPr lang="en-US"/>
        </a:p>
      </dgm:t>
    </dgm:pt>
    <dgm:pt modelId="{85AAC664-96B8-4BB5-AEDF-8C16931B4BDF}" type="sibTrans" cxnId="{052B222F-9F55-4D99-92B5-619C715589B5}">
      <dgm:prSet/>
      <dgm:spPr/>
      <dgm:t>
        <a:bodyPr/>
        <a:lstStyle/>
        <a:p>
          <a:endParaRPr lang="en-US"/>
        </a:p>
      </dgm:t>
    </dgm:pt>
    <dgm:pt modelId="{B52E9D15-2A09-4C70-BAA4-6CEDF59EF009}">
      <dgm:prSet phldrT="[Text]"/>
      <dgm:spPr/>
      <dgm:t>
        <a:bodyPr/>
        <a:lstStyle/>
        <a:p>
          <a:r>
            <a:rPr lang="en-US" dirty="0"/>
            <a:t>Case of Gloria—a mother and teacher with advanced lung cancer—and the team caring for her.</a:t>
          </a:r>
        </a:p>
      </dgm:t>
    </dgm:pt>
    <dgm:pt modelId="{3C48A3E7-0C25-4AEF-A710-8C57DE3240D7}" type="parTrans" cxnId="{B173A648-9626-43D3-AFA7-86563E0E3C25}">
      <dgm:prSet/>
      <dgm:spPr/>
      <dgm:t>
        <a:bodyPr/>
        <a:lstStyle/>
        <a:p>
          <a:endParaRPr lang="en-US"/>
        </a:p>
      </dgm:t>
    </dgm:pt>
    <dgm:pt modelId="{756D0828-9EB8-4F2A-94EB-88DEF95C819C}" type="sibTrans" cxnId="{B173A648-9626-43D3-AFA7-86563E0E3C25}">
      <dgm:prSet/>
      <dgm:spPr/>
      <dgm:t>
        <a:bodyPr/>
        <a:lstStyle/>
        <a:p>
          <a:endParaRPr lang="en-US"/>
        </a:p>
      </dgm:t>
    </dgm:pt>
    <dgm:pt modelId="{BAA464DC-B8A9-464B-8378-C939EA016A83}">
      <dgm:prSet phldrT="[Text]"/>
      <dgm:spPr/>
      <dgm:t>
        <a:bodyPr/>
        <a:lstStyle/>
        <a:p>
          <a:r>
            <a:rPr lang="en-US" dirty="0"/>
            <a:t>When?</a:t>
          </a:r>
        </a:p>
      </dgm:t>
    </dgm:pt>
    <dgm:pt modelId="{C9416A52-840C-4F77-B6A1-D42567D86FCC}" type="parTrans" cxnId="{4C6FCB8A-A549-4C52-A54B-DB016500CC44}">
      <dgm:prSet/>
      <dgm:spPr/>
      <dgm:t>
        <a:bodyPr/>
        <a:lstStyle/>
        <a:p>
          <a:endParaRPr lang="en-US"/>
        </a:p>
      </dgm:t>
    </dgm:pt>
    <dgm:pt modelId="{A87B5204-1D77-4B8F-AEF0-7E12FC77B648}" type="sibTrans" cxnId="{4C6FCB8A-A549-4C52-A54B-DB016500CC44}">
      <dgm:prSet/>
      <dgm:spPr/>
      <dgm:t>
        <a:bodyPr/>
        <a:lstStyle/>
        <a:p>
          <a:endParaRPr lang="en-US"/>
        </a:p>
      </dgm:t>
    </dgm:pt>
    <dgm:pt modelId="{99678F09-93E1-410E-98F3-7F15A0EB8429}">
      <dgm:prSet phldrT="[Text]"/>
      <dgm:spPr/>
      <dgm:t>
        <a:bodyPr/>
        <a:lstStyle/>
        <a:p>
          <a:r>
            <a:rPr lang="en-US" dirty="0"/>
            <a:t>Where?</a:t>
          </a:r>
        </a:p>
      </dgm:t>
    </dgm:pt>
    <dgm:pt modelId="{1E24B370-07DF-487B-BC94-415C6A8FF25A}" type="parTrans" cxnId="{FA655318-A95E-4193-9172-9A4559ECABBF}">
      <dgm:prSet/>
      <dgm:spPr/>
      <dgm:t>
        <a:bodyPr/>
        <a:lstStyle/>
        <a:p>
          <a:endParaRPr lang="en-US"/>
        </a:p>
      </dgm:t>
    </dgm:pt>
    <dgm:pt modelId="{883D6112-FA13-4C34-9A87-81CDB60B513E}" type="sibTrans" cxnId="{FA655318-A95E-4193-9172-9A4559ECABBF}">
      <dgm:prSet/>
      <dgm:spPr/>
      <dgm:t>
        <a:bodyPr/>
        <a:lstStyle/>
        <a:p>
          <a:endParaRPr lang="en-US"/>
        </a:p>
      </dgm:t>
    </dgm:pt>
    <dgm:pt modelId="{F98443FA-BB8F-4FA7-9A51-A260BF1E05AC}">
      <dgm:prSet phldrT="[Text]"/>
      <dgm:spPr/>
      <dgm:t>
        <a:bodyPr/>
        <a:lstStyle/>
        <a:p>
          <a:r>
            <a:rPr lang="en-US" dirty="0"/>
            <a:t>Concepts build on one another</a:t>
          </a:r>
        </a:p>
      </dgm:t>
    </dgm:pt>
    <dgm:pt modelId="{79BCA126-DE98-4C0F-9919-D75B5418141A}" type="parTrans" cxnId="{B50CAABA-5967-4DE6-9498-AE8F73875C65}">
      <dgm:prSet/>
      <dgm:spPr/>
      <dgm:t>
        <a:bodyPr/>
        <a:lstStyle/>
        <a:p>
          <a:endParaRPr lang="en-US"/>
        </a:p>
      </dgm:t>
    </dgm:pt>
    <dgm:pt modelId="{CD8F3851-F50B-494F-BB60-2245BF661434}" type="sibTrans" cxnId="{B50CAABA-5967-4DE6-9498-AE8F73875C65}">
      <dgm:prSet/>
      <dgm:spPr/>
      <dgm:t>
        <a:bodyPr/>
        <a:lstStyle/>
        <a:p>
          <a:endParaRPr lang="en-US"/>
        </a:p>
      </dgm:t>
    </dgm:pt>
    <dgm:pt modelId="{05545D79-FC0A-46CE-A5AF-5210F208A3E3}">
      <dgm:prSet phldrT="[Text]"/>
      <dgm:spPr/>
      <dgm:t>
        <a:bodyPr/>
        <a:lstStyle/>
        <a:p>
          <a:r>
            <a:rPr lang="en-US" dirty="0"/>
            <a:t>No background in psychiatry/psychology</a:t>
          </a:r>
        </a:p>
      </dgm:t>
    </dgm:pt>
    <dgm:pt modelId="{4DC813CA-41EB-4444-B6E4-3C7ED10A0D0D}" type="parTrans" cxnId="{4869A7E5-8768-4204-BFAE-8708718EC1D2}">
      <dgm:prSet/>
      <dgm:spPr/>
      <dgm:t>
        <a:bodyPr/>
        <a:lstStyle/>
        <a:p>
          <a:endParaRPr lang="en-US"/>
        </a:p>
      </dgm:t>
    </dgm:pt>
    <dgm:pt modelId="{914EC67D-B712-4C27-84CB-F78DD78E49D4}" type="sibTrans" cxnId="{4869A7E5-8768-4204-BFAE-8708718EC1D2}">
      <dgm:prSet/>
      <dgm:spPr/>
      <dgm:t>
        <a:bodyPr/>
        <a:lstStyle/>
        <a:p>
          <a:endParaRPr lang="en-US"/>
        </a:p>
      </dgm:t>
    </dgm:pt>
    <dgm:pt modelId="{15913D89-EAFB-41F4-B8E0-F0D0F5E5B491}">
      <dgm:prSet phldrT="[Text]"/>
      <dgm:spPr/>
      <dgm:t>
        <a:bodyPr/>
        <a:lstStyle/>
        <a:p>
          <a:r>
            <a:rPr lang="en-US" dirty="0"/>
            <a:t>…but papers stand alone!</a:t>
          </a:r>
        </a:p>
      </dgm:t>
    </dgm:pt>
    <dgm:pt modelId="{0F3D46E4-806C-40BB-A44C-B5DC0E9C6237}" type="parTrans" cxnId="{4AD21939-4709-43A7-9B6D-95B3692165CF}">
      <dgm:prSet/>
      <dgm:spPr/>
      <dgm:t>
        <a:bodyPr/>
        <a:lstStyle/>
        <a:p>
          <a:endParaRPr lang="en-US"/>
        </a:p>
      </dgm:t>
    </dgm:pt>
    <dgm:pt modelId="{0E28D580-8973-4F06-8A3A-556537ED1546}" type="sibTrans" cxnId="{4AD21939-4709-43A7-9B6D-95B3692165CF}">
      <dgm:prSet/>
      <dgm:spPr/>
      <dgm:t>
        <a:bodyPr/>
        <a:lstStyle/>
        <a:p>
          <a:endParaRPr lang="en-US"/>
        </a:p>
      </dgm:t>
    </dgm:pt>
    <dgm:pt modelId="{9824D350-D01B-4F5C-9FDA-F24B4ABD9775}">
      <dgm:prSet phldrT="[Text]"/>
      <dgm:spPr/>
      <dgm:t>
        <a:bodyPr/>
        <a:lstStyle/>
        <a:p>
          <a:r>
            <a:rPr lang="en-US" dirty="0"/>
            <a:t>Focus on outpatient, but cross-setting</a:t>
          </a:r>
        </a:p>
      </dgm:t>
    </dgm:pt>
    <dgm:pt modelId="{C8E4E750-F115-48CC-84D6-FE7107E4E9DF}" type="parTrans" cxnId="{54C4906A-C845-4B77-8D79-58B6F959E50F}">
      <dgm:prSet/>
      <dgm:spPr/>
      <dgm:t>
        <a:bodyPr/>
        <a:lstStyle/>
        <a:p>
          <a:endParaRPr lang="en-US"/>
        </a:p>
      </dgm:t>
    </dgm:pt>
    <dgm:pt modelId="{1B773A6A-A21B-4F35-A5E1-35EE914B39BA}" type="sibTrans" cxnId="{54C4906A-C845-4B77-8D79-58B6F959E50F}">
      <dgm:prSet/>
      <dgm:spPr/>
      <dgm:t>
        <a:bodyPr/>
        <a:lstStyle/>
        <a:p>
          <a:endParaRPr lang="en-US"/>
        </a:p>
      </dgm:t>
    </dgm:pt>
    <dgm:pt modelId="{310AABC1-00F4-4556-8073-273762C41B8A}">
      <dgm:prSet phldrT="[Text]"/>
      <dgm:spPr/>
      <dgm:t>
        <a:bodyPr/>
        <a:lstStyle/>
        <a:p>
          <a:r>
            <a:rPr lang="en-US" dirty="0"/>
            <a:t>8 papers</a:t>
          </a:r>
        </a:p>
      </dgm:t>
    </dgm:pt>
    <dgm:pt modelId="{8D7A5B38-29A9-41BA-A8E9-A3EDE0A73019}" type="parTrans" cxnId="{ED0028E2-DDBF-4C99-8C83-6B43B238D75F}">
      <dgm:prSet/>
      <dgm:spPr/>
      <dgm:t>
        <a:bodyPr/>
        <a:lstStyle/>
        <a:p>
          <a:endParaRPr lang="en-US"/>
        </a:p>
      </dgm:t>
    </dgm:pt>
    <dgm:pt modelId="{F5D8CAEA-5ABD-4441-A7FE-4B922C26D9CD}" type="sibTrans" cxnId="{ED0028E2-DDBF-4C99-8C83-6B43B238D75F}">
      <dgm:prSet/>
      <dgm:spPr/>
      <dgm:t>
        <a:bodyPr/>
        <a:lstStyle/>
        <a:p>
          <a:endParaRPr lang="en-US"/>
        </a:p>
      </dgm:t>
    </dgm:pt>
    <dgm:pt modelId="{DFE5A69F-F059-42DB-8757-E34ECBBF2A21}">
      <dgm:prSet phldrT="[Text]"/>
      <dgm:spPr/>
      <dgm:t>
        <a:bodyPr/>
        <a:lstStyle/>
        <a:p>
          <a:r>
            <a:rPr lang="en-US" dirty="0"/>
            <a:t>Application to palliative care</a:t>
          </a:r>
        </a:p>
      </dgm:t>
    </dgm:pt>
    <dgm:pt modelId="{9F32E2F8-C585-44EE-9363-89D6D55B7ECB}" type="parTrans" cxnId="{4E0AD4CF-C13B-483F-B90E-C728237623B2}">
      <dgm:prSet/>
      <dgm:spPr/>
      <dgm:t>
        <a:bodyPr/>
        <a:lstStyle/>
        <a:p>
          <a:endParaRPr lang="en-US"/>
        </a:p>
      </dgm:t>
    </dgm:pt>
    <dgm:pt modelId="{0874477F-1408-4906-92DA-417ACAA46E26}" type="sibTrans" cxnId="{4E0AD4CF-C13B-483F-B90E-C728237623B2}">
      <dgm:prSet/>
      <dgm:spPr/>
      <dgm:t>
        <a:bodyPr/>
        <a:lstStyle/>
        <a:p>
          <a:endParaRPr lang="en-US"/>
        </a:p>
      </dgm:t>
    </dgm:pt>
    <dgm:pt modelId="{FB34D81B-CCB9-4429-AC62-F876FCB941E9}">
      <dgm:prSet/>
      <dgm:spPr/>
      <dgm:t>
        <a:bodyPr/>
        <a:lstStyle/>
        <a:p>
          <a:r>
            <a:rPr lang="en-US" dirty="0"/>
            <a:t>Monthly starting 2021</a:t>
          </a:r>
        </a:p>
      </dgm:t>
    </dgm:pt>
    <dgm:pt modelId="{2FB685A2-E9E9-4662-8948-ADB2BD0AA474}" type="parTrans" cxnId="{F2B5DE39-1049-4717-B975-154309557AF2}">
      <dgm:prSet/>
      <dgm:spPr/>
      <dgm:t>
        <a:bodyPr/>
        <a:lstStyle/>
        <a:p>
          <a:endParaRPr lang="en-US"/>
        </a:p>
      </dgm:t>
    </dgm:pt>
    <dgm:pt modelId="{831AE0FC-8D60-487D-B7F8-DAB46F2A9809}" type="sibTrans" cxnId="{F2B5DE39-1049-4717-B975-154309557AF2}">
      <dgm:prSet/>
      <dgm:spPr/>
      <dgm:t>
        <a:bodyPr/>
        <a:lstStyle/>
        <a:p>
          <a:endParaRPr lang="en-US"/>
        </a:p>
      </dgm:t>
    </dgm:pt>
    <dgm:pt modelId="{D6887853-797F-42FB-990B-599CF48C87CA}">
      <dgm:prSet/>
      <dgm:spPr/>
      <dgm:t>
        <a:bodyPr/>
        <a:lstStyle/>
        <a:p>
          <a:r>
            <a:rPr lang="en-US" i="1" dirty="0"/>
            <a:t>Journal of Palliative Medicine</a:t>
          </a:r>
        </a:p>
      </dgm:t>
    </dgm:pt>
    <dgm:pt modelId="{F55A2B7D-403F-4DE0-9CAD-F0BFDE0ED06E}" type="parTrans" cxnId="{ACE474AE-BD33-4678-B0E5-C786CF627E1C}">
      <dgm:prSet/>
      <dgm:spPr/>
      <dgm:t>
        <a:bodyPr/>
        <a:lstStyle/>
        <a:p>
          <a:endParaRPr lang="en-US"/>
        </a:p>
      </dgm:t>
    </dgm:pt>
    <dgm:pt modelId="{247337A9-7734-410F-A7CF-520FD81B56B4}" type="sibTrans" cxnId="{ACE474AE-BD33-4678-B0E5-C786CF627E1C}">
      <dgm:prSet/>
      <dgm:spPr/>
      <dgm:t>
        <a:bodyPr/>
        <a:lstStyle/>
        <a:p>
          <a:endParaRPr lang="en-US"/>
        </a:p>
      </dgm:t>
    </dgm:pt>
    <dgm:pt modelId="{027E2947-3E74-49F4-B15A-05AB88B83283}" type="pres">
      <dgm:prSet presAssocID="{BF6F48DA-04DA-413F-AFB4-10E8BBBBF86B}" presName="Name0" presStyleCnt="0">
        <dgm:presLayoutVars>
          <dgm:dir/>
          <dgm:animLvl val="lvl"/>
          <dgm:resizeHandles val="exact"/>
        </dgm:presLayoutVars>
      </dgm:prSet>
      <dgm:spPr/>
    </dgm:pt>
    <dgm:pt modelId="{61082803-310C-46DA-B03E-55149A631E80}" type="pres">
      <dgm:prSet presAssocID="{813F5EFC-45C6-4C4A-9AC9-22DAD6E0270D}" presName="composite" presStyleCnt="0"/>
      <dgm:spPr/>
    </dgm:pt>
    <dgm:pt modelId="{3B95439B-3E4C-4932-BD98-27DB45E0A2B1}" type="pres">
      <dgm:prSet presAssocID="{813F5EFC-45C6-4C4A-9AC9-22DAD6E0270D}" presName="parTx" presStyleLbl="alignNode1" presStyleIdx="0" presStyleCnt="5" custLinFactY="-100000" custLinFactNeighborX="261" custLinFactNeighborY="-170985">
        <dgm:presLayoutVars>
          <dgm:chMax val="0"/>
          <dgm:chPref val="0"/>
          <dgm:bulletEnabled val="1"/>
        </dgm:presLayoutVars>
      </dgm:prSet>
      <dgm:spPr/>
    </dgm:pt>
    <dgm:pt modelId="{64DFB1AB-DB47-4CFB-97D4-649C91056BF3}" type="pres">
      <dgm:prSet presAssocID="{813F5EFC-45C6-4C4A-9AC9-22DAD6E0270D}" presName="desTx" presStyleLbl="alignAccFollowNode1" presStyleIdx="0" presStyleCnt="5" custScaleY="140150" custLinFactNeighborX="-261" custLinFactNeighborY="-22724">
        <dgm:presLayoutVars>
          <dgm:bulletEnabled val="1"/>
        </dgm:presLayoutVars>
      </dgm:prSet>
      <dgm:spPr/>
    </dgm:pt>
    <dgm:pt modelId="{DF510FFA-6DAB-4645-8FF6-E7677514630B}" type="pres">
      <dgm:prSet presAssocID="{F69EFBB0-BBA5-471E-97A8-2FE212D8A993}" presName="space" presStyleCnt="0"/>
      <dgm:spPr/>
    </dgm:pt>
    <dgm:pt modelId="{83BF9B83-F871-4F47-A07A-89D562600466}" type="pres">
      <dgm:prSet presAssocID="{33896654-A677-4DAC-BD10-15F1C1599CA1}" presName="composite" presStyleCnt="0"/>
      <dgm:spPr/>
    </dgm:pt>
    <dgm:pt modelId="{070A6461-3680-4265-87E7-406F5BB8295F}" type="pres">
      <dgm:prSet presAssocID="{33896654-A677-4DAC-BD10-15F1C1599CA1}" presName="parTx" presStyleLbl="alignNode1" presStyleIdx="1" presStyleCnt="5" custLinFactY="-100000" custLinFactNeighborX="261" custLinFactNeighborY="-170985">
        <dgm:presLayoutVars>
          <dgm:chMax val="0"/>
          <dgm:chPref val="0"/>
          <dgm:bulletEnabled val="1"/>
        </dgm:presLayoutVars>
      </dgm:prSet>
      <dgm:spPr/>
    </dgm:pt>
    <dgm:pt modelId="{EEC57909-CA84-44BD-B6BF-45CB2C278A47}" type="pres">
      <dgm:prSet presAssocID="{33896654-A677-4DAC-BD10-15F1C1599CA1}" presName="desTx" presStyleLbl="alignAccFollowNode1" presStyleIdx="1" presStyleCnt="5" custScaleY="140150" custLinFactNeighborX="-261" custLinFactNeighborY="-22724">
        <dgm:presLayoutVars>
          <dgm:bulletEnabled val="1"/>
        </dgm:presLayoutVars>
      </dgm:prSet>
      <dgm:spPr/>
    </dgm:pt>
    <dgm:pt modelId="{D79F22BB-90C7-436A-B0C4-749F0E9F91E5}" type="pres">
      <dgm:prSet presAssocID="{A5969152-7242-437F-A68E-95CB523FE87A}" presName="space" presStyleCnt="0"/>
      <dgm:spPr/>
    </dgm:pt>
    <dgm:pt modelId="{13472786-C586-4F52-BD6C-E1A34F3CBA54}" type="pres">
      <dgm:prSet presAssocID="{D95D576D-1A4C-42FD-871C-D63F741C7309}" presName="composite" presStyleCnt="0"/>
      <dgm:spPr/>
    </dgm:pt>
    <dgm:pt modelId="{1D5775FD-51D6-4DE1-BDE0-80FB01E5CD36}" type="pres">
      <dgm:prSet presAssocID="{D95D576D-1A4C-42FD-871C-D63F741C7309}" presName="parTx" presStyleLbl="alignNode1" presStyleIdx="2" presStyleCnt="5" custLinFactY="-100000" custLinFactNeighborX="261" custLinFactNeighborY="-170985">
        <dgm:presLayoutVars>
          <dgm:chMax val="0"/>
          <dgm:chPref val="0"/>
          <dgm:bulletEnabled val="1"/>
        </dgm:presLayoutVars>
      </dgm:prSet>
      <dgm:spPr/>
    </dgm:pt>
    <dgm:pt modelId="{F72BED16-3BBF-4E06-8731-2522F81330D3}" type="pres">
      <dgm:prSet presAssocID="{D95D576D-1A4C-42FD-871C-D63F741C7309}" presName="desTx" presStyleLbl="alignAccFollowNode1" presStyleIdx="2" presStyleCnt="5" custScaleY="140150" custLinFactNeighborX="-261" custLinFactNeighborY="-22724">
        <dgm:presLayoutVars>
          <dgm:bulletEnabled val="1"/>
        </dgm:presLayoutVars>
      </dgm:prSet>
      <dgm:spPr/>
    </dgm:pt>
    <dgm:pt modelId="{6E13466D-6B10-4C4D-A4B2-6441E52BD28D}" type="pres">
      <dgm:prSet presAssocID="{19DDC36E-3E1A-45B3-B683-4843B1E25CCD}" presName="space" presStyleCnt="0"/>
      <dgm:spPr/>
    </dgm:pt>
    <dgm:pt modelId="{F0DB53BD-E432-40FD-8FAE-DFB96A174DEB}" type="pres">
      <dgm:prSet presAssocID="{BAA464DC-B8A9-464B-8378-C939EA016A83}" presName="composite" presStyleCnt="0"/>
      <dgm:spPr/>
    </dgm:pt>
    <dgm:pt modelId="{A22DD18D-D274-4734-85DC-6EEC00BA3341}" type="pres">
      <dgm:prSet presAssocID="{BAA464DC-B8A9-464B-8378-C939EA016A83}" presName="parTx" presStyleLbl="alignNode1" presStyleIdx="3" presStyleCnt="5" custLinFactY="-100000" custLinFactNeighborX="261" custLinFactNeighborY="-170985">
        <dgm:presLayoutVars>
          <dgm:chMax val="0"/>
          <dgm:chPref val="0"/>
          <dgm:bulletEnabled val="1"/>
        </dgm:presLayoutVars>
      </dgm:prSet>
      <dgm:spPr/>
    </dgm:pt>
    <dgm:pt modelId="{4DFA1B8B-F3F3-4870-8B03-125DCF42F2D1}" type="pres">
      <dgm:prSet presAssocID="{BAA464DC-B8A9-464B-8378-C939EA016A83}" presName="desTx" presStyleLbl="alignAccFollowNode1" presStyleIdx="3" presStyleCnt="5" custScaleY="140150" custLinFactNeighborX="-261" custLinFactNeighborY="-22724">
        <dgm:presLayoutVars>
          <dgm:bulletEnabled val="1"/>
        </dgm:presLayoutVars>
      </dgm:prSet>
      <dgm:spPr/>
    </dgm:pt>
    <dgm:pt modelId="{24A98557-D80B-4D9C-91F3-6ECDFCE0A6D8}" type="pres">
      <dgm:prSet presAssocID="{A87B5204-1D77-4B8F-AEF0-7E12FC77B648}" presName="space" presStyleCnt="0"/>
      <dgm:spPr/>
    </dgm:pt>
    <dgm:pt modelId="{3F80206B-3E54-46D7-9E22-D73AA04A1471}" type="pres">
      <dgm:prSet presAssocID="{99678F09-93E1-410E-98F3-7F15A0EB8429}" presName="composite" presStyleCnt="0"/>
      <dgm:spPr/>
    </dgm:pt>
    <dgm:pt modelId="{10CE8F8D-21A8-4228-A084-F61E596DC458}" type="pres">
      <dgm:prSet presAssocID="{99678F09-93E1-410E-98F3-7F15A0EB8429}" presName="parTx" presStyleLbl="alignNode1" presStyleIdx="4" presStyleCnt="5" custLinFactY="-100000" custLinFactNeighborX="261" custLinFactNeighborY="-170985">
        <dgm:presLayoutVars>
          <dgm:chMax val="0"/>
          <dgm:chPref val="0"/>
          <dgm:bulletEnabled val="1"/>
        </dgm:presLayoutVars>
      </dgm:prSet>
      <dgm:spPr/>
    </dgm:pt>
    <dgm:pt modelId="{BD88454E-1F0A-42C4-A8AB-7B731080CE95}" type="pres">
      <dgm:prSet presAssocID="{99678F09-93E1-410E-98F3-7F15A0EB8429}" presName="desTx" presStyleLbl="alignAccFollowNode1" presStyleIdx="4" presStyleCnt="5" custScaleY="140150" custLinFactNeighborX="-261" custLinFactNeighborY="-22724">
        <dgm:presLayoutVars>
          <dgm:bulletEnabled val="1"/>
        </dgm:presLayoutVars>
      </dgm:prSet>
      <dgm:spPr/>
    </dgm:pt>
  </dgm:ptLst>
  <dgm:cxnLst>
    <dgm:cxn modelId="{78EDFE02-D829-4D56-B417-BC7608A8EDFC}" type="presOf" srcId="{C3E7FCB0-F6FF-4BCD-8E96-FFF85EFD59C4}" destId="{F72BED16-3BBF-4E06-8731-2522F81330D3}" srcOrd="0" destOrd="0" presId="urn:microsoft.com/office/officeart/2005/8/layout/hList1"/>
    <dgm:cxn modelId="{48E80614-6560-4D4C-B176-DC16C256B9D1}" type="presOf" srcId="{813F5EFC-45C6-4C4A-9AC9-22DAD6E0270D}" destId="{3B95439B-3E4C-4932-BD98-27DB45E0A2B1}" srcOrd="0" destOrd="0" presId="urn:microsoft.com/office/officeart/2005/8/layout/hList1"/>
    <dgm:cxn modelId="{FA655318-A95E-4193-9172-9A4559ECABBF}" srcId="{BF6F48DA-04DA-413F-AFB4-10E8BBBBF86B}" destId="{99678F09-93E1-410E-98F3-7F15A0EB8429}" srcOrd="4" destOrd="0" parTransId="{1E24B370-07DF-487B-BC94-415C6A8FF25A}" sibTransId="{883D6112-FA13-4C34-9A87-81CDB60B513E}"/>
    <dgm:cxn modelId="{9FA1AF19-3F71-4214-8FE2-31C5C54E501A}" type="presOf" srcId="{99678F09-93E1-410E-98F3-7F15A0EB8429}" destId="{10CE8F8D-21A8-4228-A084-F61E596DC458}" srcOrd="0" destOrd="0" presId="urn:microsoft.com/office/officeart/2005/8/layout/hList1"/>
    <dgm:cxn modelId="{8D41CD1D-093A-4140-8C74-5C187D77A8E9}" type="presOf" srcId="{F98443FA-BB8F-4FA7-9A51-A260BF1E05AC}" destId="{64DFB1AB-DB47-4CFB-97D4-649C91056BF3}" srcOrd="0" destOrd="2" presId="urn:microsoft.com/office/officeart/2005/8/layout/hList1"/>
    <dgm:cxn modelId="{052B222F-9F55-4D99-92B5-619C715589B5}" srcId="{D95D576D-1A4C-42FD-871C-D63F741C7309}" destId="{C3E7FCB0-F6FF-4BCD-8E96-FFF85EFD59C4}" srcOrd="0" destOrd="0" parTransId="{7C8F3867-7C85-460E-A11A-C9482C4BBC28}" sibTransId="{85AAC664-96B8-4BB5-AEDF-8C16931B4BDF}"/>
    <dgm:cxn modelId="{4AD21939-4709-43A7-9B6D-95B3692165CF}" srcId="{813F5EFC-45C6-4C4A-9AC9-22DAD6E0270D}" destId="{15913D89-EAFB-41F4-B8E0-F0D0F5E5B491}" srcOrd="3" destOrd="0" parTransId="{0F3D46E4-806C-40BB-A44C-B5DC0E9C6237}" sibTransId="{0E28D580-8973-4F06-8A3A-556537ED1546}"/>
    <dgm:cxn modelId="{F2B5DE39-1049-4717-B975-154309557AF2}" srcId="{BAA464DC-B8A9-464B-8378-C939EA016A83}" destId="{FB34D81B-CCB9-4429-AC62-F876FCB941E9}" srcOrd="0" destOrd="0" parTransId="{2FB685A2-E9E9-4662-8948-ADB2BD0AA474}" sibTransId="{831AE0FC-8D60-487D-B7F8-DAB46F2A9809}"/>
    <dgm:cxn modelId="{B173A648-9626-43D3-AFA7-86563E0E3C25}" srcId="{D95D576D-1A4C-42FD-871C-D63F741C7309}" destId="{B52E9D15-2A09-4C70-BAA4-6CEDF59EF009}" srcOrd="2" destOrd="0" parTransId="{3C48A3E7-0C25-4AEF-A710-8C57DE3240D7}" sibTransId="{756D0828-9EB8-4F2A-94EB-88DEF95C819C}"/>
    <dgm:cxn modelId="{54C4906A-C845-4B77-8D79-58B6F959E50F}" srcId="{33896654-A677-4DAC-BD10-15F1C1599CA1}" destId="{9824D350-D01B-4F5C-9FDA-F24B4ABD9775}" srcOrd="2" destOrd="0" parTransId="{C8E4E750-F115-48CC-84D6-FE7107E4E9DF}" sibTransId="{1B773A6A-A21B-4F35-A5E1-35EE914B39BA}"/>
    <dgm:cxn modelId="{940E0F4E-CCC5-4FD8-87DD-D8658A753F71}" type="presOf" srcId="{D95D576D-1A4C-42FD-871C-D63F741C7309}" destId="{1D5775FD-51D6-4DE1-BDE0-80FB01E5CD36}" srcOrd="0" destOrd="0" presId="urn:microsoft.com/office/officeart/2005/8/layout/hList1"/>
    <dgm:cxn modelId="{EAD6D353-5B6B-4205-A837-FE1588696BEC}" srcId="{33896654-A677-4DAC-BD10-15F1C1599CA1}" destId="{F74A62DB-F776-421B-BAA3-D469B03CB124}" srcOrd="0" destOrd="0" parTransId="{09A625D2-3598-4498-80D1-2AAC591A414A}" sibTransId="{A1CEAE41-E5CA-4D20-8D70-851EB2754A9F}"/>
    <dgm:cxn modelId="{C00EB57C-EA0B-4FDE-B325-BBD37F29F439}" srcId="{BF6F48DA-04DA-413F-AFB4-10E8BBBBF86B}" destId="{D95D576D-1A4C-42FD-871C-D63F741C7309}" srcOrd="2" destOrd="0" parTransId="{06B50B1B-ACA0-4EED-8293-30B0A295A976}" sibTransId="{19DDC36E-3E1A-45B3-B683-4843B1E25CCD}"/>
    <dgm:cxn modelId="{454CC784-ABA9-4523-A54A-0497B6D80C59}" type="presOf" srcId="{BAA464DC-B8A9-464B-8378-C939EA016A83}" destId="{A22DD18D-D274-4734-85DC-6EEC00BA3341}" srcOrd="0" destOrd="0" presId="urn:microsoft.com/office/officeart/2005/8/layout/hList1"/>
    <dgm:cxn modelId="{4C6FCB8A-A549-4C52-A54B-DB016500CC44}" srcId="{BF6F48DA-04DA-413F-AFB4-10E8BBBBF86B}" destId="{BAA464DC-B8A9-464B-8378-C939EA016A83}" srcOrd="3" destOrd="0" parTransId="{C9416A52-840C-4F77-B6A1-D42567D86FCC}" sibTransId="{A87B5204-1D77-4B8F-AEF0-7E12FC77B648}"/>
    <dgm:cxn modelId="{7F6E3B8B-3667-4E5B-A057-27186285F881}" srcId="{813F5EFC-45C6-4C4A-9AC9-22DAD6E0270D}" destId="{C9A9898B-EF3C-48A4-A7FA-321F107EDA36}" srcOrd="1" destOrd="0" parTransId="{FD69AAF8-D62B-4EE4-A4A3-97EEAAA2D705}" sibTransId="{C8211FD1-F6F7-4D5A-B26D-74F1629C5E51}"/>
    <dgm:cxn modelId="{F4A9AF94-C767-451F-9404-5B35834A94DE}" srcId="{BF6F48DA-04DA-413F-AFB4-10E8BBBBF86B}" destId="{813F5EFC-45C6-4C4A-9AC9-22DAD6E0270D}" srcOrd="0" destOrd="0" parTransId="{A37B3DDA-76D0-4E0F-B48A-F8E553787D7A}" sibTransId="{F69EFBB0-BBA5-471E-97A8-2FE212D8A993}"/>
    <dgm:cxn modelId="{678CBF99-8D77-4181-B335-226B54D067CE}" type="presOf" srcId="{05545D79-FC0A-46CE-A5AF-5210F208A3E3}" destId="{EEC57909-CA84-44BD-B6BF-45CB2C278A47}" srcOrd="0" destOrd="1" presId="urn:microsoft.com/office/officeart/2005/8/layout/hList1"/>
    <dgm:cxn modelId="{20144EAB-998B-457C-BDB9-8F82B717686A}" type="presOf" srcId="{DFE5A69F-F059-42DB-8757-E34ECBBF2A21}" destId="{F72BED16-3BBF-4E06-8731-2522F81330D3}" srcOrd="0" destOrd="1" presId="urn:microsoft.com/office/officeart/2005/8/layout/hList1"/>
    <dgm:cxn modelId="{ACE474AE-BD33-4678-B0E5-C786CF627E1C}" srcId="{99678F09-93E1-410E-98F3-7F15A0EB8429}" destId="{D6887853-797F-42FB-990B-599CF48C87CA}" srcOrd="0" destOrd="0" parTransId="{F55A2B7D-403F-4DE0-9CAD-F0BFDE0ED06E}" sibTransId="{247337A9-7734-410F-A7CF-520FD81B56B4}"/>
    <dgm:cxn modelId="{44F542B9-C5C9-40FD-821D-1661C7E2F34F}" type="presOf" srcId="{310AABC1-00F4-4556-8073-273762C41B8A}" destId="{64DFB1AB-DB47-4CFB-97D4-649C91056BF3}" srcOrd="0" destOrd="0" presId="urn:microsoft.com/office/officeart/2005/8/layout/hList1"/>
    <dgm:cxn modelId="{B50CAABA-5967-4DE6-9498-AE8F73875C65}" srcId="{813F5EFC-45C6-4C4A-9AC9-22DAD6E0270D}" destId="{F98443FA-BB8F-4FA7-9A51-A260BF1E05AC}" srcOrd="2" destOrd="0" parTransId="{79BCA126-DE98-4C0F-9919-D75B5418141A}" sibTransId="{CD8F3851-F50B-494F-BB60-2245BF661434}"/>
    <dgm:cxn modelId="{FDD7B4C6-BCB6-4F7C-8E5A-74F750E02D16}" type="presOf" srcId="{B52E9D15-2A09-4C70-BAA4-6CEDF59EF009}" destId="{F72BED16-3BBF-4E06-8731-2522F81330D3}" srcOrd="0" destOrd="2" presId="urn:microsoft.com/office/officeart/2005/8/layout/hList1"/>
    <dgm:cxn modelId="{4E0AD4CF-C13B-483F-B90E-C728237623B2}" srcId="{D95D576D-1A4C-42FD-871C-D63F741C7309}" destId="{DFE5A69F-F059-42DB-8757-E34ECBBF2A21}" srcOrd="1" destOrd="0" parTransId="{9F32E2F8-C585-44EE-9363-89D6D55B7ECB}" sibTransId="{0874477F-1408-4906-92DA-417ACAA46E26}"/>
    <dgm:cxn modelId="{69D693D7-3FC7-4BB4-BC4C-10A1DA0F43EA}" type="presOf" srcId="{C9A9898B-EF3C-48A4-A7FA-321F107EDA36}" destId="{64DFB1AB-DB47-4CFB-97D4-649C91056BF3}" srcOrd="0" destOrd="1" presId="urn:microsoft.com/office/officeart/2005/8/layout/hList1"/>
    <dgm:cxn modelId="{880EF9DC-30A7-4123-8326-D3A3B938E8A6}" type="presOf" srcId="{33896654-A677-4DAC-BD10-15F1C1599CA1}" destId="{070A6461-3680-4265-87E7-406F5BB8295F}" srcOrd="0" destOrd="0" presId="urn:microsoft.com/office/officeart/2005/8/layout/hList1"/>
    <dgm:cxn modelId="{ED0028E2-DDBF-4C99-8C83-6B43B238D75F}" srcId="{813F5EFC-45C6-4C4A-9AC9-22DAD6E0270D}" destId="{310AABC1-00F4-4556-8073-273762C41B8A}" srcOrd="0" destOrd="0" parTransId="{8D7A5B38-29A9-41BA-A8E9-A3EDE0A73019}" sibTransId="{F5D8CAEA-5ABD-4441-A7FE-4B922C26D9CD}"/>
    <dgm:cxn modelId="{4869A7E5-8768-4204-BFAE-8708718EC1D2}" srcId="{33896654-A677-4DAC-BD10-15F1C1599CA1}" destId="{05545D79-FC0A-46CE-A5AF-5210F208A3E3}" srcOrd="1" destOrd="0" parTransId="{4DC813CA-41EB-4444-B6E4-3C7ED10A0D0D}" sibTransId="{914EC67D-B712-4C27-84CB-F78DD78E49D4}"/>
    <dgm:cxn modelId="{A8EF37E6-542D-4D15-A2E0-EF9327AE3943}" type="presOf" srcId="{BF6F48DA-04DA-413F-AFB4-10E8BBBBF86B}" destId="{027E2947-3E74-49F4-B15A-05AB88B83283}" srcOrd="0" destOrd="0" presId="urn:microsoft.com/office/officeart/2005/8/layout/hList1"/>
    <dgm:cxn modelId="{48EB88EE-41CC-4456-A70A-DC7DB7FB76C9}" type="presOf" srcId="{15913D89-EAFB-41F4-B8E0-F0D0F5E5B491}" destId="{64DFB1AB-DB47-4CFB-97D4-649C91056BF3}" srcOrd="0" destOrd="3" presId="urn:microsoft.com/office/officeart/2005/8/layout/hList1"/>
    <dgm:cxn modelId="{6A8EEEEF-1654-4DD5-8467-FD11C5555986}" srcId="{BF6F48DA-04DA-413F-AFB4-10E8BBBBF86B}" destId="{33896654-A677-4DAC-BD10-15F1C1599CA1}" srcOrd="1" destOrd="0" parTransId="{0D053E7F-03B6-451D-AD1C-5C44FFE46579}" sibTransId="{A5969152-7242-437F-A68E-95CB523FE87A}"/>
    <dgm:cxn modelId="{E99CB0F0-A1B7-4895-84D3-3348E38DD42E}" type="presOf" srcId="{9824D350-D01B-4F5C-9FDA-F24B4ABD9775}" destId="{EEC57909-CA84-44BD-B6BF-45CB2C278A47}" srcOrd="0" destOrd="2" presId="urn:microsoft.com/office/officeart/2005/8/layout/hList1"/>
    <dgm:cxn modelId="{FD9E10FA-B466-4ACA-A230-F6F310BDFD2A}" type="presOf" srcId="{F74A62DB-F776-421B-BAA3-D469B03CB124}" destId="{EEC57909-CA84-44BD-B6BF-45CB2C278A47}" srcOrd="0" destOrd="0" presId="urn:microsoft.com/office/officeart/2005/8/layout/hList1"/>
    <dgm:cxn modelId="{846C7DFB-F914-4AD6-A985-345A72C11DF2}" type="presOf" srcId="{D6887853-797F-42FB-990B-599CF48C87CA}" destId="{BD88454E-1F0A-42C4-A8AB-7B731080CE95}" srcOrd="0" destOrd="0" presId="urn:microsoft.com/office/officeart/2005/8/layout/hList1"/>
    <dgm:cxn modelId="{9F13C6FC-CBE7-4A40-9B64-50764E6F230F}" type="presOf" srcId="{FB34D81B-CCB9-4429-AC62-F876FCB941E9}" destId="{4DFA1B8B-F3F3-4870-8B03-125DCF42F2D1}" srcOrd="0" destOrd="0" presId="urn:microsoft.com/office/officeart/2005/8/layout/hList1"/>
    <dgm:cxn modelId="{9E34824C-9050-4355-BD89-F0EB086208ED}" type="presParOf" srcId="{027E2947-3E74-49F4-B15A-05AB88B83283}" destId="{61082803-310C-46DA-B03E-55149A631E80}" srcOrd="0" destOrd="0" presId="urn:microsoft.com/office/officeart/2005/8/layout/hList1"/>
    <dgm:cxn modelId="{9EFD4201-C6EF-492A-AF8F-389993B93F0D}" type="presParOf" srcId="{61082803-310C-46DA-B03E-55149A631E80}" destId="{3B95439B-3E4C-4932-BD98-27DB45E0A2B1}" srcOrd="0" destOrd="0" presId="urn:microsoft.com/office/officeart/2005/8/layout/hList1"/>
    <dgm:cxn modelId="{391568B0-B930-4390-A185-479627EE7728}" type="presParOf" srcId="{61082803-310C-46DA-B03E-55149A631E80}" destId="{64DFB1AB-DB47-4CFB-97D4-649C91056BF3}" srcOrd="1" destOrd="0" presId="urn:microsoft.com/office/officeart/2005/8/layout/hList1"/>
    <dgm:cxn modelId="{A8515FA0-18F2-4206-8F36-CC8628BA8708}" type="presParOf" srcId="{027E2947-3E74-49F4-B15A-05AB88B83283}" destId="{DF510FFA-6DAB-4645-8FF6-E7677514630B}" srcOrd="1" destOrd="0" presId="urn:microsoft.com/office/officeart/2005/8/layout/hList1"/>
    <dgm:cxn modelId="{7062B28B-AB35-4DED-9526-65A6F1885C84}" type="presParOf" srcId="{027E2947-3E74-49F4-B15A-05AB88B83283}" destId="{83BF9B83-F871-4F47-A07A-89D562600466}" srcOrd="2" destOrd="0" presId="urn:microsoft.com/office/officeart/2005/8/layout/hList1"/>
    <dgm:cxn modelId="{316D9A6D-E2BC-40D8-AEDB-4B9A1842A36F}" type="presParOf" srcId="{83BF9B83-F871-4F47-A07A-89D562600466}" destId="{070A6461-3680-4265-87E7-406F5BB8295F}" srcOrd="0" destOrd="0" presId="urn:microsoft.com/office/officeart/2005/8/layout/hList1"/>
    <dgm:cxn modelId="{478DA44F-54A7-458F-8ACA-8A06DD0145CF}" type="presParOf" srcId="{83BF9B83-F871-4F47-A07A-89D562600466}" destId="{EEC57909-CA84-44BD-B6BF-45CB2C278A47}" srcOrd="1" destOrd="0" presId="urn:microsoft.com/office/officeart/2005/8/layout/hList1"/>
    <dgm:cxn modelId="{7D88CC57-7F26-4160-A1D0-6AE4352321D6}" type="presParOf" srcId="{027E2947-3E74-49F4-B15A-05AB88B83283}" destId="{D79F22BB-90C7-436A-B0C4-749F0E9F91E5}" srcOrd="3" destOrd="0" presId="urn:microsoft.com/office/officeart/2005/8/layout/hList1"/>
    <dgm:cxn modelId="{E1AF11C3-0B2A-403B-8EA5-3102D4039EAD}" type="presParOf" srcId="{027E2947-3E74-49F4-B15A-05AB88B83283}" destId="{13472786-C586-4F52-BD6C-E1A34F3CBA54}" srcOrd="4" destOrd="0" presId="urn:microsoft.com/office/officeart/2005/8/layout/hList1"/>
    <dgm:cxn modelId="{09AD17AC-7031-4913-99BB-8905148E8B7D}" type="presParOf" srcId="{13472786-C586-4F52-BD6C-E1A34F3CBA54}" destId="{1D5775FD-51D6-4DE1-BDE0-80FB01E5CD36}" srcOrd="0" destOrd="0" presId="urn:microsoft.com/office/officeart/2005/8/layout/hList1"/>
    <dgm:cxn modelId="{80C1BBC6-D46F-44FA-83E2-39352F3A5FD0}" type="presParOf" srcId="{13472786-C586-4F52-BD6C-E1A34F3CBA54}" destId="{F72BED16-3BBF-4E06-8731-2522F81330D3}" srcOrd="1" destOrd="0" presId="urn:microsoft.com/office/officeart/2005/8/layout/hList1"/>
    <dgm:cxn modelId="{E937C673-5BDA-40B5-96CC-462AE4F2E529}" type="presParOf" srcId="{027E2947-3E74-49F4-B15A-05AB88B83283}" destId="{6E13466D-6B10-4C4D-A4B2-6441E52BD28D}" srcOrd="5" destOrd="0" presId="urn:microsoft.com/office/officeart/2005/8/layout/hList1"/>
    <dgm:cxn modelId="{39E64D72-7A36-49D6-9905-F435A9CFF27F}" type="presParOf" srcId="{027E2947-3E74-49F4-B15A-05AB88B83283}" destId="{F0DB53BD-E432-40FD-8FAE-DFB96A174DEB}" srcOrd="6" destOrd="0" presId="urn:microsoft.com/office/officeart/2005/8/layout/hList1"/>
    <dgm:cxn modelId="{98427A28-1C7B-4028-A2CF-83EB3EB31CF2}" type="presParOf" srcId="{F0DB53BD-E432-40FD-8FAE-DFB96A174DEB}" destId="{A22DD18D-D274-4734-85DC-6EEC00BA3341}" srcOrd="0" destOrd="0" presId="urn:microsoft.com/office/officeart/2005/8/layout/hList1"/>
    <dgm:cxn modelId="{AC1478B6-6F28-47B5-998C-6E5B05B71EBD}" type="presParOf" srcId="{F0DB53BD-E432-40FD-8FAE-DFB96A174DEB}" destId="{4DFA1B8B-F3F3-4870-8B03-125DCF42F2D1}" srcOrd="1" destOrd="0" presId="urn:microsoft.com/office/officeart/2005/8/layout/hList1"/>
    <dgm:cxn modelId="{07E28DD8-8BD6-436C-94D4-BD440B3BF04E}" type="presParOf" srcId="{027E2947-3E74-49F4-B15A-05AB88B83283}" destId="{24A98557-D80B-4D9C-91F3-6ECDFCE0A6D8}" srcOrd="7" destOrd="0" presId="urn:microsoft.com/office/officeart/2005/8/layout/hList1"/>
    <dgm:cxn modelId="{36762F16-245C-40BC-9277-601DFD2AF6DB}" type="presParOf" srcId="{027E2947-3E74-49F4-B15A-05AB88B83283}" destId="{3F80206B-3E54-46D7-9E22-D73AA04A1471}" srcOrd="8" destOrd="0" presId="urn:microsoft.com/office/officeart/2005/8/layout/hList1"/>
    <dgm:cxn modelId="{ADD71A70-9828-4C2A-B419-5CD49BBCC027}" type="presParOf" srcId="{3F80206B-3E54-46D7-9E22-D73AA04A1471}" destId="{10CE8F8D-21A8-4228-A084-F61E596DC458}" srcOrd="0" destOrd="0" presId="urn:microsoft.com/office/officeart/2005/8/layout/hList1"/>
    <dgm:cxn modelId="{27E4BC13-9B72-49BC-B24C-DBE1ADD74F81}" type="presParOf" srcId="{3F80206B-3E54-46D7-9E22-D73AA04A1471}" destId="{BD88454E-1F0A-42C4-A8AB-7B731080CE9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EE2DA9-AEEC-4E7A-B921-C570D98CADEF}" type="doc">
      <dgm:prSet loTypeId="urn:microsoft.com/office/officeart/2005/8/layout/hList7" loCatId="list" qsTypeId="urn:microsoft.com/office/officeart/2005/8/quickstyle/simple1" qsCatId="simple" csTypeId="urn:microsoft.com/office/officeart/2005/8/colors/accent1_2" csCatId="accent1" phldr="1"/>
      <dgm:spPr/>
    </dgm:pt>
    <dgm:pt modelId="{2E6C3B92-E3C8-455D-87D6-69ED0B907D7B}">
      <dgm:prSet phldrT="[Text]"/>
      <dgm:spPr>
        <a:solidFill>
          <a:schemeClr val="accent4">
            <a:lumMod val="75000"/>
          </a:schemeClr>
        </a:solidFill>
      </dgm:spPr>
      <dgm:t>
        <a:bodyPr/>
        <a:lstStyle/>
        <a:p>
          <a:r>
            <a:rPr lang="en-US" b="1" u="sng" dirty="0"/>
            <a:t>Attunement</a:t>
          </a:r>
          <a:endParaRPr lang="en-US" dirty="0"/>
        </a:p>
      </dgm:t>
    </dgm:pt>
    <dgm:pt modelId="{CF53DD7A-C538-495A-9026-F607FC095B8D}" type="parTrans" cxnId="{DAA0F023-7BCD-4BA1-9332-48178565F77D}">
      <dgm:prSet/>
      <dgm:spPr/>
      <dgm:t>
        <a:bodyPr/>
        <a:lstStyle/>
        <a:p>
          <a:endParaRPr lang="en-US"/>
        </a:p>
      </dgm:t>
    </dgm:pt>
    <dgm:pt modelId="{22F68B5F-142F-4C73-B8A6-EC0C834B9747}" type="sibTrans" cxnId="{DAA0F023-7BCD-4BA1-9332-48178565F77D}">
      <dgm:prSet/>
      <dgm:spPr/>
      <dgm:t>
        <a:bodyPr/>
        <a:lstStyle/>
        <a:p>
          <a:endParaRPr lang="en-US"/>
        </a:p>
      </dgm:t>
    </dgm:pt>
    <dgm:pt modelId="{E3B3AC08-A473-4CC0-BC23-F54152C684B1}">
      <dgm:prSet phldrT="[Text]"/>
      <dgm:spPr>
        <a:solidFill>
          <a:schemeClr val="accent4">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u="sng" dirty="0"/>
            <a:t>Attachment</a:t>
          </a:r>
          <a:endParaRPr lang="en-US" dirty="0"/>
        </a:p>
      </dgm:t>
    </dgm:pt>
    <dgm:pt modelId="{782FEF1E-B656-4CE7-A34F-2B43FA3A6D17}" type="parTrans" cxnId="{F1DBAE11-9442-487A-883A-94DF2889F02A}">
      <dgm:prSet/>
      <dgm:spPr/>
      <dgm:t>
        <a:bodyPr/>
        <a:lstStyle/>
        <a:p>
          <a:endParaRPr lang="en-US"/>
        </a:p>
      </dgm:t>
    </dgm:pt>
    <dgm:pt modelId="{471BF28B-3DA2-4570-B047-2FFDE56B2DC0}" type="sibTrans" cxnId="{F1DBAE11-9442-487A-883A-94DF2889F02A}">
      <dgm:prSet/>
      <dgm:spPr/>
      <dgm:t>
        <a:bodyPr/>
        <a:lstStyle/>
        <a:p>
          <a:endParaRPr lang="en-US"/>
        </a:p>
      </dgm:t>
    </dgm:pt>
    <dgm:pt modelId="{1FBF36EB-1758-408C-982C-F29E1B4BDAA1}">
      <dgm:prSet phldrT="[Text]"/>
      <dgm:spPr>
        <a:solidFill>
          <a:schemeClr val="accent4">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u="sng" dirty="0"/>
            <a:t>Holding Environment for Referring Clinicians</a:t>
          </a:r>
          <a:endParaRPr lang="en-US" dirty="0"/>
        </a:p>
      </dgm:t>
    </dgm:pt>
    <dgm:pt modelId="{2198BF50-56C3-4674-8D24-4513C8A65DD4}" type="parTrans" cxnId="{EB8F8DC2-1B26-4CE5-AAAB-79482AB61B0E}">
      <dgm:prSet/>
      <dgm:spPr/>
      <dgm:t>
        <a:bodyPr/>
        <a:lstStyle/>
        <a:p>
          <a:endParaRPr lang="en-US"/>
        </a:p>
      </dgm:t>
    </dgm:pt>
    <dgm:pt modelId="{7E3AA85C-5A32-41FD-AF61-64626F714A00}" type="sibTrans" cxnId="{EB8F8DC2-1B26-4CE5-AAAB-79482AB61B0E}">
      <dgm:prSet/>
      <dgm:spPr/>
      <dgm:t>
        <a:bodyPr/>
        <a:lstStyle/>
        <a:p>
          <a:endParaRPr lang="en-US"/>
        </a:p>
      </dgm:t>
    </dgm:pt>
    <dgm:pt modelId="{6C9C2A06-2904-433B-8564-FC4B4D885BA5}">
      <dgm:prSet phldrT="[Text]"/>
      <dgm:spPr>
        <a:solidFill>
          <a:schemeClr val="accent4">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u="sng" dirty="0"/>
            <a:t>Psychological Elements of Palliative Care and Clinician Wellness</a:t>
          </a:r>
          <a:endParaRPr lang="en-US" dirty="0"/>
        </a:p>
      </dgm:t>
    </dgm:pt>
    <dgm:pt modelId="{DC3F2371-E1BB-4F16-80C1-E6D46370758C}" type="parTrans" cxnId="{A76FC8F2-B9E7-4E41-B383-A9AED4ABDA21}">
      <dgm:prSet/>
      <dgm:spPr/>
      <dgm:t>
        <a:bodyPr/>
        <a:lstStyle/>
        <a:p>
          <a:endParaRPr lang="en-US"/>
        </a:p>
      </dgm:t>
    </dgm:pt>
    <dgm:pt modelId="{AB9A30B0-BC0F-488E-BA38-247564137A71}" type="sibTrans" cxnId="{A76FC8F2-B9E7-4E41-B383-A9AED4ABDA21}">
      <dgm:prSet/>
      <dgm:spPr/>
      <dgm:t>
        <a:bodyPr/>
        <a:lstStyle/>
        <a:p>
          <a:endParaRPr lang="en-US"/>
        </a:p>
      </dgm:t>
    </dgm:pt>
    <dgm:pt modelId="{DDC5856E-3956-4083-BC04-E513EE36B3F7}">
      <dgm:prSet phldrT="[Text]"/>
      <dgm:spPr>
        <a:solidFill>
          <a:schemeClr val="accent4">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u="sng" dirty="0"/>
            <a:t>Summary Paper</a:t>
          </a:r>
        </a:p>
      </dgm:t>
    </dgm:pt>
    <dgm:pt modelId="{EE7AB497-21A5-410E-9DE1-82B60F56B630}" type="parTrans" cxnId="{8BEA6F27-3A28-4B14-B3AD-7A0DFC500BE4}">
      <dgm:prSet/>
      <dgm:spPr/>
      <dgm:t>
        <a:bodyPr/>
        <a:lstStyle/>
        <a:p>
          <a:endParaRPr lang="en-US"/>
        </a:p>
      </dgm:t>
    </dgm:pt>
    <dgm:pt modelId="{A2DF0BFB-50B3-4F2D-A2E8-92B06A74EDA0}" type="sibTrans" cxnId="{8BEA6F27-3A28-4B14-B3AD-7A0DFC500BE4}">
      <dgm:prSet/>
      <dgm:spPr/>
      <dgm:t>
        <a:bodyPr/>
        <a:lstStyle/>
        <a:p>
          <a:endParaRPr lang="en-US"/>
        </a:p>
      </dgm:t>
    </dgm:pt>
    <dgm:pt modelId="{C3F7ADEF-CDC2-4CA9-B835-5654CA23E0D0}">
      <dgm:prSet phldrT="[Text]"/>
      <dgm:spPr>
        <a:solidFill>
          <a:schemeClr val="accent4">
            <a:lumMod val="75000"/>
          </a:schemeClr>
        </a:solidFill>
      </dgm:spPr>
      <dgm:t>
        <a:bodyPr/>
        <a:lstStyle/>
        <a:p>
          <a:r>
            <a:rPr lang="en-US" b="1" u="sng" dirty="0"/>
            <a:t>Transference and Countertransference</a:t>
          </a:r>
        </a:p>
      </dgm:t>
    </dgm:pt>
    <dgm:pt modelId="{95DF804F-FDCF-4703-8D02-7D6CD2A420EE}" type="parTrans" cxnId="{FA9FC57E-DD5A-4566-B377-DEE24B133D1F}">
      <dgm:prSet/>
      <dgm:spPr/>
      <dgm:t>
        <a:bodyPr/>
        <a:lstStyle/>
        <a:p>
          <a:endParaRPr lang="en-US"/>
        </a:p>
      </dgm:t>
    </dgm:pt>
    <dgm:pt modelId="{A91FC0B6-566F-4BF6-AF88-3A1AB1041CE6}" type="sibTrans" cxnId="{FA9FC57E-DD5A-4566-B377-DEE24B133D1F}">
      <dgm:prSet/>
      <dgm:spPr/>
      <dgm:t>
        <a:bodyPr/>
        <a:lstStyle/>
        <a:p>
          <a:endParaRPr lang="en-US"/>
        </a:p>
      </dgm:t>
    </dgm:pt>
    <dgm:pt modelId="{DC01326C-9B57-43D5-A0FC-2370A5A626F6}">
      <dgm:prSet phldrT="[Text]"/>
      <dgm:spPr>
        <a:solidFill>
          <a:schemeClr val="accent4">
            <a:lumMod val="75000"/>
          </a:schemeClr>
        </a:solidFill>
      </dgm:spPr>
      <dgm:t>
        <a:bodyPr/>
        <a:lstStyle/>
        <a:p>
          <a:r>
            <a:rPr lang="en-US" b="1" u="sng" dirty="0"/>
            <a:t>Frame and Formulation</a:t>
          </a:r>
        </a:p>
      </dgm:t>
    </dgm:pt>
    <dgm:pt modelId="{ABF0CE8F-A4BE-4922-B98C-5406652BE04B}" type="parTrans" cxnId="{A8DD2B80-7956-47B3-8EF7-7A2815B287DD}">
      <dgm:prSet/>
      <dgm:spPr/>
      <dgm:t>
        <a:bodyPr/>
        <a:lstStyle/>
        <a:p>
          <a:endParaRPr lang="en-US"/>
        </a:p>
      </dgm:t>
    </dgm:pt>
    <dgm:pt modelId="{45DD9FC5-E072-41D8-BE00-3F3FB6A55810}" type="sibTrans" cxnId="{A8DD2B80-7956-47B3-8EF7-7A2815B287DD}">
      <dgm:prSet/>
      <dgm:spPr/>
      <dgm:t>
        <a:bodyPr/>
        <a:lstStyle/>
        <a:p>
          <a:endParaRPr lang="en-US"/>
        </a:p>
      </dgm:t>
    </dgm:pt>
    <dgm:pt modelId="{007A2EFE-BE5E-41AB-BAF1-379A6CF3B55C}" type="pres">
      <dgm:prSet presAssocID="{FCEE2DA9-AEEC-4E7A-B921-C570D98CADEF}" presName="Name0" presStyleCnt="0">
        <dgm:presLayoutVars>
          <dgm:dir/>
          <dgm:resizeHandles val="exact"/>
        </dgm:presLayoutVars>
      </dgm:prSet>
      <dgm:spPr/>
    </dgm:pt>
    <dgm:pt modelId="{68A465B4-AD2F-4665-B4C1-E92339AEE25A}" type="pres">
      <dgm:prSet presAssocID="{FCEE2DA9-AEEC-4E7A-B921-C570D98CADEF}" presName="fgShape" presStyleLbl="fgShp" presStyleIdx="0" presStyleCnt="1"/>
      <dgm:spPr/>
    </dgm:pt>
    <dgm:pt modelId="{C2B53DD5-5E79-4877-88EE-97BF4C84580B}" type="pres">
      <dgm:prSet presAssocID="{FCEE2DA9-AEEC-4E7A-B921-C570D98CADEF}" presName="linComp" presStyleCnt="0"/>
      <dgm:spPr/>
    </dgm:pt>
    <dgm:pt modelId="{5C537F48-1A3A-4034-9F8F-E5D128237048}" type="pres">
      <dgm:prSet presAssocID="{DC01326C-9B57-43D5-A0FC-2370A5A626F6}" presName="compNode" presStyleCnt="0"/>
      <dgm:spPr/>
    </dgm:pt>
    <dgm:pt modelId="{ABAE3E25-BCDC-4526-BC07-EE1FEA67D3B7}" type="pres">
      <dgm:prSet presAssocID="{DC01326C-9B57-43D5-A0FC-2370A5A626F6}" presName="bkgdShape" presStyleLbl="node1" presStyleIdx="0" presStyleCnt="7"/>
      <dgm:spPr/>
    </dgm:pt>
    <dgm:pt modelId="{AC29CD51-D9DC-4A37-AFC4-6DD58625897F}" type="pres">
      <dgm:prSet presAssocID="{DC01326C-9B57-43D5-A0FC-2370A5A626F6}" presName="nodeTx" presStyleLbl="node1" presStyleIdx="0" presStyleCnt="7">
        <dgm:presLayoutVars>
          <dgm:bulletEnabled val="1"/>
        </dgm:presLayoutVars>
      </dgm:prSet>
      <dgm:spPr/>
    </dgm:pt>
    <dgm:pt modelId="{E1F416A7-A5C4-4F6F-86CE-D9AADD464696}" type="pres">
      <dgm:prSet presAssocID="{DC01326C-9B57-43D5-A0FC-2370A5A626F6}" presName="invisiNode" presStyleLbl="node1" presStyleIdx="0" presStyleCnt="7"/>
      <dgm:spPr/>
    </dgm:pt>
    <dgm:pt modelId="{3D2171BB-6E5E-492E-BBDF-B6D15E26CA5F}" type="pres">
      <dgm:prSet presAssocID="{DC01326C-9B57-43D5-A0FC-2370A5A626F6}" presName="imagNode" presStyleLbl="fgImgPlace1" presStyleIdx="0" presStyleCnt="7" custScaleY="82456"/>
      <dgm:spPr>
        <a:blipFill>
          <a:blip xmlns:r="http://schemas.openxmlformats.org/officeDocument/2006/relationships" r:embed="rId1">
            <a:extLst>
              <a:ext uri="{96DAC541-7B7A-43D3-8B79-37D633B846F1}">
                <asvg:svgBlip xmlns:asvg="http://schemas.microsoft.com/office/drawing/2016/SVG/main" r:embed="rId2"/>
              </a:ext>
            </a:extLst>
          </a:blip>
          <a:srcRect/>
          <a:stretch>
            <a:fillRect l="-14000" r="-14000"/>
          </a:stretch>
        </a:blipFill>
      </dgm:spPr>
      <dgm:extLst>
        <a:ext uri="{E40237B7-FDA0-4F09-8148-C483321AD2D9}">
          <dgm14:cNvPr xmlns:dgm14="http://schemas.microsoft.com/office/drawing/2010/diagram" id="0" name="" descr="Address Book with solid fill"/>
        </a:ext>
      </dgm:extLst>
    </dgm:pt>
    <dgm:pt modelId="{5FB7B920-035E-4972-BF80-8F0806D24E68}" type="pres">
      <dgm:prSet presAssocID="{45DD9FC5-E072-41D8-BE00-3F3FB6A55810}" presName="sibTrans" presStyleLbl="sibTrans2D1" presStyleIdx="0" presStyleCnt="0"/>
      <dgm:spPr/>
    </dgm:pt>
    <dgm:pt modelId="{E9478617-B5A4-49C5-83E7-570B22B158C4}" type="pres">
      <dgm:prSet presAssocID="{C3F7ADEF-CDC2-4CA9-B835-5654CA23E0D0}" presName="compNode" presStyleCnt="0"/>
      <dgm:spPr/>
    </dgm:pt>
    <dgm:pt modelId="{A5185C26-5A3B-4311-850F-CB71DCB11A87}" type="pres">
      <dgm:prSet presAssocID="{C3F7ADEF-CDC2-4CA9-B835-5654CA23E0D0}" presName="bkgdShape" presStyleLbl="node1" presStyleIdx="1" presStyleCnt="7"/>
      <dgm:spPr/>
    </dgm:pt>
    <dgm:pt modelId="{DE5BEEAF-4C45-4AC4-A8C5-C94DB9C79AC4}" type="pres">
      <dgm:prSet presAssocID="{C3F7ADEF-CDC2-4CA9-B835-5654CA23E0D0}" presName="nodeTx" presStyleLbl="node1" presStyleIdx="1" presStyleCnt="7">
        <dgm:presLayoutVars>
          <dgm:bulletEnabled val="1"/>
        </dgm:presLayoutVars>
      </dgm:prSet>
      <dgm:spPr/>
    </dgm:pt>
    <dgm:pt modelId="{D1495700-D794-476D-9392-CFAA684885D9}" type="pres">
      <dgm:prSet presAssocID="{C3F7ADEF-CDC2-4CA9-B835-5654CA23E0D0}" presName="invisiNode" presStyleLbl="node1" presStyleIdx="1" presStyleCnt="7"/>
      <dgm:spPr/>
    </dgm:pt>
    <dgm:pt modelId="{8BBA724B-1BFE-4A78-84A0-8E32D95AA0B8}" type="pres">
      <dgm:prSet presAssocID="{C3F7ADEF-CDC2-4CA9-B835-5654CA23E0D0}" presName="imagNode" presStyleLbl="fgImgPlace1" presStyleIdx="1" presStyleCnt="7" custScaleY="82456"/>
      <dgm:spPr>
        <a:blipFill>
          <a:blip xmlns:r="http://schemas.openxmlformats.org/officeDocument/2006/relationships" r:embed="rId3">
            <a:extLst>
              <a:ext uri="{96DAC541-7B7A-43D3-8B79-37D633B846F1}">
                <asvg:svgBlip xmlns:asvg="http://schemas.microsoft.com/office/drawing/2016/SVG/main" r:embed="rId4"/>
              </a:ext>
            </a:extLst>
          </a:blip>
          <a:srcRect/>
          <a:stretch>
            <a:fillRect l="-14000" r="-14000"/>
          </a:stretch>
        </a:blipFill>
      </dgm:spPr>
      <dgm:extLst>
        <a:ext uri="{E40237B7-FDA0-4F09-8148-C483321AD2D9}">
          <dgm14:cNvPr xmlns:dgm14="http://schemas.microsoft.com/office/drawing/2010/diagram" id="0" name="" descr="Route (Two Pins With A Path) with solid fill"/>
        </a:ext>
      </dgm:extLst>
    </dgm:pt>
    <dgm:pt modelId="{FBA81559-FA8E-4367-923B-93A8FB11D3B5}" type="pres">
      <dgm:prSet presAssocID="{A91FC0B6-566F-4BF6-AF88-3A1AB1041CE6}" presName="sibTrans" presStyleLbl="sibTrans2D1" presStyleIdx="0" presStyleCnt="0"/>
      <dgm:spPr/>
    </dgm:pt>
    <dgm:pt modelId="{B22AFA4E-27AD-4ED8-BBB9-EC36B545CCFB}" type="pres">
      <dgm:prSet presAssocID="{2E6C3B92-E3C8-455D-87D6-69ED0B907D7B}" presName="compNode" presStyleCnt="0"/>
      <dgm:spPr/>
    </dgm:pt>
    <dgm:pt modelId="{9C1BD165-B7FB-4B5B-AF1A-9295B86C1A5A}" type="pres">
      <dgm:prSet presAssocID="{2E6C3B92-E3C8-455D-87D6-69ED0B907D7B}" presName="bkgdShape" presStyleLbl="node1" presStyleIdx="2" presStyleCnt="7"/>
      <dgm:spPr/>
    </dgm:pt>
    <dgm:pt modelId="{70589348-783E-4742-9D10-6B0402180D59}" type="pres">
      <dgm:prSet presAssocID="{2E6C3B92-E3C8-455D-87D6-69ED0B907D7B}" presName="nodeTx" presStyleLbl="node1" presStyleIdx="2" presStyleCnt="7">
        <dgm:presLayoutVars>
          <dgm:bulletEnabled val="1"/>
        </dgm:presLayoutVars>
      </dgm:prSet>
      <dgm:spPr/>
    </dgm:pt>
    <dgm:pt modelId="{94216DA6-214F-481F-B2A7-95FBCCF479EF}" type="pres">
      <dgm:prSet presAssocID="{2E6C3B92-E3C8-455D-87D6-69ED0B907D7B}" presName="invisiNode" presStyleLbl="node1" presStyleIdx="2" presStyleCnt="7"/>
      <dgm:spPr/>
    </dgm:pt>
    <dgm:pt modelId="{A63C0869-1414-469E-AEC4-C7354E1CD566}" type="pres">
      <dgm:prSet presAssocID="{2E6C3B92-E3C8-455D-87D6-69ED0B907D7B}" presName="imagNode" presStyleLbl="fgImgPlace1" presStyleIdx="2" presStyleCnt="7" custScaleY="8245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rt with pulse with solid fill"/>
        </a:ext>
      </dgm:extLst>
    </dgm:pt>
    <dgm:pt modelId="{8313B227-DE0C-4892-B02C-3302983B4563}" type="pres">
      <dgm:prSet presAssocID="{22F68B5F-142F-4C73-B8A6-EC0C834B9747}" presName="sibTrans" presStyleLbl="sibTrans2D1" presStyleIdx="0" presStyleCnt="0"/>
      <dgm:spPr/>
    </dgm:pt>
    <dgm:pt modelId="{CE035589-3310-4F84-9BF4-D18E8CBABDE3}" type="pres">
      <dgm:prSet presAssocID="{E3B3AC08-A473-4CC0-BC23-F54152C684B1}" presName="compNode" presStyleCnt="0"/>
      <dgm:spPr/>
    </dgm:pt>
    <dgm:pt modelId="{898B24F2-60B1-4D73-B7C8-B51EE9B7243F}" type="pres">
      <dgm:prSet presAssocID="{E3B3AC08-A473-4CC0-BC23-F54152C684B1}" presName="bkgdShape" presStyleLbl="node1" presStyleIdx="3" presStyleCnt="7"/>
      <dgm:spPr/>
    </dgm:pt>
    <dgm:pt modelId="{4BFBF529-C64C-446C-B1BC-2CBEF2D551FF}" type="pres">
      <dgm:prSet presAssocID="{E3B3AC08-A473-4CC0-BC23-F54152C684B1}" presName="nodeTx" presStyleLbl="node1" presStyleIdx="3" presStyleCnt="7">
        <dgm:presLayoutVars>
          <dgm:bulletEnabled val="1"/>
        </dgm:presLayoutVars>
      </dgm:prSet>
      <dgm:spPr/>
    </dgm:pt>
    <dgm:pt modelId="{80BE8332-E41D-443E-AABA-4D061060CB74}" type="pres">
      <dgm:prSet presAssocID="{E3B3AC08-A473-4CC0-BC23-F54152C684B1}" presName="invisiNode" presStyleLbl="node1" presStyleIdx="3" presStyleCnt="7"/>
      <dgm:spPr/>
    </dgm:pt>
    <dgm:pt modelId="{CD531AD9-4A2B-4AEC-B667-C731B1754E23}" type="pres">
      <dgm:prSet presAssocID="{E3B3AC08-A473-4CC0-BC23-F54152C684B1}" presName="imagNode" presStyleLbl="fgImgPlace1" presStyleIdx="3" presStyleCnt="7" custScaleY="8245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ope Knot with solid fill"/>
        </a:ext>
      </dgm:extLst>
    </dgm:pt>
    <dgm:pt modelId="{EEC3FA6C-8D0F-4A95-85C2-F6748A88006F}" type="pres">
      <dgm:prSet presAssocID="{471BF28B-3DA2-4570-B047-2FFDE56B2DC0}" presName="sibTrans" presStyleLbl="sibTrans2D1" presStyleIdx="0" presStyleCnt="0"/>
      <dgm:spPr/>
    </dgm:pt>
    <dgm:pt modelId="{96921302-508A-4932-8649-5B582A6D3A7A}" type="pres">
      <dgm:prSet presAssocID="{1FBF36EB-1758-408C-982C-F29E1B4BDAA1}" presName="compNode" presStyleCnt="0"/>
      <dgm:spPr/>
    </dgm:pt>
    <dgm:pt modelId="{45B3DFF5-2537-4519-82E2-1B5795961857}" type="pres">
      <dgm:prSet presAssocID="{1FBF36EB-1758-408C-982C-F29E1B4BDAA1}" presName="bkgdShape" presStyleLbl="node1" presStyleIdx="4" presStyleCnt="7" custLinFactNeighborX="-1691"/>
      <dgm:spPr/>
    </dgm:pt>
    <dgm:pt modelId="{C4836960-C435-4F4F-98A5-5087E1568363}" type="pres">
      <dgm:prSet presAssocID="{1FBF36EB-1758-408C-982C-F29E1B4BDAA1}" presName="nodeTx" presStyleLbl="node1" presStyleIdx="4" presStyleCnt="7">
        <dgm:presLayoutVars>
          <dgm:bulletEnabled val="1"/>
        </dgm:presLayoutVars>
      </dgm:prSet>
      <dgm:spPr/>
    </dgm:pt>
    <dgm:pt modelId="{F52BE160-2B19-4382-AAE5-B6F71AA8DB6E}" type="pres">
      <dgm:prSet presAssocID="{1FBF36EB-1758-408C-982C-F29E1B4BDAA1}" presName="invisiNode" presStyleLbl="node1" presStyleIdx="4" presStyleCnt="7"/>
      <dgm:spPr/>
    </dgm:pt>
    <dgm:pt modelId="{7A395D1A-E10C-4D10-BCA1-3E093F511C4D}" type="pres">
      <dgm:prSet presAssocID="{1FBF36EB-1758-408C-982C-F29E1B4BDAA1}" presName="imagNode" presStyleLbl="fgImgPlace1" presStyleIdx="4" presStyleCnt="7" custScaleY="8245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eat Belt with solid fill"/>
        </a:ext>
      </dgm:extLst>
    </dgm:pt>
    <dgm:pt modelId="{1C1801B6-C9E2-4F1E-97BC-F50810BC70FA}" type="pres">
      <dgm:prSet presAssocID="{7E3AA85C-5A32-41FD-AF61-64626F714A00}" presName="sibTrans" presStyleLbl="sibTrans2D1" presStyleIdx="0" presStyleCnt="0"/>
      <dgm:spPr/>
    </dgm:pt>
    <dgm:pt modelId="{75B8D0C6-EC12-4AD3-A2C4-E80F7962B3F2}" type="pres">
      <dgm:prSet presAssocID="{6C9C2A06-2904-433B-8564-FC4B4D885BA5}" presName="compNode" presStyleCnt="0"/>
      <dgm:spPr/>
    </dgm:pt>
    <dgm:pt modelId="{D64EE959-D1D6-474C-A6F8-A63A0C712C54}" type="pres">
      <dgm:prSet presAssocID="{6C9C2A06-2904-433B-8564-FC4B4D885BA5}" presName="bkgdShape" presStyleLbl="node1" presStyleIdx="5" presStyleCnt="7"/>
      <dgm:spPr/>
    </dgm:pt>
    <dgm:pt modelId="{DFCDD5EB-0390-419C-9699-9CA88285E97C}" type="pres">
      <dgm:prSet presAssocID="{6C9C2A06-2904-433B-8564-FC4B4D885BA5}" presName="nodeTx" presStyleLbl="node1" presStyleIdx="5" presStyleCnt="7">
        <dgm:presLayoutVars>
          <dgm:bulletEnabled val="1"/>
        </dgm:presLayoutVars>
      </dgm:prSet>
      <dgm:spPr/>
    </dgm:pt>
    <dgm:pt modelId="{9F4DDF62-4217-442F-9877-9F63375D7B61}" type="pres">
      <dgm:prSet presAssocID="{6C9C2A06-2904-433B-8564-FC4B4D885BA5}" presName="invisiNode" presStyleLbl="node1" presStyleIdx="5" presStyleCnt="7"/>
      <dgm:spPr/>
    </dgm:pt>
    <dgm:pt modelId="{4E813BDA-910B-4F72-8EFA-97129C624B74}" type="pres">
      <dgm:prSet presAssocID="{6C9C2A06-2904-433B-8564-FC4B4D885BA5}" presName="imagNode" presStyleLbl="fgImgPlace1" presStyleIdx="5" presStyleCnt="7" custScaleY="8245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Head with gears with solid fill"/>
        </a:ext>
      </dgm:extLst>
    </dgm:pt>
    <dgm:pt modelId="{E0C9A6B1-56C4-4491-9A46-F0E2ACB3BC7A}" type="pres">
      <dgm:prSet presAssocID="{AB9A30B0-BC0F-488E-BA38-247564137A71}" presName="sibTrans" presStyleLbl="sibTrans2D1" presStyleIdx="0" presStyleCnt="0"/>
      <dgm:spPr/>
    </dgm:pt>
    <dgm:pt modelId="{66759566-F52E-4380-88E7-06D8928EA88A}" type="pres">
      <dgm:prSet presAssocID="{DDC5856E-3956-4083-BC04-E513EE36B3F7}" presName="compNode" presStyleCnt="0"/>
      <dgm:spPr/>
    </dgm:pt>
    <dgm:pt modelId="{784D8F11-22EC-4CB7-83C9-D132ED013C42}" type="pres">
      <dgm:prSet presAssocID="{DDC5856E-3956-4083-BC04-E513EE36B3F7}" presName="bkgdShape" presStyleLbl="node1" presStyleIdx="6" presStyleCnt="7"/>
      <dgm:spPr/>
    </dgm:pt>
    <dgm:pt modelId="{42779726-EE78-4803-A260-CC1CE4E55516}" type="pres">
      <dgm:prSet presAssocID="{DDC5856E-3956-4083-BC04-E513EE36B3F7}" presName="nodeTx" presStyleLbl="node1" presStyleIdx="6" presStyleCnt="7">
        <dgm:presLayoutVars>
          <dgm:bulletEnabled val="1"/>
        </dgm:presLayoutVars>
      </dgm:prSet>
      <dgm:spPr/>
    </dgm:pt>
    <dgm:pt modelId="{E1F8CA4B-4374-45C1-B9AD-39754C51CBD2}" type="pres">
      <dgm:prSet presAssocID="{DDC5856E-3956-4083-BC04-E513EE36B3F7}" presName="invisiNode" presStyleLbl="node1" presStyleIdx="6" presStyleCnt="7"/>
      <dgm:spPr/>
    </dgm:pt>
    <dgm:pt modelId="{30974462-2640-4AAE-B50F-34CAF3050AC3}" type="pres">
      <dgm:prSet presAssocID="{DDC5856E-3956-4083-BC04-E513EE36B3F7}" presName="imagNode" presStyleLbl="fgImgPlace1" presStyleIdx="6" presStyleCnt="7" custScaleY="82456"/>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Playbook with solid fill"/>
        </a:ext>
      </dgm:extLst>
    </dgm:pt>
  </dgm:ptLst>
  <dgm:cxnLst>
    <dgm:cxn modelId="{12B99901-750F-44BA-8FE5-66D4162DF309}" type="presOf" srcId="{2E6C3B92-E3C8-455D-87D6-69ED0B907D7B}" destId="{9C1BD165-B7FB-4B5B-AF1A-9295B86C1A5A}" srcOrd="0" destOrd="0" presId="urn:microsoft.com/office/officeart/2005/8/layout/hList7"/>
    <dgm:cxn modelId="{B7996002-9AEC-422D-8F97-E338926517BE}" type="presOf" srcId="{45DD9FC5-E072-41D8-BE00-3F3FB6A55810}" destId="{5FB7B920-035E-4972-BF80-8F0806D24E68}" srcOrd="0" destOrd="0" presId="urn:microsoft.com/office/officeart/2005/8/layout/hList7"/>
    <dgm:cxn modelId="{3B07DC10-2177-40DA-B68C-F94A44E76151}" type="presOf" srcId="{C3F7ADEF-CDC2-4CA9-B835-5654CA23E0D0}" destId="{A5185C26-5A3B-4311-850F-CB71DCB11A87}" srcOrd="0" destOrd="0" presId="urn:microsoft.com/office/officeart/2005/8/layout/hList7"/>
    <dgm:cxn modelId="{F1DBAE11-9442-487A-883A-94DF2889F02A}" srcId="{FCEE2DA9-AEEC-4E7A-B921-C570D98CADEF}" destId="{E3B3AC08-A473-4CC0-BC23-F54152C684B1}" srcOrd="3" destOrd="0" parTransId="{782FEF1E-B656-4CE7-A34F-2B43FA3A6D17}" sibTransId="{471BF28B-3DA2-4570-B047-2FFDE56B2DC0}"/>
    <dgm:cxn modelId="{DAA0F023-7BCD-4BA1-9332-48178565F77D}" srcId="{FCEE2DA9-AEEC-4E7A-B921-C570D98CADEF}" destId="{2E6C3B92-E3C8-455D-87D6-69ED0B907D7B}" srcOrd="2" destOrd="0" parTransId="{CF53DD7A-C538-495A-9026-F607FC095B8D}" sibTransId="{22F68B5F-142F-4C73-B8A6-EC0C834B9747}"/>
    <dgm:cxn modelId="{8BEA6F27-3A28-4B14-B3AD-7A0DFC500BE4}" srcId="{FCEE2DA9-AEEC-4E7A-B921-C570D98CADEF}" destId="{DDC5856E-3956-4083-BC04-E513EE36B3F7}" srcOrd="6" destOrd="0" parTransId="{EE7AB497-21A5-410E-9DE1-82B60F56B630}" sibTransId="{A2DF0BFB-50B3-4F2D-A2E8-92B06A74EDA0}"/>
    <dgm:cxn modelId="{3C0B0F38-02B0-4200-A4A3-0E18A1C9E628}" type="presOf" srcId="{C3F7ADEF-CDC2-4CA9-B835-5654CA23E0D0}" destId="{DE5BEEAF-4C45-4AC4-A8C5-C94DB9C79AC4}" srcOrd="1" destOrd="0" presId="urn:microsoft.com/office/officeart/2005/8/layout/hList7"/>
    <dgm:cxn modelId="{1CF24938-6C41-4E20-B245-E7F175F2F4CE}" type="presOf" srcId="{FCEE2DA9-AEEC-4E7A-B921-C570D98CADEF}" destId="{007A2EFE-BE5E-41AB-BAF1-379A6CF3B55C}" srcOrd="0" destOrd="0" presId="urn:microsoft.com/office/officeart/2005/8/layout/hList7"/>
    <dgm:cxn modelId="{73A70E44-F259-4A1B-9638-402B9ACA2F08}" type="presOf" srcId="{2E6C3B92-E3C8-455D-87D6-69ED0B907D7B}" destId="{70589348-783E-4742-9D10-6B0402180D59}" srcOrd="1" destOrd="0" presId="urn:microsoft.com/office/officeart/2005/8/layout/hList7"/>
    <dgm:cxn modelId="{1A51B073-A731-4994-A708-27D073040287}" type="presOf" srcId="{AB9A30B0-BC0F-488E-BA38-247564137A71}" destId="{E0C9A6B1-56C4-4491-9A46-F0E2ACB3BC7A}" srcOrd="0" destOrd="0" presId="urn:microsoft.com/office/officeart/2005/8/layout/hList7"/>
    <dgm:cxn modelId="{3A5BAB59-5698-4FF4-A5B2-6146CEDC363A}" type="presOf" srcId="{1FBF36EB-1758-408C-982C-F29E1B4BDAA1}" destId="{45B3DFF5-2537-4519-82E2-1B5795961857}" srcOrd="0" destOrd="0" presId="urn:microsoft.com/office/officeart/2005/8/layout/hList7"/>
    <dgm:cxn modelId="{1FF1727C-B0E7-4004-87E3-D2F7D17B2E01}" type="presOf" srcId="{7E3AA85C-5A32-41FD-AF61-64626F714A00}" destId="{1C1801B6-C9E2-4F1E-97BC-F50810BC70FA}" srcOrd="0" destOrd="0" presId="urn:microsoft.com/office/officeart/2005/8/layout/hList7"/>
    <dgm:cxn modelId="{FA9FC57E-DD5A-4566-B377-DEE24B133D1F}" srcId="{FCEE2DA9-AEEC-4E7A-B921-C570D98CADEF}" destId="{C3F7ADEF-CDC2-4CA9-B835-5654CA23E0D0}" srcOrd="1" destOrd="0" parTransId="{95DF804F-FDCF-4703-8D02-7D6CD2A420EE}" sibTransId="{A91FC0B6-566F-4BF6-AF88-3A1AB1041CE6}"/>
    <dgm:cxn modelId="{A8DD2B80-7956-47B3-8EF7-7A2815B287DD}" srcId="{FCEE2DA9-AEEC-4E7A-B921-C570D98CADEF}" destId="{DC01326C-9B57-43D5-A0FC-2370A5A626F6}" srcOrd="0" destOrd="0" parTransId="{ABF0CE8F-A4BE-4922-B98C-5406652BE04B}" sibTransId="{45DD9FC5-E072-41D8-BE00-3F3FB6A55810}"/>
    <dgm:cxn modelId="{58D1A293-ADBB-42A9-B0E3-243F0ABE8E90}" type="presOf" srcId="{A91FC0B6-566F-4BF6-AF88-3A1AB1041CE6}" destId="{FBA81559-FA8E-4367-923B-93A8FB11D3B5}" srcOrd="0" destOrd="0" presId="urn:microsoft.com/office/officeart/2005/8/layout/hList7"/>
    <dgm:cxn modelId="{40092796-2908-4D2A-88D7-3B3AA7D361E0}" type="presOf" srcId="{E3B3AC08-A473-4CC0-BC23-F54152C684B1}" destId="{4BFBF529-C64C-446C-B1BC-2CBEF2D551FF}" srcOrd="1" destOrd="0" presId="urn:microsoft.com/office/officeart/2005/8/layout/hList7"/>
    <dgm:cxn modelId="{C41D3496-7D19-4AF9-B176-BEF5EF06A391}" type="presOf" srcId="{DC01326C-9B57-43D5-A0FC-2370A5A626F6}" destId="{ABAE3E25-BCDC-4526-BC07-EE1FEA67D3B7}" srcOrd="0" destOrd="0" presId="urn:microsoft.com/office/officeart/2005/8/layout/hList7"/>
    <dgm:cxn modelId="{2977BA9B-88DA-4680-BD19-2E6582974291}" type="presOf" srcId="{DDC5856E-3956-4083-BC04-E513EE36B3F7}" destId="{784D8F11-22EC-4CB7-83C9-D132ED013C42}" srcOrd="0" destOrd="0" presId="urn:microsoft.com/office/officeart/2005/8/layout/hList7"/>
    <dgm:cxn modelId="{EC0A28A1-3544-4916-B12C-31AA2CB96204}" type="presOf" srcId="{1FBF36EB-1758-408C-982C-F29E1B4BDAA1}" destId="{C4836960-C435-4F4F-98A5-5087E1568363}" srcOrd="1" destOrd="0" presId="urn:microsoft.com/office/officeart/2005/8/layout/hList7"/>
    <dgm:cxn modelId="{FE0163A7-D97D-4473-8D26-AFA9EE738756}" type="presOf" srcId="{471BF28B-3DA2-4570-B047-2FFDE56B2DC0}" destId="{EEC3FA6C-8D0F-4A95-85C2-F6748A88006F}" srcOrd="0" destOrd="0" presId="urn:microsoft.com/office/officeart/2005/8/layout/hList7"/>
    <dgm:cxn modelId="{7174E3AE-94BF-4C0A-8B62-E871E09F4325}" type="presOf" srcId="{6C9C2A06-2904-433B-8564-FC4B4D885BA5}" destId="{D64EE959-D1D6-474C-A6F8-A63A0C712C54}" srcOrd="0" destOrd="0" presId="urn:microsoft.com/office/officeart/2005/8/layout/hList7"/>
    <dgm:cxn modelId="{B4E401BB-7F00-4294-80B8-88C9953CAD26}" type="presOf" srcId="{E3B3AC08-A473-4CC0-BC23-F54152C684B1}" destId="{898B24F2-60B1-4D73-B7C8-B51EE9B7243F}" srcOrd="0" destOrd="0" presId="urn:microsoft.com/office/officeart/2005/8/layout/hList7"/>
    <dgm:cxn modelId="{900151BB-E15C-422C-8E3F-276F95DDA3F5}" type="presOf" srcId="{22F68B5F-142F-4C73-B8A6-EC0C834B9747}" destId="{8313B227-DE0C-4892-B02C-3302983B4563}" srcOrd="0" destOrd="0" presId="urn:microsoft.com/office/officeart/2005/8/layout/hList7"/>
    <dgm:cxn modelId="{68B8BBBC-0BD7-4AE2-BA16-E975BD6788AE}" type="presOf" srcId="{DC01326C-9B57-43D5-A0FC-2370A5A626F6}" destId="{AC29CD51-D9DC-4A37-AFC4-6DD58625897F}" srcOrd="1" destOrd="0" presId="urn:microsoft.com/office/officeart/2005/8/layout/hList7"/>
    <dgm:cxn modelId="{EB8F8DC2-1B26-4CE5-AAAB-79482AB61B0E}" srcId="{FCEE2DA9-AEEC-4E7A-B921-C570D98CADEF}" destId="{1FBF36EB-1758-408C-982C-F29E1B4BDAA1}" srcOrd="4" destOrd="0" parTransId="{2198BF50-56C3-4674-8D24-4513C8A65DD4}" sibTransId="{7E3AA85C-5A32-41FD-AF61-64626F714A00}"/>
    <dgm:cxn modelId="{71B1DCD8-C704-4822-8EA2-503E7EFE79A0}" type="presOf" srcId="{6C9C2A06-2904-433B-8564-FC4B4D885BA5}" destId="{DFCDD5EB-0390-419C-9699-9CA88285E97C}" srcOrd="1" destOrd="0" presId="urn:microsoft.com/office/officeart/2005/8/layout/hList7"/>
    <dgm:cxn modelId="{A76FC8F2-B9E7-4E41-B383-A9AED4ABDA21}" srcId="{FCEE2DA9-AEEC-4E7A-B921-C570D98CADEF}" destId="{6C9C2A06-2904-433B-8564-FC4B4D885BA5}" srcOrd="5" destOrd="0" parTransId="{DC3F2371-E1BB-4F16-80C1-E6D46370758C}" sibTransId="{AB9A30B0-BC0F-488E-BA38-247564137A71}"/>
    <dgm:cxn modelId="{55296FF6-DD9D-485F-96D8-DE6016513AA2}" type="presOf" srcId="{DDC5856E-3956-4083-BC04-E513EE36B3F7}" destId="{42779726-EE78-4803-A260-CC1CE4E55516}" srcOrd="1" destOrd="0" presId="urn:microsoft.com/office/officeart/2005/8/layout/hList7"/>
    <dgm:cxn modelId="{E7E21E18-4C74-4A3C-9A5F-DFDFA9FD0F2F}" type="presParOf" srcId="{007A2EFE-BE5E-41AB-BAF1-379A6CF3B55C}" destId="{68A465B4-AD2F-4665-B4C1-E92339AEE25A}" srcOrd="0" destOrd="0" presId="urn:microsoft.com/office/officeart/2005/8/layout/hList7"/>
    <dgm:cxn modelId="{8E6347FD-BAC0-4081-9213-C45D99D6A75C}" type="presParOf" srcId="{007A2EFE-BE5E-41AB-BAF1-379A6CF3B55C}" destId="{C2B53DD5-5E79-4877-88EE-97BF4C84580B}" srcOrd="1" destOrd="0" presId="urn:microsoft.com/office/officeart/2005/8/layout/hList7"/>
    <dgm:cxn modelId="{C988324C-54C4-4545-AE1D-BFA406CD4468}" type="presParOf" srcId="{C2B53DD5-5E79-4877-88EE-97BF4C84580B}" destId="{5C537F48-1A3A-4034-9F8F-E5D128237048}" srcOrd="0" destOrd="0" presId="urn:microsoft.com/office/officeart/2005/8/layout/hList7"/>
    <dgm:cxn modelId="{BF0B90FC-1296-4C12-8AB2-A0A28E4B5A4A}" type="presParOf" srcId="{5C537F48-1A3A-4034-9F8F-E5D128237048}" destId="{ABAE3E25-BCDC-4526-BC07-EE1FEA67D3B7}" srcOrd="0" destOrd="0" presId="urn:microsoft.com/office/officeart/2005/8/layout/hList7"/>
    <dgm:cxn modelId="{D29221F4-3A54-4B5D-BB80-D5F0445FF764}" type="presParOf" srcId="{5C537F48-1A3A-4034-9F8F-E5D128237048}" destId="{AC29CD51-D9DC-4A37-AFC4-6DD58625897F}" srcOrd="1" destOrd="0" presId="urn:microsoft.com/office/officeart/2005/8/layout/hList7"/>
    <dgm:cxn modelId="{F98557C4-AEF4-4E61-B59C-4FEF777328B7}" type="presParOf" srcId="{5C537F48-1A3A-4034-9F8F-E5D128237048}" destId="{E1F416A7-A5C4-4F6F-86CE-D9AADD464696}" srcOrd="2" destOrd="0" presId="urn:microsoft.com/office/officeart/2005/8/layout/hList7"/>
    <dgm:cxn modelId="{8BC5179D-138B-4C41-9956-754B8D7D5071}" type="presParOf" srcId="{5C537F48-1A3A-4034-9F8F-E5D128237048}" destId="{3D2171BB-6E5E-492E-BBDF-B6D15E26CA5F}" srcOrd="3" destOrd="0" presId="urn:microsoft.com/office/officeart/2005/8/layout/hList7"/>
    <dgm:cxn modelId="{38C6D26E-35EC-4D3D-8252-9945BADEB975}" type="presParOf" srcId="{C2B53DD5-5E79-4877-88EE-97BF4C84580B}" destId="{5FB7B920-035E-4972-BF80-8F0806D24E68}" srcOrd="1" destOrd="0" presId="urn:microsoft.com/office/officeart/2005/8/layout/hList7"/>
    <dgm:cxn modelId="{7F3CC280-816E-481D-B515-711207788989}" type="presParOf" srcId="{C2B53DD5-5E79-4877-88EE-97BF4C84580B}" destId="{E9478617-B5A4-49C5-83E7-570B22B158C4}" srcOrd="2" destOrd="0" presId="urn:microsoft.com/office/officeart/2005/8/layout/hList7"/>
    <dgm:cxn modelId="{6F273374-55E9-47AE-8C2C-A97301E396B3}" type="presParOf" srcId="{E9478617-B5A4-49C5-83E7-570B22B158C4}" destId="{A5185C26-5A3B-4311-850F-CB71DCB11A87}" srcOrd="0" destOrd="0" presId="urn:microsoft.com/office/officeart/2005/8/layout/hList7"/>
    <dgm:cxn modelId="{B1BCD784-5260-4261-9524-023056C2FE16}" type="presParOf" srcId="{E9478617-B5A4-49C5-83E7-570B22B158C4}" destId="{DE5BEEAF-4C45-4AC4-A8C5-C94DB9C79AC4}" srcOrd="1" destOrd="0" presId="urn:microsoft.com/office/officeart/2005/8/layout/hList7"/>
    <dgm:cxn modelId="{FDE589D3-AE3E-48B6-BECB-DD48241643A1}" type="presParOf" srcId="{E9478617-B5A4-49C5-83E7-570B22B158C4}" destId="{D1495700-D794-476D-9392-CFAA684885D9}" srcOrd="2" destOrd="0" presId="urn:microsoft.com/office/officeart/2005/8/layout/hList7"/>
    <dgm:cxn modelId="{EEFB5D78-0B46-4D20-A0AF-832C23ED7807}" type="presParOf" srcId="{E9478617-B5A4-49C5-83E7-570B22B158C4}" destId="{8BBA724B-1BFE-4A78-84A0-8E32D95AA0B8}" srcOrd="3" destOrd="0" presId="urn:microsoft.com/office/officeart/2005/8/layout/hList7"/>
    <dgm:cxn modelId="{C792C3A6-43FF-4AF0-899D-12C32559E5BE}" type="presParOf" srcId="{C2B53DD5-5E79-4877-88EE-97BF4C84580B}" destId="{FBA81559-FA8E-4367-923B-93A8FB11D3B5}" srcOrd="3" destOrd="0" presId="urn:microsoft.com/office/officeart/2005/8/layout/hList7"/>
    <dgm:cxn modelId="{0F48A14F-7106-4E87-AA89-C6AA1E9D4CD8}" type="presParOf" srcId="{C2B53DD5-5E79-4877-88EE-97BF4C84580B}" destId="{B22AFA4E-27AD-4ED8-BBB9-EC36B545CCFB}" srcOrd="4" destOrd="0" presId="urn:microsoft.com/office/officeart/2005/8/layout/hList7"/>
    <dgm:cxn modelId="{75AEBC8C-39FF-40B9-9A26-56BBDFEA7F5E}" type="presParOf" srcId="{B22AFA4E-27AD-4ED8-BBB9-EC36B545CCFB}" destId="{9C1BD165-B7FB-4B5B-AF1A-9295B86C1A5A}" srcOrd="0" destOrd="0" presId="urn:microsoft.com/office/officeart/2005/8/layout/hList7"/>
    <dgm:cxn modelId="{5FBD31AB-9736-40FB-9F0C-88F37253E5D9}" type="presParOf" srcId="{B22AFA4E-27AD-4ED8-BBB9-EC36B545CCFB}" destId="{70589348-783E-4742-9D10-6B0402180D59}" srcOrd="1" destOrd="0" presId="urn:microsoft.com/office/officeart/2005/8/layout/hList7"/>
    <dgm:cxn modelId="{083F81AD-16A6-43B5-9367-0B436E8383DC}" type="presParOf" srcId="{B22AFA4E-27AD-4ED8-BBB9-EC36B545CCFB}" destId="{94216DA6-214F-481F-B2A7-95FBCCF479EF}" srcOrd="2" destOrd="0" presId="urn:microsoft.com/office/officeart/2005/8/layout/hList7"/>
    <dgm:cxn modelId="{84064495-3CC8-4B60-A37F-2B7D0CC522E5}" type="presParOf" srcId="{B22AFA4E-27AD-4ED8-BBB9-EC36B545CCFB}" destId="{A63C0869-1414-469E-AEC4-C7354E1CD566}" srcOrd="3" destOrd="0" presId="urn:microsoft.com/office/officeart/2005/8/layout/hList7"/>
    <dgm:cxn modelId="{2A59F859-F0D8-4CCA-BCF3-7D47F413588E}" type="presParOf" srcId="{C2B53DD5-5E79-4877-88EE-97BF4C84580B}" destId="{8313B227-DE0C-4892-B02C-3302983B4563}" srcOrd="5" destOrd="0" presId="urn:microsoft.com/office/officeart/2005/8/layout/hList7"/>
    <dgm:cxn modelId="{B36B5172-81E4-48E3-93E2-5682FEAC54DA}" type="presParOf" srcId="{C2B53DD5-5E79-4877-88EE-97BF4C84580B}" destId="{CE035589-3310-4F84-9BF4-D18E8CBABDE3}" srcOrd="6" destOrd="0" presId="urn:microsoft.com/office/officeart/2005/8/layout/hList7"/>
    <dgm:cxn modelId="{7A87A693-B8E1-49E8-8C12-6D1C50240B4E}" type="presParOf" srcId="{CE035589-3310-4F84-9BF4-D18E8CBABDE3}" destId="{898B24F2-60B1-4D73-B7C8-B51EE9B7243F}" srcOrd="0" destOrd="0" presId="urn:microsoft.com/office/officeart/2005/8/layout/hList7"/>
    <dgm:cxn modelId="{096872A7-CA7D-4D60-BB1F-FA243976FBD9}" type="presParOf" srcId="{CE035589-3310-4F84-9BF4-D18E8CBABDE3}" destId="{4BFBF529-C64C-446C-B1BC-2CBEF2D551FF}" srcOrd="1" destOrd="0" presId="urn:microsoft.com/office/officeart/2005/8/layout/hList7"/>
    <dgm:cxn modelId="{E94E53FD-EE0B-48BC-9B69-9215A0AB3DF3}" type="presParOf" srcId="{CE035589-3310-4F84-9BF4-D18E8CBABDE3}" destId="{80BE8332-E41D-443E-AABA-4D061060CB74}" srcOrd="2" destOrd="0" presId="urn:microsoft.com/office/officeart/2005/8/layout/hList7"/>
    <dgm:cxn modelId="{9C7ED0EF-4C32-4C25-B0A2-08159C09BF75}" type="presParOf" srcId="{CE035589-3310-4F84-9BF4-D18E8CBABDE3}" destId="{CD531AD9-4A2B-4AEC-B667-C731B1754E23}" srcOrd="3" destOrd="0" presId="urn:microsoft.com/office/officeart/2005/8/layout/hList7"/>
    <dgm:cxn modelId="{3721B7D8-A6D4-4AA8-B93A-343DFBC85E98}" type="presParOf" srcId="{C2B53DD5-5E79-4877-88EE-97BF4C84580B}" destId="{EEC3FA6C-8D0F-4A95-85C2-F6748A88006F}" srcOrd="7" destOrd="0" presId="urn:microsoft.com/office/officeart/2005/8/layout/hList7"/>
    <dgm:cxn modelId="{144931BC-7263-4F33-B4B0-0164190E9203}" type="presParOf" srcId="{C2B53DD5-5E79-4877-88EE-97BF4C84580B}" destId="{96921302-508A-4932-8649-5B582A6D3A7A}" srcOrd="8" destOrd="0" presId="urn:microsoft.com/office/officeart/2005/8/layout/hList7"/>
    <dgm:cxn modelId="{BD144BFB-9FFC-49F6-9BF4-0A545FC9AE5B}" type="presParOf" srcId="{96921302-508A-4932-8649-5B582A6D3A7A}" destId="{45B3DFF5-2537-4519-82E2-1B5795961857}" srcOrd="0" destOrd="0" presId="urn:microsoft.com/office/officeart/2005/8/layout/hList7"/>
    <dgm:cxn modelId="{F36D329F-C173-40D9-86DF-31A0A2C7CD45}" type="presParOf" srcId="{96921302-508A-4932-8649-5B582A6D3A7A}" destId="{C4836960-C435-4F4F-98A5-5087E1568363}" srcOrd="1" destOrd="0" presId="urn:microsoft.com/office/officeart/2005/8/layout/hList7"/>
    <dgm:cxn modelId="{66B79509-C04B-463C-A5F7-01E5E9F6B2C7}" type="presParOf" srcId="{96921302-508A-4932-8649-5B582A6D3A7A}" destId="{F52BE160-2B19-4382-AAE5-B6F71AA8DB6E}" srcOrd="2" destOrd="0" presId="urn:microsoft.com/office/officeart/2005/8/layout/hList7"/>
    <dgm:cxn modelId="{3DFAFFD9-372F-4236-8062-9B5B4FBAEA10}" type="presParOf" srcId="{96921302-508A-4932-8649-5B582A6D3A7A}" destId="{7A395D1A-E10C-4D10-BCA1-3E093F511C4D}" srcOrd="3" destOrd="0" presId="urn:microsoft.com/office/officeart/2005/8/layout/hList7"/>
    <dgm:cxn modelId="{6A069EF0-0999-4E11-8422-9CAC2259A82C}" type="presParOf" srcId="{C2B53DD5-5E79-4877-88EE-97BF4C84580B}" destId="{1C1801B6-C9E2-4F1E-97BC-F50810BC70FA}" srcOrd="9" destOrd="0" presId="urn:microsoft.com/office/officeart/2005/8/layout/hList7"/>
    <dgm:cxn modelId="{37737835-58B9-4F92-B89F-1949B2966D0F}" type="presParOf" srcId="{C2B53DD5-5E79-4877-88EE-97BF4C84580B}" destId="{75B8D0C6-EC12-4AD3-A2C4-E80F7962B3F2}" srcOrd="10" destOrd="0" presId="urn:microsoft.com/office/officeart/2005/8/layout/hList7"/>
    <dgm:cxn modelId="{8EE0BB2D-9BD6-43B6-91B0-BEDD33B67BA5}" type="presParOf" srcId="{75B8D0C6-EC12-4AD3-A2C4-E80F7962B3F2}" destId="{D64EE959-D1D6-474C-A6F8-A63A0C712C54}" srcOrd="0" destOrd="0" presId="urn:microsoft.com/office/officeart/2005/8/layout/hList7"/>
    <dgm:cxn modelId="{BA1EAFAC-A9AA-4721-94D1-7D0EE8A3243D}" type="presParOf" srcId="{75B8D0C6-EC12-4AD3-A2C4-E80F7962B3F2}" destId="{DFCDD5EB-0390-419C-9699-9CA88285E97C}" srcOrd="1" destOrd="0" presId="urn:microsoft.com/office/officeart/2005/8/layout/hList7"/>
    <dgm:cxn modelId="{6B61040F-FA05-4301-947F-D1405BD977CD}" type="presParOf" srcId="{75B8D0C6-EC12-4AD3-A2C4-E80F7962B3F2}" destId="{9F4DDF62-4217-442F-9877-9F63375D7B61}" srcOrd="2" destOrd="0" presId="urn:microsoft.com/office/officeart/2005/8/layout/hList7"/>
    <dgm:cxn modelId="{4C865513-A451-413D-9006-C2CCCEF507F9}" type="presParOf" srcId="{75B8D0C6-EC12-4AD3-A2C4-E80F7962B3F2}" destId="{4E813BDA-910B-4F72-8EFA-97129C624B74}" srcOrd="3" destOrd="0" presId="urn:microsoft.com/office/officeart/2005/8/layout/hList7"/>
    <dgm:cxn modelId="{56EB3233-FFCD-4120-9ED6-78849664ACBE}" type="presParOf" srcId="{C2B53DD5-5E79-4877-88EE-97BF4C84580B}" destId="{E0C9A6B1-56C4-4491-9A46-F0E2ACB3BC7A}" srcOrd="11" destOrd="0" presId="urn:microsoft.com/office/officeart/2005/8/layout/hList7"/>
    <dgm:cxn modelId="{727F4C3A-9A82-4231-9F46-C955C0E70200}" type="presParOf" srcId="{C2B53DD5-5E79-4877-88EE-97BF4C84580B}" destId="{66759566-F52E-4380-88E7-06D8928EA88A}" srcOrd="12" destOrd="0" presId="urn:microsoft.com/office/officeart/2005/8/layout/hList7"/>
    <dgm:cxn modelId="{7F55B44B-5519-4BDE-B146-FEEE784640D2}" type="presParOf" srcId="{66759566-F52E-4380-88E7-06D8928EA88A}" destId="{784D8F11-22EC-4CB7-83C9-D132ED013C42}" srcOrd="0" destOrd="0" presId="urn:microsoft.com/office/officeart/2005/8/layout/hList7"/>
    <dgm:cxn modelId="{3DF2BA2E-4095-4426-AB74-996B857BCA5C}" type="presParOf" srcId="{66759566-F52E-4380-88E7-06D8928EA88A}" destId="{42779726-EE78-4803-A260-CC1CE4E55516}" srcOrd="1" destOrd="0" presId="urn:microsoft.com/office/officeart/2005/8/layout/hList7"/>
    <dgm:cxn modelId="{C739BEDD-EF13-4BDC-846E-CD3C355430D8}" type="presParOf" srcId="{66759566-F52E-4380-88E7-06D8928EA88A}" destId="{E1F8CA4B-4374-45C1-B9AD-39754C51CBD2}" srcOrd="2" destOrd="0" presId="urn:microsoft.com/office/officeart/2005/8/layout/hList7"/>
    <dgm:cxn modelId="{8FD2060A-A635-4A81-8FAF-22E98C8378FC}" type="presParOf" srcId="{66759566-F52E-4380-88E7-06D8928EA88A}" destId="{30974462-2640-4AAE-B50F-34CAF3050AC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CC324-7657-4716-8EC1-2B7C51E21F05}">
      <dsp:nvSpPr>
        <dsp:cNvPr id="0" name=""/>
        <dsp:cNvSpPr/>
      </dsp:nvSpPr>
      <dsp:spPr>
        <a:xfrm>
          <a:off x="0" y="439856"/>
          <a:ext cx="7717276" cy="308691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DA8C2-5479-422C-8BAF-E7EE060EEBE8}">
      <dsp:nvSpPr>
        <dsp:cNvPr id="0" name=""/>
        <dsp:cNvSpPr/>
      </dsp:nvSpPr>
      <dsp:spPr>
        <a:xfrm>
          <a:off x="926073" y="980065"/>
          <a:ext cx="2546701" cy="151258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Palliative Care</a:t>
          </a:r>
        </a:p>
      </dsp:txBody>
      <dsp:txXfrm>
        <a:off x="926073" y="980065"/>
        <a:ext cx="2546701" cy="1512586"/>
      </dsp:txXfrm>
    </dsp:sp>
    <dsp:sp modelId="{69A450D9-039F-46D9-937D-13D48FE2A0A2}">
      <dsp:nvSpPr>
        <dsp:cNvPr id="0" name=""/>
        <dsp:cNvSpPr/>
      </dsp:nvSpPr>
      <dsp:spPr>
        <a:xfrm>
          <a:off x="3858638" y="1473971"/>
          <a:ext cx="3009738" cy="151258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232" rIns="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Psychiatry/Psychotherapy</a:t>
          </a:r>
        </a:p>
      </dsp:txBody>
      <dsp:txXfrm>
        <a:off x="3858638" y="1473971"/>
        <a:ext cx="3009738" cy="151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61D65-1039-4403-9BF1-C46259A0455A}">
      <dsp:nvSpPr>
        <dsp:cNvPr id="0" name=""/>
        <dsp:cNvSpPr/>
      </dsp:nvSpPr>
      <dsp:spPr>
        <a:xfrm>
          <a:off x="2969178" y="0"/>
          <a:ext cx="5717348" cy="3573343"/>
        </a:xfrm>
        <a:prstGeom prst="swooshArrow">
          <a:avLst>
            <a:gd name="adj1" fmla="val 25000"/>
            <a:gd name="adj2" fmla="val 25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EC93B75-97FB-4759-9732-6BD5457011D7}">
      <dsp:nvSpPr>
        <dsp:cNvPr id="0" name=""/>
        <dsp:cNvSpPr/>
      </dsp:nvSpPr>
      <dsp:spPr>
        <a:xfrm>
          <a:off x="3695281" y="2466321"/>
          <a:ext cx="148651" cy="14865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DE6196E-28B9-42B3-9687-3A10892D347C}">
      <dsp:nvSpPr>
        <dsp:cNvPr id="0" name=""/>
        <dsp:cNvSpPr/>
      </dsp:nvSpPr>
      <dsp:spPr>
        <a:xfrm>
          <a:off x="3769606" y="2540646"/>
          <a:ext cx="1332142" cy="1032696"/>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78767"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n w="3175">
                <a:solidFill>
                  <a:schemeClr val="dk1">
                    <a:hueOff val="0"/>
                    <a:satOff val="0"/>
                    <a:lumOff val="0"/>
                  </a:schemeClr>
                </a:solidFill>
              </a:ln>
              <a:effectLst>
                <a:outerShdw blurRad="50800" dist="38100" algn="l" rotWithShape="0">
                  <a:prstClr val="black">
                    <a:alpha val="40000"/>
                  </a:prstClr>
                </a:outerShdw>
              </a:effectLst>
            </a:rPr>
            <a:t>Current Practice</a:t>
          </a:r>
        </a:p>
      </dsp:txBody>
      <dsp:txXfrm>
        <a:off x="3769606" y="2540646"/>
        <a:ext cx="1332142" cy="1032696"/>
      </dsp:txXfrm>
    </dsp:sp>
    <dsp:sp modelId="{8E11CCDA-B1CD-4F9C-B612-DBEA80461028}">
      <dsp:nvSpPr>
        <dsp:cNvPr id="0" name=""/>
        <dsp:cNvSpPr/>
      </dsp:nvSpPr>
      <dsp:spPr>
        <a:xfrm>
          <a:off x="5007412" y="1495086"/>
          <a:ext cx="268715" cy="268715"/>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C40973A-0BB9-445D-8337-8ADFED4E0A00}">
      <dsp:nvSpPr>
        <dsp:cNvPr id="0" name=""/>
        <dsp:cNvSpPr/>
      </dsp:nvSpPr>
      <dsp:spPr>
        <a:xfrm>
          <a:off x="5141770" y="1629444"/>
          <a:ext cx="1372163" cy="1943898"/>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387"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n w="3175">
                <a:solidFill>
                  <a:schemeClr val="dk1">
                    <a:hueOff val="0"/>
                    <a:satOff val="0"/>
                    <a:lumOff val="0"/>
                  </a:schemeClr>
                </a:solidFill>
              </a:ln>
              <a:effectLst>
                <a:outerShdw blurRad="50800" dist="38100" algn="l" rotWithShape="0">
                  <a:prstClr val="black">
                    <a:alpha val="40000"/>
                  </a:prstClr>
                </a:outerShdw>
              </a:effectLst>
            </a:rPr>
            <a:t>Mechanisms</a:t>
          </a:r>
        </a:p>
      </dsp:txBody>
      <dsp:txXfrm>
        <a:off x="5141770" y="1629444"/>
        <a:ext cx="1372163" cy="1943898"/>
      </dsp:txXfrm>
    </dsp:sp>
    <dsp:sp modelId="{2C64E1A5-7394-40E5-A71F-12174ABEDD4E}">
      <dsp:nvSpPr>
        <dsp:cNvPr id="0" name=""/>
        <dsp:cNvSpPr/>
      </dsp:nvSpPr>
      <dsp:spPr>
        <a:xfrm>
          <a:off x="6585401" y="904055"/>
          <a:ext cx="371627" cy="371627"/>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274DDD6-FD5D-4240-ADCE-AD4DF318D3F4}">
      <dsp:nvSpPr>
        <dsp:cNvPr id="0" name=""/>
        <dsp:cNvSpPr/>
      </dsp:nvSpPr>
      <dsp:spPr>
        <a:xfrm>
          <a:off x="6771215" y="1089869"/>
          <a:ext cx="1372163" cy="2483473"/>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96918" tIns="0" rIns="0" bIns="0" numCol="1" spcCol="1270" anchor="t" anchorCtr="0">
          <a:noAutofit/>
        </a:bodyPr>
        <a:lstStyle/>
        <a:p>
          <a:pPr marL="0" lvl="0" indent="0" algn="l" defTabSz="755650">
            <a:lnSpc>
              <a:spcPct val="90000"/>
            </a:lnSpc>
            <a:spcBef>
              <a:spcPct val="0"/>
            </a:spcBef>
            <a:spcAft>
              <a:spcPct val="35000"/>
            </a:spcAft>
            <a:buNone/>
          </a:pPr>
          <a:r>
            <a:rPr lang="en-US" sz="1700" kern="1200" dirty="0">
              <a:ln w="3175">
                <a:solidFill>
                  <a:schemeClr val="dk1">
                    <a:hueOff val="0"/>
                    <a:satOff val="0"/>
                    <a:lumOff val="0"/>
                  </a:schemeClr>
                </a:solidFill>
              </a:ln>
              <a:effectLst>
                <a:outerShdw blurRad="50800" dist="38100" algn="l" rotWithShape="0">
                  <a:prstClr val="black">
                    <a:alpha val="40000"/>
                  </a:prstClr>
                </a:outerShdw>
              </a:effectLst>
            </a:rPr>
            <a:t>New Interventions</a:t>
          </a:r>
        </a:p>
      </dsp:txBody>
      <dsp:txXfrm>
        <a:off x="6771215" y="1089869"/>
        <a:ext cx="1372163" cy="24834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D3D43-0618-435E-9031-B7BFE144CDDF}">
      <dsp:nvSpPr>
        <dsp:cNvPr id="0" name=""/>
        <dsp:cNvSpPr/>
      </dsp:nvSpPr>
      <dsp:spPr>
        <a:xfrm>
          <a:off x="2859" y="1635061"/>
          <a:ext cx="2500802" cy="1000320"/>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40005" bIns="80010" numCol="1" spcCol="1270" anchor="ctr" anchorCtr="0">
          <a:noAutofit/>
        </a:bodyPr>
        <a:lstStyle/>
        <a:p>
          <a:pPr marL="0" lvl="0" indent="0" algn="ctr" defTabSz="1333500">
            <a:lnSpc>
              <a:spcPct val="90000"/>
            </a:lnSpc>
            <a:spcBef>
              <a:spcPct val="0"/>
            </a:spcBef>
            <a:spcAft>
              <a:spcPct val="35000"/>
            </a:spcAft>
            <a:buNone/>
          </a:pPr>
          <a:r>
            <a:rPr lang="en-US" sz="3000" kern="1200" dirty="0"/>
            <a:t>What &amp; How</a:t>
          </a:r>
        </a:p>
      </dsp:txBody>
      <dsp:txXfrm>
        <a:off x="2859" y="1635061"/>
        <a:ext cx="2250722" cy="1000320"/>
      </dsp:txXfrm>
    </dsp:sp>
    <dsp:sp modelId="{27B3F2B3-FAB3-4C4F-AFFF-9AFA1EA43A88}">
      <dsp:nvSpPr>
        <dsp:cNvPr id="0" name=""/>
        <dsp:cNvSpPr/>
      </dsp:nvSpPr>
      <dsp:spPr>
        <a:xfrm>
          <a:off x="2003501" y="1635061"/>
          <a:ext cx="2500802" cy="10003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en-US" sz="3000" kern="1200" dirty="0"/>
            <a:t>Why</a:t>
          </a:r>
        </a:p>
      </dsp:txBody>
      <dsp:txXfrm>
        <a:off x="2503661" y="1635061"/>
        <a:ext cx="1500482" cy="1000320"/>
      </dsp:txXfrm>
    </dsp:sp>
    <dsp:sp modelId="{E261715E-8D45-4BD0-8A43-BBD3EA7017E4}">
      <dsp:nvSpPr>
        <dsp:cNvPr id="0" name=""/>
        <dsp:cNvSpPr/>
      </dsp:nvSpPr>
      <dsp:spPr>
        <a:xfrm>
          <a:off x="4004143" y="1635061"/>
          <a:ext cx="2500802" cy="10003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015" tIns="80010" rIns="40005" bIns="80010" numCol="1" spcCol="1270" anchor="ctr" anchorCtr="0">
          <a:noAutofit/>
        </a:bodyPr>
        <a:lstStyle/>
        <a:p>
          <a:pPr marL="0" lvl="0" indent="0" algn="ctr" defTabSz="1333500">
            <a:lnSpc>
              <a:spcPct val="90000"/>
            </a:lnSpc>
            <a:spcBef>
              <a:spcPct val="0"/>
            </a:spcBef>
            <a:spcAft>
              <a:spcPct val="35000"/>
            </a:spcAft>
            <a:buNone/>
          </a:pPr>
          <a:r>
            <a:rPr lang="en-US" sz="3000" kern="1200" dirty="0"/>
            <a:t>Where</a:t>
          </a:r>
        </a:p>
      </dsp:txBody>
      <dsp:txXfrm>
        <a:off x="4504303" y="1635061"/>
        <a:ext cx="1500482" cy="10003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5439B-3E4C-4932-BD98-27DB45E0A2B1}">
      <dsp:nvSpPr>
        <dsp:cNvPr id="0" name=""/>
        <dsp:cNvSpPr/>
      </dsp:nvSpPr>
      <dsp:spPr>
        <a:xfrm>
          <a:off x="11138" y="607497"/>
          <a:ext cx="2134251"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What?</a:t>
          </a:r>
        </a:p>
      </dsp:txBody>
      <dsp:txXfrm>
        <a:off x="11138" y="607497"/>
        <a:ext cx="2134251" cy="432000"/>
      </dsp:txXfrm>
    </dsp:sp>
    <dsp:sp modelId="{64DFB1AB-DB47-4CFB-97D4-649C91056BF3}">
      <dsp:nvSpPr>
        <dsp:cNvPr id="0" name=""/>
        <dsp:cNvSpPr/>
      </dsp:nvSpPr>
      <dsp:spPr>
        <a:xfrm>
          <a:off x="0" y="1228637"/>
          <a:ext cx="2134251" cy="3214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8 papers</a:t>
          </a:r>
        </a:p>
        <a:p>
          <a:pPr marL="114300" lvl="1" indent="-114300" algn="l" defTabSz="666750">
            <a:lnSpc>
              <a:spcPct val="90000"/>
            </a:lnSpc>
            <a:spcBef>
              <a:spcPct val="0"/>
            </a:spcBef>
            <a:spcAft>
              <a:spcPct val="15000"/>
            </a:spcAft>
            <a:buChar char="•"/>
          </a:pPr>
          <a:r>
            <a:rPr lang="en-US" sz="1500" kern="1200" dirty="0"/>
            <a:t>Each paper introduces a fundamental concept</a:t>
          </a:r>
        </a:p>
        <a:p>
          <a:pPr marL="114300" lvl="1" indent="-114300" algn="l" defTabSz="666750">
            <a:lnSpc>
              <a:spcPct val="90000"/>
            </a:lnSpc>
            <a:spcBef>
              <a:spcPct val="0"/>
            </a:spcBef>
            <a:spcAft>
              <a:spcPct val="15000"/>
            </a:spcAft>
            <a:buChar char="•"/>
          </a:pPr>
          <a:r>
            <a:rPr lang="en-US" sz="1500" kern="1200" dirty="0"/>
            <a:t>Concepts build on one another</a:t>
          </a:r>
        </a:p>
        <a:p>
          <a:pPr marL="114300" lvl="1" indent="-114300" algn="l" defTabSz="666750">
            <a:lnSpc>
              <a:spcPct val="90000"/>
            </a:lnSpc>
            <a:spcBef>
              <a:spcPct val="0"/>
            </a:spcBef>
            <a:spcAft>
              <a:spcPct val="15000"/>
            </a:spcAft>
            <a:buChar char="•"/>
          </a:pPr>
          <a:r>
            <a:rPr lang="en-US" sz="1500" kern="1200" dirty="0"/>
            <a:t>…but papers stand alone!</a:t>
          </a:r>
        </a:p>
      </dsp:txBody>
      <dsp:txXfrm>
        <a:off x="0" y="1228637"/>
        <a:ext cx="2134251" cy="3214080"/>
      </dsp:txXfrm>
    </dsp:sp>
    <dsp:sp modelId="{070A6461-3680-4265-87E7-406F5BB8295F}">
      <dsp:nvSpPr>
        <dsp:cNvPr id="0" name=""/>
        <dsp:cNvSpPr/>
      </dsp:nvSpPr>
      <dsp:spPr>
        <a:xfrm>
          <a:off x="2444185" y="607497"/>
          <a:ext cx="2134251"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Who?</a:t>
          </a:r>
        </a:p>
      </dsp:txBody>
      <dsp:txXfrm>
        <a:off x="2444185" y="607497"/>
        <a:ext cx="2134251" cy="432000"/>
      </dsp:txXfrm>
    </dsp:sp>
    <dsp:sp modelId="{EEC57909-CA84-44BD-B6BF-45CB2C278A47}">
      <dsp:nvSpPr>
        <dsp:cNvPr id="0" name=""/>
        <dsp:cNvSpPr/>
      </dsp:nvSpPr>
      <dsp:spPr>
        <a:xfrm>
          <a:off x="2433044" y="1228637"/>
          <a:ext cx="2134251" cy="3214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Palliative care/serious illness clinicians</a:t>
          </a:r>
        </a:p>
        <a:p>
          <a:pPr marL="114300" lvl="1" indent="-114300" algn="l" defTabSz="666750">
            <a:lnSpc>
              <a:spcPct val="90000"/>
            </a:lnSpc>
            <a:spcBef>
              <a:spcPct val="0"/>
            </a:spcBef>
            <a:spcAft>
              <a:spcPct val="15000"/>
            </a:spcAft>
            <a:buChar char="•"/>
          </a:pPr>
          <a:r>
            <a:rPr lang="en-US" sz="1500" kern="1200" dirty="0"/>
            <a:t>No background in psychiatry/psychology</a:t>
          </a:r>
        </a:p>
        <a:p>
          <a:pPr marL="114300" lvl="1" indent="-114300" algn="l" defTabSz="666750">
            <a:lnSpc>
              <a:spcPct val="90000"/>
            </a:lnSpc>
            <a:spcBef>
              <a:spcPct val="0"/>
            </a:spcBef>
            <a:spcAft>
              <a:spcPct val="15000"/>
            </a:spcAft>
            <a:buChar char="•"/>
          </a:pPr>
          <a:r>
            <a:rPr lang="en-US" sz="1500" kern="1200" dirty="0"/>
            <a:t>Focus on outpatient, but cross-setting</a:t>
          </a:r>
        </a:p>
      </dsp:txBody>
      <dsp:txXfrm>
        <a:off x="2433044" y="1228637"/>
        <a:ext cx="2134251" cy="3214080"/>
      </dsp:txXfrm>
    </dsp:sp>
    <dsp:sp modelId="{1D5775FD-51D6-4DE1-BDE0-80FB01E5CD36}">
      <dsp:nvSpPr>
        <dsp:cNvPr id="0" name=""/>
        <dsp:cNvSpPr/>
      </dsp:nvSpPr>
      <dsp:spPr>
        <a:xfrm>
          <a:off x="4877232" y="607497"/>
          <a:ext cx="2134251"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How?</a:t>
          </a:r>
        </a:p>
      </dsp:txBody>
      <dsp:txXfrm>
        <a:off x="4877232" y="607497"/>
        <a:ext cx="2134251" cy="432000"/>
      </dsp:txXfrm>
    </dsp:sp>
    <dsp:sp modelId="{F72BED16-3BBF-4E06-8731-2522F81330D3}">
      <dsp:nvSpPr>
        <dsp:cNvPr id="0" name=""/>
        <dsp:cNvSpPr/>
      </dsp:nvSpPr>
      <dsp:spPr>
        <a:xfrm>
          <a:off x="4866091" y="1228637"/>
          <a:ext cx="2134251" cy="3214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Limited background of concepts</a:t>
          </a:r>
        </a:p>
        <a:p>
          <a:pPr marL="114300" lvl="1" indent="-114300" algn="l" defTabSz="666750">
            <a:lnSpc>
              <a:spcPct val="90000"/>
            </a:lnSpc>
            <a:spcBef>
              <a:spcPct val="0"/>
            </a:spcBef>
            <a:spcAft>
              <a:spcPct val="15000"/>
            </a:spcAft>
            <a:buChar char="•"/>
          </a:pPr>
          <a:r>
            <a:rPr lang="en-US" sz="1500" kern="1200" dirty="0"/>
            <a:t>Application to palliative care</a:t>
          </a:r>
        </a:p>
        <a:p>
          <a:pPr marL="114300" lvl="1" indent="-114300" algn="l" defTabSz="666750">
            <a:lnSpc>
              <a:spcPct val="90000"/>
            </a:lnSpc>
            <a:spcBef>
              <a:spcPct val="0"/>
            </a:spcBef>
            <a:spcAft>
              <a:spcPct val="15000"/>
            </a:spcAft>
            <a:buChar char="•"/>
          </a:pPr>
          <a:r>
            <a:rPr lang="en-US" sz="1500" kern="1200" dirty="0"/>
            <a:t>Case of Gloria—a mother and teacher with advanced lung cancer—and the team caring for her.</a:t>
          </a:r>
        </a:p>
      </dsp:txBody>
      <dsp:txXfrm>
        <a:off x="4866091" y="1228637"/>
        <a:ext cx="2134251" cy="3214080"/>
      </dsp:txXfrm>
    </dsp:sp>
    <dsp:sp modelId="{A22DD18D-D274-4734-85DC-6EEC00BA3341}">
      <dsp:nvSpPr>
        <dsp:cNvPr id="0" name=""/>
        <dsp:cNvSpPr/>
      </dsp:nvSpPr>
      <dsp:spPr>
        <a:xfrm>
          <a:off x="7310279" y="607497"/>
          <a:ext cx="2134251"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When?</a:t>
          </a:r>
        </a:p>
      </dsp:txBody>
      <dsp:txXfrm>
        <a:off x="7310279" y="607497"/>
        <a:ext cx="2134251" cy="432000"/>
      </dsp:txXfrm>
    </dsp:sp>
    <dsp:sp modelId="{4DFA1B8B-F3F3-4870-8B03-125DCF42F2D1}">
      <dsp:nvSpPr>
        <dsp:cNvPr id="0" name=""/>
        <dsp:cNvSpPr/>
      </dsp:nvSpPr>
      <dsp:spPr>
        <a:xfrm>
          <a:off x="7299138" y="1228637"/>
          <a:ext cx="2134251" cy="3214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Monthly starting 2021</a:t>
          </a:r>
        </a:p>
      </dsp:txBody>
      <dsp:txXfrm>
        <a:off x="7299138" y="1228637"/>
        <a:ext cx="2134251" cy="3214080"/>
      </dsp:txXfrm>
    </dsp:sp>
    <dsp:sp modelId="{10CE8F8D-21A8-4228-A084-F61E596DC458}">
      <dsp:nvSpPr>
        <dsp:cNvPr id="0" name=""/>
        <dsp:cNvSpPr/>
      </dsp:nvSpPr>
      <dsp:spPr>
        <a:xfrm>
          <a:off x="9743323" y="607497"/>
          <a:ext cx="2134251" cy="43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a:t>Where?</a:t>
          </a:r>
        </a:p>
      </dsp:txBody>
      <dsp:txXfrm>
        <a:off x="9743323" y="607497"/>
        <a:ext cx="2134251" cy="432000"/>
      </dsp:txXfrm>
    </dsp:sp>
    <dsp:sp modelId="{BD88454E-1F0A-42C4-A8AB-7B731080CE95}">
      <dsp:nvSpPr>
        <dsp:cNvPr id="0" name=""/>
        <dsp:cNvSpPr/>
      </dsp:nvSpPr>
      <dsp:spPr>
        <a:xfrm>
          <a:off x="9732185" y="1228637"/>
          <a:ext cx="2134251" cy="3214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i="1" kern="1200" dirty="0"/>
            <a:t>Journal of Palliative Medicine</a:t>
          </a:r>
        </a:p>
      </dsp:txBody>
      <dsp:txXfrm>
        <a:off x="9732185" y="1228637"/>
        <a:ext cx="2134251" cy="3214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E3E25-BCDC-4526-BC07-EE1FEA67D3B7}">
      <dsp:nvSpPr>
        <dsp:cNvPr id="0" name=""/>
        <dsp:cNvSpPr/>
      </dsp:nvSpPr>
      <dsp:spPr>
        <a:xfrm>
          <a:off x="5092"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u="sng" kern="1200" dirty="0"/>
            <a:t>Frame and Formulation</a:t>
          </a:r>
        </a:p>
      </dsp:txBody>
      <dsp:txXfrm>
        <a:off x="5092" y="2455333"/>
        <a:ext cx="1707586" cy="2455333"/>
      </dsp:txXfrm>
    </dsp:sp>
    <dsp:sp modelId="{3D2171BB-6E5E-492E-BBDF-B6D15E26CA5F}">
      <dsp:nvSpPr>
        <dsp:cNvPr id="0" name=""/>
        <dsp:cNvSpPr/>
      </dsp:nvSpPr>
      <dsp:spPr>
        <a:xfrm>
          <a:off x="56320" y="547605"/>
          <a:ext cx="1605131" cy="168545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185C26-5A3B-4311-850F-CB71DCB11A87}">
      <dsp:nvSpPr>
        <dsp:cNvPr id="0" name=""/>
        <dsp:cNvSpPr/>
      </dsp:nvSpPr>
      <dsp:spPr>
        <a:xfrm>
          <a:off x="1763907"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u="sng" kern="1200" dirty="0"/>
            <a:t>Transference and Countertransference</a:t>
          </a:r>
        </a:p>
      </dsp:txBody>
      <dsp:txXfrm>
        <a:off x="1763907" y="2455333"/>
        <a:ext cx="1707586" cy="2455333"/>
      </dsp:txXfrm>
    </dsp:sp>
    <dsp:sp modelId="{8BBA724B-1BFE-4A78-84A0-8E32D95AA0B8}">
      <dsp:nvSpPr>
        <dsp:cNvPr id="0" name=""/>
        <dsp:cNvSpPr/>
      </dsp:nvSpPr>
      <dsp:spPr>
        <a:xfrm>
          <a:off x="1815134" y="547605"/>
          <a:ext cx="1605131" cy="168545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1BD165-B7FB-4B5B-AF1A-9295B86C1A5A}">
      <dsp:nvSpPr>
        <dsp:cNvPr id="0" name=""/>
        <dsp:cNvSpPr/>
      </dsp:nvSpPr>
      <dsp:spPr>
        <a:xfrm>
          <a:off x="3522721"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b="1" u="sng" kern="1200" dirty="0"/>
            <a:t>Attunement</a:t>
          </a:r>
          <a:endParaRPr lang="en-US" sz="1300" kern="1200" dirty="0"/>
        </a:p>
      </dsp:txBody>
      <dsp:txXfrm>
        <a:off x="3522721" y="2455333"/>
        <a:ext cx="1707586" cy="2455333"/>
      </dsp:txXfrm>
    </dsp:sp>
    <dsp:sp modelId="{A63C0869-1414-469E-AEC4-C7354E1CD566}">
      <dsp:nvSpPr>
        <dsp:cNvPr id="0" name=""/>
        <dsp:cNvSpPr/>
      </dsp:nvSpPr>
      <dsp:spPr>
        <a:xfrm>
          <a:off x="3573949" y="547605"/>
          <a:ext cx="1605131" cy="168545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8B24F2-60B1-4D73-B7C8-B51EE9B7243F}">
      <dsp:nvSpPr>
        <dsp:cNvPr id="0" name=""/>
        <dsp:cNvSpPr/>
      </dsp:nvSpPr>
      <dsp:spPr>
        <a:xfrm>
          <a:off x="5281536"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b="1" u="sng" kern="1200" dirty="0"/>
            <a:t>Attachment</a:t>
          </a:r>
          <a:endParaRPr lang="en-US" sz="1300" kern="1200" dirty="0"/>
        </a:p>
      </dsp:txBody>
      <dsp:txXfrm>
        <a:off x="5281536" y="2455333"/>
        <a:ext cx="1707586" cy="2455333"/>
      </dsp:txXfrm>
    </dsp:sp>
    <dsp:sp modelId="{CD531AD9-4A2B-4AEC-B667-C731B1754E23}">
      <dsp:nvSpPr>
        <dsp:cNvPr id="0" name=""/>
        <dsp:cNvSpPr/>
      </dsp:nvSpPr>
      <dsp:spPr>
        <a:xfrm>
          <a:off x="5332763" y="547605"/>
          <a:ext cx="1605131" cy="1685454"/>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B3DFF5-2537-4519-82E2-1B5795961857}">
      <dsp:nvSpPr>
        <dsp:cNvPr id="0" name=""/>
        <dsp:cNvSpPr/>
      </dsp:nvSpPr>
      <dsp:spPr>
        <a:xfrm>
          <a:off x="7011475"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b="1" u="sng" kern="1200" dirty="0"/>
            <a:t>Holding Environment for Referring Clinicians</a:t>
          </a:r>
          <a:endParaRPr lang="en-US" sz="1300" kern="1200" dirty="0"/>
        </a:p>
      </dsp:txBody>
      <dsp:txXfrm>
        <a:off x="7011475" y="2455333"/>
        <a:ext cx="1707586" cy="2455333"/>
      </dsp:txXfrm>
    </dsp:sp>
    <dsp:sp modelId="{7A395D1A-E10C-4D10-BCA1-3E093F511C4D}">
      <dsp:nvSpPr>
        <dsp:cNvPr id="0" name=""/>
        <dsp:cNvSpPr/>
      </dsp:nvSpPr>
      <dsp:spPr>
        <a:xfrm>
          <a:off x="7091578" y="547605"/>
          <a:ext cx="1605131" cy="168545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4EE959-D1D6-474C-A6F8-A63A0C712C54}">
      <dsp:nvSpPr>
        <dsp:cNvPr id="0" name=""/>
        <dsp:cNvSpPr/>
      </dsp:nvSpPr>
      <dsp:spPr>
        <a:xfrm>
          <a:off x="8799164"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b="1" u="sng" kern="1200" dirty="0"/>
            <a:t>Psychological Elements of Palliative Care and Clinician Wellness</a:t>
          </a:r>
          <a:endParaRPr lang="en-US" sz="1300" kern="1200" dirty="0"/>
        </a:p>
      </dsp:txBody>
      <dsp:txXfrm>
        <a:off x="8799164" y="2455333"/>
        <a:ext cx="1707586" cy="2455333"/>
      </dsp:txXfrm>
    </dsp:sp>
    <dsp:sp modelId="{4E813BDA-910B-4F72-8EFA-97129C624B74}">
      <dsp:nvSpPr>
        <dsp:cNvPr id="0" name=""/>
        <dsp:cNvSpPr/>
      </dsp:nvSpPr>
      <dsp:spPr>
        <a:xfrm>
          <a:off x="8850392" y="547605"/>
          <a:ext cx="1605131" cy="1685454"/>
        </a:xfrm>
        <a:prstGeom prst="ellipse">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4D8F11-22EC-4CB7-83C9-D132ED013C42}">
      <dsp:nvSpPr>
        <dsp:cNvPr id="0" name=""/>
        <dsp:cNvSpPr/>
      </dsp:nvSpPr>
      <dsp:spPr>
        <a:xfrm>
          <a:off x="10557979" y="0"/>
          <a:ext cx="1707586" cy="6138333"/>
        </a:xfrm>
        <a:prstGeom prst="roundRect">
          <a:avLst>
            <a:gd name="adj" fmla="val 10000"/>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300" b="1" u="sng" kern="1200" dirty="0"/>
            <a:t>Summary Paper</a:t>
          </a:r>
        </a:p>
      </dsp:txBody>
      <dsp:txXfrm>
        <a:off x="10557979" y="2455333"/>
        <a:ext cx="1707586" cy="2455333"/>
      </dsp:txXfrm>
    </dsp:sp>
    <dsp:sp modelId="{30974462-2640-4AAE-B50F-34CAF3050AC3}">
      <dsp:nvSpPr>
        <dsp:cNvPr id="0" name=""/>
        <dsp:cNvSpPr/>
      </dsp:nvSpPr>
      <dsp:spPr>
        <a:xfrm>
          <a:off x="10609206" y="547605"/>
          <a:ext cx="1605131" cy="1685454"/>
        </a:xfrm>
        <a:prstGeom prst="ellipse">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A465B4-AD2F-4665-B4C1-E92339AEE25A}">
      <dsp:nvSpPr>
        <dsp:cNvPr id="0" name=""/>
        <dsp:cNvSpPr/>
      </dsp:nvSpPr>
      <dsp:spPr>
        <a:xfrm>
          <a:off x="490826" y="4910666"/>
          <a:ext cx="11289006" cy="920749"/>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8BE48-9F81-4C7E-ADD1-1D38D8250685}" type="datetimeFigureOut">
              <a:rPr lang="en-US" smtClean="0"/>
              <a:t>10/10/2021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EB2AE0-3F8C-448C-91DE-E8EFE1034D0A}" type="slidenum">
              <a:rPr lang="en-US" smtClean="0"/>
              <a:t>‹#›</a:t>
            </a:fld>
            <a:endParaRPr lang="en-US"/>
          </a:p>
        </p:txBody>
      </p:sp>
    </p:spTree>
    <p:extLst>
      <p:ext uri="{BB962C8B-B14F-4D97-AF65-F5344CB8AC3E}">
        <p14:creationId xmlns:p14="http://schemas.microsoft.com/office/powerpoint/2010/main" val="3586882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thanks so much for tuning into our workshop. I’ve really enjoyed hearing the talks by my colleagues and I’m hoping this synergizes well with the work and wisdom that they’ve shared with us. My name is Dan Shalev and I am a consultation-liaison psychiatrist and hospice and palliative medicine specialist at Weill Cornell in New York City. Like Dr. Chammas and Dr. Jacobowski, I enjoy spending a significant portion of my time switching hats to figure out who I am and where I belong. </a:t>
            </a:r>
          </a:p>
          <a:p>
            <a:endParaRPr lang="en-US" dirty="0"/>
          </a:p>
          <a:p>
            <a:r>
              <a:rPr lang="en-US" dirty="0"/>
              <a:t>My colleagues have shared with you some of their approaches to clinical, institutional, and didactic aspects of building serious illness communication and psychological or psychotherapeutic frameworks in palliative care. I’m going to talk a little bit about a series of papers that is being published monthly in the journal of palliative medicine through which we are trying to introduce some psychological framework to communication in palliative care. I’ll talk a bit about the impetus for this—something you’ve already been hearing a lot about in the previous talks—and then share how this series came about, what the series is exactly and the approach we have taken, an exemplar table from one of our papers, and talk a little bit about the challenges and learning points of writing in at this interface. </a:t>
            </a:r>
          </a:p>
        </p:txBody>
      </p:sp>
      <p:sp>
        <p:nvSpPr>
          <p:cNvPr id="4" name="Slide Number Placeholder 3"/>
          <p:cNvSpPr>
            <a:spLocks noGrp="1"/>
          </p:cNvSpPr>
          <p:nvPr>
            <p:ph type="sldNum" sz="quarter" idx="5"/>
          </p:nvPr>
        </p:nvSpPr>
        <p:spPr/>
        <p:txBody>
          <a:bodyPr/>
          <a:lstStyle/>
          <a:p>
            <a:fld id="{90EB2AE0-3F8C-448C-91DE-E8EFE1034D0A}" type="slidenum">
              <a:rPr lang="en-US" smtClean="0"/>
              <a:t>1</a:t>
            </a:fld>
            <a:endParaRPr lang="en-US"/>
          </a:p>
        </p:txBody>
      </p:sp>
    </p:spTree>
    <p:extLst>
      <p:ext uri="{BB962C8B-B14F-4D97-AF65-F5344CB8AC3E}">
        <p14:creationId xmlns:p14="http://schemas.microsoft.com/office/powerpoint/2010/main" val="1562524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aspect of the palliative care serious illness communication work that I think has not been well accounted for is how much needs differ across clinicians. In many ways, the tools being taught by palliative care and used by our colleagues across other specialties don’t differ very much from those used by palliative care specialists. This—I think—is a problem. Palliative care clinicians are called in for complicated, difficult cases. On an individual level, many seasoned palliative care clinicians have incredible toolkits to deal with the psychological and interpersonal challenges in complex cases of serious or life-threatening illness. But operationally, the skills that these clinicians have are not routinely distilled and taught with the same efficacy that the basic skills have been. </a:t>
            </a:r>
          </a:p>
        </p:txBody>
      </p:sp>
      <p:sp>
        <p:nvSpPr>
          <p:cNvPr id="4" name="Slide Number Placeholder 3"/>
          <p:cNvSpPr>
            <a:spLocks noGrp="1"/>
          </p:cNvSpPr>
          <p:nvPr>
            <p:ph type="sldNum" sz="quarter" idx="5"/>
          </p:nvPr>
        </p:nvSpPr>
        <p:spPr/>
        <p:txBody>
          <a:bodyPr/>
          <a:lstStyle/>
          <a:p>
            <a:fld id="{90EB2AE0-3F8C-448C-91DE-E8EFE1034D0A}" type="slidenum">
              <a:rPr lang="en-US" smtClean="0"/>
              <a:t>10</a:t>
            </a:fld>
            <a:endParaRPr lang="en-US"/>
          </a:p>
        </p:txBody>
      </p:sp>
    </p:spTree>
    <p:extLst>
      <p:ext uri="{BB962C8B-B14F-4D97-AF65-F5344CB8AC3E}">
        <p14:creationId xmlns:p14="http://schemas.microsoft.com/office/powerpoint/2010/main" val="261633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both clinicians and patients suffer. Existing paradigms don’t account for the needs of folks with pre-existing mental illness, complex psychodynamic issues that arise, and so forth. Clinicians may not feel equipped to deal with these situations—and anecdotally, I think this is something I experience often when I am working in a palliative care setting. Cases with complex dynamics around boundaries or countertransference can be very frustrating to navigate without a language to express these challenges. </a:t>
            </a:r>
          </a:p>
        </p:txBody>
      </p:sp>
      <p:sp>
        <p:nvSpPr>
          <p:cNvPr id="4" name="Slide Number Placeholder 3"/>
          <p:cNvSpPr>
            <a:spLocks noGrp="1"/>
          </p:cNvSpPr>
          <p:nvPr>
            <p:ph type="sldNum" sz="quarter" idx="5"/>
          </p:nvPr>
        </p:nvSpPr>
        <p:spPr/>
        <p:txBody>
          <a:bodyPr/>
          <a:lstStyle/>
          <a:p>
            <a:fld id="{90EB2AE0-3F8C-448C-91DE-E8EFE1034D0A}" type="slidenum">
              <a:rPr lang="en-US" smtClean="0"/>
              <a:t>11</a:t>
            </a:fld>
            <a:endParaRPr lang="en-US"/>
          </a:p>
        </p:txBody>
      </p:sp>
    </p:spTree>
    <p:extLst>
      <p:ext uri="{BB962C8B-B14F-4D97-AF65-F5344CB8AC3E}">
        <p14:creationId xmlns:p14="http://schemas.microsoft.com/office/powerpoint/2010/main" val="4258732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issues that I routinely see my colleagues in palliative care come up against are issues that we are very adept at explicitly engaging as psychiatrists trained in psychotherapy. And the impetus for our project really comes from the idea that the next level of palliative care communication really needs to draw from psychology, psychotherapy, and psychiatry to be deeper, more mechanistic, and more process oriented. As the image asserts, this doesn’t mean that I think palliative care clinicians need to have psychodynamic psychiatry training. Rather than some of the organizing principles that guide our approach can be adapted and applied to palliative care work in a mode that makes sense for palliative care clinicians in palliative care settings. </a:t>
            </a:r>
          </a:p>
        </p:txBody>
      </p:sp>
      <p:sp>
        <p:nvSpPr>
          <p:cNvPr id="4" name="Slide Number Placeholder 3"/>
          <p:cNvSpPr>
            <a:spLocks noGrp="1"/>
          </p:cNvSpPr>
          <p:nvPr>
            <p:ph type="sldNum" sz="quarter" idx="5"/>
          </p:nvPr>
        </p:nvSpPr>
        <p:spPr/>
        <p:txBody>
          <a:bodyPr/>
          <a:lstStyle/>
          <a:p>
            <a:fld id="{90EB2AE0-3F8C-448C-91DE-E8EFE1034D0A}" type="slidenum">
              <a:rPr lang="en-US" smtClean="0"/>
              <a:t>12</a:t>
            </a:fld>
            <a:endParaRPr lang="en-US"/>
          </a:p>
        </p:txBody>
      </p:sp>
    </p:spTree>
    <p:extLst>
      <p:ext uri="{BB962C8B-B14F-4D97-AF65-F5344CB8AC3E}">
        <p14:creationId xmlns:p14="http://schemas.microsoft.com/office/powerpoint/2010/main" val="1300476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recognition of some of these ideas, in 2019 a group of palliative care clinicians, psychoanalytically oriented therapists and psychiatrists, and researchers in related fields came together at the Radcliffe Institute for a conference to explore the psychological aspects of palliative care. I was not a member of this conference and so cannot speak to it in depth, though my understanding is that it was extremely generative, but also extremely challenging given the disciplinary </a:t>
            </a:r>
            <a:r>
              <a:rPr lang="en-US" dirty="0" err="1"/>
              <a:t>siloing</a:t>
            </a:r>
            <a:r>
              <a:rPr lang="en-US" dirty="0"/>
              <a:t> that shaped so much of each participant’s perspective. </a:t>
            </a:r>
          </a:p>
          <a:p>
            <a:endParaRPr lang="en-US" dirty="0"/>
          </a:p>
          <a:p>
            <a:r>
              <a:rPr lang="en-US" dirty="0"/>
              <a:t>In response to this conference, we formed a small group of clinicians in palliative care with a background in psychiatry, or with experience in the psychodynamic aspects of palliative care aiming to produce a framework for applying concepts from psychiatry, psychology, and psychotherapy to palliative care and began to brainstorm.</a:t>
            </a:r>
          </a:p>
        </p:txBody>
      </p:sp>
      <p:sp>
        <p:nvSpPr>
          <p:cNvPr id="4" name="Slide Number Placeholder 3"/>
          <p:cNvSpPr>
            <a:spLocks noGrp="1"/>
          </p:cNvSpPr>
          <p:nvPr>
            <p:ph type="sldNum" sz="quarter" idx="5"/>
          </p:nvPr>
        </p:nvSpPr>
        <p:spPr/>
        <p:txBody>
          <a:bodyPr/>
          <a:lstStyle/>
          <a:p>
            <a:fld id="{90EB2AE0-3F8C-448C-91DE-E8EFE1034D0A}" type="slidenum">
              <a:rPr lang="en-US" smtClean="0"/>
              <a:t>13</a:t>
            </a:fld>
            <a:endParaRPr lang="en-US"/>
          </a:p>
        </p:txBody>
      </p:sp>
    </p:spTree>
    <p:extLst>
      <p:ext uri="{BB962C8B-B14F-4D97-AF65-F5344CB8AC3E}">
        <p14:creationId xmlns:p14="http://schemas.microsoft.com/office/powerpoint/2010/main" val="379877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core group moved the project forward—though, as I will mention—our group relies heavily on outside contributors with expertise across a range of areas. Our group is led by Vicki Jackson who is directs palliative care at MGH and includes palliative care clinicians from multiple institutions with expertise in this area. Dr. Jackson and Dr. Jacobsen are both heavily steeped in communication research. Dr. Rosenberg is an internist who has pursued significant psychoanalytic supervision and training. And Dr. Brenner and myself are </a:t>
            </a:r>
            <a:r>
              <a:rPr lang="en-US" dirty="0" err="1"/>
              <a:t>psychodynamically</a:t>
            </a:r>
            <a:r>
              <a:rPr lang="en-US" dirty="0"/>
              <a:t>-oriented psychiatrists who did palliative care training. Because our core group is MD-based, we have drawn co-authors, consultants, and contributors from social work, psychology, nursing, and chaplaincy to reflect both the existing expertise already in palliative care and to meet the needs of palliative care clinicians across a range of disciplines. </a:t>
            </a:r>
          </a:p>
        </p:txBody>
      </p:sp>
      <p:sp>
        <p:nvSpPr>
          <p:cNvPr id="4" name="Slide Number Placeholder 3"/>
          <p:cNvSpPr>
            <a:spLocks noGrp="1"/>
          </p:cNvSpPr>
          <p:nvPr>
            <p:ph type="sldNum" sz="quarter" idx="5"/>
          </p:nvPr>
        </p:nvSpPr>
        <p:spPr/>
        <p:txBody>
          <a:bodyPr/>
          <a:lstStyle/>
          <a:p>
            <a:fld id="{33FF746A-9A42-BC49-B5AB-F8339C12B1B4}" type="slidenum">
              <a:rPr lang="en-US" smtClean="0"/>
              <a:pPr/>
              <a:t>14</a:t>
            </a:fld>
            <a:endParaRPr lang="en-US"/>
          </a:p>
        </p:txBody>
      </p:sp>
    </p:spTree>
    <p:extLst>
      <p:ext uri="{BB962C8B-B14F-4D97-AF65-F5344CB8AC3E}">
        <p14:creationId xmlns:p14="http://schemas.microsoft.com/office/powerpoint/2010/main" val="1840485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thought was that having a mechanistic framework for serious illness communication would be powerful in a number of ways. First of all, utilizing some model to understand the why behind what we do in palliative care can help clinicians refine existing interventions and create new interventions. </a:t>
            </a:r>
          </a:p>
        </p:txBody>
      </p:sp>
      <p:sp>
        <p:nvSpPr>
          <p:cNvPr id="4" name="Slide Number Placeholder 3"/>
          <p:cNvSpPr>
            <a:spLocks noGrp="1"/>
          </p:cNvSpPr>
          <p:nvPr>
            <p:ph type="sldNum" sz="quarter" idx="5"/>
          </p:nvPr>
        </p:nvSpPr>
        <p:spPr/>
        <p:txBody>
          <a:bodyPr/>
          <a:lstStyle/>
          <a:p>
            <a:fld id="{90EB2AE0-3F8C-448C-91DE-E8EFE1034D0A}" type="slidenum">
              <a:rPr lang="en-US" smtClean="0"/>
              <a:t>15</a:t>
            </a:fld>
            <a:endParaRPr lang="en-US"/>
          </a:p>
        </p:txBody>
      </p:sp>
    </p:spTree>
    <p:extLst>
      <p:ext uri="{BB962C8B-B14F-4D97-AF65-F5344CB8AC3E}">
        <p14:creationId xmlns:p14="http://schemas.microsoft.com/office/powerpoint/2010/main" val="974356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Second of all, as with any treatment or therapy, using the communication strategies we have in palliative care do not work for everyone. There are patients that—for various reasons—fall through the cracks. Personally, I don’t think many of the tools we use work well in the setting of very significant psychopathology, severe interpersonal conflict, and so forth. Our hope is that a more mechanistic psychological framework underlying our communication interventions can help clinicians provide “precision” palliative care. </a:t>
            </a:r>
          </a:p>
          <a:p>
            <a:endParaRPr lang="en-US" i="0" dirty="0"/>
          </a:p>
          <a:p>
            <a:r>
              <a:rPr lang="en-US" i="0" dirty="0"/>
              <a:t>We believe that many of the ideas we would draw from can be applied to clinicians’ existing practice as opposed to replacing it. This is important to us because in order to be useful to our colleagues, we feel it has to augment clinical practice rather than ask our experienced colleagues to do something other than what they have already refined with extensive clinical experience. </a:t>
            </a:r>
          </a:p>
        </p:txBody>
      </p:sp>
      <p:sp>
        <p:nvSpPr>
          <p:cNvPr id="4" name="Slide Number Placeholder 3"/>
          <p:cNvSpPr>
            <a:spLocks noGrp="1"/>
          </p:cNvSpPr>
          <p:nvPr>
            <p:ph type="sldNum" sz="quarter" idx="5"/>
          </p:nvPr>
        </p:nvSpPr>
        <p:spPr/>
        <p:txBody>
          <a:bodyPr/>
          <a:lstStyle/>
          <a:p>
            <a:fld id="{33FF746A-9A42-BC49-B5AB-F8339C12B1B4}" type="slidenum">
              <a:rPr lang="en-US" smtClean="0"/>
              <a:pPr/>
              <a:t>16</a:t>
            </a:fld>
            <a:endParaRPr lang="en-US"/>
          </a:p>
        </p:txBody>
      </p:sp>
    </p:spTree>
    <p:extLst>
      <p:ext uri="{BB962C8B-B14F-4D97-AF65-F5344CB8AC3E}">
        <p14:creationId xmlns:p14="http://schemas.microsoft.com/office/powerpoint/2010/main" val="2920083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 series itself includes 8 papers running monthly in JPM starting in August of this year—I will briefly introduce the topics shortly. The papers are aimed at palliative care and serious illness care clinicians with comfort in communication but not necessarily with any background in psychotherapy or psychology. Probably the main focus of the papers is on the outpatient setting, however, we make a point of also addressing the inpatient and home hospice settings. Structurally, each paper introduces 1-2 concepts which are described with an eye towards simplicity and applicability. This has been particularly challenging because many of these concepts are rich and storied enough to produce many books; it has been a struggle to try to “do justice” to concepts in terms of explanation and citation, while also making them useful for palliative care clinicians who are unlikely to find theoretically dense, historically situated, psychoanalytically jargon-y work to be of interest. As such, we have worked hard to try to distill the essence of concepts as they might be useful to clinicians in palliative care spaces. Each concept is applied in the context of a longitudinal palliative care case that is fictional and used specifically as a narrative arc to the papers. Our fictional patient, Gloria, is a mother and a teacher who is first seen in palliative care clinic while she is undergoing outpatient treatment for advanced lung cancer. Over the course of 8 papers, the palliative care clinician, oncologist, and Gloria face her progressive illness together and these encounters provide an opportunity for us to illustrate some of the conceptual content we are sharing. </a:t>
            </a:r>
          </a:p>
        </p:txBody>
      </p:sp>
      <p:sp>
        <p:nvSpPr>
          <p:cNvPr id="4" name="Slide Number Placeholder 3"/>
          <p:cNvSpPr>
            <a:spLocks noGrp="1"/>
          </p:cNvSpPr>
          <p:nvPr>
            <p:ph type="sldNum" sz="quarter" idx="5"/>
          </p:nvPr>
        </p:nvSpPr>
        <p:spPr/>
        <p:txBody>
          <a:bodyPr/>
          <a:lstStyle/>
          <a:p>
            <a:fld id="{33FF746A-9A42-BC49-B5AB-F8339C12B1B4}" type="slidenum">
              <a:rPr lang="en-US" smtClean="0"/>
              <a:pPr/>
              <a:t>17</a:t>
            </a:fld>
            <a:endParaRPr lang="en-US"/>
          </a:p>
        </p:txBody>
      </p:sp>
    </p:spTree>
    <p:extLst>
      <p:ext uri="{BB962C8B-B14F-4D97-AF65-F5344CB8AC3E}">
        <p14:creationId xmlns:p14="http://schemas.microsoft.com/office/powerpoint/2010/main" val="415004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paper, on which I am not a co-author, is a summary of the 2019 conference and is structurally unrelated to the subsequent 7 papers. It’s sort of an over-view/introductory paper that pays homage to the initial impetus for this project.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discuss the topics shortly, but I will say this. Our group spent significant time distilling concepts, debating, and deciding what would be included in the series. We ultimately identified topics based on the conference and on the core authors’ experiences. Each paper has multiple additional co-authors beyond our core group with expertise in various topics and an interdisciplinary perspective. </a:t>
            </a:r>
          </a:p>
          <a:p>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18</a:t>
            </a:fld>
            <a:endParaRPr lang="en-US"/>
          </a:p>
        </p:txBody>
      </p:sp>
    </p:spTree>
    <p:extLst>
      <p:ext uri="{BB962C8B-B14F-4D97-AF65-F5344CB8AC3E}">
        <p14:creationId xmlns:p14="http://schemas.microsoft.com/office/powerpoint/2010/main" val="398510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paper, as mentioned; available on JPM’s website and in the August 2021 issue. </a:t>
            </a:r>
          </a:p>
        </p:txBody>
      </p:sp>
      <p:sp>
        <p:nvSpPr>
          <p:cNvPr id="4" name="Slide Number Placeholder 3"/>
          <p:cNvSpPr>
            <a:spLocks noGrp="1"/>
          </p:cNvSpPr>
          <p:nvPr>
            <p:ph type="sldNum" sz="quarter" idx="5"/>
          </p:nvPr>
        </p:nvSpPr>
        <p:spPr/>
        <p:txBody>
          <a:bodyPr/>
          <a:lstStyle/>
          <a:p>
            <a:fld id="{33FF746A-9A42-BC49-B5AB-F8339C12B1B4}" type="slidenum">
              <a:rPr lang="en-US" smtClean="0"/>
              <a:pPr/>
              <a:t>19</a:t>
            </a:fld>
            <a:endParaRPr lang="en-US"/>
          </a:p>
        </p:txBody>
      </p:sp>
    </p:spTree>
    <p:extLst>
      <p:ext uri="{BB962C8B-B14F-4D97-AF65-F5344CB8AC3E}">
        <p14:creationId xmlns:p14="http://schemas.microsoft.com/office/powerpoint/2010/main" val="25545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disclosures with respect to this presentation. </a:t>
            </a:r>
          </a:p>
        </p:txBody>
      </p:sp>
      <p:sp>
        <p:nvSpPr>
          <p:cNvPr id="4" name="Slide Number Placeholder 3"/>
          <p:cNvSpPr>
            <a:spLocks noGrp="1"/>
          </p:cNvSpPr>
          <p:nvPr>
            <p:ph type="sldNum" sz="quarter" idx="5"/>
          </p:nvPr>
        </p:nvSpPr>
        <p:spPr/>
        <p:txBody>
          <a:bodyPr/>
          <a:lstStyle/>
          <a:p>
            <a:fld id="{90EB2AE0-3F8C-448C-91DE-E8EFE1034D0A}" type="slidenum">
              <a:rPr lang="en-US" smtClean="0"/>
              <a:t>2</a:t>
            </a:fld>
            <a:endParaRPr lang="en-US"/>
          </a:p>
        </p:txBody>
      </p:sp>
    </p:spTree>
    <p:extLst>
      <p:ext uri="{BB962C8B-B14F-4D97-AF65-F5344CB8AC3E}">
        <p14:creationId xmlns:p14="http://schemas.microsoft.com/office/powerpoint/2010/main" val="527709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paper in the series—really the first adhering to the form and relating the case of Gloria as an </a:t>
            </a:r>
            <a:r>
              <a:rPr lang="en-US" dirty="0" err="1"/>
              <a:t>achor</a:t>
            </a:r>
            <a:r>
              <a:rPr lang="en-US" dirty="0"/>
              <a:t>—is on frame and formulation. Two very foundational concepts we think about all the time, but which I was surprised to note were really not concepts that were familiar for my palliative care colleagues. </a:t>
            </a:r>
          </a:p>
          <a:p>
            <a:endParaRPr lang="en-US" dirty="0"/>
          </a:p>
          <a:p>
            <a:r>
              <a:rPr lang="en-US" dirty="0"/>
              <a:t>The third paper on transference and countertransference is another really pivotal paper that we struggled to cut down and distill for our colleagues. This was written by Leah Rosenberg, who has a particular interest in this topic. </a:t>
            </a:r>
          </a:p>
          <a:p>
            <a:endParaRPr lang="en-US" dirty="0"/>
          </a:p>
          <a:p>
            <a:r>
              <a:rPr lang="en-US" dirty="0"/>
              <a:t>Our fourth paper is on attunement led by Juliet Jacobsen whose new book on the mechanisms of early integrated palliative care really digs deep into this. </a:t>
            </a:r>
          </a:p>
          <a:p>
            <a:endParaRPr lang="en-US" dirty="0"/>
          </a:p>
          <a:p>
            <a:r>
              <a:rPr lang="en-US" dirty="0"/>
              <a:t>Our fifth paper is Attachment which is something we in CL may be very familiar with, but which is profoundly pervasive in palliative care. By which I mean there are so many ways in which life-threatening illness activates attachment paradigms and that the clinician-patient relationship in palliative care is inflected by the attachment styles of both patients and clinicians. </a:t>
            </a:r>
          </a:p>
          <a:p>
            <a:endParaRPr lang="en-US" dirty="0"/>
          </a:p>
          <a:p>
            <a:r>
              <a:rPr lang="en-US" dirty="0"/>
              <a:t>Our sixth paper really delves into the psychology of the relationship we build with our referring clinicians—our oncology, cardiology, and other colleagues with whom we work so closely. This is a complement to a paper not in our series written a few years ago by Linda Emanuel—a psychoanalyst and palliative care clinician—on the holding environment in palliative care for patients. </a:t>
            </a:r>
          </a:p>
          <a:p>
            <a:endParaRPr lang="en-US" dirty="0"/>
          </a:p>
          <a:p>
            <a:r>
              <a:rPr lang="en-US" dirty="0"/>
              <a:t>Our seventh paper considers a psychologically informed approach to clinician wellness in palliative care. It very much draws from the concept of supervision and process groups—two very familiar modes of learning and support for us in psychiatry—for the palliative care clinician. </a:t>
            </a:r>
          </a:p>
          <a:p>
            <a:endParaRPr lang="en-US" dirty="0"/>
          </a:p>
          <a:p>
            <a:r>
              <a:rPr lang="en-US" dirty="0"/>
              <a:t>Finally, our eighth paper is a synthesis and summary of many of the topics we covered. In the eighth paper—spoiler alert!—Gloria is transitioning to home hospice care and the move to new clinicians allows us to recapitulate many of the concepts we shared in our prior papers. </a:t>
            </a:r>
          </a:p>
          <a:p>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20</a:t>
            </a:fld>
            <a:endParaRPr lang="en-US"/>
          </a:p>
        </p:txBody>
      </p:sp>
    </p:spTree>
    <p:extLst>
      <p:ext uri="{BB962C8B-B14F-4D97-AF65-F5344CB8AC3E}">
        <p14:creationId xmlns:p14="http://schemas.microsoft.com/office/powerpoint/2010/main" val="1350641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recognize that this much text on a slide is nigh impossible to read, but I wanted to give a chance to share a little bit of the content and style as an exemplar. This table is integrated in the paper on frame—the second paper. The table shares many aspects of the frame as it pertains to palliative care. Here we have role and professional boundaries—with two examples of why these matter, a patient who doesn’t understand the difference between palliative care and pain, and a patient who send a friend request. As you can see, we share very concrete, instrumental tips for clinicians in recognition that a theoretical or psychotherapeutic approach may not be appropriate for our readers. </a:t>
            </a:r>
          </a:p>
          <a:p>
            <a:endParaRPr lang="en-US" dirty="0"/>
          </a:p>
          <a:p>
            <a:r>
              <a:rPr lang="en-US" dirty="0"/>
              <a:t>So for our patient who doesn’t understand palliative care, we suggest revisiting and reinforcing what palliative care is—but only if appropriate. That is to say, we also recognize that it may be appropriate for a doctor meeting a patient once to adjust pain meds while covering for a colleague to be the pain management physician.</a:t>
            </a:r>
          </a:p>
          <a:p>
            <a:endParaRPr lang="en-US" dirty="0"/>
          </a:p>
          <a:p>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21</a:t>
            </a:fld>
            <a:endParaRPr lang="en-US"/>
          </a:p>
        </p:txBody>
      </p:sp>
    </p:spTree>
    <p:extLst>
      <p:ext uri="{BB962C8B-B14F-4D97-AF65-F5344CB8AC3E}">
        <p14:creationId xmlns:p14="http://schemas.microsoft.com/office/powerpoint/2010/main" val="2747717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share the rest of the table. Again, we tried to identify common palliative care issues. The family with whom the clinician engaged in goals of care meetings for many hours multiple times a week, where some very basic frame-setting such as starting with “we have 45 minutes today, let’s set an agenda” can make a huge difference. Below that, we talk about termination, which is a concept that tends not to be so explicitly familiar to our palliative care colleagues and can very much inflect care—even as people rotate on and off a service.</a:t>
            </a:r>
          </a:p>
        </p:txBody>
      </p:sp>
      <p:sp>
        <p:nvSpPr>
          <p:cNvPr id="4" name="Slide Number Placeholder 3"/>
          <p:cNvSpPr>
            <a:spLocks noGrp="1"/>
          </p:cNvSpPr>
          <p:nvPr>
            <p:ph type="sldNum" sz="quarter" idx="5"/>
          </p:nvPr>
        </p:nvSpPr>
        <p:spPr/>
        <p:txBody>
          <a:bodyPr/>
          <a:lstStyle/>
          <a:p>
            <a:fld id="{90EB2AE0-3F8C-448C-91DE-E8EFE1034D0A}" type="slidenum">
              <a:rPr lang="en-US" smtClean="0"/>
              <a:t>22</a:t>
            </a:fld>
            <a:endParaRPr lang="en-US"/>
          </a:p>
        </p:txBody>
      </p:sp>
    </p:spTree>
    <p:extLst>
      <p:ext uri="{BB962C8B-B14F-4D97-AF65-F5344CB8AC3E}">
        <p14:creationId xmlns:p14="http://schemas.microsoft.com/office/powerpoint/2010/main" val="3526736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issues like addressing how care can be continued between settings—this is very relevant to our palliative care patients who transition between home, the hospital, oncology, hospice and so forth. We address information sharing given how family-oriented palliative care discussions can be, and after hours coverage. All very concrete issues relating to treatment frame that we hope will resonate with our colleagues. </a:t>
            </a:r>
          </a:p>
        </p:txBody>
      </p:sp>
      <p:sp>
        <p:nvSpPr>
          <p:cNvPr id="4" name="Slide Number Placeholder 3"/>
          <p:cNvSpPr>
            <a:spLocks noGrp="1"/>
          </p:cNvSpPr>
          <p:nvPr>
            <p:ph type="sldNum" sz="quarter" idx="5"/>
          </p:nvPr>
        </p:nvSpPr>
        <p:spPr/>
        <p:txBody>
          <a:bodyPr/>
          <a:lstStyle/>
          <a:p>
            <a:fld id="{90EB2AE0-3F8C-448C-91DE-E8EFE1034D0A}" type="slidenum">
              <a:rPr lang="en-US" smtClean="0"/>
              <a:t>23</a:t>
            </a:fld>
            <a:endParaRPr lang="en-US"/>
          </a:p>
        </p:txBody>
      </p:sp>
    </p:spTree>
    <p:extLst>
      <p:ext uri="{BB962C8B-B14F-4D97-AF65-F5344CB8AC3E}">
        <p14:creationId xmlns:p14="http://schemas.microsoft.com/office/powerpoint/2010/main" val="3475344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has been a rewarding, educational, and profoundly challenging one. Even without our core group, our differing backgrounds and orientations are palpable. </a:t>
            </a:r>
          </a:p>
          <a:p>
            <a:endParaRPr lang="en-US" dirty="0"/>
          </a:p>
          <a:p>
            <a:r>
              <a:rPr lang="en-US" dirty="0"/>
              <a:t>One tension I have felt very acutely is how much to stick to the source material versus simplifying. I sometimes have the sense with these papers that we may be taking too many liberties with the theories, not giving any context for these ideas, presenting them in ways that are overly concrete and not theoretically completely on point. However, we are very aware of our readership and there is a strong effort to maintain a simplicity that will make those individuals unaccustomed to, or even skeptical of, some of these concepts consider integrating them. </a:t>
            </a:r>
          </a:p>
          <a:p>
            <a:endParaRPr lang="en-US" dirty="0"/>
          </a:p>
          <a:p>
            <a:r>
              <a:rPr lang="en-US" dirty="0"/>
              <a:t>This very much comes across in the language we use. We have a lively and ongoing dialogue about when, how, and if to use terms such as transference or holding environment. On one hand, our goal is to create a shared language that will allow for ongoing deeper collaboration between our fields. On the other hand, as our leader Vicki Jackson reminds us, people will be quick to close our papers if they are perceived as jargony. </a:t>
            </a:r>
          </a:p>
          <a:p>
            <a:endParaRPr lang="en-US" dirty="0"/>
          </a:p>
          <a:p>
            <a:r>
              <a:rPr lang="en-US" dirty="0"/>
              <a:t>We have also had to grapple carefully with how to situated ourselves with respect to the existing literature and practice of communication in palliative care in the interest of making this individually and academically palatable in a field that has dedicated such immense resources already to some incredible work in communication. </a:t>
            </a:r>
          </a:p>
          <a:p>
            <a:endParaRPr lang="en-US" dirty="0"/>
          </a:p>
          <a:p>
            <a:r>
              <a:rPr lang="en-US" dirty="0"/>
              <a:t>I also found it interested how sensitive my palliative care colleagues to the idea of pathologizing anything. This I think reflects some underlying stigma and anxiety about diagnosing mental illness that exists in palliative care. There is a strong urge to normalize or to assure clinicians that by taking a sensitive or nurturing stance towards a patient, underlying issues can be erased or ignored. So for instance, there was a lot of anxiety generated over concepts at the borderlands of or associated with pathology, such as insecure attachment paradigms which I felt my colleagues wanted to normalize to an extent that precluded discussing the real risks that such attachment styles may confer to individuals with serious illness. </a:t>
            </a:r>
          </a:p>
        </p:txBody>
      </p:sp>
      <p:sp>
        <p:nvSpPr>
          <p:cNvPr id="4" name="Slide Number Placeholder 3"/>
          <p:cNvSpPr>
            <a:spLocks noGrp="1"/>
          </p:cNvSpPr>
          <p:nvPr>
            <p:ph type="sldNum" sz="quarter" idx="5"/>
          </p:nvPr>
        </p:nvSpPr>
        <p:spPr/>
        <p:txBody>
          <a:bodyPr/>
          <a:lstStyle/>
          <a:p>
            <a:fld id="{90EB2AE0-3F8C-448C-91DE-E8EFE1034D0A}" type="slidenum">
              <a:rPr lang="en-US" smtClean="0"/>
              <a:t>24</a:t>
            </a:fld>
            <a:endParaRPr lang="en-US"/>
          </a:p>
        </p:txBody>
      </p:sp>
    </p:spTree>
    <p:extLst>
      <p:ext uri="{BB962C8B-B14F-4D97-AF65-F5344CB8AC3E}">
        <p14:creationId xmlns:p14="http://schemas.microsoft.com/office/powerpoint/2010/main" val="1471249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 we go from here? Our hope is not to override existing communication frameworks. Rather, we’re eager to give people a deeper appreciation of mechanism and a language to talk about the complexity of what happens between ourselves and our patients. </a:t>
            </a:r>
          </a:p>
        </p:txBody>
      </p:sp>
      <p:sp>
        <p:nvSpPr>
          <p:cNvPr id="4" name="Slide Number Placeholder 3"/>
          <p:cNvSpPr>
            <a:spLocks noGrp="1"/>
          </p:cNvSpPr>
          <p:nvPr>
            <p:ph type="sldNum" sz="quarter" idx="5"/>
          </p:nvPr>
        </p:nvSpPr>
        <p:spPr/>
        <p:txBody>
          <a:bodyPr/>
          <a:lstStyle/>
          <a:p>
            <a:fld id="{33FF746A-9A42-BC49-B5AB-F8339C12B1B4}" type="slidenum">
              <a:rPr lang="en-US" smtClean="0"/>
              <a:pPr/>
              <a:t>25</a:t>
            </a:fld>
            <a:endParaRPr lang="en-US"/>
          </a:p>
        </p:txBody>
      </p:sp>
    </p:spTree>
    <p:extLst>
      <p:ext uri="{BB962C8B-B14F-4D97-AF65-F5344CB8AC3E}">
        <p14:creationId xmlns:p14="http://schemas.microsoft.com/office/powerpoint/2010/main" val="3857426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very hopeful that we can operationalize and disseminate this material. I think it certainly needs refinement—it feels scary to put it into the world in this early form, but I think it needed to be set free to continue to grow. I am also hopeful that these concepts may begin to interpolate empiric research in palliative care—mine and/or others’.</a:t>
            </a:r>
          </a:p>
        </p:txBody>
      </p:sp>
      <p:sp>
        <p:nvSpPr>
          <p:cNvPr id="4" name="Slide Number Placeholder 3"/>
          <p:cNvSpPr>
            <a:spLocks noGrp="1"/>
          </p:cNvSpPr>
          <p:nvPr>
            <p:ph type="sldNum" sz="quarter" idx="5"/>
          </p:nvPr>
        </p:nvSpPr>
        <p:spPr/>
        <p:txBody>
          <a:bodyPr/>
          <a:lstStyle/>
          <a:p>
            <a:fld id="{33FF746A-9A42-BC49-B5AB-F8339C12B1B4}" type="slidenum">
              <a:rPr lang="en-US" smtClean="0"/>
              <a:pPr/>
              <a:t>26</a:t>
            </a:fld>
            <a:endParaRPr lang="en-US"/>
          </a:p>
        </p:txBody>
      </p:sp>
    </p:spTree>
    <p:extLst>
      <p:ext uri="{BB962C8B-B14F-4D97-AF65-F5344CB8AC3E}">
        <p14:creationId xmlns:p14="http://schemas.microsoft.com/office/powerpoint/2010/main" val="1731777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so appreciate your listening. We would </a:t>
            </a:r>
            <a:r>
              <a:rPr lang="en-US" i="1" dirty="0"/>
              <a:t>love</a:t>
            </a:r>
            <a:r>
              <a:rPr lang="en-US" i="0" dirty="0"/>
              <a:t> feedback. I am happy to share the papers as they come out. If you ever have a chance to read any of them, let me know what you think! On behalf of my co-presenters and myself, thank you for tuning in and enjoy the remainder of the conference!</a:t>
            </a:r>
            <a:endParaRPr lang="en-US" dirty="0"/>
          </a:p>
        </p:txBody>
      </p:sp>
      <p:sp>
        <p:nvSpPr>
          <p:cNvPr id="4" name="Slide Number Placeholder 3"/>
          <p:cNvSpPr>
            <a:spLocks noGrp="1"/>
          </p:cNvSpPr>
          <p:nvPr>
            <p:ph type="sldNum" sz="quarter" idx="5"/>
          </p:nvPr>
        </p:nvSpPr>
        <p:spPr/>
        <p:txBody>
          <a:bodyPr/>
          <a:lstStyle/>
          <a:p>
            <a:fld id="{33FF746A-9A42-BC49-B5AB-F8339C12B1B4}" type="slidenum">
              <a:rPr lang="en-US" smtClean="0"/>
              <a:pPr/>
              <a:t>27</a:t>
            </a:fld>
            <a:endParaRPr lang="en-US"/>
          </a:p>
        </p:txBody>
      </p:sp>
    </p:spTree>
    <p:extLst>
      <p:ext uri="{BB962C8B-B14F-4D97-AF65-F5344CB8AC3E}">
        <p14:creationId xmlns:p14="http://schemas.microsoft.com/office/powerpoint/2010/main" val="25729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should however disclose that I am a big fan of memes and recently saw a few colleagues utilizing them for medical teaching. So I’m trying it out here. There’s no live audience, so I can hopefully get away being a bit corny without seeing the cringes. </a:t>
            </a:r>
          </a:p>
          <a:p>
            <a:endParaRPr lang="en-US" dirty="0"/>
          </a:p>
          <a:p>
            <a:r>
              <a:rPr lang="en-US" dirty="0"/>
              <a:t>In all seriousness, though, I want to start by pointing out that in the most fundamental sense, psychiatrists and other psychotherapists—but especially psychiatrists and especially, especially consultation-liaison psychiatrists—are kindred spirits with palliative care clinicians. We and our palliative care colleagues both use our communication skills as a really primary, integral clinical tool. I recognize this point may be somewhat redundant with the prior talks and with the experience of our viewers, but it’s an orientation that I think we need to remind ourselves of frequently. Insofar as medicine goes, we overlap a lot…Siblings do not always see eye-to-eye, of course, and that actually may be one of the reasons there have been “working with palliative care talks” every year in the ACLP the past few years in a way that we don’t necessarily see with, say, orthopedics. </a:t>
            </a:r>
          </a:p>
        </p:txBody>
      </p:sp>
      <p:sp>
        <p:nvSpPr>
          <p:cNvPr id="4" name="Slide Number Placeholder 3"/>
          <p:cNvSpPr>
            <a:spLocks noGrp="1"/>
          </p:cNvSpPr>
          <p:nvPr>
            <p:ph type="sldNum" sz="quarter" idx="5"/>
          </p:nvPr>
        </p:nvSpPr>
        <p:spPr/>
        <p:txBody>
          <a:bodyPr/>
          <a:lstStyle/>
          <a:p>
            <a:fld id="{90EB2AE0-3F8C-448C-91DE-E8EFE1034D0A}" type="slidenum">
              <a:rPr lang="en-US" smtClean="0"/>
              <a:t>3</a:t>
            </a:fld>
            <a:endParaRPr lang="en-US"/>
          </a:p>
        </p:txBody>
      </p:sp>
    </p:spTree>
    <p:extLst>
      <p:ext uri="{BB962C8B-B14F-4D97-AF65-F5344CB8AC3E}">
        <p14:creationId xmlns:p14="http://schemas.microsoft.com/office/powerpoint/2010/main" val="4169609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though we have that communication-as-intervention stance, our foci are incredibly different. I am speaking in broad strokes, of course, but as both a palliative care and a psychiatry clinician, I often conceptualize psychiatry-and-psychotherapy training as focused on deep knowledge and understanding whereas palliative care training is focused on what I am calling breadth—but really what I mean is </a:t>
            </a:r>
            <a:r>
              <a:rPr lang="en-US" dirty="0" err="1"/>
              <a:t>disseminability</a:t>
            </a:r>
            <a:r>
              <a:rPr lang="en-US" dirty="0"/>
              <a:t>, operationalization—and I’ll talk more about that idea. </a:t>
            </a:r>
          </a:p>
          <a:p>
            <a:endParaRPr lang="en-US" dirty="0"/>
          </a:p>
          <a:p>
            <a:r>
              <a:rPr lang="en-US" dirty="0"/>
              <a:t>As an entrée to it though, I will share an observation from my clinical training that my palliative care training differed from my psychotherapy training in that in palliative care, a lot of my communication training was oriented on preparing me to teach others. I was required to conduct didactics with medical students and residents on serious illness communication. This differed from my psychotherapy training which really tasked me to think deeply and longitudinally about my own work, but was relatively light on content regarding teaching psychotherapy to non-therapists. </a:t>
            </a:r>
          </a:p>
        </p:txBody>
      </p:sp>
      <p:sp>
        <p:nvSpPr>
          <p:cNvPr id="4" name="Slide Number Placeholder 3"/>
          <p:cNvSpPr>
            <a:spLocks noGrp="1"/>
          </p:cNvSpPr>
          <p:nvPr>
            <p:ph type="sldNum" sz="quarter" idx="5"/>
          </p:nvPr>
        </p:nvSpPr>
        <p:spPr/>
        <p:txBody>
          <a:bodyPr/>
          <a:lstStyle/>
          <a:p>
            <a:fld id="{90EB2AE0-3F8C-448C-91DE-E8EFE1034D0A}" type="slidenum">
              <a:rPr lang="en-US" smtClean="0"/>
              <a:t>4</a:t>
            </a:fld>
            <a:endParaRPr lang="en-US"/>
          </a:p>
        </p:txBody>
      </p:sp>
    </p:spTree>
    <p:extLst>
      <p:ext uri="{BB962C8B-B14F-4D97-AF65-F5344CB8AC3E}">
        <p14:creationId xmlns:p14="http://schemas.microsoft.com/office/powerpoint/2010/main" val="318879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my experiences are very much in keeping with the general stances of these fields. There are of course manualized and otherwise more easily disseminated modalities of psychotherapy, but at it’s core, the psychotherapeutic approach to communication is really born from a sense of depth. Depth of skills—long training times with a focus on mechanistic understanding as evidenced by the models of the mind that underpin our work and teaching—and depth of content—starting of course with the psychoanalytic models of the unconscious and reflected in the many modalities we utilize focusing on insight, self-reflection, and inner life. </a:t>
            </a:r>
          </a:p>
        </p:txBody>
      </p:sp>
      <p:sp>
        <p:nvSpPr>
          <p:cNvPr id="4" name="Slide Number Placeholder 3"/>
          <p:cNvSpPr>
            <a:spLocks noGrp="1"/>
          </p:cNvSpPr>
          <p:nvPr>
            <p:ph type="sldNum" sz="quarter" idx="5"/>
          </p:nvPr>
        </p:nvSpPr>
        <p:spPr/>
        <p:txBody>
          <a:bodyPr/>
          <a:lstStyle/>
          <a:p>
            <a:fld id="{90EB2AE0-3F8C-448C-91DE-E8EFE1034D0A}" type="slidenum">
              <a:rPr lang="en-US" smtClean="0"/>
              <a:t>5</a:t>
            </a:fld>
            <a:endParaRPr lang="en-US"/>
          </a:p>
        </p:txBody>
      </p:sp>
    </p:spTree>
    <p:extLst>
      <p:ext uri="{BB962C8B-B14F-4D97-AF65-F5344CB8AC3E}">
        <p14:creationId xmlns:p14="http://schemas.microsoft.com/office/powerpoint/2010/main" val="205506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real contrast to the focus on dissemination and operationalization that is reflected in the serious illness communication paradigm espoused by palliative care. And that’s not particularly surprising from a historical perspective. The traditional unit of treatment for psychotherapy has been the individual patient. Much of the communication work in palliative care was born as a response to the failures of the broader institution of medicine in areas like clarifying end-of-life wishes, sharing prognosis, and breaking bad news. As these shortcomings became more openly discussed—and studied—in the 1990s during the early years of palliative care’s mainstreaming, the movement towards serious illness communication was really born as a response to that. As such, from very early on, there has been a profound push in palliative care towards not merely conducting effective communication, but towards changing the overall practices in medicine more broadly. </a:t>
            </a:r>
          </a:p>
        </p:txBody>
      </p:sp>
      <p:sp>
        <p:nvSpPr>
          <p:cNvPr id="4" name="Slide Number Placeholder 3"/>
          <p:cNvSpPr>
            <a:spLocks noGrp="1"/>
          </p:cNvSpPr>
          <p:nvPr>
            <p:ph type="sldNum" sz="quarter" idx="5"/>
          </p:nvPr>
        </p:nvSpPr>
        <p:spPr/>
        <p:txBody>
          <a:bodyPr/>
          <a:lstStyle/>
          <a:p>
            <a:fld id="{90EB2AE0-3F8C-448C-91DE-E8EFE1034D0A}" type="slidenum">
              <a:rPr lang="en-US" smtClean="0"/>
              <a:t>6</a:t>
            </a:fld>
            <a:endParaRPr lang="en-US"/>
          </a:p>
        </p:txBody>
      </p:sp>
    </p:spTree>
    <p:extLst>
      <p:ext uri="{BB962C8B-B14F-4D97-AF65-F5344CB8AC3E}">
        <p14:creationId xmlns:p14="http://schemas.microsoft.com/office/powerpoint/2010/main" val="418668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stance is very much reflected in the longstanding emphasis within palliative care practice, teaching, and scholarship on primary palliative care—palliative care delivered by a non-palliative care specialist like an oncologist or primary care doctor. And this is part of the reason for some of these communication acronyms that Dr. Jacobowski discussed during her talk and to which, as psychiatrists, we have a very visceral aversion I think.</a:t>
            </a:r>
          </a:p>
        </p:txBody>
      </p:sp>
      <p:sp>
        <p:nvSpPr>
          <p:cNvPr id="4" name="Slide Number Placeholder 3"/>
          <p:cNvSpPr>
            <a:spLocks noGrp="1"/>
          </p:cNvSpPr>
          <p:nvPr>
            <p:ph type="sldNum" sz="quarter" idx="5"/>
          </p:nvPr>
        </p:nvSpPr>
        <p:spPr/>
        <p:txBody>
          <a:bodyPr/>
          <a:lstStyle/>
          <a:p>
            <a:fld id="{90EB2AE0-3F8C-448C-91DE-E8EFE1034D0A}" type="slidenum">
              <a:rPr lang="en-US" smtClean="0"/>
              <a:t>7</a:t>
            </a:fld>
            <a:endParaRPr lang="en-US"/>
          </a:p>
        </p:txBody>
      </p:sp>
    </p:spTree>
    <p:extLst>
      <p:ext uri="{BB962C8B-B14F-4D97-AF65-F5344CB8AC3E}">
        <p14:creationId xmlns:p14="http://schemas.microsoft.com/office/powerpoint/2010/main" val="3297870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Psychiatrists are familiar with the ethos driving the primary palliative care/serious illness communication paradigm. I consider it analogous in a way to the work our field has done trying to educate our colleagues on psychopharmacology. I’m sure you’re all very familiar with the many depression prescribing paradigms that exist for primary care clinicians. Such interventions are aimed at the insufficient mental health workforce. Likewise, there is a significant palliative care workforce shortage and many of the attempts to operationalize and disseminate communication tools make a lot of sense given the scarcity of expert palliative care clinicians which prompts a very real need to extend palliative care services through non-specialist clinicians including primary care doctors, oncologists, cardiologists, and so forth. </a:t>
            </a:r>
          </a:p>
        </p:txBody>
      </p:sp>
      <p:sp>
        <p:nvSpPr>
          <p:cNvPr id="4" name="Slide Number Placeholder 3"/>
          <p:cNvSpPr>
            <a:spLocks noGrp="1"/>
          </p:cNvSpPr>
          <p:nvPr>
            <p:ph type="sldNum" sz="quarter" idx="5"/>
          </p:nvPr>
        </p:nvSpPr>
        <p:spPr/>
        <p:txBody>
          <a:bodyPr/>
          <a:lstStyle/>
          <a:p>
            <a:fld id="{90EB2AE0-3F8C-448C-91DE-E8EFE1034D0A}" type="slidenum">
              <a:rPr lang="en-US" smtClean="0"/>
              <a:t>8</a:t>
            </a:fld>
            <a:endParaRPr lang="en-US"/>
          </a:p>
        </p:txBody>
      </p:sp>
    </p:spTree>
    <p:extLst>
      <p:ext uri="{BB962C8B-B14F-4D97-AF65-F5344CB8AC3E}">
        <p14:creationId xmlns:p14="http://schemas.microsoft.com/office/powerpoint/2010/main" val="2194421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Despite—and often because of—our very different stances with respect to our communication-based interventions, psychiatrists and palliative care clinicians have a lot to learn from one another. Unfortunately, for such learning to be possible and effective, we need to be able to find a shared language. But more on this shortly…</a:t>
            </a:r>
          </a:p>
        </p:txBody>
      </p:sp>
      <p:sp>
        <p:nvSpPr>
          <p:cNvPr id="4" name="Slide Number Placeholder 3"/>
          <p:cNvSpPr>
            <a:spLocks noGrp="1"/>
          </p:cNvSpPr>
          <p:nvPr>
            <p:ph type="sldNum" sz="quarter" idx="5"/>
          </p:nvPr>
        </p:nvSpPr>
        <p:spPr/>
        <p:txBody>
          <a:bodyPr/>
          <a:lstStyle/>
          <a:p>
            <a:fld id="{90EB2AE0-3F8C-448C-91DE-E8EFE1034D0A}" type="slidenum">
              <a:rPr lang="en-US" smtClean="0"/>
              <a:t>9</a:t>
            </a:fld>
            <a:endParaRPr lang="en-US"/>
          </a:p>
        </p:txBody>
      </p:sp>
    </p:spTree>
    <p:extLst>
      <p:ext uri="{BB962C8B-B14F-4D97-AF65-F5344CB8AC3E}">
        <p14:creationId xmlns:p14="http://schemas.microsoft.com/office/powerpoint/2010/main" val="388397869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66A677">
                <a:alpha val="35000"/>
              </a:srgbClr>
            </a:gs>
            <a:gs pos="50000">
              <a:srgbClr val="FFFFFF">
                <a:alpha val="48000"/>
              </a:srgbClr>
            </a:gs>
            <a:gs pos="100000">
              <a:srgbClr val="389155">
                <a:alpha val="20000"/>
              </a:srgbClr>
            </a:gs>
          </a:gsLst>
          <a:lin ang="3420000" scaled="0"/>
          <a:tileRect/>
        </a:gradFill>
        <a:effectLst/>
      </p:bgPr>
    </p:bg>
    <p:spTree>
      <p:nvGrpSpPr>
        <p:cNvPr id="1" name=""/>
        <p:cNvGrpSpPr/>
        <p:nvPr/>
      </p:nvGrpSpPr>
      <p:grpSpPr>
        <a:xfrm>
          <a:off x="0" y="0"/>
          <a:ext cx="0" cy="0"/>
          <a:chOff x="0" y="0"/>
          <a:chExt cx="0" cy="0"/>
        </a:xfrm>
      </p:grpSpPr>
      <p:pic>
        <p:nvPicPr>
          <p:cNvPr id="16" name="Picture 15" descr="White bands.psd"/>
          <p:cNvPicPr>
            <a:picLocks noChangeAspect="1"/>
          </p:cNvPicPr>
          <p:nvPr/>
        </p:nvPicPr>
        <p:blipFill>
          <a:blip r:embed="rId2">
            <a:alphaModFix amt="45000"/>
            <a:extLst>
              <a:ext uri="{BEBA8EAE-BF5A-486C-A8C5-ECC9F3942E4B}">
                <a14:imgProps xmlns:a14="http://schemas.microsoft.com/office/drawing/2010/main">
                  <a14:imgLayer r:embed="rId3">
                    <a14:imgEffect>
                      <a14:sharpenSoften amount="67000"/>
                    </a14:imgEffect>
                  </a14:imgLayer>
                </a14:imgProps>
              </a:ext>
              <a:ext uri="{28A0092B-C50C-407E-A947-70E740481C1C}">
                <a14:useLocalDpi xmlns:a14="http://schemas.microsoft.com/office/drawing/2010/main" val="0"/>
              </a:ext>
            </a:extLst>
          </a:blip>
          <a:stretch>
            <a:fillRect/>
          </a:stretch>
        </p:blipFill>
        <p:spPr>
          <a:xfrm>
            <a:off x="222249" y="1221184"/>
            <a:ext cx="9282993" cy="5467147"/>
          </a:xfrm>
          <a:prstGeom prst="rect">
            <a:avLst/>
          </a:prstGeom>
        </p:spPr>
      </p:pic>
      <p:sp>
        <p:nvSpPr>
          <p:cNvPr id="2" name="Title 1"/>
          <p:cNvSpPr>
            <a:spLocks noGrp="1"/>
          </p:cNvSpPr>
          <p:nvPr>
            <p:ph type="ctrTitle" hasCustomPrompt="1"/>
          </p:nvPr>
        </p:nvSpPr>
        <p:spPr>
          <a:xfrm>
            <a:off x="1675718" y="2553747"/>
            <a:ext cx="8844801" cy="1019176"/>
          </a:xfrm>
        </p:spPr>
        <p:txBody>
          <a:bodyPr>
            <a:normAutofit/>
          </a:bodyPr>
          <a:lstStyle>
            <a:lvl1pPr algn="ctr">
              <a:defRPr sz="4000">
                <a:solidFill>
                  <a:srgbClr val="177D38"/>
                </a:solidFill>
              </a:defRPr>
            </a:lvl1pPr>
          </a:lstStyle>
          <a:p>
            <a:r>
              <a:rPr lang="en-US" dirty="0"/>
              <a:t>Title Goes Here</a:t>
            </a:r>
          </a:p>
        </p:txBody>
      </p:sp>
      <p:sp>
        <p:nvSpPr>
          <p:cNvPr id="3" name="Subtitle 2"/>
          <p:cNvSpPr>
            <a:spLocks noGrp="1"/>
          </p:cNvSpPr>
          <p:nvPr>
            <p:ph type="subTitle" idx="1" hasCustomPrompt="1"/>
          </p:nvPr>
        </p:nvSpPr>
        <p:spPr>
          <a:xfrm>
            <a:off x="1726516" y="3581910"/>
            <a:ext cx="8743203" cy="695325"/>
          </a:xfrm>
        </p:spPr>
        <p:txBody>
          <a:bodyPr>
            <a:normAutofit/>
          </a:bodyPr>
          <a:lstStyle>
            <a:lvl1pPr marL="0" indent="0" algn="ctr">
              <a:buNone/>
              <a:defRPr sz="2800">
                <a:solidFill>
                  <a:schemeClr val="accent5">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Goes Here</a:t>
            </a:r>
          </a:p>
        </p:txBody>
      </p:sp>
      <p:sp>
        <p:nvSpPr>
          <p:cNvPr id="25" name="TextBox 24"/>
          <p:cNvSpPr txBox="1"/>
          <p:nvPr/>
        </p:nvSpPr>
        <p:spPr>
          <a:xfrm>
            <a:off x="1870428" y="5927934"/>
            <a:ext cx="8455379" cy="461665"/>
          </a:xfrm>
          <a:prstGeom prst="rect">
            <a:avLst/>
          </a:prstGeom>
          <a:noFill/>
        </p:spPr>
        <p:txBody>
          <a:bodyPr wrap="square" rtlCol="0">
            <a:spAutoFit/>
          </a:bodyPr>
          <a:lstStyle/>
          <a:p>
            <a:pPr algn="ctr"/>
            <a:r>
              <a:rPr lang="en-US" sz="2400" b="0" kern="1200" dirty="0">
                <a:solidFill>
                  <a:srgbClr val="105A25"/>
                </a:solidFill>
                <a:latin typeface="+mn-lt"/>
                <a:ea typeface="+mn-ea"/>
                <a:cs typeface="+mn-cs"/>
              </a:rPr>
              <a:t>ACADEMY OF CONSULTATION-LIAISON PSYCHIATRY</a:t>
            </a:r>
            <a:endParaRPr lang="en-US" sz="2400" b="0" dirty="0">
              <a:solidFill>
                <a:srgbClr val="105A25"/>
              </a:solidFill>
            </a:endParaRPr>
          </a:p>
        </p:txBody>
      </p:sp>
      <p:sp>
        <p:nvSpPr>
          <p:cNvPr id="26" name="TextBox 25"/>
          <p:cNvSpPr txBox="1"/>
          <p:nvPr/>
        </p:nvSpPr>
        <p:spPr>
          <a:xfrm>
            <a:off x="289984" y="6293597"/>
            <a:ext cx="11616267" cy="369332"/>
          </a:xfrm>
          <a:prstGeom prst="rect">
            <a:avLst/>
          </a:prstGeom>
          <a:noFill/>
        </p:spPr>
        <p:txBody>
          <a:bodyPr wrap="square" rtlCol="0">
            <a:spAutoFit/>
          </a:bodyPr>
          <a:lstStyle/>
          <a:p>
            <a:pPr algn="ctr"/>
            <a:r>
              <a:rPr lang="en-US" sz="1800" kern="1200" dirty="0">
                <a:solidFill>
                  <a:srgbClr val="389155"/>
                </a:solidFill>
                <a:latin typeface="+mn-lt"/>
                <a:ea typeface="+mn-ea"/>
                <a:cs typeface="+mn-cs"/>
              </a:rPr>
              <a:t>Psychiatrists Providing Collaborative Care Bridging Physical and Mental Health</a:t>
            </a:r>
            <a:endParaRPr lang="en-US" sz="1800" dirty="0">
              <a:solidFill>
                <a:srgbClr val="389155"/>
              </a:solidFill>
            </a:endParaRPr>
          </a:p>
        </p:txBody>
      </p:sp>
      <p:sp>
        <p:nvSpPr>
          <p:cNvPr id="27" name="Rectangle 26"/>
          <p:cNvSpPr/>
          <p:nvPr/>
        </p:nvSpPr>
        <p:spPr>
          <a:xfrm>
            <a:off x="56447" y="67731"/>
            <a:ext cx="12074591" cy="6722533"/>
          </a:xfrm>
          <a:prstGeom prst="rect">
            <a:avLst/>
          </a:prstGeom>
          <a:noFill/>
          <a:ln w="152400" cap="sq" cmpd="sng">
            <a:solidFill>
              <a:srgbClr val="66A677"/>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8" name="Rectangle 27"/>
          <p:cNvSpPr/>
          <p:nvPr/>
        </p:nvSpPr>
        <p:spPr>
          <a:xfrm>
            <a:off x="146756" y="177799"/>
            <a:ext cx="11898488" cy="6561667"/>
          </a:xfrm>
          <a:prstGeom prst="rect">
            <a:avLst/>
          </a:prstGeom>
          <a:noFill/>
          <a:ln w="76200" cap="sq" cmpd="sng">
            <a:solidFill>
              <a:srgbClr val="105A25"/>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picture containing drawing&#10;&#10;Description automatically generated">
            <a:extLst>
              <a:ext uri="{FF2B5EF4-FFF2-40B4-BE49-F238E27FC236}">
                <a16:creationId xmlns:a16="http://schemas.microsoft.com/office/drawing/2014/main" id="{D5C007CC-4C52-49E7-A3C5-671006195797}"/>
              </a:ext>
            </a:extLst>
          </p:cNvPr>
          <p:cNvPicPr>
            <a:picLocks noChangeAspect="1"/>
          </p:cNvPicPr>
          <p:nvPr/>
        </p:nvPicPr>
        <p:blipFill>
          <a:blip r:embed="rId4"/>
          <a:stretch>
            <a:fillRect/>
          </a:stretch>
        </p:blipFill>
        <p:spPr>
          <a:xfrm>
            <a:off x="5179098" y="610118"/>
            <a:ext cx="1829288" cy="1829288"/>
          </a:xfrm>
          <a:prstGeom prst="rect">
            <a:avLst/>
          </a:prstGeom>
        </p:spPr>
      </p:pic>
    </p:spTree>
    <p:extLst>
      <p:ext uri="{BB962C8B-B14F-4D97-AF65-F5344CB8AC3E}">
        <p14:creationId xmlns:p14="http://schemas.microsoft.com/office/powerpoint/2010/main" val="2483503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flip="none" rotWithShape="1">
          <a:gsLst>
            <a:gs pos="0">
              <a:schemeClr val="bg1"/>
            </a:gs>
            <a:gs pos="100000">
              <a:srgbClr val="81D297">
                <a:alpha val="10000"/>
              </a:srgbClr>
            </a:gs>
          </a:gsLst>
          <a:lin ang="312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105A25"/>
                </a:solidFill>
              </a:defRPr>
            </a:lvl1pPr>
          </a:lstStyle>
          <a:p>
            <a:r>
              <a:rPr lang="en-US"/>
              <a:t>Click to edit Master title style</a:t>
            </a:r>
            <a:endParaRPr lang="en-US" dirty="0"/>
          </a:p>
        </p:txBody>
      </p:sp>
      <p:sp>
        <p:nvSpPr>
          <p:cNvPr id="3" name="Content Placeholder 2"/>
          <p:cNvSpPr>
            <a:spLocks noGrp="1"/>
          </p:cNvSpPr>
          <p:nvPr>
            <p:ph idx="1"/>
          </p:nvPr>
        </p:nvSpPr>
        <p:spPr/>
        <p:txBody>
          <a:bodyPr>
            <a:noAutofit/>
          </a:bodyPr>
          <a:lstStyle>
            <a:lvl1pPr marL="228600" indent="-228600">
              <a:buClr>
                <a:srgbClr val="177D38"/>
              </a:buClr>
              <a:defRPr/>
            </a:lvl1pPr>
            <a:lvl2pPr marL="627063" indent="-228600">
              <a:buClr>
                <a:srgbClr val="177D38"/>
              </a:buClr>
              <a:buFont typeface="Lucida Grande"/>
              <a:buChar char="–"/>
              <a:defRPr/>
            </a:lvl2pPr>
            <a:lvl3pPr>
              <a:buClr>
                <a:srgbClr val="177D38"/>
              </a:buClr>
              <a:defRPr/>
            </a:lvl3pPr>
            <a:lvl4pPr>
              <a:buClr>
                <a:srgbClr val="177D38"/>
              </a:buClr>
              <a:defRPr/>
            </a:lvl4pPr>
            <a:lvl5pPr>
              <a:buClr>
                <a:srgbClr val="177D38"/>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606389" y="6474884"/>
            <a:ext cx="483616" cy="365125"/>
          </a:xfrm>
          <a:noFill/>
          <a:ln>
            <a:noFill/>
          </a:ln>
        </p:spPr>
        <p:txBody>
          <a:bodyPr/>
          <a:lstStyle>
            <a:lvl1pPr algn="r">
              <a:defRPr sz="1000">
                <a:solidFill>
                  <a:srgbClr val="177D38"/>
                </a:solidFill>
              </a:defRPr>
            </a:lvl1pPr>
          </a:lstStyle>
          <a:p>
            <a:fld id="{49BB3ED2-85F9-4E2F-B608-C04373F1F60A}" type="slidenum">
              <a:rPr lang="en-US" smtClean="0"/>
              <a:t>‹#›</a:t>
            </a:fld>
            <a:endParaRPr lang="en-US"/>
          </a:p>
        </p:txBody>
      </p:sp>
      <p:grpSp>
        <p:nvGrpSpPr>
          <p:cNvPr id="40" name="Group 39"/>
          <p:cNvGrpSpPr/>
          <p:nvPr/>
        </p:nvGrpSpPr>
        <p:grpSpPr>
          <a:xfrm>
            <a:off x="678729" y="28282"/>
            <a:ext cx="11535851" cy="290045"/>
            <a:chOff x="0" y="0"/>
            <a:chExt cx="9153144" cy="265851"/>
          </a:xfrm>
        </p:grpSpPr>
        <p:sp>
          <p:nvSpPr>
            <p:cNvPr id="12" name="Rectangle 11"/>
            <p:cNvSpPr/>
            <p:nvPr/>
          </p:nvSpPr>
          <p:spPr>
            <a:xfrm>
              <a:off x="0" y="0"/>
              <a:ext cx="9153144" cy="59267"/>
            </a:xfrm>
            <a:prstGeom prst="rect">
              <a:avLst/>
            </a:prstGeom>
            <a:solidFill>
              <a:srgbClr val="177D3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12"/>
            <p:cNvSpPr/>
            <p:nvPr/>
          </p:nvSpPr>
          <p:spPr>
            <a:xfrm>
              <a:off x="0" y="54343"/>
              <a:ext cx="9153144" cy="68411"/>
            </a:xfrm>
            <a:prstGeom prst="rect">
              <a:avLst/>
            </a:prstGeom>
            <a:solidFill>
              <a:srgbClr val="66A6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ectangle 13"/>
            <p:cNvSpPr/>
            <p:nvPr/>
          </p:nvSpPr>
          <p:spPr>
            <a:xfrm>
              <a:off x="0" y="118532"/>
              <a:ext cx="9153144" cy="50123"/>
            </a:xfrm>
            <a:prstGeom prst="rect">
              <a:avLst/>
            </a:prstGeom>
            <a:solidFill>
              <a:srgbClr val="105A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ectangle 14"/>
            <p:cNvSpPr/>
            <p:nvPr/>
          </p:nvSpPr>
          <p:spPr>
            <a:xfrm>
              <a:off x="0" y="160866"/>
              <a:ext cx="9153144" cy="104985"/>
            </a:xfrm>
            <a:prstGeom prst="rect">
              <a:avLst/>
            </a:prstGeom>
            <a:solidFill>
              <a:srgbClr val="3891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grpSp>
      <p:sp>
        <p:nvSpPr>
          <p:cNvPr id="47" name="TextBox 46"/>
          <p:cNvSpPr txBox="1"/>
          <p:nvPr/>
        </p:nvSpPr>
        <p:spPr>
          <a:xfrm>
            <a:off x="120651" y="6534094"/>
            <a:ext cx="8455379" cy="246221"/>
          </a:xfrm>
          <a:prstGeom prst="rect">
            <a:avLst/>
          </a:prstGeom>
          <a:noFill/>
        </p:spPr>
        <p:txBody>
          <a:bodyPr wrap="square" rtlCol="0">
            <a:spAutoFit/>
          </a:bodyPr>
          <a:lstStyle/>
          <a:p>
            <a:pPr algn="l"/>
            <a:r>
              <a:rPr lang="en-US" sz="1000" b="0" kern="1200" dirty="0">
                <a:solidFill>
                  <a:srgbClr val="105A25"/>
                </a:solidFill>
                <a:latin typeface="+mn-lt"/>
                <a:ea typeface="+mn-ea"/>
                <a:cs typeface="+mn-cs"/>
              </a:rPr>
              <a:t>Academy of Consultation-Liaison Psychiatry</a:t>
            </a:r>
            <a:endParaRPr lang="en-US" sz="1000" b="0" dirty="0">
              <a:solidFill>
                <a:srgbClr val="105A25"/>
              </a:solidFill>
            </a:endParaRPr>
          </a:p>
        </p:txBody>
      </p:sp>
      <p:pic>
        <p:nvPicPr>
          <p:cNvPr id="5" name="Picture 4" descr="A picture containing drawing&#10;&#10;Description automatically generated">
            <a:extLst>
              <a:ext uri="{FF2B5EF4-FFF2-40B4-BE49-F238E27FC236}">
                <a16:creationId xmlns:a16="http://schemas.microsoft.com/office/drawing/2014/main" id="{332D079E-D821-416A-8815-52795C84D8CC}"/>
              </a:ext>
            </a:extLst>
          </p:cNvPr>
          <p:cNvPicPr>
            <a:picLocks noChangeAspect="1"/>
          </p:cNvPicPr>
          <p:nvPr/>
        </p:nvPicPr>
        <p:blipFill>
          <a:blip r:embed="rId2"/>
          <a:stretch>
            <a:fillRect/>
          </a:stretch>
        </p:blipFill>
        <p:spPr>
          <a:xfrm>
            <a:off x="13119" y="20086"/>
            <a:ext cx="596481" cy="596481"/>
          </a:xfrm>
          <a:prstGeom prst="rect">
            <a:avLst/>
          </a:prstGeom>
        </p:spPr>
      </p:pic>
    </p:spTree>
    <p:extLst>
      <p:ext uri="{BB962C8B-B14F-4D97-AF65-F5344CB8AC3E}">
        <p14:creationId xmlns:p14="http://schemas.microsoft.com/office/powerpoint/2010/main" val="254933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761755" y="1735997"/>
            <a:ext cx="10515600" cy="4258403"/>
          </a:xfrm>
          <a:prstGeom prst="rect">
            <a:avLst/>
          </a:prstGeom>
        </p:spPr>
        <p:txBody>
          <a:bodyPr/>
          <a:lstStyle>
            <a:lvl1pPr marL="285744" indent="-285744">
              <a:spcBef>
                <a:spcPts val="600"/>
              </a:spcBef>
              <a:buClr>
                <a:srgbClr val="1D4F91"/>
              </a:buClr>
              <a:buFont typeface="Arial"/>
              <a:buChar char="•"/>
              <a:defRPr/>
            </a:lvl1pPr>
          </a:lstStyle>
          <a:p>
            <a:r>
              <a:rPr lang="en-US" dirty="0" err="1"/>
              <a:t>Lpsum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endParaRPr lang="en-US" dirty="0"/>
          </a:p>
          <a:p>
            <a:r>
              <a:rPr lang="en-US" dirty="0"/>
              <a:t>In </a:t>
            </a:r>
            <a:r>
              <a:rPr lang="en-US" dirty="0" err="1"/>
              <a:t>aliquet</a:t>
            </a:r>
            <a:r>
              <a:rPr lang="en-US" dirty="0"/>
              <a:t> </a:t>
            </a:r>
            <a:r>
              <a:rPr lang="en-US" dirty="0" err="1"/>
              <a:t>nisl</a:t>
            </a:r>
            <a:r>
              <a:rPr lang="en-US" dirty="0"/>
              <a:t> </a:t>
            </a:r>
            <a:r>
              <a:rPr lang="en-US" dirty="0" err="1"/>
              <a:t>varius</a:t>
            </a:r>
            <a:r>
              <a:rPr lang="en-US" dirty="0"/>
              <a:t>. </a:t>
            </a:r>
          </a:p>
          <a:p>
            <a:r>
              <a:rPr lang="en-US" dirty="0" err="1"/>
              <a:t>Sed</a:t>
            </a:r>
            <a:r>
              <a:rPr lang="en-US" dirty="0"/>
              <a:t> a </a:t>
            </a:r>
            <a:r>
              <a:rPr lang="en-US" dirty="0" err="1"/>
              <a:t>erat</a:t>
            </a:r>
            <a:r>
              <a:rPr lang="en-US" dirty="0"/>
              <a:t> </a:t>
            </a:r>
            <a:r>
              <a:rPr lang="en-US" dirty="0" err="1"/>
              <a:t>ut</a:t>
            </a:r>
            <a:r>
              <a:rPr lang="en-US" dirty="0"/>
              <a:t> magna </a:t>
            </a:r>
            <a:r>
              <a:rPr lang="en-US" dirty="0" err="1"/>
              <a:t>vulputate</a:t>
            </a:r>
            <a:r>
              <a:rPr lang="en-US" dirty="0"/>
              <a:t> </a:t>
            </a:r>
            <a:r>
              <a:rPr lang="en-US" dirty="0" err="1"/>
              <a:t>feugiat</a:t>
            </a:r>
            <a:r>
              <a:rPr lang="en-US" dirty="0"/>
              <a:t>. </a:t>
            </a:r>
          </a:p>
          <a:p>
            <a:r>
              <a:rPr lang="en-US" dirty="0" err="1"/>
              <a:t>Quisque</a:t>
            </a:r>
            <a:r>
              <a:rPr lang="en-US" dirty="0"/>
              <a:t> </a:t>
            </a:r>
            <a:r>
              <a:rPr lang="en-US" dirty="0" err="1"/>
              <a:t>varius</a:t>
            </a:r>
            <a:r>
              <a:rPr lang="en-US" dirty="0"/>
              <a:t> </a:t>
            </a:r>
            <a:r>
              <a:rPr lang="en-US" dirty="0" err="1"/>
              <a:t>libero</a:t>
            </a:r>
            <a:r>
              <a:rPr lang="en-US" dirty="0"/>
              <a:t> </a:t>
            </a:r>
            <a:r>
              <a:rPr lang="en-US" dirty="0" err="1"/>
              <a:t>placerat</a:t>
            </a:r>
            <a:r>
              <a:rPr lang="en-US" dirty="0"/>
              <a:t> </a:t>
            </a:r>
            <a:r>
              <a:rPr lang="en-US" dirty="0" err="1"/>
              <a:t>erat</a:t>
            </a:r>
            <a:r>
              <a:rPr lang="en-US" dirty="0"/>
              <a:t> </a:t>
            </a:r>
            <a:r>
              <a:rPr lang="en-US" dirty="0" err="1"/>
              <a:t>lobortis</a:t>
            </a:r>
            <a:r>
              <a:rPr lang="en-US" dirty="0"/>
              <a:t> </a:t>
            </a:r>
            <a:r>
              <a:rPr lang="en-US" dirty="0" err="1"/>
              <a:t>congue</a:t>
            </a:r>
            <a:r>
              <a:rPr lang="en-US" dirty="0"/>
              <a:t>. </a:t>
            </a:r>
          </a:p>
          <a:p>
            <a:r>
              <a:rPr lang="en-US" dirty="0"/>
              <a:t>Integer a </a:t>
            </a:r>
            <a:r>
              <a:rPr lang="en-US" dirty="0" err="1"/>
              <a:t>arcu</a:t>
            </a:r>
            <a:r>
              <a:rPr lang="en-US" dirty="0"/>
              <a:t> </a:t>
            </a:r>
            <a:r>
              <a:rPr lang="en-US" dirty="0" err="1"/>
              <a:t>vel</a:t>
            </a:r>
            <a:r>
              <a:rPr lang="en-US" dirty="0"/>
              <a:t> ante </a:t>
            </a:r>
            <a:r>
              <a:rPr lang="en-US" dirty="0" err="1"/>
              <a:t>bibendum</a:t>
            </a:r>
            <a:r>
              <a:rPr lang="en-US" dirty="0"/>
              <a:t> </a:t>
            </a:r>
            <a:r>
              <a:rPr lang="en-US" dirty="0" err="1"/>
              <a:t>scelerisque</a:t>
            </a:r>
            <a:r>
              <a:rPr lang="en-US" dirty="0"/>
              <a:t>. </a:t>
            </a:r>
          </a:p>
          <a:p>
            <a:r>
              <a:rPr lang="en-US" dirty="0"/>
              <a:t>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a:t>
            </a:r>
          </a:p>
        </p:txBody>
      </p:sp>
      <p:sp>
        <p:nvSpPr>
          <p:cNvPr id="11" name="Title 1"/>
          <p:cNvSpPr>
            <a:spLocks noGrp="1"/>
          </p:cNvSpPr>
          <p:nvPr>
            <p:ph type="title" hasCustomPrompt="1"/>
          </p:nvPr>
        </p:nvSpPr>
        <p:spPr>
          <a:xfrm>
            <a:off x="761755" y="735519"/>
            <a:ext cx="10515600" cy="868431"/>
          </a:xfrm>
          <a:prstGeom prst="rect">
            <a:avLst/>
          </a:prstGeom>
        </p:spPr>
        <p:txBody>
          <a:bodyPr/>
          <a:lstStyle/>
          <a:p>
            <a:r>
              <a:rPr lang="en-US" dirty="0"/>
              <a:t>Click to edit title</a:t>
            </a:r>
          </a:p>
        </p:txBody>
      </p:sp>
      <p:sp>
        <p:nvSpPr>
          <p:cNvPr id="8" name="Slide Number Placeholder 4">
            <a:extLst>
              <a:ext uri="{FF2B5EF4-FFF2-40B4-BE49-F238E27FC236}">
                <a16:creationId xmlns:a16="http://schemas.microsoft.com/office/drawing/2014/main" id="{FB4CCC98-1928-6840-B7FC-BA09DF3C01CD}"/>
              </a:ext>
            </a:extLst>
          </p:cNvPr>
          <p:cNvSpPr>
            <a:spLocks noGrp="1"/>
          </p:cNvSpPr>
          <p:nvPr>
            <p:ph type="sldNum" sz="quarter" idx="4"/>
          </p:nvPr>
        </p:nvSpPr>
        <p:spPr>
          <a:xfrm>
            <a:off x="8432555" y="6437964"/>
            <a:ext cx="2844800" cy="365125"/>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F3CF64-7C58-ED48-B151-C0AF0EEF3592}" type="slidenum">
              <a:rPr lang="en-US" smtClean="0"/>
              <a:pPr/>
              <a:t>‹#›</a:t>
            </a:fld>
            <a:endParaRPr lang="en-US" dirty="0"/>
          </a:p>
        </p:txBody>
      </p:sp>
    </p:spTree>
    <p:extLst>
      <p:ext uri="{BB962C8B-B14F-4D97-AF65-F5344CB8AC3E}">
        <p14:creationId xmlns:p14="http://schemas.microsoft.com/office/powerpoint/2010/main" val="55054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Images &amp; Copy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31955"/>
            <a:ext cx="10972800" cy="1143000"/>
          </a:xfrm>
        </p:spPr>
        <p:txBody>
          <a:bodyPr lIns="0" tIns="0" anchor="t">
            <a:normAutofit/>
          </a:bodyPr>
          <a:lstStyle>
            <a:lvl1pPr algn="l">
              <a:defRPr sz="4800">
                <a:solidFill>
                  <a:srgbClr val="A20815"/>
                </a:solidFill>
                <a:latin typeface="Arial"/>
                <a:cs typeface="Arial"/>
              </a:defRPr>
            </a:lvl1pPr>
          </a:lstStyle>
          <a:p>
            <a:r>
              <a:rPr lang="en-US" dirty="0"/>
              <a:t>Insert Title Here Images &amp; Copy </a:t>
            </a:r>
          </a:p>
        </p:txBody>
      </p:sp>
      <p:sp>
        <p:nvSpPr>
          <p:cNvPr id="7" name="Picture Placeholder 9"/>
          <p:cNvSpPr>
            <a:spLocks noGrp="1"/>
          </p:cNvSpPr>
          <p:nvPr>
            <p:ph type="pic" sz="quarter" idx="16"/>
          </p:nvPr>
        </p:nvSpPr>
        <p:spPr>
          <a:xfrm>
            <a:off x="1184820" y="1720853"/>
            <a:ext cx="2903360" cy="2276724"/>
          </a:xfr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9" name="Picture Placeholder 9"/>
          <p:cNvSpPr>
            <a:spLocks noGrp="1"/>
          </p:cNvSpPr>
          <p:nvPr>
            <p:ph type="pic" sz="quarter" idx="18"/>
          </p:nvPr>
        </p:nvSpPr>
        <p:spPr>
          <a:xfrm>
            <a:off x="4667505" y="1720853"/>
            <a:ext cx="2903360" cy="2276724"/>
          </a:xfr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10" name="Picture Placeholder 9"/>
          <p:cNvSpPr>
            <a:spLocks noGrp="1"/>
          </p:cNvSpPr>
          <p:nvPr>
            <p:ph type="pic" sz="quarter" idx="20"/>
          </p:nvPr>
        </p:nvSpPr>
        <p:spPr>
          <a:xfrm>
            <a:off x="8170527" y="1720853"/>
            <a:ext cx="2903360" cy="2276724"/>
          </a:xfr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11" name="Content Placeholder 3"/>
          <p:cNvSpPr>
            <a:spLocks noGrp="1"/>
          </p:cNvSpPr>
          <p:nvPr>
            <p:ph sz="half" idx="2"/>
          </p:nvPr>
        </p:nvSpPr>
        <p:spPr>
          <a:xfrm>
            <a:off x="1184820" y="4177341"/>
            <a:ext cx="2903360" cy="1790231"/>
          </a:xfrm>
        </p:spPr>
        <p:txBody>
          <a:bodyPr lIns="0" tIns="0" rIns="0" bIns="0">
            <a:noAutofit/>
          </a:bodyPr>
          <a:lstStyle>
            <a:lvl1pPr marL="0" indent="0">
              <a:buFontTx/>
              <a:buNone/>
              <a:defRPr sz="2000" b="1">
                <a:solidFill>
                  <a:schemeClr val="tx1"/>
                </a:solidFill>
                <a:latin typeface="Arial"/>
                <a:cs typeface="Arial"/>
              </a:defRPr>
            </a:lvl1pPr>
            <a:lvl2pPr marL="0" indent="-182875">
              <a:lnSpc>
                <a:spcPct val="120000"/>
              </a:lnSpc>
              <a:buClr>
                <a:srgbClr val="8D8E8D"/>
              </a:buClr>
              <a:buFont typeface="Lucida Grande"/>
              <a:buChar char="-"/>
              <a:defRPr sz="2000">
                <a:solidFill>
                  <a:schemeClr val="tx1"/>
                </a:solidFill>
                <a:latin typeface="Arial"/>
                <a:cs typeface="Arial"/>
              </a:defRPr>
            </a:lvl2pPr>
            <a:lvl3pPr marL="1219170" indent="0">
              <a:buFontTx/>
              <a:buNone/>
              <a:defRPr sz="2000">
                <a:latin typeface="Arial"/>
                <a:cs typeface="Arial"/>
              </a:defRPr>
            </a:lvl3pPr>
            <a:lvl4pPr marL="1828754" indent="0">
              <a:buFontTx/>
              <a:buNone/>
              <a:defRPr sz="2000">
                <a:latin typeface="Arial"/>
                <a:cs typeface="Arial"/>
              </a:defRPr>
            </a:lvl4pPr>
            <a:lvl5pPr marL="2438339" indent="0">
              <a:buFontTx/>
              <a:buNone/>
              <a:defRPr sz="20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p:txBody>
      </p:sp>
      <p:sp>
        <p:nvSpPr>
          <p:cNvPr id="12" name="Content Placeholder 3"/>
          <p:cNvSpPr>
            <a:spLocks noGrp="1"/>
          </p:cNvSpPr>
          <p:nvPr>
            <p:ph sz="half" idx="21"/>
          </p:nvPr>
        </p:nvSpPr>
        <p:spPr>
          <a:xfrm>
            <a:off x="4667505" y="4177341"/>
            <a:ext cx="2903360" cy="1790231"/>
          </a:xfrm>
        </p:spPr>
        <p:txBody>
          <a:bodyPr lIns="0" tIns="0" rIns="0" bIns="0">
            <a:noAutofit/>
          </a:bodyPr>
          <a:lstStyle>
            <a:lvl1pPr marL="0" indent="0">
              <a:buFontTx/>
              <a:buNone/>
              <a:defRPr sz="2000" b="1">
                <a:solidFill>
                  <a:schemeClr val="tx1"/>
                </a:solidFill>
                <a:latin typeface="Arial"/>
                <a:cs typeface="Arial"/>
              </a:defRPr>
            </a:lvl1pPr>
            <a:lvl2pPr marL="0" indent="-182875">
              <a:lnSpc>
                <a:spcPct val="120000"/>
              </a:lnSpc>
              <a:buClr>
                <a:srgbClr val="8D8E8D"/>
              </a:buClr>
              <a:buFont typeface="Lucida Grande"/>
              <a:buChar char="-"/>
              <a:defRPr sz="2000">
                <a:solidFill>
                  <a:schemeClr val="tx1"/>
                </a:solidFill>
                <a:latin typeface="Arial"/>
                <a:cs typeface="Arial"/>
              </a:defRPr>
            </a:lvl2pPr>
            <a:lvl3pPr marL="1219170" indent="0">
              <a:buFontTx/>
              <a:buNone/>
              <a:defRPr sz="2000">
                <a:latin typeface="Arial"/>
                <a:cs typeface="Arial"/>
              </a:defRPr>
            </a:lvl3pPr>
            <a:lvl4pPr marL="1828754" indent="0">
              <a:buFontTx/>
              <a:buNone/>
              <a:defRPr sz="2000">
                <a:latin typeface="Arial"/>
                <a:cs typeface="Arial"/>
              </a:defRPr>
            </a:lvl4pPr>
            <a:lvl5pPr marL="2438339" indent="0">
              <a:buFontTx/>
              <a:buNone/>
              <a:defRPr sz="20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p:txBody>
      </p:sp>
      <p:sp>
        <p:nvSpPr>
          <p:cNvPr id="13" name="Content Placeholder 3"/>
          <p:cNvSpPr>
            <a:spLocks noGrp="1"/>
          </p:cNvSpPr>
          <p:nvPr>
            <p:ph sz="half" idx="22"/>
          </p:nvPr>
        </p:nvSpPr>
        <p:spPr>
          <a:xfrm>
            <a:off x="8170527" y="4177341"/>
            <a:ext cx="2903360" cy="1790231"/>
          </a:xfrm>
        </p:spPr>
        <p:txBody>
          <a:bodyPr lIns="0" tIns="0" rIns="0" bIns="0">
            <a:noAutofit/>
          </a:bodyPr>
          <a:lstStyle>
            <a:lvl1pPr marL="0" indent="0">
              <a:buFontTx/>
              <a:buNone/>
              <a:defRPr sz="2000" b="1">
                <a:solidFill>
                  <a:schemeClr val="tx1"/>
                </a:solidFill>
                <a:latin typeface="Arial"/>
                <a:cs typeface="Arial"/>
              </a:defRPr>
            </a:lvl1pPr>
            <a:lvl2pPr marL="0" indent="-182875">
              <a:lnSpc>
                <a:spcPct val="120000"/>
              </a:lnSpc>
              <a:buClr>
                <a:srgbClr val="8D8E8D"/>
              </a:buClr>
              <a:buFont typeface="Lucida Grande"/>
              <a:buChar char="-"/>
              <a:defRPr sz="2000">
                <a:solidFill>
                  <a:schemeClr val="tx1"/>
                </a:solidFill>
                <a:latin typeface="Arial"/>
                <a:cs typeface="Arial"/>
              </a:defRPr>
            </a:lvl2pPr>
            <a:lvl3pPr marL="1219170" indent="0">
              <a:buFontTx/>
              <a:buNone/>
              <a:defRPr sz="2000">
                <a:latin typeface="Arial"/>
                <a:cs typeface="Arial"/>
              </a:defRPr>
            </a:lvl3pPr>
            <a:lvl4pPr marL="1828754" indent="0">
              <a:buFontTx/>
              <a:buNone/>
              <a:defRPr sz="2000">
                <a:latin typeface="Arial"/>
                <a:cs typeface="Arial"/>
              </a:defRPr>
            </a:lvl4pPr>
            <a:lvl5pPr marL="2438339" indent="0">
              <a:buFontTx/>
              <a:buNone/>
              <a:defRPr sz="20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872258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6D310-7E15-43E1-BF7D-C58072F50CBB}" type="datetimeFigureOut">
              <a:rPr lang="en-US" smtClean="0"/>
              <a:t>10/10/2021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BB3ED2-85F9-4E2F-B608-C04373F1F60A}" type="slidenum">
              <a:rPr lang="en-US" smtClean="0"/>
              <a:t>‹#›</a:t>
            </a:fld>
            <a:endParaRPr lang="en-US"/>
          </a:p>
        </p:txBody>
      </p:sp>
    </p:spTree>
    <p:extLst>
      <p:ext uri="{BB962C8B-B14F-4D97-AF65-F5344CB8AC3E}">
        <p14:creationId xmlns:p14="http://schemas.microsoft.com/office/powerpoint/2010/main" val="684044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Wingdings" charset="2"/>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2D89-780A-4531-96C4-DD4B118D0466}"/>
              </a:ext>
            </a:extLst>
          </p:cNvPr>
          <p:cNvSpPr>
            <a:spLocks noGrp="1"/>
          </p:cNvSpPr>
          <p:nvPr>
            <p:ph type="ctrTitle"/>
          </p:nvPr>
        </p:nvSpPr>
        <p:spPr>
          <a:xfrm>
            <a:off x="485612" y="2485741"/>
            <a:ext cx="11220773" cy="1886517"/>
          </a:xfrm>
        </p:spPr>
        <p:txBody>
          <a:bodyPr>
            <a:normAutofit/>
          </a:bodyPr>
          <a:lstStyle/>
          <a:p>
            <a:r>
              <a:rPr lang="en-US" dirty="0">
                <a:latin typeface="Candara" panose="020E0502030303020204" pitchFamily="34" charset="0"/>
              </a:rPr>
              <a:t>From Breadth to Depth: The Psychological Elements of Palliative Care Series</a:t>
            </a:r>
          </a:p>
        </p:txBody>
      </p:sp>
      <p:sp>
        <p:nvSpPr>
          <p:cNvPr id="3" name="Subtitle 2">
            <a:extLst>
              <a:ext uri="{FF2B5EF4-FFF2-40B4-BE49-F238E27FC236}">
                <a16:creationId xmlns:a16="http://schemas.microsoft.com/office/drawing/2014/main" id="{B97A3576-C554-437F-9691-6526FB16A60C}"/>
              </a:ext>
            </a:extLst>
          </p:cNvPr>
          <p:cNvSpPr>
            <a:spLocks noGrp="1"/>
          </p:cNvSpPr>
          <p:nvPr>
            <p:ph type="subTitle" idx="1"/>
          </p:nvPr>
        </p:nvSpPr>
        <p:spPr>
          <a:xfrm>
            <a:off x="1724396" y="4093355"/>
            <a:ext cx="8743203" cy="540638"/>
          </a:xfrm>
        </p:spPr>
        <p:txBody>
          <a:bodyPr>
            <a:normAutofit/>
          </a:bodyPr>
          <a:lstStyle/>
          <a:p>
            <a:r>
              <a:rPr lang="en-US" dirty="0">
                <a:latin typeface="Candara" panose="020E0502030303020204" pitchFamily="34" charset="0"/>
              </a:rPr>
              <a:t>Daniel Shalev MD</a:t>
            </a:r>
          </a:p>
        </p:txBody>
      </p:sp>
      <p:sp>
        <p:nvSpPr>
          <p:cNvPr id="5" name="TextBox 4">
            <a:extLst>
              <a:ext uri="{FF2B5EF4-FFF2-40B4-BE49-F238E27FC236}">
                <a16:creationId xmlns:a16="http://schemas.microsoft.com/office/drawing/2014/main" id="{45276C23-DD5E-493A-8DC0-FCA21303B6E2}"/>
              </a:ext>
            </a:extLst>
          </p:cNvPr>
          <p:cNvSpPr txBox="1"/>
          <p:nvPr/>
        </p:nvSpPr>
        <p:spPr>
          <a:xfrm>
            <a:off x="4586850" y="4561690"/>
            <a:ext cx="3018294" cy="461665"/>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srgbClr val="666666">
                    <a:lumMod val="75000"/>
                  </a:srgbClr>
                </a:solidFill>
                <a:effectLst/>
                <a:uLnTx/>
                <a:uFillTx/>
                <a:latin typeface="Candara" panose="020E0502030303020204" pitchFamily="34" charset="0"/>
                <a:ea typeface="+mn-ea"/>
                <a:cs typeface="+mn-cs"/>
              </a:rPr>
              <a:t>CLP 2021 workshop </a:t>
            </a:r>
          </a:p>
        </p:txBody>
      </p:sp>
    </p:spTree>
    <p:extLst>
      <p:ext uri="{BB962C8B-B14F-4D97-AF65-F5344CB8AC3E}">
        <p14:creationId xmlns:p14="http://schemas.microsoft.com/office/powerpoint/2010/main" val="2779668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A41E-B850-47E9-9140-21CA2F417C91}"/>
              </a:ext>
            </a:extLst>
          </p:cNvPr>
          <p:cNvSpPr>
            <a:spLocks noGrp="1"/>
          </p:cNvSpPr>
          <p:nvPr>
            <p:ph type="title"/>
          </p:nvPr>
        </p:nvSpPr>
        <p:spPr/>
        <p:txBody>
          <a:bodyPr/>
          <a:lstStyle/>
          <a:p>
            <a:r>
              <a:rPr lang="en-US" dirty="0"/>
              <a:t>Needs differ</a:t>
            </a:r>
          </a:p>
        </p:txBody>
      </p:sp>
      <p:sp>
        <p:nvSpPr>
          <p:cNvPr id="3" name="Content Placeholder 2">
            <a:extLst>
              <a:ext uri="{FF2B5EF4-FFF2-40B4-BE49-F238E27FC236}">
                <a16:creationId xmlns:a16="http://schemas.microsoft.com/office/drawing/2014/main" id="{E95C4A80-B772-4E31-B82D-6C5ADCA0BB3F}"/>
              </a:ext>
            </a:extLst>
          </p:cNvPr>
          <p:cNvSpPr>
            <a:spLocks noGrp="1"/>
          </p:cNvSpPr>
          <p:nvPr>
            <p:ph idx="1"/>
          </p:nvPr>
        </p:nvSpPr>
        <p:spPr>
          <a:xfrm>
            <a:off x="97277" y="1600201"/>
            <a:ext cx="7149829" cy="4983161"/>
          </a:xfrm>
        </p:spPr>
        <p:txBody>
          <a:bodyPr/>
          <a:lstStyle/>
          <a:p>
            <a:r>
              <a:rPr lang="en-US" dirty="0"/>
              <a:t>An oncologist learning to break bad news may benefit from an operationalized approach</a:t>
            </a:r>
          </a:p>
          <a:p>
            <a:endParaRPr lang="en-US" dirty="0"/>
          </a:p>
          <a:p>
            <a:r>
              <a:rPr lang="en-US" dirty="0"/>
              <a:t>But an expert palliative care clinician called in for the most psychosocially challenging serious illness cases in the hospital needs a bigger toolkit…</a:t>
            </a:r>
          </a:p>
        </p:txBody>
      </p:sp>
      <p:pic>
        <p:nvPicPr>
          <p:cNvPr id="1026" name="Picture 2">
            <a:extLst>
              <a:ext uri="{FF2B5EF4-FFF2-40B4-BE49-F238E27FC236}">
                <a16:creationId xmlns:a16="http://schemas.microsoft.com/office/drawing/2014/main" id="{08F731DC-2A85-49BC-B6DC-8071F11FA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0" y="152400"/>
            <a:ext cx="47625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385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01FA-75F2-4BC0-A33F-95841A18B02F}"/>
              </a:ext>
            </a:extLst>
          </p:cNvPr>
          <p:cNvSpPr>
            <a:spLocks noGrp="1"/>
          </p:cNvSpPr>
          <p:nvPr>
            <p:ph type="title"/>
          </p:nvPr>
        </p:nvSpPr>
        <p:spPr/>
        <p:txBody>
          <a:bodyPr/>
          <a:lstStyle/>
          <a:p>
            <a:r>
              <a:rPr lang="en-US" dirty="0"/>
              <a:t>Is there a space for “deeper” serious illness communication?</a:t>
            </a:r>
          </a:p>
        </p:txBody>
      </p:sp>
      <p:sp>
        <p:nvSpPr>
          <p:cNvPr id="3" name="Content Placeholder 2">
            <a:extLst>
              <a:ext uri="{FF2B5EF4-FFF2-40B4-BE49-F238E27FC236}">
                <a16:creationId xmlns:a16="http://schemas.microsoft.com/office/drawing/2014/main" id="{106F4A70-CA25-49F5-AA31-383D3965A063}"/>
              </a:ext>
            </a:extLst>
          </p:cNvPr>
          <p:cNvSpPr>
            <a:spLocks noGrp="1"/>
          </p:cNvSpPr>
          <p:nvPr>
            <p:ph idx="1"/>
          </p:nvPr>
        </p:nvSpPr>
        <p:spPr/>
        <p:txBody>
          <a:bodyPr/>
          <a:lstStyle/>
          <a:p>
            <a:r>
              <a:rPr lang="en-US" dirty="0"/>
              <a:t>Thus far, serious illness communication has focused intensely on the “what” and the “how”</a:t>
            </a:r>
          </a:p>
          <a:p>
            <a:pPr lvl="1"/>
            <a:r>
              <a:rPr lang="en-US" dirty="0"/>
              <a:t>Necessary to teach wide numbers of clinicians across setting and specialty</a:t>
            </a:r>
          </a:p>
          <a:p>
            <a:pPr marL="398463" lvl="1" indent="0">
              <a:buNone/>
            </a:pPr>
            <a:endParaRPr lang="en-US" dirty="0"/>
          </a:p>
          <a:p>
            <a:r>
              <a:rPr lang="en-US" dirty="0"/>
              <a:t>However, as we know in psychiatry: one size does not fit all!</a:t>
            </a:r>
          </a:p>
          <a:p>
            <a:pPr lvl="1"/>
            <a:r>
              <a:rPr lang="en-US" dirty="0"/>
              <a:t>Algorithmic communication paradigms leave folks behind</a:t>
            </a:r>
          </a:p>
          <a:p>
            <a:pPr lvl="1"/>
            <a:r>
              <a:rPr lang="en-US" dirty="0"/>
              <a:t>Don’t address complex psychodynamic issues including setting a treatment frame, transference and countertransference, and so forth</a:t>
            </a:r>
          </a:p>
        </p:txBody>
      </p:sp>
    </p:spTree>
    <p:extLst>
      <p:ext uri="{BB962C8B-B14F-4D97-AF65-F5344CB8AC3E}">
        <p14:creationId xmlns:p14="http://schemas.microsoft.com/office/powerpoint/2010/main" val="2896935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E749B-7DBE-4EB0-9F7E-24C32E59F20A}"/>
              </a:ext>
            </a:extLst>
          </p:cNvPr>
          <p:cNvSpPr>
            <a:spLocks noGrp="1"/>
          </p:cNvSpPr>
          <p:nvPr>
            <p:ph type="title"/>
          </p:nvPr>
        </p:nvSpPr>
        <p:spPr/>
        <p:txBody>
          <a:bodyPr/>
          <a:lstStyle/>
          <a:p>
            <a:r>
              <a:rPr lang="en-US" dirty="0"/>
              <a:t>The Million Dollar Question</a:t>
            </a:r>
          </a:p>
        </p:txBody>
      </p:sp>
      <p:sp>
        <p:nvSpPr>
          <p:cNvPr id="3" name="Content Placeholder 2">
            <a:extLst>
              <a:ext uri="{FF2B5EF4-FFF2-40B4-BE49-F238E27FC236}">
                <a16:creationId xmlns:a16="http://schemas.microsoft.com/office/drawing/2014/main" id="{6109E83E-4BA5-46A4-A376-3D5A568DDFB6}"/>
              </a:ext>
            </a:extLst>
          </p:cNvPr>
          <p:cNvSpPr>
            <a:spLocks noGrp="1"/>
          </p:cNvSpPr>
          <p:nvPr>
            <p:ph idx="1"/>
          </p:nvPr>
        </p:nvSpPr>
        <p:spPr/>
        <p:txBody>
          <a:bodyPr/>
          <a:lstStyle/>
          <a:p>
            <a:r>
              <a:rPr lang="en-US" dirty="0"/>
              <a:t>Can the framework we use to understand, communicate, and treat people in psychotherapy be applied to help improve serious illness communication?</a:t>
            </a:r>
          </a:p>
        </p:txBody>
      </p:sp>
      <p:pic>
        <p:nvPicPr>
          <p:cNvPr id="5" name="Picture 4" descr="A picture containing text, book&#10;&#10;Description automatically generated">
            <a:extLst>
              <a:ext uri="{FF2B5EF4-FFF2-40B4-BE49-F238E27FC236}">
                <a16:creationId xmlns:a16="http://schemas.microsoft.com/office/drawing/2014/main" id="{7A35BBD7-C1C7-4864-B603-78C0BBCE3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154" y="2519646"/>
            <a:ext cx="4204415" cy="4063716"/>
          </a:xfrm>
          <a:prstGeom prst="rect">
            <a:avLst/>
          </a:prstGeom>
        </p:spPr>
      </p:pic>
    </p:spTree>
    <p:extLst>
      <p:ext uri="{BB962C8B-B14F-4D97-AF65-F5344CB8AC3E}">
        <p14:creationId xmlns:p14="http://schemas.microsoft.com/office/powerpoint/2010/main" val="3970516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048E-038A-48F7-AD6C-9DBF3B1D7F6A}"/>
              </a:ext>
            </a:extLst>
          </p:cNvPr>
          <p:cNvSpPr>
            <a:spLocks noGrp="1"/>
          </p:cNvSpPr>
          <p:nvPr>
            <p:ph type="title"/>
          </p:nvPr>
        </p:nvSpPr>
        <p:spPr/>
        <p:txBody>
          <a:bodyPr/>
          <a:lstStyle/>
          <a:p>
            <a:r>
              <a:rPr lang="en-US" dirty="0"/>
              <a:t>Psychological Elements of Palliative Care: The Origins…</a:t>
            </a:r>
          </a:p>
        </p:txBody>
      </p:sp>
      <p:sp>
        <p:nvSpPr>
          <p:cNvPr id="3" name="Content Placeholder 2">
            <a:extLst>
              <a:ext uri="{FF2B5EF4-FFF2-40B4-BE49-F238E27FC236}">
                <a16:creationId xmlns:a16="http://schemas.microsoft.com/office/drawing/2014/main" id="{166BDD34-8703-430B-8096-A3EBF9B595B7}"/>
              </a:ext>
            </a:extLst>
          </p:cNvPr>
          <p:cNvSpPr>
            <a:spLocks noGrp="1"/>
          </p:cNvSpPr>
          <p:nvPr>
            <p:ph idx="1"/>
          </p:nvPr>
        </p:nvSpPr>
        <p:spPr/>
        <p:txBody>
          <a:bodyPr/>
          <a:lstStyle/>
          <a:p>
            <a:r>
              <a:rPr lang="en-US" dirty="0"/>
              <a:t>2019: Interdisciplinary group of scholars at Massachusetts General Hospital hold  “Healing Beyond the Cure: Exploring the Psychodynamic Aspects of Palliative Care” conference</a:t>
            </a:r>
          </a:p>
          <a:p>
            <a:pPr marL="0" indent="0">
              <a:buNone/>
            </a:pPr>
            <a:endParaRPr lang="en-US" dirty="0"/>
          </a:p>
          <a:p>
            <a:r>
              <a:rPr lang="en-US" dirty="0"/>
              <a:t>2020: Our core group convenes and pitches the series to Journal of Palliative Medicine</a:t>
            </a:r>
          </a:p>
          <a:p>
            <a:endParaRPr lang="en-US" dirty="0"/>
          </a:p>
        </p:txBody>
      </p:sp>
      <p:pic>
        <p:nvPicPr>
          <p:cNvPr id="4" name="Picture 3">
            <a:extLst>
              <a:ext uri="{FF2B5EF4-FFF2-40B4-BE49-F238E27FC236}">
                <a16:creationId xmlns:a16="http://schemas.microsoft.com/office/drawing/2014/main" id="{AFE1E52B-B580-471B-AA65-1FFC004AE46B}"/>
              </a:ext>
            </a:extLst>
          </p:cNvPr>
          <p:cNvPicPr>
            <a:picLocks noChangeAspect="1"/>
          </p:cNvPicPr>
          <p:nvPr/>
        </p:nvPicPr>
        <p:blipFill>
          <a:blip r:embed="rId3"/>
          <a:stretch>
            <a:fillRect/>
          </a:stretch>
        </p:blipFill>
        <p:spPr>
          <a:xfrm>
            <a:off x="2727386" y="3929403"/>
            <a:ext cx="7242101" cy="2928597"/>
          </a:xfrm>
          <a:prstGeom prst="rect">
            <a:avLst/>
          </a:prstGeom>
          <a:ln w="22225">
            <a:solidFill>
              <a:schemeClr val="accent1"/>
            </a:solidFill>
          </a:ln>
        </p:spPr>
      </p:pic>
    </p:spTree>
    <p:extLst>
      <p:ext uri="{BB962C8B-B14F-4D97-AF65-F5344CB8AC3E}">
        <p14:creationId xmlns:p14="http://schemas.microsoft.com/office/powerpoint/2010/main" val="2033830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E0A35-6C23-4CBA-BD61-AD45657B9F66}"/>
              </a:ext>
            </a:extLst>
          </p:cNvPr>
          <p:cNvSpPr>
            <a:spLocks noGrp="1"/>
          </p:cNvSpPr>
          <p:nvPr>
            <p:ph type="title"/>
          </p:nvPr>
        </p:nvSpPr>
        <p:spPr/>
        <p:txBody>
          <a:bodyPr anchor="t">
            <a:normAutofit/>
          </a:bodyPr>
          <a:lstStyle/>
          <a:p>
            <a:r>
              <a:rPr lang="en-US" dirty="0"/>
              <a:t>PEPC: The Core Group…</a:t>
            </a:r>
          </a:p>
        </p:txBody>
      </p:sp>
      <p:sp>
        <p:nvSpPr>
          <p:cNvPr id="4" name="Slide Number Placeholder 3" hidden="1">
            <a:extLst>
              <a:ext uri="{FF2B5EF4-FFF2-40B4-BE49-F238E27FC236}">
                <a16:creationId xmlns:a16="http://schemas.microsoft.com/office/drawing/2014/main" id="{B25BE990-857A-4368-8C2A-63739FCD9B3A}"/>
              </a:ext>
            </a:extLst>
          </p:cNvPr>
          <p:cNvSpPr>
            <a:spLocks noGrp="1"/>
          </p:cNvSpPr>
          <p:nvPr>
            <p:ph type="sldNum" sz="quarter" idx="12"/>
          </p:nvPr>
        </p:nvSpPr>
        <p:spPr>
          <a:prstGeom prst="rect">
            <a:avLst/>
          </a:prstGeom>
        </p:spPr>
        <p:txBody>
          <a:bodyPr/>
          <a:lstStyle/>
          <a:p>
            <a:pPr>
              <a:spcAft>
                <a:spcPts val="800"/>
              </a:spcAft>
            </a:pPr>
            <a:fld id="{DFF3CF64-7C58-ED48-B151-C0AF0EEF3592}" type="slidenum">
              <a:rPr lang="en-US" smtClean="0"/>
              <a:pPr>
                <a:spcAft>
                  <a:spcPts val="800"/>
                </a:spcAft>
              </a:pPr>
              <a:t>14</a:t>
            </a:fld>
            <a:endParaRPr lang="en-US"/>
          </a:p>
        </p:txBody>
      </p:sp>
      <p:pic>
        <p:nvPicPr>
          <p:cNvPr id="1032" name="Picture 8" descr="Leah Rosenberg, MD">
            <a:extLst>
              <a:ext uri="{FF2B5EF4-FFF2-40B4-BE49-F238E27FC236}">
                <a16:creationId xmlns:a16="http://schemas.microsoft.com/office/drawing/2014/main" id="{0DE1A550-C296-45C1-ABAC-96E77D3630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16" r="4" b="13670"/>
          <a:stretch/>
        </p:blipFill>
        <p:spPr bwMode="auto">
          <a:xfrm>
            <a:off x="345131" y="1363745"/>
            <a:ext cx="1679379" cy="1316916"/>
          </a:xfrm>
          <a:prstGeom prst="rect">
            <a:avLst/>
          </a:prstGeom>
          <a:solidFill>
            <a:srgbClr val="FFFFFF"/>
          </a:solidFill>
        </p:spPr>
      </p:pic>
      <p:pic>
        <p:nvPicPr>
          <p:cNvPr id="1030" name="Picture 6" descr="Daniel SHALEV | Instructor in Medicine | Doctor of Medicine | Weill Cornell  Medical College, NY | Cornell | Department of Pathology and Laboratory  Medicine">
            <a:extLst>
              <a:ext uri="{FF2B5EF4-FFF2-40B4-BE49-F238E27FC236}">
                <a16:creationId xmlns:a16="http://schemas.microsoft.com/office/drawing/2014/main" id="{D4DE43BA-0342-455B-A6E8-3A71A2261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21586"/>
          <a:stretch/>
        </p:blipFill>
        <p:spPr bwMode="auto">
          <a:xfrm>
            <a:off x="345131" y="2770542"/>
            <a:ext cx="1679380" cy="1316917"/>
          </a:xfrm>
          <a:prstGeom prst="rect">
            <a:avLst/>
          </a:prstGeom>
          <a:solidFill>
            <a:srgbClr val="FFFFFF"/>
          </a:solidFill>
        </p:spPr>
      </p:pic>
      <p:pic>
        <p:nvPicPr>
          <p:cNvPr id="1026" name="Picture 2">
            <a:extLst>
              <a:ext uri="{FF2B5EF4-FFF2-40B4-BE49-F238E27FC236}">
                <a16:creationId xmlns:a16="http://schemas.microsoft.com/office/drawing/2014/main" id="{62C9D560-32E1-4941-8DE7-C2219227BD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16" r="4" b="14670"/>
          <a:stretch/>
        </p:blipFill>
        <p:spPr bwMode="auto">
          <a:xfrm>
            <a:off x="6562815" y="1363744"/>
            <a:ext cx="1679380" cy="1316917"/>
          </a:xfrm>
          <a:prstGeom prst="rect">
            <a:avLst/>
          </a:prstGeom>
          <a:solidFill>
            <a:srgbClr val="FFFFFF"/>
          </a:solidFill>
        </p:spPr>
      </p:pic>
      <p:pic>
        <p:nvPicPr>
          <p:cNvPr id="1036" name="Picture 12" descr="Dr. Juliet C. Jacobsen, MD | Boston, MA | Internist | US News Doctors">
            <a:extLst>
              <a:ext uri="{FF2B5EF4-FFF2-40B4-BE49-F238E27FC236}">
                <a16:creationId xmlns:a16="http://schemas.microsoft.com/office/drawing/2014/main" id="{F71A004E-9AAC-4D63-B39C-BAF3A41809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075" r="4" b="20266"/>
          <a:stretch/>
        </p:blipFill>
        <p:spPr bwMode="auto">
          <a:xfrm>
            <a:off x="345132" y="4351256"/>
            <a:ext cx="1696989" cy="1143000"/>
          </a:xfrm>
          <a:prstGeom prst="rect">
            <a:avLst/>
          </a:prstGeom>
          <a:solidFill>
            <a:srgbClr val="FFFFFF"/>
          </a:solidFill>
        </p:spPr>
      </p:pic>
      <p:pic>
        <p:nvPicPr>
          <p:cNvPr id="1028" name="Picture 4" descr="Keri Brenner | Stanford Medicine">
            <a:extLst>
              <a:ext uri="{FF2B5EF4-FFF2-40B4-BE49-F238E27FC236}">
                <a16:creationId xmlns:a16="http://schemas.microsoft.com/office/drawing/2014/main" id="{5712D7FC-453C-4064-A5E8-5AF61A00A07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028" r="-8" b="22307"/>
          <a:stretch/>
        </p:blipFill>
        <p:spPr bwMode="auto">
          <a:xfrm>
            <a:off x="6362695" y="4333753"/>
            <a:ext cx="1879500" cy="1158912"/>
          </a:xfrm>
          <a:prstGeom prst="rect">
            <a:avLst/>
          </a:prstGeom>
          <a:solidFill>
            <a:srgbClr val="FFFFFF"/>
          </a:solidFill>
        </p:spPr>
      </p:pic>
      <p:sp>
        <p:nvSpPr>
          <p:cNvPr id="14" name="TextBox 13">
            <a:extLst>
              <a:ext uri="{FF2B5EF4-FFF2-40B4-BE49-F238E27FC236}">
                <a16:creationId xmlns:a16="http://schemas.microsoft.com/office/drawing/2014/main" id="{1AD0B3CE-803E-454B-9D8C-B9543CB743D3}"/>
              </a:ext>
            </a:extLst>
          </p:cNvPr>
          <p:cNvSpPr txBox="1"/>
          <p:nvPr/>
        </p:nvSpPr>
        <p:spPr>
          <a:xfrm>
            <a:off x="8253180" y="1221982"/>
            <a:ext cx="3938821" cy="1815882"/>
          </a:xfrm>
          <a:prstGeom prst="rect">
            <a:avLst/>
          </a:prstGeom>
          <a:noFill/>
        </p:spPr>
        <p:txBody>
          <a:bodyPr wrap="square">
            <a:spAutoFit/>
          </a:bodyPr>
          <a:lstStyle/>
          <a:p>
            <a:r>
              <a:rPr lang="en-US" sz="1600" b="1" dirty="0">
                <a:latin typeface="Calibri" panose="020F0502020204030204" pitchFamily="34" charset="0"/>
                <a:ea typeface="Calibri" panose="020F0502020204030204" pitchFamily="34" charset="0"/>
              </a:rPr>
              <a:t>Vicki A. Jackson MD</a:t>
            </a:r>
          </a:p>
          <a:p>
            <a:r>
              <a:rPr lang="en-US" sz="1600" dirty="0">
                <a:latin typeface="Calibri" panose="020F0502020204030204" pitchFamily="34" charset="0"/>
                <a:ea typeface="Calibri" panose="020F0502020204030204" pitchFamily="34" charset="0"/>
              </a:rPr>
              <a:t>Blum Family Endowed Chair in Palliative Care </a:t>
            </a:r>
          </a:p>
          <a:p>
            <a:r>
              <a:rPr lang="en-US" sz="1600" dirty="0">
                <a:latin typeface="Calibri" panose="020F0502020204030204" pitchFamily="34" charset="0"/>
                <a:ea typeface="Calibri" panose="020F0502020204030204" pitchFamily="34" charset="0"/>
              </a:rPr>
              <a:t>Chief, Division of Palliative Care and Geriatric Medicine</a:t>
            </a:r>
          </a:p>
          <a:p>
            <a:r>
              <a:rPr lang="en-US" sz="1600" dirty="0">
                <a:latin typeface="Calibri" panose="020F0502020204030204" pitchFamily="34" charset="0"/>
                <a:ea typeface="Calibri" panose="020F0502020204030204" pitchFamily="34" charset="0"/>
              </a:rPr>
              <a:t>Co-Director HMS Center for Palliative Care</a:t>
            </a:r>
          </a:p>
          <a:p>
            <a:r>
              <a:rPr lang="en-US" sz="1600" dirty="0">
                <a:latin typeface="Calibri" panose="020F0502020204030204" pitchFamily="34" charset="0"/>
                <a:ea typeface="Calibri" panose="020F0502020204030204" pitchFamily="34" charset="0"/>
              </a:rPr>
              <a:t>Associate Professor of Medicine </a:t>
            </a:r>
          </a:p>
          <a:p>
            <a:r>
              <a:rPr lang="en-US" sz="1600" dirty="0">
                <a:latin typeface="Calibri" panose="020F0502020204030204" pitchFamily="34" charset="0"/>
                <a:ea typeface="Calibri" panose="020F0502020204030204" pitchFamily="34" charset="0"/>
              </a:rPr>
              <a:t>Harvard Medical School </a:t>
            </a:r>
          </a:p>
        </p:txBody>
      </p:sp>
      <p:sp>
        <p:nvSpPr>
          <p:cNvPr id="16" name="TextBox 15">
            <a:extLst>
              <a:ext uri="{FF2B5EF4-FFF2-40B4-BE49-F238E27FC236}">
                <a16:creationId xmlns:a16="http://schemas.microsoft.com/office/drawing/2014/main" id="{AEB2F67A-BB1C-4844-AFC1-FE90D7D816F2}"/>
              </a:ext>
            </a:extLst>
          </p:cNvPr>
          <p:cNvSpPr txBox="1"/>
          <p:nvPr/>
        </p:nvSpPr>
        <p:spPr>
          <a:xfrm>
            <a:off x="8253180" y="4294437"/>
            <a:ext cx="6096000" cy="830997"/>
          </a:xfrm>
          <a:prstGeom prst="rect">
            <a:avLst/>
          </a:prstGeom>
          <a:noFill/>
        </p:spPr>
        <p:txBody>
          <a:bodyPr wrap="square">
            <a:spAutoFit/>
          </a:bodyPr>
          <a:lstStyle/>
          <a:p>
            <a:r>
              <a:rPr lang="en-US" sz="1600" b="1" dirty="0">
                <a:solidFill>
                  <a:srgbClr val="000000"/>
                </a:solidFill>
                <a:latin typeface="Calibri" panose="020F0502020204030204" pitchFamily="34" charset="0"/>
                <a:ea typeface="Calibri" panose="020F0502020204030204" pitchFamily="34" charset="0"/>
              </a:rPr>
              <a:t>Keri O. Brenner, MD MPA</a:t>
            </a:r>
            <a:endParaRPr lang="en-US" sz="1600" b="1" dirty="0">
              <a:latin typeface="Calibri" panose="020F0502020204030204" pitchFamily="34" charset="0"/>
              <a:ea typeface="Calibri" panose="020F0502020204030204" pitchFamily="34" charset="0"/>
            </a:endParaRPr>
          </a:p>
          <a:p>
            <a:r>
              <a:rPr lang="en-US" sz="1600" dirty="0">
                <a:solidFill>
                  <a:srgbClr val="000000"/>
                </a:solidFill>
                <a:latin typeface="Calibri" panose="020F0502020204030204" pitchFamily="34" charset="0"/>
                <a:ea typeface="Calibri" panose="020F0502020204030204" pitchFamily="34" charset="0"/>
              </a:rPr>
              <a:t>Division of Palliative Medicine, Stanford</a:t>
            </a:r>
          </a:p>
          <a:p>
            <a:r>
              <a:rPr lang="en-US" sz="1600" dirty="0">
                <a:solidFill>
                  <a:srgbClr val="000000"/>
                </a:solidFill>
                <a:latin typeface="Calibri" panose="020F0502020204030204" pitchFamily="34" charset="0"/>
                <a:ea typeface="Calibri" panose="020F0502020204030204" pitchFamily="34" charset="0"/>
              </a:rPr>
              <a:t>Clinical Assistant Professor of Medicine </a:t>
            </a:r>
            <a:endParaRPr lang="en-US" sz="1600" dirty="0">
              <a:latin typeface="Calibri" panose="020F0502020204030204" pitchFamily="34" charset="0"/>
              <a:ea typeface="Calibri" panose="020F0502020204030204" pitchFamily="34" charset="0"/>
            </a:endParaRPr>
          </a:p>
        </p:txBody>
      </p:sp>
      <p:sp>
        <p:nvSpPr>
          <p:cNvPr id="18" name="TextBox 17">
            <a:extLst>
              <a:ext uri="{FF2B5EF4-FFF2-40B4-BE49-F238E27FC236}">
                <a16:creationId xmlns:a16="http://schemas.microsoft.com/office/drawing/2014/main" id="{4F125EEA-4989-47E7-8F3E-7798E67BB78C}"/>
              </a:ext>
            </a:extLst>
          </p:cNvPr>
          <p:cNvSpPr txBox="1"/>
          <p:nvPr/>
        </p:nvSpPr>
        <p:spPr>
          <a:xfrm>
            <a:off x="2042121" y="1363744"/>
            <a:ext cx="4320575" cy="1569660"/>
          </a:xfrm>
          <a:prstGeom prst="rect">
            <a:avLst/>
          </a:prstGeom>
          <a:noFill/>
        </p:spPr>
        <p:txBody>
          <a:bodyPr wrap="square">
            <a:spAutoFit/>
          </a:bodyPr>
          <a:lstStyle/>
          <a:p>
            <a:r>
              <a:rPr lang="en-US" sz="1600" b="1" dirty="0">
                <a:latin typeface="+mj-lt"/>
              </a:rPr>
              <a:t>Leah B. Rosenberg MD</a:t>
            </a:r>
          </a:p>
          <a:p>
            <a:r>
              <a:rPr lang="en-US" sz="1600" dirty="0">
                <a:latin typeface="+mj-lt"/>
              </a:rPr>
              <a:t>Assistant Professor of Medicine, Harvard Medical School</a:t>
            </a:r>
          </a:p>
          <a:p>
            <a:r>
              <a:rPr lang="en-US" sz="1600" dirty="0">
                <a:latin typeface="+mj-lt"/>
              </a:rPr>
              <a:t>Division of Palliative Care and Geriatric Medicine, Massachusetts General Hospital</a:t>
            </a:r>
            <a:br>
              <a:rPr lang="en-US" sz="1600" dirty="0">
                <a:latin typeface="+mj-lt"/>
              </a:rPr>
            </a:br>
            <a:endParaRPr lang="en-US" sz="1600" dirty="0">
              <a:latin typeface="+mj-lt"/>
            </a:endParaRPr>
          </a:p>
        </p:txBody>
      </p:sp>
      <p:sp>
        <p:nvSpPr>
          <p:cNvPr id="20" name="TextBox 19">
            <a:extLst>
              <a:ext uri="{FF2B5EF4-FFF2-40B4-BE49-F238E27FC236}">
                <a16:creationId xmlns:a16="http://schemas.microsoft.com/office/drawing/2014/main" id="{A5C89C40-A381-4864-B7F5-10B79B99B6FE}"/>
              </a:ext>
            </a:extLst>
          </p:cNvPr>
          <p:cNvSpPr txBox="1"/>
          <p:nvPr/>
        </p:nvSpPr>
        <p:spPr>
          <a:xfrm>
            <a:off x="2024511" y="4193067"/>
            <a:ext cx="3886189" cy="1815882"/>
          </a:xfrm>
          <a:prstGeom prst="rect">
            <a:avLst/>
          </a:prstGeom>
          <a:noFill/>
        </p:spPr>
        <p:txBody>
          <a:bodyPr wrap="square">
            <a:spAutoFit/>
          </a:bodyPr>
          <a:lstStyle/>
          <a:p>
            <a:r>
              <a:rPr lang="en-US" sz="1600" b="1" dirty="0">
                <a:latin typeface="+mj-lt"/>
              </a:rPr>
              <a:t>Juliet C. Jacobsen MD DPhil</a:t>
            </a:r>
          </a:p>
          <a:p>
            <a:r>
              <a:rPr lang="en-US" sz="1600" dirty="0">
                <a:latin typeface="+mj-lt"/>
              </a:rPr>
              <a:t>Associate Professor of Medicine, Harvard Medical School</a:t>
            </a:r>
          </a:p>
          <a:p>
            <a:r>
              <a:rPr lang="en-US" sz="1600" dirty="0">
                <a:latin typeface="+mj-lt"/>
              </a:rPr>
              <a:t>Director, Continuum Project</a:t>
            </a:r>
          </a:p>
          <a:p>
            <a:r>
              <a:rPr lang="en-US" sz="1600" dirty="0">
                <a:latin typeface="+mj-lt"/>
              </a:rPr>
              <a:t>Division of Palliative Care and Geriatric Medicine, Massachusetts General Hospital</a:t>
            </a:r>
            <a:br>
              <a:rPr lang="en-US" sz="1600" dirty="0">
                <a:latin typeface="+mj-lt"/>
              </a:rPr>
            </a:br>
            <a:endParaRPr lang="en-US" sz="1600" dirty="0">
              <a:latin typeface="+mj-lt"/>
            </a:endParaRPr>
          </a:p>
        </p:txBody>
      </p:sp>
      <p:sp>
        <p:nvSpPr>
          <p:cNvPr id="24" name="TextBox 23">
            <a:extLst>
              <a:ext uri="{FF2B5EF4-FFF2-40B4-BE49-F238E27FC236}">
                <a16:creationId xmlns:a16="http://schemas.microsoft.com/office/drawing/2014/main" id="{381CC21C-EE29-4C3C-8329-1A66E0589BCE}"/>
              </a:ext>
            </a:extLst>
          </p:cNvPr>
          <p:cNvSpPr txBox="1"/>
          <p:nvPr/>
        </p:nvSpPr>
        <p:spPr>
          <a:xfrm>
            <a:off x="2042122" y="2838850"/>
            <a:ext cx="4320573" cy="1569660"/>
          </a:xfrm>
          <a:prstGeom prst="rect">
            <a:avLst/>
          </a:prstGeom>
          <a:noFill/>
        </p:spPr>
        <p:txBody>
          <a:bodyPr wrap="square">
            <a:spAutoFit/>
          </a:bodyPr>
          <a:lstStyle/>
          <a:p>
            <a:pPr defTabSz="609585">
              <a:defRPr/>
            </a:pPr>
            <a:r>
              <a:rPr lang="en-US" sz="1600" b="1" dirty="0">
                <a:latin typeface="Calibri"/>
              </a:rPr>
              <a:t>Daniel Shalev MD</a:t>
            </a:r>
          </a:p>
          <a:p>
            <a:pPr defTabSz="609585">
              <a:defRPr/>
            </a:pPr>
            <a:r>
              <a:rPr lang="en-US" sz="1600" dirty="0">
                <a:latin typeface="Calibri"/>
              </a:rPr>
              <a:t>Instructor of Medicine, Instructor of Psychiatry</a:t>
            </a:r>
          </a:p>
          <a:p>
            <a:pPr defTabSz="609585">
              <a:defRPr/>
            </a:pPr>
            <a:r>
              <a:rPr lang="en-US" sz="1600" dirty="0">
                <a:latin typeface="Calibri"/>
              </a:rPr>
              <a:t>T32, Behavioral Geriatrics</a:t>
            </a:r>
          </a:p>
          <a:p>
            <a:pPr>
              <a:defRPr/>
            </a:pPr>
            <a:r>
              <a:rPr lang="en-US" sz="1600" dirty="0">
                <a:latin typeface="Calibri"/>
              </a:rPr>
              <a:t>Division of Geriatrics and Palliative Medicine</a:t>
            </a:r>
          </a:p>
          <a:p>
            <a:pPr>
              <a:defRPr/>
            </a:pPr>
            <a:r>
              <a:rPr lang="en-US" sz="1600" dirty="0"/>
              <a:t>Weill Cornell Medicine</a:t>
            </a:r>
          </a:p>
          <a:p>
            <a:pPr defTabSz="609585">
              <a:defRPr/>
            </a:pPr>
            <a:endParaRPr lang="en-US" sz="1600" dirty="0">
              <a:latin typeface="Calibri"/>
            </a:endParaRPr>
          </a:p>
        </p:txBody>
      </p:sp>
    </p:spTree>
    <p:extLst>
      <p:ext uri="{BB962C8B-B14F-4D97-AF65-F5344CB8AC3E}">
        <p14:creationId xmlns:p14="http://schemas.microsoft.com/office/powerpoint/2010/main" val="3624704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9E13-4008-4E69-8494-9C351C33F2EB}"/>
              </a:ext>
            </a:extLst>
          </p:cNvPr>
          <p:cNvSpPr>
            <a:spLocks noGrp="1"/>
          </p:cNvSpPr>
          <p:nvPr>
            <p:ph type="title"/>
          </p:nvPr>
        </p:nvSpPr>
        <p:spPr/>
        <p:txBody>
          <a:bodyPr/>
          <a:lstStyle/>
          <a:p>
            <a:r>
              <a:rPr lang="en-US" dirty="0"/>
              <a:t>Psychological Elements of Palliative Care</a:t>
            </a:r>
          </a:p>
        </p:txBody>
      </p:sp>
      <p:sp>
        <p:nvSpPr>
          <p:cNvPr id="3" name="Content Placeholder 2">
            <a:extLst>
              <a:ext uri="{FF2B5EF4-FFF2-40B4-BE49-F238E27FC236}">
                <a16:creationId xmlns:a16="http://schemas.microsoft.com/office/drawing/2014/main" id="{30EB073D-472D-4B92-B498-DB8CA00E5893}"/>
              </a:ext>
            </a:extLst>
          </p:cNvPr>
          <p:cNvSpPr>
            <a:spLocks noGrp="1"/>
          </p:cNvSpPr>
          <p:nvPr>
            <p:ph idx="1"/>
          </p:nvPr>
        </p:nvSpPr>
        <p:spPr/>
        <p:txBody>
          <a:bodyPr/>
          <a:lstStyle/>
          <a:p>
            <a:r>
              <a:rPr lang="en-US" sz="2400" dirty="0">
                <a:ea typeface="Calibri" panose="020F0502020204030204" pitchFamily="34" charset="0"/>
              </a:rPr>
              <a:t>“</a:t>
            </a:r>
            <a:r>
              <a:rPr lang="en-US" dirty="0">
                <a:ea typeface="Calibri" panose="020F0502020204030204" pitchFamily="34" charset="0"/>
              </a:rPr>
              <a:t>M</a:t>
            </a:r>
            <a:r>
              <a:rPr lang="en-US" sz="2400" dirty="0">
                <a:ea typeface="Calibri" panose="020F0502020204030204" pitchFamily="34" charset="0"/>
              </a:rPr>
              <a:t>echanism of action” of palliative care communication is the next frontier</a:t>
            </a:r>
          </a:p>
          <a:p>
            <a:endParaRPr lang="en-US" dirty="0"/>
          </a:p>
        </p:txBody>
      </p:sp>
      <p:graphicFrame>
        <p:nvGraphicFramePr>
          <p:cNvPr id="4" name="Diagram 3">
            <a:extLst>
              <a:ext uri="{FF2B5EF4-FFF2-40B4-BE49-F238E27FC236}">
                <a16:creationId xmlns:a16="http://schemas.microsoft.com/office/drawing/2014/main" id="{55E3DF14-1F7F-404F-A18D-0FD42CD7D824}"/>
              </a:ext>
            </a:extLst>
          </p:cNvPr>
          <p:cNvGraphicFramePr/>
          <p:nvPr>
            <p:extLst>
              <p:ext uri="{D42A27DB-BD31-4B8C-83A1-F6EECF244321}">
                <p14:modId xmlns:p14="http://schemas.microsoft.com/office/powerpoint/2010/main" val="3392975371"/>
              </p:ext>
            </p:extLst>
          </p:nvPr>
        </p:nvGraphicFramePr>
        <p:xfrm>
          <a:off x="-89052" y="2073054"/>
          <a:ext cx="11655705" cy="3573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05A9C877-14FB-4A32-AA0C-8DCAA20DAB76}"/>
              </a:ext>
            </a:extLst>
          </p:cNvPr>
          <p:cNvGraphicFramePr/>
          <p:nvPr>
            <p:extLst>
              <p:ext uri="{D42A27DB-BD31-4B8C-83A1-F6EECF244321}">
                <p14:modId xmlns:p14="http://schemas.microsoft.com/office/powerpoint/2010/main" val="1870965348"/>
              </p:ext>
            </p:extLst>
          </p:nvPr>
        </p:nvGraphicFramePr>
        <p:xfrm>
          <a:off x="2850204" y="4143982"/>
          <a:ext cx="6507805" cy="42704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15535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E0A35-6C23-4CBA-BD61-AD45657B9F66}"/>
              </a:ext>
            </a:extLst>
          </p:cNvPr>
          <p:cNvSpPr>
            <a:spLocks noGrp="1"/>
          </p:cNvSpPr>
          <p:nvPr>
            <p:ph type="title"/>
          </p:nvPr>
        </p:nvSpPr>
        <p:spPr/>
        <p:txBody>
          <a:bodyPr>
            <a:normAutofit/>
          </a:bodyPr>
          <a:lstStyle/>
          <a:p>
            <a:r>
              <a:rPr lang="en-US" dirty="0"/>
              <a:t>Psychological Elements of Palliative Care</a:t>
            </a:r>
          </a:p>
        </p:txBody>
      </p:sp>
      <p:sp>
        <p:nvSpPr>
          <p:cNvPr id="2" name="Text Placeholder 1">
            <a:extLst>
              <a:ext uri="{FF2B5EF4-FFF2-40B4-BE49-F238E27FC236}">
                <a16:creationId xmlns:a16="http://schemas.microsoft.com/office/drawing/2014/main" id="{960D1BCE-56C6-49AB-A824-321C049E1800}"/>
              </a:ext>
            </a:extLst>
          </p:cNvPr>
          <p:cNvSpPr>
            <a:spLocks noGrp="1"/>
          </p:cNvSpPr>
          <p:nvPr>
            <p:ph idx="1"/>
          </p:nvPr>
        </p:nvSpPr>
        <p:spPr/>
        <p:txBody>
          <a:bodyPr>
            <a:normAutofit/>
          </a:bodyPr>
          <a:lstStyle/>
          <a:p>
            <a:r>
              <a:rPr lang="en-US" dirty="0">
                <a:ea typeface="Calibri" panose="020F0502020204030204" pitchFamily="34" charset="0"/>
              </a:rPr>
              <a:t>E</a:t>
            </a:r>
            <a:r>
              <a:rPr lang="en-US" dirty="0">
                <a:effectLst/>
                <a:ea typeface="Calibri" panose="020F0502020204030204" pitchFamily="34" charset="0"/>
              </a:rPr>
              <a:t>xisting psychological concepts offer a foundation for understanding the relational and communicative aspects of palliative care</a:t>
            </a:r>
          </a:p>
        </p:txBody>
      </p:sp>
      <p:sp>
        <p:nvSpPr>
          <p:cNvPr id="4" name="Slide Number Placeholder 3">
            <a:extLst>
              <a:ext uri="{FF2B5EF4-FFF2-40B4-BE49-F238E27FC236}">
                <a16:creationId xmlns:a16="http://schemas.microsoft.com/office/drawing/2014/main" id="{B25BE990-857A-4368-8C2A-63739FCD9B3A}"/>
              </a:ext>
            </a:extLst>
          </p:cNvPr>
          <p:cNvSpPr>
            <a:spLocks noGrp="1"/>
          </p:cNvSpPr>
          <p:nvPr>
            <p:ph type="sldNum" sz="quarter" idx="12"/>
          </p:nvPr>
        </p:nvSpPr>
        <p:spPr/>
        <p:txBody>
          <a:bodyPr/>
          <a:lstStyle/>
          <a:p>
            <a:fld id="{DFF3CF64-7C58-ED48-B151-C0AF0EEF3592}" type="slidenum">
              <a:rPr lang="en-US" smtClean="0"/>
              <a:pPr/>
              <a:t>16</a:t>
            </a:fld>
            <a:endParaRPr lang="en-US" dirty="0"/>
          </a:p>
        </p:txBody>
      </p:sp>
      <p:pic>
        <p:nvPicPr>
          <p:cNvPr id="8" name="Picture 7">
            <a:extLst>
              <a:ext uri="{FF2B5EF4-FFF2-40B4-BE49-F238E27FC236}">
                <a16:creationId xmlns:a16="http://schemas.microsoft.com/office/drawing/2014/main" id="{A247BFCA-D9BC-42F3-909A-4743CDDD580E}"/>
              </a:ext>
            </a:extLst>
          </p:cNvPr>
          <p:cNvPicPr>
            <a:picLocks noChangeAspect="1"/>
          </p:cNvPicPr>
          <p:nvPr/>
        </p:nvPicPr>
        <p:blipFill>
          <a:blip r:embed="rId3"/>
          <a:stretch>
            <a:fillRect/>
          </a:stretch>
        </p:blipFill>
        <p:spPr>
          <a:xfrm>
            <a:off x="3247292" y="2501726"/>
            <a:ext cx="5697416" cy="2234685"/>
          </a:xfrm>
          <a:prstGeom prst="rect">
            <a:avLst/>
          </a:prstGeom>
        </p:spPr>
      </p:pic>
      <p:pic>
        <p:nvPicPr>
          <p:cNvPr id="9" name="Picture 6" descr="Women and Medicine | Diversity at Stanford Medicine | Stanford Medicine">
            <a:extLst>
              <a:ext uri="{FF2B5EF4-FFF2-40B4-BE49-F238E27FC236}">
                <a16:creationId xmlns:a16="http://schemas.microsoft.com/office/drawing/2014/main" id="{D6A74A4B-0AD9-4A87-97EA-9A3BBE8C3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47" y="2232632"/>
            <a:ext cx="1650243" cy="16502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iThermonitor | mgh logo">
            <a:extLst>
              <a:ext uri="{FF2B5EF4-FFF2-40B4-BE49-F238E27FC236}">
                <a16:creationId xmlns:a16="http://schemas.microsoft.com/office/drawing/2014/main" id="{50039B20-5BD9-4E80-9066-4668BF4130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530" y="4033338"/>
            <a:ext cx="1320756" cy="13207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Journal of Palliative Medicine (@PalliativeMed_j) | Twitter">
            <a:extLst>
              <a:ext uri="{FF2B5EF4-FFF2-40B4-BE49-F238E27FC236}">
                <a16:creationId xmlns:a16="http://schemas.microsoft.com/office/drawing/2014/main" id="{D83F0DF8-F958-4906-87EB-A352458CC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9763" y="2585885"/>
            <a:ext cx="1403309" cy="15086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348DC1-CFDA-4EE3-BDE0-C2D3468B7EAE}"/>
              </a:ext>
            </a:extLst>
          </p:cNvPr>
          <p:cNvSpPr txBox="1"/>
          <p:nvPr/>
        </p:nvSpPr>
        <p:spPr>
          <a:xfrm>
            <a:off x="80871" y="5708944"/>
            <a:ext cx="9144000" cy="461665"/>
          </a:xfrm>
          <a:prstGeom prst="rect">
            <a:avLst/>
          </a:prstGeom>
          <a:noFill/>
        </p:spPr>
        <p:txBody>
          <a:bodyPr wrap="square">
            <a:spAutoFit/>
          </a:bodyPr>
          <a:lstStyle/>
          <a:p>
            <a:r>
              <a:rPr lang="en-US"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Parimbelli</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E, Marini S, </a:t>
            </a:r>
            <a:r>
              <a:rPr lang="en-US"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Sacchi</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L, </a:t>
            </a:r>
            <a:r>
              <a:rPr lang="en-US" sz="1200" dirty="0" err="1">
                <a:solidFill>
                  <a:srgbClr val="000000"/>
                </a:solidFill>
                <a:latin typeface="Calibri" panose="020F0502020204030204" pitchFamily="34" charset="0"/>
                <a:ea typeface="Calibri" panose="020F0502020204030204" pitchFamily="34" charset="0"/>
                <a:cs typeface="Calibri" panose="020F0502020204030204" pitchFamily="34" charset="0"/>
              </a:rPr>
              <a:t>Bellazzi</a:t>
            </a:r>
            <a:r>
              <a:rPr lang="en-US" sz="1200" dirty="0">
                <a:solidFill>
                  <a:srgbClr val="000000"/>
                </a:solidFill>
                <a:latin typeface="Calibri" panose="020F0502020204030204" pitchFamily="34" charset="0"/>
                <a:ea typeface="Calibri" panose="020F0502020204030204" pitchFamily="34" charset="0"/>
                <a:cs typeface="Calibri" panose="020F0502020204030204" pitchFamily="34" charset="0"/>
              </a:rPr>
              <a:t> R: Patient similarity for precision medicine: A systematic review. Journal of Biomedical Informatics 2018; 83: 87–96. Doi: 10.1016/j.jbi.2018.06.001.</a:t>
            </a:r>
            <a:endParaRPr lang="en-US"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Division of Geriatrics and Palliative Medicine">
            <a:extLst>
              <a:ext uri="{FF2B5EF4-FFF2-40B4-BE49-F238E27FC236}">
                <a16:creationId xmlns:a16="http://schemas.microsoft.com/office/drawing/2014/main" id="{662E5704-68CB-4051-BFB2-04D75DF0FC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8409" y="5036242"/>
            <a:ext cx="3119788" cy="477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169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E924BF-25BC-4808-AA76-96857EE3F1F7}"/>
              </a:ext>
            </a:extLst>
          </p:cNvPr>
          <p:cNvSpPr>
            <a:spLocks noGrp="1"/>
          </p:cNvSpPr>
          <p:nvPr>
            <p:ph type="sldNum" sz="quarter" idx="12"/>
          </p:nvPr>
        </p:nvSpPr>
        <p:spPr/>
        <p:txBody>
          <a:bodyPr/>
          <a:lstStyle/>
          <a:p>
            <a:fld id="{DFF3CF64-7C58-ED48-B151-C0AF0EEF3592}" type="slidenum">
              <a:rPr lang="en-US" smtClean="0"/>
              <a:pPr/>
              <a:t>17</a:t>
            </a:fld>
            <a:endParaRPr lang="en-US" dirty="0"/>
          </a:p>
        </p:txBody>
      </p:sp>
      <p:graphicFrame>
        <p:nvGraphicFramePr>
          <p:cNvPr id="6" name="Diagram 5">
            <a:extLst>
              <a:ext uri="{FF2B5EF4-FFF2-40B4-BE49-F238E27FC236}">
                <a16:creationId xmlns:a16="http://schemas.microsoft.com/office/drawing/2014/main" id="{2A352D11-B0B2-4C3E-98E8-FC5509C0C071}"/>
              </a:ext>
            </a:extLst>
          </p:cNvPr>
          <p:cNvGraphicFramePr/>
          <p:nvPr>
            <p:extLst>
              <p:ext uri="{D42A27DB-BD31-4B8C-83A1-F6EECF244321}">
                <p14:modId xmlns:p14="http://schemas.microsoft.com/office/powerpoint/2010/main" val="2767990493"/>
              </p:ext>
            </p:extLst>
          </p:nvPr>
        </p:nvGraphicFramePr>
        <p:xfrm>
          <a:off x="157212" y="866273"/>
          <a:ext cx="11877575" cy="6713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441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AAFB88-76A3-4F3C-A6B6-EE9E1A8FC0A7}"/>
              </a:ext>
            </a:extLst>
          </p:cNvPr>
          <p:cNvSpPr>
            <a:spLocks noGrp="1"/>
          </p:cNvSpPr>
          <p:nvPr>
            <p:ph type="title"/>
          </p:nvPr>
        </p:nvSpPr>
        <p:spPr/>
        <p:txBody>
          <a:bodyPr/>
          <a:lstStyle/>
          <a:p>
            <a:r>
              <a:rPr lang="en-US" dirty="0"/>
              <a:t>PEPC: The Paper Series</a:t>
            </a:r>
          </a:p>
        </p:txBody>
      </p:sp>
      <p:sp>
        <p:nvSpPr>
          <p:cNvPr id="2" name="Text Placeholder 1">
            <a:extLst>
              <a:ext uri="{FF2B5EF4-FFF2-40B4-BE49-F238E27FC236}">
                <a16:creationId xmlns:a16="http://schemas.microsoft.com/office/drawing/2014/main" id="{4A2AEDC7-028D-4AE2-913E-FAA6B68C4954}"/>
              </a:ext>
            </a:extLst>
          </p:cNvPr>
          <p:cNvSpPr>
            <a:spLocks noGrp="1"/>
          </p:cNvSpPr>
          <p:nvPr>
            <p:ph idx="1"/>
          </p:nvPr>
        </p:nvSpPr>
        <p:spPr/>
        <p:txBody>
          <a:bodyPr/>
          <a:lstStyle/>
          <a:p>
            <a:r>
              <a:rPr lang="en-US" dirty="0"/>
              <a:t>First paper is a summary of the conference</a:t>
            </a:r>
          </a:p>
          <a:p>
            <a:r>
              <a:rPr lang="en-US" dirty="0"/>
              <a:t>Subsequently, 7 papers with common framework</a:t>
            </a:r>
          </a:p>
          <a:p>
            <a:pPr lvl="1"/>
            <a:r>
              <a:rPr lang="en-US" dirty="0"/>
              <a:t>Significant time distilling concepts, debating, and deciding what would be included in the series</a:t>
            </a:r>
          </a:p>
          <a:p>
            <a:pPr lvl="1"/>
            <a:r>
              <a:rPr lang="en-US" dirty="0"/>
              <a:t>Topics based on the conference and our core authors’ experiences</a:t>
            </a:r>
          </a:p>
          <a:p>
            <a:pPr lvl="1"/>
            <a:r>
              <a:rPr lang="en-US" dirty="0"/>
              <a:t>Each paper has multiple non-core authors with expertise in topic</a:t>
            </a:r>
          </a:p>
          <a:p>
            <a:pPr lvl="1"/>
            <a:r>
              <a:rPr lang="en-US" dirty="0"/>
              <a:t>More on the process shortly…</a:t>
            </a:r>
          </a:p>
        </p:txBody>
      </p:sp>
      <p:sp>
        <p:nvSpPr>
          <p:cNvPr id="4" name="Slide Number Placeholder 3">
            <a:extLst>
              <a:ext uri="{FF2B5EF4-FFF2-40B4-BE49-F238E27FC236}">
                <a16:creationId xmlns:a16="http://schemas.microsoft.com/office/drawing/2014/main" id="{66E924BF-25BC-4808-AA76-96857EE3F1F7}"/>
              </a:ext>
            </a:extLst>
          </p:cNvPr>
          <p:cNvSpPr>
            <a:spLocks noGrp="1"/>
          </p:cNvSpPr>
          <p:nvPr>
            <p:ph type="sldNum" sz="quarter" idx="12"/>
          </p:nvPr>
        </p:nvSpPr>
        <p:spPr/>
        <p:txBody>
          <a:bodyPr/>
          <a:lstStyle/>
          <a:p>
            <a:fld id="{DFF3CF64-7C58-ED48-B151-C0AF0EEF3592}" type="slidenum">
              <a:rPr lang="en-US" smtClean="0"/>
              <a:pPr/>
              <a:t>18</a:t>
            </a:fld>
            <a:endParaRPr lang="en-US" dirty="0"/>
          </a:p>
        </p:txBody>
      </p:sp>
    </p:spTree>
    <p:extLst>
      <p:ext uri="{BB962C8B-B14F-4D97-AF65-F5344CB8AC3E}">
        <p14:creationId xmlns:p14="http://schemas.microsoft.com/office/powerpoint/2010/main" val="1470247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6D911A-1E33-4E3F-8008-C6456627B660}"/>
              </a:ext>
            </a:extLst>
          </p:cNvPr>
          <p:cNvSpPr>
            <a:spLocks noGrp="1"/>
          </p:cNvSpPr>
          <p:nvPr>
            <p:ph idx="1"/>
          </p:nvPr>
        </p:nvSpPr>
        <p:spPr>
          <a:xfrm>
            <a:off x="609600" y="2175309"/>
            <a:ext cx="10972800" cy="3950855"/>
          </a:xfrm>
        </p:spPr>
        <p:txBody>
          <a:bodyPr/>
          <a:lstStyle/>
          <a:p>
            <a:r>
              <a:rPr lang="en-US" dirty="0"/>
              <a:t>Summary of the conference proceedings that fueled the rest of the series</a:t>
            </a:r>
          </a:p>
          <a:p>
            <a:r>
              <a:rPr lang="en-US" dirty="0"/>
              <a:t>Paper not in format of others</a:t>
            </a:r>
          </a:p>
        </p:txBody>
      </p:sp>
      <p:sp>
        <p:nvSpPr>
          <p:cNvPr id="4" name="Slide Number Placeholder 3">
            <a:extLst>
              <a:ext uri="{FF2B5EF4-FFF2-40B4-BE49-F238E27FC236}">
                <a16:creationId xmlns:a16="http://schemas.microsoft.com/office/drawing/2014/main" id="{C3BA2C00-ACF4-4DA8-84D5-AB06574B6F83}"/>
              </a:ext>
            </a:extLst>
          </p:cNvPr>
          <p:cNvSpPr>
            <a:spLocks noGrp="1"/>
          </p:cNvSpPr>
          <p:nvPr>
            <p:ph type="sldNum" sz="quarter" idx="12"/>
          </p:nvPr>
        </p:nvSpPr>
        <p:spPr/>
        <p:txBody>
          <a:bodyPr/>
          <a:lstStyle/>
          <a:p>
            <a:fld id="{DFF3CF64-7C58-ED48-B151-C0AF0EEF3592}" type="slidenum">
              <a:rPr lang="en-US" smtClean="0"/>
              <a:pPr/>
              <a:t>19</a:t>
            </a:fld>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DE032DFE-3911-4D4D-B397-35232CEFEE47}"/>
              </a:ext>
            </a:extLst>
          </p:cNvPr>
          <p:cNvPicPr>
            <a:picLocks noChangeAspect="1"/>
          </p:cNvPicPr>
          <p:nvPr/>
        </p:nvPicPr>
        <p:blipFill rotWithShape="1">
          <a:blip r:embed="rId3"/>
          <a:srcRect t="9949" b="15429"/>
          <a:stretch/>
        </p:blipFill>
        <p:spPr>
          <a:xfrm>
            <a:off x="155062" y="0"/>
            <a:ext cx="6304732" cy="1902493"/>
          </a:xfrm>
          <a:prstGeom prst="rect">
            <a:avLst/>
          </a:prstGeom>
        </p:spPr>
      </p:pic>
    </p:spTree>
    <p:extLst>
      <p:ext uri="{BB962C8B-B14F-4D97-AF65-F5344CB8AC3E}">
        <p14:creationId xmlns:p14="http://schemas.microsoft.com/office/powerpoint/2010/main" val="2296764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321" y="1387098"/>
            <a:ext cx="5013703" cy="1143000"/>
          </a:xfrm>
        </p:spPr>
        <p:txBody>
          <a:bodyPr>
            <a:normAutofit fontScale="90000"/>
          </a:bodyPr>
          <a:lstStyle/>
          <a:p>
            <a:r>
              <a:rPr lang="en-US" dirty="0">
                <a:latin typeface="Candara" panose="020E0502030303020204" pitchFamily="34" charset="0"/>
              </a:rPr>
              <a:t>CLP 2021</a:t>
            </a:r>
            <a:br>
              <a:rPr lang="en-US" dirty="0">
                <a:latin typeface="Candara" panose="020E0502030303020204" pitchFamily="34" charset="0"/>
              </a:rPr>
            </a:br>
            <a:r>
              <a:rPr lang="en-US" sz="3600" dirty="0">
                <a:latin typeface="Candara" panose="020E0502030303020204" pitchFamily="34" charset="0"/>
              </a:rPr>
              <a:t>Disclosure: </a:t>
            </a:r>
            <a:r>
              <a:rPr lang="en-US" sz="2800" dirty="0">
                <a:latin typeface="Candara" panose="020E0502030303020204" pitchFamily="34" charset="0"/>
              </a:rPr>
              <a:t>Daniel Shalev, MD</a:t>
            </a:r>
            <a:endParaRPr lang="en-US" dirty="0">
              <a:latin typeface="Candara" panose="020E0502030303020204" pitchFamily="34" charset="0"/>
            </a:endParaRPr>
          </a:p>
        </p:txBody>
      </p:sp>
      <p:sp>
        <p:nvSpPr>
          <p:cNvPr id="3" name="Content Placeholder 2"/>
          <p:cNvSpPr>
            <a:spLocks noGrp="1"/>
          </p:cNvSpPr>
          <p:nvPr>
            <p:ph idx="1"/>
          </p:nvPr>
        </p:nvSpPr>
        <p:spPr>
          <a:xfrm>
            <a:off x="968643" y="3346342"/>
            <a:ext cx="9996407" cy="1791345"/>
          </a:xfrm>
        </p:spPr>
        <p:txBody>
          <a:bodyPr/>
          <a:lstStyle/>
          <a:p>
            <a:pPr marL="0" indent="0" algn="ctr">
              <a:buNone/>
            </a:pPr>
            <a:r>
              <a:rPr lang="en-US" dirty="0">
                <a:latin typeface="Candara" panose="020E0502030303020204" pitchFamily="34" charset="0"/>
              </a:rPr>
              <a:t>With respect to the following presentation, there has been no relevant (direct or indirect) financial relationship between the party listed above (and/or spouse/partner) and any for-profit company which could be considered a conflict of interest.</a:t>
            </a:r>
          </a:p>
        </p:txBody>
      </p:sp>
    </p:spTree>
    <p:extLst>
      <p:ext uri="{BB962C8B-B14F-4D97-AF65-F5344CB8AC3E}">
        <p14:creationId xmlns:p14="http://schemas.microsoft.com/office/powerpoint/2010/main" val="408126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E0A35-6C23-4CBA-BD61-AD45657B9F66}"/>
              </a:ext>
            </a:extLst>
          </p:cNvPr>
          <p:cNvSpPr>
            <a:spLocks noGrp="1"/>
          </p:cNvSpPr>
          <p:nvPr>
            <p:ph type="title"/>
          </p:nvPr>
        </p:nvSpPr>
        <p:spPr>
          <a:xfrm>
            <a:off x="700795" y="158467"/>
            <a:ext cx="10515600" cy="868431"/>
          </a:xfrm>
        </p:spPr>
        <p:txBody>
          <a:bodyPr/>
          <a:lstStyle/>
          <a:p>
            <a:r>
              <a:rPr lang="en-US" dirty="0"/>
              <a:t>Upcoming Papers</a:t>
            </a:r>
          </a:p>
        </p:txBody>
      </p:sp>
      <p:sp>
        <p:nvSpPr>
          <p:cNvPr id="4" name="Slide Number Placeholder 3">
            <a:extLst>
              <a:ext uri="{FF2B5EF4-FFF2-40B4-BE49-F238E27FC236}">
                <a16:creationId xmlns:a16="http://schemas.microsoft.com/office/drawing/2014/main" id="{B25BE990-857A-4368-8C2A-63739FCD9B3A}"/>
              </a:ext>
            </a:extLst>
          </p:cNvPr>
          <p:cNvSpPr>
            <a:spLocks noGrp="1"/>
          </p:cNvSpPr>
          <p:nvPr>
            <p:ph type="sldNum" sz="quarter" idx="4"/>
          </p:nvPr>
        </p:nvSpPr>
        <p:spPr/>
        <p:txBody>
          <a:bodyPr/>
          <a:lstStyle/>
          <a:p>
            <a:fld id="{DFF3CF64-7C58-ED48-B151-C0AF0EEF3592}" type="slidenum">
              <a:rPr lang="en-US" smtClean="0"/>
              <a:pPr/>
              <a:t>20</a:t>
            </a:fld>
            <a:endParaRPr lang="en-US" dirty="0"/>
          </a:p>
        </p:txBody>
      </p:sp>
      <p:graphicFrame>
        <p:nvGraphicFramePr>
          <p:cNvPr id="7" name="Diagram 6">
            <a:extLst>
              <a:ext uri="{FF2B5EF4-FFF2-40B4-BE49-F238E27FC236}">
                <a16:creationId xmlns:a16="http://schemas.microsoft.com/office/drawing/2014/main" id="{1CD41721-9D01-468A-A7F4-A10329B2D754}"/>
              </a:ext>
            </a:extLst>
          </p:cNvPr>
          <p:cNvGraphicFramePr/>
          <p:nvPr>
            <p:extLst>
              <p:ext uri="{D42A27DB-BD31-4B8C-83A1-F6EECF244321}">
                <p14:modId xmlns:p14="http://schemas.microsoft.com/office/powerpoint/2010/main" val="941067541"/>
              </p:ext>
            </p:extLst>
          </p:nvPr>
        </p:nvGraphicFramePr>
        <p:xfrm>
          <a:off x="0" y="0"/>
          <a:ext cx="12270659" cy="613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865C190-85D7-4FCD-84FC-F54A79412AED}"/>
              </a:ext>
            </a:extLst>
          </p:cNvPr>
          <p:cNvSpPr txBox="1"/>
          <p:nvPr/>
        </p:nvSpPr>
        <p:spPr>
          <a:xfrm>
            <a:off x="1406014" y="5132440"/>
            <a:ext cx="8790039" cy="461665"/>
          </a:xfrm>
          <a:prstGeom prst="rect">
            <a:avLst/>
          </a:prstGeom>
          <a:noFill/>
        </p:spPr>
        <p:txBody>
          <a:bodyPr wrap="square" rtlCol="0">
            <a:spAutoFit/>
          </a:bodyPr>
          <a:lstStyle/>
          <a:p>
            <a:r>
              <a:rPr lang="en-US" sz="2400" b="1" dirty="0"/>
              <a:t>Papers in the series…</a:t>
            </a:r>
          </a:p>
        </p:txBody>
      </p:sp>
    </p:spTree>
    <p:extLst>
      <p:ext uri="{BB962C8B-B14F-4D97-AF65-F5344CB8AC3E}">
        <p14:creationId xmlns:p14="http://schemas.microsoft.com/office/powerpoint/2010/main" val="2292344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BA2C00-ACF4-4DA8-84D5-AB06574B6F83}"/>
              </a:ext>
            </a:extLst>
          </p:cNvPr>
          <p:cNvSpPr>
            <a:spLocks noGrp="1"/>
          </p:cNvSpPr>
          <p:nvPr>
            <p:ph type="sldNum" sz="quarter" idx="12"/>
          </p:nvPr>
        </p:nvSpPr>
        <p:spPr/>
        <p:txBody>
          <a:bodyPr/>
          <a:lstStyle/>
          <a:p>
            <a:fld id="{DFF3CF64-7C58-ED48-B151-C0AF0EEF3592}" type="slidenum">
              <a:rPr lang="en-US" smtClean="0"/>
              <a:pPr/>
              <a:t>21</a:t>
            </a:fld>
            <a:endParaRPr lang="en-US" dirty="0"/>
          </a:p>
        </p:txBody>
      </p:sp>
      <p:pic>
        <p:nvPicPr>
          <p:cNvPr id="8" name="Picture 7">
            <a:extLst>
              <a:ext uri="{FF2B5EF4-FFF2-40B4-BE49-F238E27FC236}">
                <a16:creationId xmlns:a16="http://schemas.microsoft.com/office/drawing/2014/main" id="{4DD514DF-34F0-4E78-B24D-9EE3DCFCF6A2}"/>
              </a:ext>
            </a:extLst>
          </p:cNvPr>
          <p:cNvPicPr>
            <a:picLocks noChangeAspect="1"/>
          </p:cNvPicPr>
          <p:nvPr/>
        </p:nvPicPr>
        <p:blipFill rotWithShape="1">
          <a:blip r:embed="rId3"/>
          <a:srcRect b="38462"/>
          <a:stretch/>
        </p:blipFill>
        <p:spPr>
          <a:xfrm>
            <a:off x="137652" y="176981"/>
            <a:ext cx="8376651" cy="1543664"/>
          </a:xfrm>
          <a:prstGeom prst="rect">
            <a:avLst/>
          </a:prstGeom>
        </p:spPr>
      </p:pic>
      <p:pic>
        <p:nvPicPr>
          <p:cNvPr id="14" name="Picture 13">
            <a:extLst>
              <a:ext uri="{FF2B5EF4-FFF2-40B4-BE49-F238E27FC236}">
                <a16:creationId xmlns:a16="http://schemas.microsoft.com/office/drawing/2014/main" id="{3A85F619-F2A1-4F31-92BC-7B18C4304B4C}"/>
              </a:ext>
            </a:extLst>
          </p:cNvPr>
          <p:cNvPicPr>
            <a:picLocks noChangeAspect="1"/>
          </p:cNvPicPr>
          <p:nvPr/>
        </p:nvPicPr>
        <p:blipFill rotWithShape="1">
          <a:blip r:embed="rId4"/>
          <a:srcRect l="68203" t="25555" r="11094" b="42778"/>
          <a:stretch/>
        </p:blipFill>
        <p:spPr>
          <a:xfrm>
            <a:off x="0" y="1809749"/>
            <a:ext cx="10363200" cy="4458134"/>
          </a:xfrm>
          <a:prstGeom prst="rect">
            <a:avLst/>
          </a:prstGeom>
        </p:spPr>
      </p:pic>
    </p:spTree>
    <p:extLst>
      <p:ext uri="{BB962C8B-B14F-4D97-AF65-F5344CB8AC3E}">
        <p14:creationId xmlns:p14="http://schemas.microsoft.com/office/powerpoint/2010/main" val="1116580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0F0B7405-3592-4A41-B555-1F9AB9E8BA86}"/>
              </a:ext>
            </a:extLst>
          </p:cNvPr>
          <p:cNvPicPr>
            <a:picLocks noGrp="1" noChangeAspect="1"/>
          </p:cNvPicPr>
          <p:nvPr>
            <p:ph idx="1"/>
          </p:nvPr>
        </p:nvPicPr>
        <p:blipFill rotWithShape="1">
          <a:blip r:embed="rId3"/>
          <a:srcRect l="68644" t="47628" r="11367" b="20537"/>
          <a:stretch/>
        </p:blipFill>
        <p:spPr>
          <a:xfrm>
            <a:off x="133349" y="561975"/>
            <a:ext cx="11397227" cy="5105400"/>
          </a:xfrm>
        </p:spPr>
      </p:pic>
    </p:spTree>
    <p:extLst>
      <p:ext uri="{BB962C8B-B14F-4D97-AF65-F5344CB8AC3E}">
        <p14:creationId xmlns:p14="http://schemas.microsoft.com/office/powerpoint/2010/main" val="3057782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EA4901-4F5B-488A-B4C1-9BF5A441D558}"/>
              </a:ext>
            </a:extLst>
          </p:cNvPr>
          <p:cNvPicPr>
            <a:picLocks noChangeAspect="1"/>
          </p:cNvPicPr>
          <p:nvPr/>
        </p:nvPicPr>
        <p:blipFill rotWithShape="1">
          <a:blip r:embed="rId3"/>
          <a:srcRect l="68359" t="60278" r="11015" b="9167"/>
          <a:stretch/>
        </p:blipFill>
        <p:spPr>
          <a:xfrm>
            <a:off x="161924" y="619123"/>
            <a:ext cx="11750036" cy="4895851"/>
          </a:xfrm>
          <a:prstGeom prst="rect">
            <a:avLst/>
          </a:prstGeom>
        </p:spPr>
      </p:pic>
    </p:spTree>
    <p:extLst>
      <p:ext uri="{BB962C8B-B14F-4D97-AF65-F5344CB8AC3E}">
        <p14:creationId xmlns:p14="http://schemas.microsoft.com/office/powerpoint/2010/main" val="37737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700E1-A2A1-41B4-8BC9-FBC1A6E45E2E}"/>
              </a:ext>
            </a:extLst>
          </p:cNvPr>
          <p:cNvSpPr>
            <a:spLocks noGrp="1"/>
          </p:cNvSpPr>
          <p:nvPr>
            <p:ph type="title"/>
          </p:nvPr>
        </p:nvSpPr>
        <p:spPr/>
        <p:txBody>
          <a:bodyPr/>
          <a:lstStyle/>
          <a:p>
            <a:r>
              <a:rPr lang="en-US" dirty="0"/>
              <a:t>What are we learning in this process?</a:t>
            </a:r>
          </a:p>
        </p:txBody>
      </p:sp>
      <p:sp>
        <p:nvSpPr>
          <p:cNvPr id="3" name="Content Placeholder 2">
            <a:extLst>
              <a:ext uri="{FF2B5EF4-FFF2-40B4-BE49-F238E27FC236}">
                <a16:creationId xmlns:a16="http://schemas.microsoft.com/office/drawing/2014/main" id="{295BFDEB-503F-4EB4-9F9B-22E33F18E648}"/>
              </a:ext>
            </a:extLst>
          </p:cNvPr>
          <p:cNvSpPr>
            <a:spLocks noGrp="1"/>
          </p:cNvSpPr>
          <p:nvPr>
            <p:ph idx="1"/>
          </p:nvPr>
        </p:nvSpPr>
        <p:spPr/>
        <p:txBody>
          <a:bodyPr/>
          <a:lstStyle/>
          <a:p>
            <a:r>
              <a:rPr lang="en-US" dirty="0"/>
              <a:t>Tension: Simplicity or veracity!?</a:t>
            </a:r>
          </a:p>
          <a:p>
            <a:endParaRPr lang="en-US" dirty="0"/>
          </a:p>
          <a:p>
            <a:r>
              <a:rPr lang="en-US" dirty="0"/>
              <a:t>Language, language, language</a:t>
            </a:r>
          </a:p>
          <a:p>
            <a:endParaRPr lang="en-US" dirty="0"/>
          </a:p>
          <a:p>
            <a:r>
              <a:rPr lang="en-US" dirty="0"/>
              <a:t>Adding versus replacing</a:t>
            </a:r>
          </a:p>
          <a:p>
            <a:endParaRPr lang="en-US" dirty="0"/>
          </a:p>
          <a:p>
            <a:r>
              <a:rPr lang="en-US" dirty="0"/>
              <a:t>Pathologizing…and stigma</a:t>
            </a:r>
          </a:p>
          <a:p>
            <a:pPr lvl="1"/>
            <a:r>
              <a:rPr lang="en-US" dirty="0"/>
              <a:t>A lot of anxiety on PC side of calling something not normative</a:t>
            </a:r>
          </a:p>
          <a:p>
            <a:pPr lvl="1"/>
            <a:endParaRPr lang="en-US" dirty="0"/>
          </a:p>
          <a:p>
            <a:pPr marL="0" indent="0">
              <a:buNone/>
            </a:pPr>
            <a:endParaRPr lang="en-US" dirty="0"/>
          </a:p>
        </p:txBody>
      </p:sp>
    </p:spTree>
    <p:extLst>
      <p:ext uri="{BB962C8B-B14F-4D97-AF65-F5344CB8AC3E}">
        <p14:creationId xmlns:p14="http://schemas.microsoft.com/office/powerpoint/2010/main" val="2224741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AAFB88-76A3-4F3C-A6B6-EE9E1A8FC0A7}"/>
              </a:ext>
            </a:extLst>
          </p:cNvPr>
          <p:cNvSpPr>
            <a:spLocks noGrp="1"/>
          </p:cNvSpPr>
          <p:nvPr>
            <p:ph type="title"/>
          </p:nvPr>
        </p:nvSpPr>
        <p:spPr/>
        <p:txBody>
          <a:bodyPr/>
          <a:lstStyle/>
          <a:p>
            <a:r>
              <a:rPr lang="en-US" dirty="0"/>
              <a:t>Future Directions</a:t>
            </a:r>
          </a:p>
        </p:txBody>
      </p:sp>
      <p:sp>
        <p:nvSpPr>
          <p:cNvPr id="2" name="Text Placeholder 1">
            <a:extLst>
              <a:ext uri="{FF2B5EF4-FFF2-40B4-BE49-F238E27FC236}">
                <a16:creationId xmlns:a16="http://schemas.microsoft.com/office/drawing/2014/main" id="{4A2AEDC7-028D-4AE2-913E-FAA6B68C4954}"/>
              </a:ext>
            </a:extLst>
          </p:cNvPr>
          <p:cNvSpPr>
            <a:spLocks noGrp="1"/>
          </p:cNvSpPr>
          <p:nvPr>
            <p:ph idx="1"/>
          </p:nvPr>
        </p:nvSpPr>
        <p:spPr/>
        <p:txBody>
          <a:bodyPr/>
          <a:lstStyle/>
          <a:p>
            <a:r>
              <a:rPr lang="en-US" dirty="0"/>
              <a:t>Our hope is not to override existing communication frameworks</a:t>
            </a:r>
          </a:p>
          <a:p>
            <a:r>
              <a:rPr lang="en-US" dirty="0"/>
              <a:t>Rather, we hope to give people a deeper appreciation for mechanism</a:t>
            </a:r>
          </a:p>
          <a:p>
            <a:r>
              <a:rPr lang="en-US" dirty="0"/>
              <a:t>Hopefully allow for more reflection and tailoring to unique patients</a:t>
            </a:r>
          </a:p>
        </p:txBody>
      </p:sp>
      <p:sp>
        <p:nvSpPr>
          <p:cNvPr id="4" name="Slide Number Placeholder 3">
            <a:extLst>
              <a:ext uri="{FF2B5EF4-FFF2-40B4-BE49-F238E27FC236}">
                <a16:creationId xmlns:a16="http://schemas.microsoft.com/office/drawing/2014/main" id="{66E924BF-25BC-4808-AA76-96857EE3F1F7}"/>
              </a:ext>
            </a:extLst>
          </p:cNvPr>
          <p:cNvSpPr>
            <a:spLocks noGrp="1"/>
          </p:cNvSpPr>
          <p:nvPr>
            <p:ph type="sldNum" sz="quarter" idx="12"/>
          </p:nvPr>
        </p:nvSpPr>
        <p:spPr/>
        <p:txBody>
          <a:bodyPr/>
          <a:lstStyle/>
          <a:p>
            <a:fld id="{DFF3CF64-7C58-ED48-B151-C0AF0EEF3592}" type="slidenum">
              <a:rPr lang="en-US" smtClean="0"/>
              <a:pPr/>
              <a:t>25</a:t>
            </a:fld>
            <a:endParaRPr lang="en-US" dirty="0"/>
          </a:p>
        </p:txBody>
      </p:sp>
    </p:spTree>
    <p:extLst>
      <p:ext uri="{BB962C8B-B14F-4D97-AF65-F5344CB8AC3E}">
        <p14:creationId xmlns:p14="http://schemas.microsoft.com/office/powerpoint/2010/main" val="222644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D10FDD-EBAB-41E2-B31E-4F6DA68D4F24}"/>
              </a:ext>
            </a:extLst>
          </p:cNvPr>
          <p:cNvSpPr>
            <a:spLocks noGrp="1"/>
          </p:cNvSpPr>
          <p:nvPr>
            <p:ph type="title"/>
          </p:nvPr>
        </p:nvSpPr>
        <p:spPr/>
        <p:txBody>
          <a:bodyPr/>
          <a:lstStyle/>
          <a:p>
            <a:r>
              <a:rPr lang="en-US" dirty="0"/>
              <a:t>Future Directions</a:t>
            </a:r>
          </a:p>
        </p:txBody>
      </p:sp>
      <p:sp>
        <p:nvSpPr>
          <p:cNvPr id="2" name="Text Placeholder 1">
            <a:extLst>
              <a:ext uri="{FF2B5EF4-FFF2-40B4-BE49-F238E27FC236}">
                <a16:creationId xmlns:a16="http://schemas.microsoft.com/office/drawing/2014/main" id="{1F9FD7F0-19E3-451A-B434-2921657D3A17}"/>
              </a:ext>
            </a:extLst>
          </p:cNvPr>
          <p:cNvSpPr>
            <a:spLocks noGrp="1"/>
          </p:cNvSpPr>
          <p:nvPr>
            <p:ph idx="1"/>
          </p:nvPr>
        </p:nvSpPr>
        <p:spPr/>
        <p:txBody>
          <a:bodyPr/>
          <a:lstStyle/>
          <a:p>
            <a:r>
              <a:rPr lang="en-US" dirty="0"/>
              <a:t>Operationalizing teaching</a:t>
            </a:r>
          </a:p>
          <a:p>
            <a:r>
              <a:rPr lang="en-US" dirty="0"/>
              <a:t>Dissemination</a:t>
            </a:r>
          </a:p>
          <a:p>
            <a:r>
              <a:rPr lang="en-US" dirty="0"/>
              <a:t>Refinement</a:t>
            </a:r>
          </a:p>
          <a:p>
            <a:r>
              <a:rPr lang="en-US" dirty="0"/>
              <a:t>Expansion</a:t>
            </a:r>
          </a:p>
          <a:p>
            <a:r>
              <a:rPr lang="en-US" dirty="0"/>
              <a:t>Empiric study…</a:t>
            </a:r>
          </a:p>
        </p:txBody>
      </p:sp>
      <p:sp>
        <p:nvSpPr>
          <p:cNvPr id="4" name="Slide Number Placeholder 3">
            <a:extLst>
              <a:ext uri="{FF2B5EF4-FFF2-40B4-BE49-F238E27FC236}">
                <a16:creationId xmlns:a16="http://schemas.microsoft.com/office/drawing/2014/main" id="{A42FFDFB-E7E6-46C4-B96A-C0AC938F944F}"/>
              </a:ext>
            </a:extLst>
          </p:cNvPr>
          <p:cNvSpPr>
            <a:spLocks noGrp="1"/>
          </p:cNvSpPr>
          <p:nvPr>
            <p:ph type="sldNum" sz="quarter" idx="12"/>
          </p:nvPr>
        </p:nvSpPr>
        <p:spPr/>
        <p:txBody>
          <a:bodyPr/>
          <a:lstStyle/>
          <a:p>
            <a:fld id="{DFF3CF64-7C58-ED48-B151-C0AF0EEF3592}" type="slidenum">
              <a:rPr lang="en-US" smtClean="0"/>
              <a:pPr/>
              <a:t>26</a:t>
            </a:fld>
            <a:endParaRPr lang="en-US" dirty="0"/>
          </a:p>
        </p:txBody>
      </p:sp>
    </p:spTree>
    <p:extLst>
      <p:ext uri="{BB962C8B-B14F-4D97-AF65-F5344CB8AC3E}">
        <p14:creationId xmlns:p14="http://schemas.microsoft.com/office/powerpoint/2010/main" val="3645581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495F1E-336A-4F74-9D51-F889757B6AFD}"/>
              </a:ext>
            </a:extLst>
          </p:cNvPr>
          <p:cNvSpPr>
            <a:spLocks noGrp="1"/>
          </p:cNvSpPr>
          <p:nvPr>
            <p:ph type="title"/>
          </p:nvPr>
        </p:nvSpPr>
        <p:spPr/>
        <p:txBody>
          <a:bodyPr/>
          <a:lstStyle/>
          <a:p>
            <a:r>
              <a:rPr lang="en-US" dirty="0"/>
              <a:t>Thank you for listening!</a:t>
            </a:r>
          </a:p>
        </p:txBody>
      </p:sp>
      <p:sp>
        <p:nvSpPr>
          <p:cNvPr id="2" name="Text Placeholder 1">
            <a:extLst>
              <a:ext uri="{FF2B5EF4-FFF2-40B4-BE49-F238E27FC236}">
                <a16:creationId xmlns:a16="http://schemas.microsoft.com/office/drawing/2014/main" id="{26153D94-F492-42DB-B5B1-9AFA93AA04E1}"/>
              </a:ext>
            </a:extLst>
          </p:cNvPr>
          <p:cNvSpPr>
            <a:spLocks noGrp="1"/>
          </p:cNvSpPr>
          <p:nvPr>
            <p:ph idx="1"/>
          </p:nvPr>
        </p:nvSpPr>
        <p:spPr/>
        <p:txBody>
          <a:bodyPr/>
          <a:lstStyle/>
          <a:p>
            <a:r>
              <a:rPr lang="en-US" dirty="0"/>
              <a:t>We are always interested in feedback!</a:t>
            </a:r>
          </a:p>
          <a:p>
            <a:endParaRPr lang="en-US" dirty="0"/>
          </a:p>
          <a:p>
            <a:r>
              <a:rPr lang="en-US" dirty="0"/>
              <a:t>Please feel free to make use of the papers, send comments on them, and so forth.</a:t>
            </a:r>
          </a:p>
        </p:txBody>
      </p:sp>
      <p:sp>
        <p:nvSpPr>
          <p:cNvPr id="4" name="Slide Number Placeholder 3">
            <a:extLst>
              <a:ext uri="{FF2B5EF4-FFF2-40B4-BE49-F238E27FC236}">
                <a16:creationId xmlns:a16="http://schemas.microsoft.com/office/drawing/2014/main" id="{4D0E5092-F626-4D94-B34C-D217AD421E20}"/>
              </a:ext>
            </a:extLst>
          </p:cNvPr>
          <p:cNvSpPr>
            <a:spLocks noGrp="1"/>
          </p:cNvSpPr>
          <p:nvPr>
            <p:ph type="sldNum" sz="quarter" idx="12"/>
          </p:nvPr>
        </p:nvSpPr>
        <p:spPr/>
        <p:txBody>
          <a:bodyPr/>
          <a:lstStyle/>
          <a:p>
            <a:fld id="{DFF3CF64-7C58-ED48-B151-C0AF0EEF3592}" type="slidenum">
              <a:rPr lang="en-US" smtClean="0"/>
              <a:pPr/>
              <a:t>27</a:t>
            </a:fld>
            <a:endParaRPr lang="en-US" dirty="0"/>
          </a:p>
        </p:txBody>
      </p:sp>
    </p:spTree>
    <p:extLst>
      <p:ext uri="{BB962C8B-B14F-4D97-AF65-F5344CB8AC3E}">
        <p14:creationId xmlns:p14="http://schemas.microsoft.com/office/powerpoint/2010/main" val="2598034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6BFE55-EB9C-4237-B5E1-F62FC2052E5F}"/>
              </a:ext>
            </a:extLst>
          </p:cNvPr>
          <p:cNvSpPr>
            <a:spLocks noGrp="1"/>
          </p:cNvSpPr>
          <p:nvPr>
            <p:ph idx="1"/>
          </p:nvPr>
        </p:nvSpPr>
        <p:spPr>
          <a:xfrm>
            <a:off x="609600" y="361245"/>
            <a:ext cx="10972800" cy="5764920"/>
          </a:xfrm>
        </p:spPr>
        <p:txBody>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1. 	Duty SM, Loftus J. Transforming the Workforce for Primary Palliative Care Through a System-Wide Educational Initiative. </a:t>
            </a:r>
            <a:r>
              <a:rPr lang="en-US" sz="1400" i="1" dirty="0">
                <a:effectLst/>
                <a:latin typeface="Calibri" panose="020F0502020204030204" pitchFamily="34" charset="0"/>
                <a:ea typeface="Calibri" panose="020F0502020204030204" pitchFamily="34" charset="0"/>
                <a:cs typeface="Calibri" panose="020F0502020204030204" pitchFamily="34" charset="0"/>
              </a:rPr>
              <a:t>J </a:t>
            </a:r>
            <a:r>
              <a:rPr lang="en-US" sz="1400" i="1" dirty="0" err="1">
                <a:effectLst/>
                <a:latin typeface="Calibri" panose="020F0502020204030204" pitchFamily="34" charset="0"/>
                <a:ea typeface="Calibri" panose="020F0502020204030204" pitchFamily="34" charset="0"/>
                <a:cs typeface="Calibri" panose="020F0502020204030204" pitchFamily="34" charset="0"/>
              </a:rPr>
              <a:t>Nurs</a:t>
            </a:r>
            <a:r>
              <a:rPr lang="en-US" sz="1400" i="1" dirty="0">
                <a:effectLst/>
                <a:latin typeface="Calibri" panose="020F0502020204030204" pitchFamily="34" charset="0"/>
                <a:ea typeface="Calibri" panose="020F0502020204030204" pitchFamily="34" charset="0"/>
                <a:cs typeface="Calibri" panose="020F0502020204030204" pitchFamily="34" charset="0"/>
              </a:rPr>
              <a:t> Adm</a:t>
            </a:r>
            <a:r>
              <a:rPr lang="en-US" sz="1400" dirty="0">
                <a:effectLst/>
                <a:latin typeface="Calibri" panose="020F0502020204030204" pitchFamily="34" charset="0"/>
                <a:ea typeface="Calibri" panose="020F0502020204030204" pitchFamily="34" charset="0"/>
                <a:cs typeface="Calibri" panose="020F0502020204030204" pitchFamily="34" charset="0"/>
              </a:rPr>
              <a:t>. 2019;49(10):466-472. doi:10.1097/NNA.0000000000000789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2. 	Carroll T, El-</a:t>
            </a:r>
            <a:r>
              <a:rPr lang="en-US" sz="1400" dirty="0" err="1">
                <a:effectLst/>
                <a:latin typeface="Calibri" panose="020F0502020204030204" pitchFamily="34" charset="0"/>
                <a:ea typeface="Calibri" panose="020F0502020204030204" pitchFamily="34" charset="0"/>
                <a:cs typeface="Calibri" panose="020F0502020204030204" pitchFamily="34" charset="0"/>
              </a:rPr>
              <a:t>Sourady</a:t>
            </a:r>
            <a:r>
              <a:rPr lang="en-US" sz="1400" dirty="0">
                <a:effectLst/>
                <a:latin typeface="Calibri" panose="020F0502020204030204" pitchFamily="34" charset="0"/>
                <a:ea typeface="Calibri" panose="020F0502020204030204" pitchFamily="34" charset="0"/>
                <a:cs typeface="Calibri" panose="020F0502020204030204" pitchFamily="34" charset="0"/>
              </a:rPr>
              <a:t> M, </a:t>
            </a:r>
            <a:r>
              <a:rPr lang="en-US" sz="1400" dirty="0" err="1">
                <a:effectLst/>
                <a:latin typeface="Calibri" panose="020F0502020204030204" pitchFamily="34" charset="0"/>
                <a:ea typeface="Calibri" panose="020F0502020204030204" pitchFamily="34" charset="0"/>
                <a:cs typeface="Calibri" panose="020F0502020204030204" pitchFamily="34" charset="0"/>
              </a:rPr>
              <a:t>Karlekar</a:t>
            </a:r>
            <a:r>
              <a:rPr lang="en-US" sz="1400" dirty="0">
                <a:effectLst/>
                <a:latin typeface="Calibri" panose="020F0502020204030204" pitchFamily="34" charset="0"/>
                <a:ea typeface="Calibri" panose="020F0502020204030204" pitchFamily="34" charset="0"/>
                <a:cs typeface="Calibri" panose="020F0502020204030204" pitchFamily="34" charset="0"/>
              </a:rPr>
              <a:t> M, </a:t>
            </a:r>
            <a:r>
              <a:rPr lang="en-US" sz="1400" dirty="0" err="1">
                <a:effectLst/>
                <a:latin typeface="Calibri" panose="020F0502020204030204" pitchFamily="34" charset="0"/>
                <a:ea typeface="Calibri" panose="020F0502020204030204" pitchFamily="34" charset="0"/>
                <a:cs typeface="Calibri" panose="020F0502020204030204" pitchFamily="34" charset="0"/>
              </a:rPr>
              <a:t>Richeson</a:t>
            </a:r>
            <a:r>
              <a:rPr lang="en-US" sz="1400" dirty="0">
                <a:effectLst/>
                <a:latin typeface="Calibri" panose="020F0502020204030204" pitchFamily="34" charset="0"/>
                <a:ea typeface="Calibri" panose="020F0502020204030204" pitchFamily="34" charset="0"/>
                <a:cs typeface="Calibri" panose="020F0502020204030204" pitchFamily="34" charset="0"/>
              </a:rPr>
              <a:t> A. Primary Palliative Care Education Programs: Review and Characterization. </a:t>
            </a:r>
            <a:r>
              <a:rPr lang="en-US" sz="1400" i="1" dirty="0">
                <a:effectLst/>
                <a:latin typeface="Calibri" panose="020F0502020204030204" pitchFamily="34" charset="0"/>
                <a:ea typeface="Calibri" panose="020F0502020204030204" pitchFamily="34" charset="0"/>
                <a:cs typeface="Calibri" panose="020F0502020204030204" pitchFamily="34" charset="0"/>
              </a:rPr>
              <a:t>Am J Hosp </a:t>
            </a:r>
            <a:r>
              <a:rPr lang="en-US" sz="1400" i="1" dirty="0" err="1">
                <a:effectLst/>
                <a:latin typeface="Calibri" panose="020F0502020204030204" pitchFamily="34" charset="0"/>
                <a:ea typeface="Calibri" panose="020F0502020204030204" pitchFamily="34" charset="0"/>
                <a:cs typeface="Calibri" panose="020F0502020204030204" pitchFamily="34" charset="0"/>
              </a:rPr>
              <a:t>Palliat</a:t>
            </a:r>
            <a:r>
              <a:rPr lang="en-US" sz="1400" i="1" dirty="0">
                <a:effectLst/>
                <a:latin typeface="Calibri" panose="020F0502020204030204" pitchFamily="34" charset="0"/>
                <a:ea typeface="Calibri" panose="020F0502020204030204" pitchFamily="34" charset="0"/>
                <a:cs typeface="Calibri" panose="020F0502020204030204" pitchFamily="34" charset="0"/>
              </a:rPr>
              <a:t> Care</a:t>
            </a:r>
            <a:r>
              <a:rPr lang="en-US" sz="1400" dirty="0">
                <a:effectLst/>
                <a:latin typeface="Calibri" panose="020F0502020204030204" pitchFamily="34" charset="0"/>
                <a:ea typeface="Calibri" panose="020F0502020204030204" pitchFamily="34" charset="0"/>
                <a:cs typeface="Calibri" panose="020F0502020204030204" pitchFamily="34" charset="0"/>
              </a:rPr>
              <a:t>. 2019;36(6):546-549. doi:10.1177/1049909118809947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3. 	February;22 J of COM 2015. Advance Care Planning Among Patients with Heart Failure: A Review of Challenges and Approaches to Better Communication. Accessed October 9, 2021. https://www.mdedge.com/jcomjournal/article/146713/practice-management/advance-care-planning-among-patients-heart-failure/page/0/5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4. 	Kaplan M. SPIKES: a framework for breaking bad news to patients with cancer. </a:t>
            </a:r>
            <a:r>
              <a:rPr lang="en-US" sz="1400" i="1" dirty="0">
                <a:effectLst/>
                <a:latin typeface="Calibri" panose="020F0502020204030204" pitchFamily="34" charset="0"/>
                <a:ea typeface="Calibri" panose="020F0502020204030204" pitchFamily="34" charset="0"/>
                <a:cs typeface="Calibri" panose="020F0502020204030204" pitchFamily="34" charset="0"/>
              </a:rPr>
              <a:t>Clin J Oncol </a:t>
            </a:r>
            <a:r>
              <a:rPr lang="en-US" sz="1400" i="1" dirty="0" err="1">
                <a:effectLst/>
                <a:latin typeface="Calibri" panose="020F0502020204030204" pitchFamily="34" charset="0"/>
                <a:ea typeface="Calibri" panose="020F0502020204030204" pitchFamily="34" charset="0"/>
                <a:cs typeface="Calibri" panose="020F0502020204030204" pitchFamily="34" charset="0"/>
              </a:rPr>
              <a:t>Nurs</a:t>
            </a:r>
            <a:r>
              <a:rPr lang="en-US" sz="1400" dirty="0">
                <a:effectLst/>
                <a:latin typeface="Calibri" panose="020F0502020204030204" pitchFamily="34" charset="0"/>
                <a:ea typeface="Calibri" panose="020F0502020204030204" pitchFamily="34" charset="0"/>
                <a:cs typeface="Calibri" panose="020F0502020204030204" pitchFamily="34" charset="0"/>
              </a:rPr>
              <a:t>. 2010;14(4):514-516. doi:10.1188/10.CJON.514-516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5. 	</a:t>
            </a:r>
            <a:r>
              <a:rPr lang="en-US" sz="1400" dirty="0" err="1">
                <a:effectLst/>
                <a:latin typeface="Calibri" panose="020F0502020204030204" pitchFamily="34" charset="0"/>
                <a:ea typeface="Calibri" panose="020F0502020204030204" pitchFamily="34" charset="0"/>
                <a:cs typeface="Calibri" panose="020F0502020204030204" pitchFamily="34" charset="0"/>
              </a:rPr>
              <a:t>Parimbelli</a:t>
            </a:r>
            <a:r>
              <a:rPr lang="en-US" sz="1400" dirty="0">
                <a:effectLst/>
                <a:latin typeface="Calibri" panose="020F0502020204030204" pitchFamily="34" charset="0"/>
                <a:ea typeface="Calibri" panose="020F0502020204030204" pitchFamily="34" charset="0"/>
                <a:cs typeface="Calibri" panose="020F0502020204030204" pitchFamily="34" charset="0"/>
              </a:rPr>
              <a:t> E, Marini S, </a:t>
            </a:r>
            <a:r>
              <a:rPr lang="en-US" sz="1400" dirty="0" err="1">
                <a:effectLst/>
                <a:latin typeface="Calibri" panose="020F0502020204030204" pitchFamily="34" charset="0"/>
                <a:ea typeface="Calibri" panose="020F0502020204030204" pitchFamily="34" charset="0"/>
                <a:cs typeface="Calibri" panose="020F0502020204030204" pitchFamily="34" charset="0"/>
              </a:rPr>
              <a:t>Sacchi</a:t>
            </a:r>
            <a:r>
              <a:rPr lang="en-US" sz="1400" dirty="0">
                <a:effectLst/>
                <a:latin typeface="Calibri" panose="020F0502020204030204" pitchFamily="34" charset="0"/>
                <a:ea typeface="Calibri" panose="020F0502020204030204" pitchFamily="34" charset="0"/>
                <a:cs typeface="Calibri" panose="020F0502020204030204" pitchFamily="34" charset="0"/>
              </a:rPr>
              <a:t> L, </a:t>
            </a:r>
            <a:r>
              <a:rPr lang="en-US" sz="1400" dirty="0" err="1">
                <a:effectLst/>
                <a:latin typeface="Calibri" panose="020F0502020204030204" pitchFamily="34" charset="0"/>
                <a:ea typeface="Calibri" panose="020F0502020204030204" pitchFamily="34" charset="0"/>
                <a:cs typeface="Calibri" panose="020F0502020204030204" pitchFamily="34" charset="0"/>
              </a:rPr>
              <a:t>Bellazzi</a:t>
            </a:r>
            <a:r>
              <a:rPr lang="en-US" sz="1400" dirty="0">
                <a:effectLst/>
                <a:latin typeface="Calibri" panose="020F0502020204030204" pitchFamily="34" charset="0"/>
                <a:ea typeface="Calibri" panose="020F0502020204030204" pitchFamily="34" charset="0"/>
                <a:cs typeface="Calibri" panose="020F0502020204030204" pitchFamily="34" charset="0"/>
              </a:rPr>
              <a:t> R. Patient similarity for precision medicine: A systematic review. </a:t>
            </a:r>
            <a:r>
              <a:rPr lang="en-US" sz="1400" i="1" dirty="0">
                <a:effectLst/>
                <a:latin typeface="Calibri" panose="020F0502020204030204" pitchFamily="34" charset="0"/>
                <a:ea typeface="Calibri" panose="020F0502020204030204" pitchFamily="34" charset="0"/>
                <a:cs typeface="Calibri" panose="020F0502020204030204" pitchFamily="34" charset="0"/>
              </a:rPr>
              <a:t>Journal of Biomedical Informatics</a:t>
            </a:r>
            <a:r>
              <a:rPr lang="en-US" sz="1400" dirty="0">
                <a:effectLst/>
                <a:latin typeface="Calibri" panose="020F0502020204030204" pitchFamily="34" charset="0"/>
                <a:ea typeface="Calibri" panose="020F0502020204030204" pitchFamily="34" charset="0"/>
                <a:cs typeface="Calibri" panose="020F0502020204030204" pitchFamily="34" charset="0"/>
              </a:rPr>
              <a:t>. 2018;83:87-96. doi:10.1016/j.jbi.2018.06.001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6. 	Brenner KO, Rosenberg LB, Cramer MA, et al. Exploring the Psychological Aspects of Palliative Care: Lessons Learned from an Interdisciplinary Seminar of Experts. </a:t>
            </a:r>
            <a:r>
              <a:rPr lang="en-US" sz="1400" i="1" dirty="0">
                <a:effectLst/>
                <a:latin typeface="Calibri" panose="020F0502020204030204" pitchFamily="34" charset="0"/>
                <a:ea typeface="Calibri" panose="020F0502020204030204" pitchFamily="34" charset="0"/>
                <a:cs typeface="Calibri" panose="020F0502020204030204" pitchFamily="34" charset="0"/>
              </a:rPr>
              <a:t>Journal of Palliative Medicine</a:t>
            </a:r>
            <a:r>
              <a:rPr lang="en-US" sz="1400" dirty="0">
                <a:effectLst/>
                <a:latin typeface="Calibri" panose="020F0502020204030204" pitchFamily="34" charset="0"/>
                <a:ea typeface="Calibri" panose="020F0502020204030204" pitchFamily="34" charset="0"/>
                <a:cs typeface="Calibri" panose="020F0502020204030204" pitchFamily="34" charset="0"/>
              </a:rPr>
              <a:t>. 2021;24(9):1274-1279. doi:10.1089/jpm.2021.0224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7. 	Shalev D, Rosenberg LB, Brenner KO, Jacobsen JC, Seaton M, Jackson VA. Foundations for Psychological Thinking in Palliative Care: Frame and Formulation. </a:t>
            </a:r>
            <a:r>
              <a:rPr lang="en-US" sz="1400" i="1" dirty="0">
                <a:effectLst/>
                <a:latin typeface="Calibri" panose="020F0502020204030204" pitchFamily="34" charset="0"/>
                <a:ea typeface="Calibri" panose="020F0502020204030204" pitchFamily="34" charset="0"/>
                <a:cs typeface="Calibri" panose="020F0502020204030204" pitchFamily="34" charset="0"/>
              </a:rPr>
              <a:t>Journal of Palliative Medicine</a:t>
            </a:r>
            <a:r>
              <a:rPr lang="en-US" sz="1400" dirty="0">
                <a:effectLst/>
                <a:latin typeface="Calibri" panose="020F0502020204030204" pitchFamily="34" charset="0"/>
                <a:ea typeface="Calibri" panose="020F0502020204030204" pitchFamily="34" charset="0"/>
                <a:cs typeface="Calibri" panose="020F0502020204030204" pitchFamily="34" charset="0"/>
              </a:rPr>
              <a:t>. 2021;In Press.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8. 	Rosenberg LB, Brenner KO, Jackson VA, et al. The Meaning of Together: Exploring Transference and Countertransference in Palliative Care Settings. </a:t>
            </a:r>
            <a:r>
              <a:rPr lang="en-US" sz="1400" i="1" dirty="0">
                <a:effectLst/>
                <a:latin typeface="Calibri" panose="020F0502020204030204" pitchFamily="34" charset="0"/>
                <a:ea typeface="Calibri" panose="020F0502020204030204" pitchFamily="34" charset="0"/>
                <a:cs typeface="Calibri" panose="020F0502020204030204" pitchFamily="34" charset="0"/>
              </a:rPr>
              <a:t>Journal of Palliative Medicine</a:t>
            </a:r>
            <a:r>
              <a:rPr lang="en-US" sz="1400" dirty="0">
                <a:effectLst/>
                <a:latin typeface="Calibri" panose="020F0502020204030204" pitchFamily="34" charset="0"/>
                <a:ea typeface="Calibri" panose="020F0502020204030204" pitchFamily="34" charset="0"/>
                <a:cs typeface="Calibri" panose="020F0502020204030204" pitchFamily="34" charset="0"/>
              </a:rPr>
              <a:t>. Published online September 2, 2021. doi:10.1089/jpm.2021.0240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2520263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90F88-E3F2-41FE-96F6-C7F700CF8D9B}"/>
              </a:ext>
            </a:extLst>
          </p:cNvPr>
          <p:cNvSpPr>
            <a:spLocks noGrp="1"/>
          </p:cNvSpPr>
          <p:nvPr>
            <p:ph type="title"/>
          </p:nvPr>
        </p:nvSpPr>
        <p:spPr/>
        <p:txBody>
          <a:bodyPr/>
          <a:lstStyle/>
          <a:p>
            <a:r>
              <a:rPr lang="en-US" dirty="0"/>
              <a:t>Communication is a common feature…</a:t>
            </a:r>
          </a:p>
        </p:txBody>
      </p:sp>
      <p:pic>
        <p:nvPicPr>
          <p:cNvPr id="5" name="Content Placeholder 4" descr="A picture containing text, person&#10;&#10;Description automatically generated">
            <a:extLst>
              <a:ext uri="{FF2B5EF4-FFF2-40B4-BE49-F238E27FC236}">
                <a16:creationId xmlns:a16="http://schemas.microsoft.com/office/drawing/2014/main" id="{A6410A4B-A756-4BD7-8594-D13CC5B764A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982"/>
          <a:stretch/>
        </p:blipFill>
        <p:spPr>
          <a:xfrm>
            <a:off x="2941404" y="1591492"/>
            <a:ext cx="6309192" cy="4391019"/>
          </a:xfrm>
        </p:spPr>
      </p:pic>
    </p:spTree>
    <p:extLst>
      <p:ext uri="{BB962C8B-B14F-4D97-AF65-F5344CB8AC3E}">
        <p14:creationId xmlns:p14="http://schemas.microsoft.com/office/powerpoint/2010/main" val="243961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87578-9C03-4C5C-BC5E-1AD65BF25A0B}"/>
              </a:ext>
            </a:extLst>
          </p:cNvPr>
          <p:cNvSpPr>
            <a:spLocks noGrp="1"/>
          </p:cNvSpPr>
          <p:nvPr>
            <p:ph type="title"/>
          </p:nvPr>
        </p:nvSpPr>
        <p:spPr/>
        <p:txBody>
          <a:bodyPr/>
          <a:lstStyle/>
          <a:p>
            <a:r>
              <a:rPr lang="en-US" dirty="0"/>
              <a:t>But our foci are different…</a:t>
            </a:r>
          </a:p>
        </p:txBody>
      </p:sp>
      <p:graphicFrame>
        <p:nvGraphicFramePr>
          <p:cNvPr id="4" name="Content Placeholder 3">
            <a:extLst>
              <a:ext uri="{FF2B5EF4-FFF2-40B4-BE49-F238E27FC236}">
                <a16:creationId xmlns:a16="http://schemas.microsoft.com/office/drawing/2014/main" id="{4FE8A611-5606-455D-88A0-8949B4A2ED3E}"/>
              </a:ext>
            </a:extLst>
          </p:cNvPr>
          <p:cNvGraphicFramePr>
            <a:graphicFrameLocks noGrp="1"/>
          </p:cNvGraphicFramePr>
          <p:nvPr>
            <p:ph idx="1"/>
            <p:extLst>
              <p:ext uri="{D42A27DB-BD31-4B8C-83A1-F6EECF244321}">
                <p14:modId xmlns:p14="http://schemas.microsoft.com/office/powerpoint/2010/main" val="2376569433"/>
              </p:ext>
            </p:extLst>
          </p:nvPr>
        </p:nvGraphicFramePr>
        <p:xfrm>
          <a:off x="2237361" y="1231679"/>
          <a:ext cx="7717277" cy="396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A058727-1192-4606-B34D-E9B7D040A8D4}"/>
              </a:ext>
            </a:extLst>
          </p:cNvPr>
          <p:cNvSpPr txBox="1"/>
          <p:nvPr/>
        </p:nvSpPr>
        <p:spPr>
          <a:xfrm>
            <a:off x="267510" y="2660992"/>
            <a:ext cx="2110901" cy="553998"/>
          </a:xfrm>
          <a:prstGeom prst="rect">
            <a:avLst/>
          </a:prstGeom>
          <a:noFill/>
        </p:spPr>
        <p:txBody>
          <a:bodyPr wrap="square" rtlCol="0">
            <a:spAutoFit/>
          </a:bodyPr>
          <a:lstStyle/>
          <a:p>
            <a:r>
              <a:rPr lang="en-US" sz="3000" b="1" dirty="0">
                <a:ln w="22225">
                  <a:solidFill>
                    <a:schemeClr val="accent4">
                      <a:lumMod val="75000"/>
                    </a:schemeClr>
                  </a:solidFill>
                </a:ln>
                <a:effectLst>
                  <a:glow rad="228600">
                    <a:schemeClr val="accent4">
                      <a:satMod val="175000"/>
                      <a:alpha val="40000"/>
                    </a:schemeClr>
                  </a:glow>
                  <a:outerShdw blurRad="60007" dist="310007" dir="7680000" sy="30000" kx="1300200" algn="ctr" rotWithShape="0">
                    <a:prstClr val="black">
                      <a:alpha val="32000"/>
                    </a:prstClr>
                  </a:outerShdw>
                </a:effectLst>
              </a:rPr>
              <a:t>Breadth</a:t>
            </a:r>
          </a:p>
        </p:txBody>
      </p:sp>
      <p:sp>
        <p:nvSpPr>
          <p:cNvPr id="6" name="TextBox 5">
            <a:extLst>
              <a:ext uri="{FF2B5EF4-FFF2-40B4-BE49-F238E27FC236}">
                <a16:creationId xmlns:a16="http://schemas.microsoft.com/office/drawing/2014/main" id="{4C7CB477-A0E4-4933-9DC8-109CAB322DB2}"/>
              </a:ext>
            </a:extLst>
          </p:cNvPr>
          <p:cNvSpPr txBox="1"/>
          <p:nvPr/>
        </p:nvSpPr>
        <p:spPr>
          <a:xfrm>
            <a:off x="10402265" y="2013965"/>
            <a:ext cx="732508" cy="2830070"/>
          </a:xfrm>
          <a:prstGeom prst="rect">
            <a:avLst/>
          </a:prstGeom>
          <a:noFill/>
        </p:spPr>
        <p:txBody>
          <a:bodyPr vert="wordArtVert" wrap="none" rtlCol="0">
            <a:spAutoFit/>
          </a:bodyPr>
          <a:lstStyle/>
          <a:p>
            <a:r>
              <a:rPr lang="en-US" sz="3000" b="1" dirty="0">
                <a:ln>
                  <a:solidFill>
                    <a:schemeClr val="accent4">
                      <a:lumMod val="75000"/>
                    </a:schemeClr>
                  </a:solidFill>
                </a:ln>
              </a:rPr>
              <a:t>Depth</a:t>
            </a:r>
          </a:p>
        </p:txBody>
      </p:sp>
      <p:sp>
        <p:nvSpPr>
          <p:cNvPr id="7" name="TextBox 6">
            <a:extLst>
              <a:ext uri="{FF2B5EF4-FFF2-40B4-BE49-F238E27FC236}">
                <a16:creationId xmlns:a16="http://schemas.microsoft.com/office/drawing/2014/main" id="{5F7219B9-F152-46DC-8577-CA89E9F62CDB}"/>
              </a:ext>
            </a:extLst>
          </p:cNvPr>
          <p:cNvSpPr txBox="1"/>
          <p:nvPr/>
        </p:nvSpPr>
        <p:spPr>
          <a:xfrm>
            <a:off x="1357162" y="5428648"/>
            <a:ext cx="9846644" cy="369332"/>
          </a:xfrm>
          <a:prstGeom prst="rect">
            <a:avLst/>
          </a:prstGeom>
          <a:noFill/>
          <a:ln>
            <a:solidFill>
              <a:srgbClr val="FF0000"/>
            </a:solidFill>
          </a:ln>
        </p:spPr>
        <p:txBody>
          <a:bodyPr wrap="square" rtlCol="0">
            <a:spAutoFit/>
          </a:bodyPr>
          <a:lstStyle/>
          <a:p>
            <a:r>
              <a:rPr lang="en-US" dirty="0"/>
              <a:t>Caveat: I am, of course, speaking in broad strokes here and there are countless exceptions on both ends</a:t>
            </a:r>
          </a:p>
        </p:txBody>
      </p:sp>
    </p:spTree>
    <p:extLst>
      <p:ext uri="{BB962C8B-B14F-4D97-AF65-F5344CB8AC3E}">
        <p14:creationId xmlns:p14="http://schemas.microsoft.com/office/powerpoint/2010/main" val="614888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75A-E836-448F-8397-59640F9674D8}"/>
              </a:ext>
            </a:extLst>
          </p:cNvPr>
          <p:cNvSpPr>
            <a:spLocks noGrp="1"/>
          </p:cNvSpPr>
          <p:nvPr>
            <p:ph type="title"/>
          </p:nvPr>
        </p:nvSpPr>
        <p:spPr/>
        <p:txBody>
          <a:bodyPr/>
          <a:lstStyle/>
          <a:p>
            <a:r>
              <a:rPr lang="en-US" dirty="0"/>
              <a:t>Psychotherapeutic approaches to communication privilege depth</a:t>
            </a:r>
          </a:p>
        </p:txBody>
      </p:sp>
      <p:sp>
        <p:nvSpPr>
          <p:cNvPr id="3" name="Content Placeholder 2">
            <a:extLst>
              <a:ext uri="{FF2B5EF4-FFF2-40B4-BE49-F238E27FC236}">
                <a16:creationId xmlns:a16="http://schemas.microsoft.com/office/drawing/2014/main" id="{421B4DAF-8D63-42D8-ACAB-174473125D3A}"/>
              </a:ext>
            </a:extLst>
          </p:cNvPr>
          <p:cNvSpPr>
            <a:spLocks noGrp="1"/>
          </p:cNvSpPr>
          <p:nvPr>
            <p:ph idx="1"/>
          </p:nvPr>
        </p:nvSpPr>
        <p:spPr>
          <a:xfrm>
            <a:off x="609600" y="1600201"/>
            <a:ext cx="5396564" cy="4525963"/>
          </a:xfrm>
        </p:spPr>
        <p:txBody>
          <a:bodyPr/>
          <a:lstStyle/>
          <a:p>
            <a:r>
              <a:rPr lang="en-US" dirty="0"/>
              <a:t>Depth of skills:</a:t>
            </a:r>
          </a:p>
          <a:p>
            <a:pPr lvl="1"/>
            <a:r>
              <a:rPr lang="en-US" dirty="0"/>
              <a:t>Relatively long training times</a:t>
            </a:r>
          </a:p>
          <a:p>
            <a:pPr lvl="1"/>
            <a:r>
              <a:rPr lang="en-US" dirty="0"/>
              <a:t>Focus on mechanistic understanding/models of the mind</a:t>
            </a:r>
          </a:p>
          <a:p>
            <a:r>
              <a:rPr lang="en-US" dirty="0"/>
              <a:t>Depth of content:</a:t>
            </a:r>
          </a:p>
          <a:p>
            <a:pPr lvl="1"/>
            <a:r>
              <a:rPr lang="en-US" dirty="0"/>
              <a:t>Roots of our work </a:t>
            </a:r>
            <a:r>
              <a:rPr lang="en-US" dirty="0">
                <a:sym typeface="Wingdings" panose="05000000000000000000" pitchFamily="2" charset="2"/>
              </a:rPr>
              <a:t> psychic depth</a:t>
            </a:r>
            <a:endParaRPr lang="en-US" dirty="0"/>
          </a:p>
          <a:p>
            <a:pPr lvl="1"/>
            <a:r>
              <a:rPr lang="en-US" dirty="0"/>
              <a:t>Many modalities focus on insight, self-reflection, inner life</a:t>
            </a:r>
          </a:p>
          <a:p>
            <a:endParaRPr lang="en-US" dirty="0"/>
          </a:p>
        </p:txBody>
      </p:sp>
      <p:pic>
        <p:nvPicPr>
          <p:cNvPr id="7" name="Picture 6" descr="Stressed woman lying in couch">
            <a:extLst>
              <a:ext uri="{FF2B5EF4-FFF2-40B4-BE49-F238E27FC236}">
                <a16:creationId xmlns:a16="http://schemas.microsoft.com/office/drawing/2014/main" id="{A956BA41-2F20-462B-86E6-9109B02DF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460" y="1506353"/>
            <a:ext cx="5767940" cy="3845293"/>
          </a:xfrm>
          <a:prstGeom prst="rect">
            <a:avLst/>
          </a:prstGeom>
        </p:spPr>
      </p:pic>
    </p:spTree>
    <p:extLst>
      <p:ext uri="{BB962C8B-B14F-4D97-AF65-F5344CB8AC3E}">
        <p14:creationId xmlns:p14="http://schemas.microsoft.com/office/powerpoint/2010/main" val="3613192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37B6-A4BA-4D0F-9354-E0E53DC59BA6}"/>
              </a:ext>
            </a:extLst>
          </p:cNvPr>
          <p:cNvSpPr>
            <a:spLocks noGrp="1"/>
          </p:cNvSpPr>
          <p:nvPr>
            <p:ph type="title"/>
          </p:nvPr>
        </p:nvSpPr>
        <p:spPr/>
        <p:txBody>
          <a:bodyPr/>
          <a:lstStyle/>
          <a:p>
            <a:r>
              <a:rPr lang="en-US" dirty="0"/>
              <a:t>Palliative care communication privileges breadth</a:t>
            </a:r>
          </a:p>
        </p:txBody>
      </p:sp>
      <p:sp>
        <p:nvSpPr>
          <p:cNvPr id="3" name="Content Placeholder 2">
            <a:extLst>
              <a:ext uri="{FF2B5EF4-FFF2-40B4-BE49-F238E27FC236}">
                <a16:creationId xmlns:a16="http://schemas.microsoft.com/office/drawing/2014/main" id="{9505B592-DA9F-44CD-97F8-33D5A5FFF481}"/>
              </a:ext>
            </a:extLst>
          </p:cNvPr>
          <p:cNvSpPr>
            <a:spLocks noGrp="1"/>
          </p:cNvSpPr>
          <p:nvPr>
            <p:ph idx="1"/>
          </p:nvPr>
        </p:nvSpPr>
        <p:spPr/>
        <p:txBody>
          <a:bodyPr/>
          <a:lstStyle/>
          <a:p>
            <a:r>
              <a:rPr lang="en-US" dirty="0"/>
              <a:t>…maybe not the word I mean, exactly. </a:t>
            </a:r>
          </a:p>
          <a:p>
            <a:pPr marL="0" indent="0">
              <a:buNone/>
            </a:pPr>
            <a:endParaRPr lang="en-US" dirty="0"/>
          </a:p>
          <a:p>
            <a:r>
              <a:rPr lang="en-US" i="1" dirty="0"/>
              <a:t>Dissemination</a:t>
            </a:r>
            <a:r>
              <a:rPr lang="en-US" dirty="0"/>
              <a:t> may be a more appropriate term</a:t>
            </a:r>
          </a:p>
          <a:p>
            <a:pPr marL="0" indent="0">
              <a:buNone/>
            </a:pPr>
            <a:endParaRPr lang="en-US" i="1" dirty="0"/>
          </a:p>
        </p:txBody>
      </p:sp>
      <p:pic>
        <p:nvPicPr>
          <p:cNvPr id="5" name="Picture 4">
            <a:extLst>
              <a:ext uri="{FF2B5EF4-FFF2-40B4-BE49-F238E27FC236}">
                <a16:creationId xmlns:a16="http://schemas.microsoft.com/office/drawing/2014/main" id="{4B790A09-3CA8-4375-9731-299BE9D29DE5}"/>
              </a:ext>
            </a:extLst>
          </p:cNvPr>
          <p:cNvPicPr>
            <a:picLocks noChangeAspect="1"/>
          </p:cNvPicPr>
          <p:nvPr/>
        </p:nvPicPr>
        <p:blipFill>
          <a:blip r:embed="rId3"/>
          <a:stretch>
            <a:fillRect/>
          </a:stretch>
        </p:blipFill>
        <p:spPr>
          <a:xfrm>
            <a:off x="3291840" y="2981365"/>
            <a:ext cx="7306678" cy="3704384"/>
          </a:xfrm>
          <a:prstGeom prst="rect">
            <a:avLst/>
          </a:prstGeom>
        </p:spPr>
      </p:pic>
    </p:spTree>
    <p:extLst>
      <p:ext uri="{BB962C8B-B14F-4D97-AF65-F5344CB8AC3E}">
        <p14:creationId xmlns:p14="http://schemas.microsoft.com/office/powerpoint/2010/main" val="3249033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8444A-4C2E-492E-9355-42C8AEF6C24F}"/>
              </a:ext>
            </a:extLst>
          </p:cNvPr>
          <p:cNvSpPr>
            <a:spLocks noGrp="1"/>
          </p:cNvSpPr>
          <p:nvPr>
            <p:ph type="title"/>
          </p:nvPr>
        </p:nvSpPr>
        <p:spPr/>
        <p:txBody>
          <a:bodyPr/>
          <a:lstStyle/>
          <a:p>
            <a:r>
              <a:rPr lang="en-US" dirty="0"/>
              <a:t>Primary Palliative Care</a:t>
            </a:r>
          </a:p>
        </p:txBody>
      </p:sp>
      <p:sp>
        <p:nvSpPr>
          <p:cNvPr id="3" name="Content Placeholder 2">
            <a:extLst>
              <a:ext uri="{FF2B5EF4-FFF2-40B4-BE49-F238E27FC236}">
                <a16:creationId xmlns:a16="http://schemas.microsoft.com/office/drawing/2014/main" id="{EBBBC5F3-6043-431E-A5C3-E68BA6127204}"/>
              </a:ext>
            </a:extLst>
          </p:cNvPr>
          <p:cNvSpPr>
            <a:spLocks noGrp="1"/>
          </p:cNvSpPr>
          <p:nvPr>
            <p:ph idx="1"/>
          </p:nvPr>
        </p:nvSpPr>
        <p:spPr/>
        <p:txBody>
          <a:bodyPr/>
          <a:lstStyle/>
          <a:p>
            <a:r>
              <a:rPr lang="en-US" dirty="0"/>
              <a:t>Primary palliative care is a major research focus </a:t>
            </a:r>
            <a:r>
              <a:rPr lang="en-US" sz="1200" dirty="0">
                <a:effectLst/>
                <a:latin typeface="Calibri" panose="020F0502020204030204" pitchFamily="34" charset="0"/>
                <a:ea typeface="Calibri" panose="020F0502020204030204" pitchFamily="34" charset="0"/>
              </a:rPr>
              <a:t>(Duty and Loftus; Carroll et al.)</a:t>
            </a:r>
          </a:p>
          <a:p>
            <a:endParaRPr lang="en-US" dirty="0"/>
          </a:p>
        </p:txBody>
      </p:sp>
      <p:pic>
        <p:nvPicPr>
          <p:cNvPr id="1026" name="Picture 2" descr="Figure 1. SPIKES: A Structured Plan for Delivering Bad News">
            <a:extLst>
              <a:ext uri="{FF2B5EF4-FFF2-40B4-BE49-F238E27FC236}">
                <a16:creationId xmlns:a16="http://schemas.microsoft.com/office/drawing/2014/main" id="{254870F1-B2F3-40B2-8C2B-1E02B0CE6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025" y="2674420"/>
            <a:ext cx="43815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6AA250-9C11-4450-83B0-48DE189FC5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712" y="2098307"/>
            <a:ext cx="4866723" cy="46441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C5E5F0-3794-4406-9202-E4FD747A1279}"/>
              </a:ext>
            </a:extLst>
          </p:cNvPr>
          <p:cNvSpPr txBox="1"/>
          <p:nvPr/>
        </p:nvSpPr>
        <p:spPr>
          <a:xfrm>
            <a:off x="523542" y="5831188"/>
            <a:ext cx="6107228" cy="276999"/>
          </a:xfrm>
          <a:prstGeom prst="rect">
            <a:avLst/>
          </a:prstGeom>
          <a:noFill/>
        </p:spPr>
        <p:txBody>
          <a:bodyPr wrap="square">
            <a:spAutoFit/>
          </a:bodyPr>
          <a:lstStyle/>
          <a:p>
            <a:r>
              <a:rPr lang="en-US" sz="1200" dirty="0">
                <a:effectLst/>
                <a:latin typeface="Calibri" panose="020F0502020204030204" pitchFamily="34" charset="0"/>
                <a:ea typeface="Calibri" panose="020F0502020204030204" pitchFamily="34" charset="0"/>
              </a:rPr>
              <a:t>(February;22; Kaplan)</a:t>
            </a:r>
            <a:endParaRPr lang="en-US" sz="1200" dirty="0"/>
          </a:p>
        </p:txBody>
      </p:sp>
    </p:spTree>
    <p:extLst>
      <p:ext uri="{BB962C8B-B14F-4D97-AF65-F5344CB8AC3E}">
        <p14:creationId xmlns:p14="http://schemas.microsoft.com/office/powerpoint/2010/main" val="1955692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D252-9CBF-4D12-9BE9-6ACC4BEF4A3E}"/>
              </a:ext>
            </a:extLst>
          </p:cNvPr>
          <p:cNvSpPr>
            <a:spLocks noGrp="1"/>
          </p:cNvSpPr>
          <p:nvPr>
            <p:ph type="title"/>
          </p:nvPr>
        </p:nvSpPr>
        <p:spPr/>
        <p:txBody>
          <a:bodyPr/>
          <a:lstStyle/>
          <a:p>
            <a:r>
              <a:rPr lang="en-US" dirty="0"/>
              <a:t>Primary Palliative Care</a:t>
            </a:r>
          </a:p>
        </p:txBody>
      </p:sp>
      <p:sp>
        <p:nvSpPr>
          <p:cNvPr id="3" name="Content Placeholder 2">
            <a:extLst>
              <a:ext uri="{FF2B5EF4-FFF2-40B4-BE49-F238E27FC236}">
                <a16:creationId xmlns:a16="http://schemas.microsoft.com/office/drawing/2014/main" id="{174B9ED3-1055-4047-BEF1-20EB1631AE5F}"/>
              </a:ext>
            </a:extLst>
          </p:cNvPr>
          <p:cNvSpPr>
            <a:spLocks noGrp="1"/>
          </p:cNvSpPr>
          <p:nvPr>
            <p:ph idx="1"/>
          </p:nvPr>
        </p:nvSpPr>
        <p:spPr/>
        <p:txBody>
          <a:bodyPr/>
          <a:lstStyle/>
          <a:p>
            <a:r>
              <a:rPr lang="en-US" dirty="0"/>
              <a:t>Primary palliative care and operationalized communication meant to overcome workforce shortages</a:t>
            </a:r>
          </a:p>
          <a:p>
            <a:endParaRPr lang="en-US" dirty="0"/>
          </a:p>
          <a:p>
            <a:r>
              <a:rPr lang="en-US" dirty="0"/>
              <a:t>Significant need to extend palliative care services through non-specialist clinicians</a:t>
            </a:r>
          </a:p>
          <a:p>
            <a:endParaRPr lang="en-US" dirty="0"/>
          </a:p>
          <a:p>
            <a:r>
              <a:rPr lang="en-US" dirty="0"/>
              <a:t>Analogous to work being done in psychiatry—though more in realm of prescribing than psychotherapy</a:t>
            </a:r>
          </a:p>
        </p:txBody>
      </p:sp>
    </p:spTree>
    <p:extLst>
      <p:ext uri="{BB962C8B-B14F-4D97-AF65-F5344CB8AC3E}">
        <p14:creationId xmlns:p14="http://schemas.microsoft.com/office/powerpoint/2010/main" val="846237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Hands-on top of each other">
            <a:extLst>
              <a:ext uri="{FF2B5EF4-FFF2-40B4-BE49-F238E27FC236}">
                <a16:creationId xmlns:a16="http://schemas.microsoft.com/office/drawing/2014/main" id="{50435D00-FCD0-4557-BE0A-35676BE2703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5714732" cy="6858000"/>
          </a:xfrm>
        </p:spPr>
      </p:pic>
      <p:sp>
        <p:nvSpPr>
          <p:cNvPr id="6" name="TextBox 5">
            <a:extLst>
              <a:ext uri="{FF2B5EF4-FFF2-40B4-BE49-F238E27FC236}">
                <a16:creationId xmlns:a16="http://schemas.microsoft.com/office/drawing/2014/main" id="{6D022CAD-5411-482F-B294-48BB6ED52BDC}"/>
              </a:ext>
            </a:extLst>
          </p:cNvPr>
          <p:cNvSpPr txBox="1"/>
          <p:nvPr/>
        </p:nvSpPr>
        <p:spPr>
          <a:xfrm>
            <a:off x="1331844" y="2206487"/>
            <a:ext cx="5208104" cy="1785104"/>
          </a:xfrm>
          <a:prstGeom prst="rect">
            <a:avLst/>
          </a:prstGeom>
          <a:noFill/>
          <a:ln w="50800">
            <a:solidFill>
              <a:srgbClr val="FFC000"/>
            </a:solidFill>
          </a:ln>
          <a:scene3d>
            <a:camera prst="orthographicFront"/>
            <a:lightRig rig="threePt" dir="t"/>
          </a:scene3d>
          <a:sp3d>
            <a:bevelT w="114300" prst="artDeco"/>
          </a:sp3d>
        </p:spPr>
        <p:txBody>
          <a:bodyPr wrap="square" rtlCol="0">
            <a:spAutoFit/>
            <a:sp3d extrusionH="57150">
              <a:bevelT h="25400" prst="softRound"/>
            </a:sp3d>
          </a:bodyPr>
          <a:lstStyle/>
          <a:p>
            <a:r>
              <a:rPr lang="en-US" sz="5500" dirty="0">
                <a:effectLst>
                  <a:glow rad="228600">
                    <a:srgbClr val="FFC000">
                      <a:alpha val="40000"/>
                    </a:srgbClr>
                  </a:glow>
                </a:effectLst>
              </a:rPr>
              <a:t>We could learn from each other.</a:t>
            </a:r>
          </a:p>
        </p:txBody>
      </p:sp>
    </p:spTree>
    <p:extLst>
      <p:ext uri="{BB962C8B-B14F-4D97-AF65-F5344CB8AC3E}">
        <p14:creationId xmlns:p14="http://schemas.microsoft.com/office/powerpoint/2010/main" val="3571072717"/>
      </p:ext>
    </p:extLst>
  </p:cSld>
  <p:clrMapOvr>
    <a:masterClrMapping/>
  </p:clrMapOvr>
</p:sld>
</file>

<file path=ppt/theme/theme1.xml><?xml version="1.0" encoding="utf-8"?>
<a:theme xmlns:a="http://schemas.openxmlformats.org/drawingml/2006/main" name="ACLP theme">
  <a:themeElements>
    <a:clrScheme name="Custom 15">
      <a:dk1>
        <a:sysClr val="windowText" lastClr="000000"/>
      </a:dk1>
      <a:lt1>
        <a:sysClr val="window" lastClr="FFFFFF"/>
      </a:lt1>
      <a:dk2>
        <a:srgbClr val="1F497D"/>
      </a:dk2>
      <a:lt2>
        <a:srgbClr val="EEECE1"/>
      </a:lt2>
      <a:accent1>
        <a:srgbClr val="CCCC33"/>
      </a:accent1>
      <a:accent2>
        <a:srgbClr val="0066CC"/>
      </a:accent2>
      <a:accent3>
        <a:srgbClr val="3399CC"/>
      </a:accent3>
      <a:accent4>
        <a:srgbClr val="99CC66"/>
      </a:accent4>
      <a:accent5>
        <a:srgbClr val="666666"/>
      </a:accent5>
      <a:accent6>
        <a:srgbClr val="3185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LP theme" id="{35432B33-42F5-4ECA-B951-296A4B665F0A}" vid="{0D2DB1E9-0868-4004-A91C-83568B491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2419</TotalTime>
  <Words>5132</Words>
  <Application>Microsoft Office PowerPoint</Application>
  <PresentationFormat>Widescreen</PresentationFormat>
  <Paragraphs>247</Paragraphs>
  <Slides>28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Candara</vt:lpstr>
      <vt:lpstr>Lucida Grande</vt:lpstr>
      <vt:lpstr>Wingdings</vt:lpstr>
      <vt:lpstr>ACLP theme</vt:lpstr>
      <vt:lpstr>From Breadth to Depth: The Psychological Elements of Palliative Care Series</vt:lpstr>
      <vt:lpstr>CLP 2021 Disclosure: Daniel Shalev, MD</vt:lpstr>
      <vt:lpstr>Communication is a common feature…</vt:lpstr>
      <vt:lpstr>But our foci are different…</vt:lpstr>
      <vt:lpstr>Psychotherapeutic approaches to communication privilege depth</vt:lpstr>
      <vt:lpstr>Palliative care communication privileges breadth</vt:lpstr>
      <vt:lpstr>Primary Palliative Care</vt:lpstr>
      <vt:lpstr>Primary Palliative Care</vt:lpstr>
      <vt:lpstr>PowerPoint Presentation</vt:lpstr>
      <vt:lpstr>Needs differ</vt:lpstr>
      <vt:lpstr>Is there a space for “deeper” serious illness communication?</vt:lpstr>
      <vt:lpstr>The Million Dollar Question</vt:lpstr>
      <vt:lpstr>Psychological Elements of Palliative Care: The Origins…</vt:lpstr>
      <vt:lpstr>PEPC: The Core Group…</vt:lpstr>
      <vt:lpstr>Psychological Elements of Palliative Care</vt:lpstr>
      <vt:lpstr>Psychological Elements of Palliative Care</vt:lpstr>
      <vt:lpstr>PowerPoint Presentation</vt:lpstr>
      <vt:lpstr>PEPC: The Paper Series</vt:lpstr>
      <vt:lpstr>PowerPoint Presentation</vt:lpstr>
      <vt:lpstr>Upcoming Papers</vt:lpstr>
      <vt:lpstr>PowerPoint Presentation</vt:lpstr>
      <vt:lpstr>PowerPoint Presentation</vt:lpstr>
      <vt:lpstr>PowerPoint Presentation</vt:lpstr>
      <vt:lpstr>What are we learning in this process?</vt:lpstr>
      <vt:lpstr>Future Directions</vt:lpstr>
      <vt:lpstr>Future Directions</vt:lpstr>
      <vt:lpstr>Thank you for listening!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consultation-liaison psychiatrist as primary palliative care provider: the quest for an integrated role</dc:title>
  <dc:creator>Paul Noufi</dc:creator>
  <cp:lastModifiedBy>Daniel Shalev</cp:lastModifiedBy>
  <cp:revision>11</cp:revision>
  <dcterms:created xsi:type="dcterms:W3CDTF">2021-10-04T00:40:01Z</dcterms:created>
  <dcterms:modified xsi:type="dcterms:W3CDTF">2021-10-10T13:40:10Z</dcterms:modified>
</cp:coreProperties>
</file>