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handoutMasterIdLst>
    <p:handoutMasterId r:id="rId29"/>
  </p:handoutMasterIdLst>
  <p:sldIdLst>
    <p:sldId id="256" r:id="rId5"/>
    <p:sldId id="258" r:id="rId6"/>
    <p:sldId id="257" r:id="rId7"/>
    <p:sldId id="263" r:id="rId8"/>
    <p:sldId id="280" r:id="rId9"/>
    <p:sldId id="264" r:id="rId10"/>
    <p:sldId id="265" r:id="rId11"/>
    <p:sldId id="266" r:id="rId12"/>
    <p:sldId id="281" r:id="rId13"/>
    <p:sldId id="268" r:id="rId14"/>
    <p:sldId id="262" r:id="rId15"/>
    <p:sldId id="270" r:id="rId16"/>
    <p:sldId id="271" r:id="rId17"/>
    <p:sldId id="269" r:id="rId18"/>
    <p:sldId id="267" r:id="rId19"/>
    <p:sldId id="260" r:id="rId20"/>
    <p:sldId id="275" r:id="rId21"/>
    <p:sldId id="272" r:id="rId22"/>
    <p:sldId id="273" r:id="rId23"/>
    <p:sldId id="277" r:id="rId24"/>
    <p:sldId id="276" r:id="rId25"/>
    <p:sldId id="278" r:id="rId26"/>
    <p:sldId id="25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31"/>
    <a:srgbClr val="00A950"/>
    <a:srgbClr val="047832"/>
    <a:srgbClr val="00764B"/>
    <a:srgbClr val="33CC33"/>
    <a:srgbClr val="4DB94F"/>
    <a:srgbClr val="1AAE4F"/>
    <a:srgbClr val="C5FFDE"/>
    <a:srgbClr val="81D297"/>
    <a:srgbClr val="177D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9C6CF7-3D8E-4BC1-850F-33FD29F5706D}" v="40" dt="2021-10-13T19:53:28.8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8" autoAdjust="0"/>
    <p:restoredTop sz="94657" autoAdjust="0"/>
  </p:normalViewPr>
  <p:slideViewPr>
    <p:cSldViewPr snapToGrid="0" snapToObjects="1" showGuides="1">
      <p:cViewPr varScale="1">
        <p:scale>
          <a:sx n="68" d="100"/>
          <a:sy n="68" d="100"/>
        </p:scale>
        <p:origin x="696" y="60"/>
      </p:cViewPr>
      <p:guideLst>
        <p:guide orient="horz" pos="4228"/>
        <p:guide pos="384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enez, Xavier" userId="efd45b0c-a753-402e-bfda-d3dfb158a941" providerId="ADAL" clId="{039C6CF7-3D8E-4BC1-850F-33FD29F5706D}"/>
    <pc:docChg chg="undo custSel addSld delSld modSld sldOrd">
      <pc:chgData name="Jimenez, Xavier" userId="efd45b0c-a753-402e-bfda-d3dfb158a941" providerId="ADAL" clId="{039C6CF7-3D8E-4BC1-850F-33FD29F5706D}" dt="2021-10-13T19:53:28.835" v="1127"/>
      <pc:docMkLst>
        <pc:docMk/>
      </pc:docMkLst>
      <pc:sldChg chg="modAnim">
        <pc:chgData name="Jimenez, Xavier" userId="efd45b0c-a753-402e-bfda-d3dfb158a941" providerId="ADAL" clId="{039C6CF7-3D8E-4BC1-850F-33FD29F5706D}" dt="2021-10-13T19:50:39.943" v="1095"/>
        <pc:sldMkLst>
          <pc:docMk/>
          <pc:sldMk cId="2369610274" sldId="257"/>
        </pc:sldMkLst>
      </pc:sldChg>
      <pc:sldChg chg="addSp modSp mod ord modAnim">
        <pc:chgData name="Jimenez, Xavier" userId="efd45b0c-a753-402e-bfda-d3dfb158a941" providerId="ADAL" clId="{039C6CF7-3D8E-4BC1-850F-33FD29F5706D}" dt="2021-10-13T19:52:18.462" v="1115"/>
        <pc:sldMkLst>
          <pc:docMk/>
          <pc:sldMk cId="1724684388" sldId="260"/>
        </pc:sldMkLst>
        <pc:spChg chg="mod">
          <ac:chgData name="Jimenez, Xavier" userId="efd45b0c-a753-402e-bfda-d3dfb158a941" providerId="ADAL" clId="{039C6CF7-3D8E-4BC1-850F-33FD29F5706D}" dt="2021-10-13T18:42:44.511" v="815" actId="20577"/>
          <ac:spMkLst>
            <pc:docMk/>
            <pc:sldMk cId="1724684388" sldId="260"/>
            <ac:spMk id="2" creationId="{D2FDAD1E-2990-4ECF-80ED-C2F94D4F2FC8}"/>
          </ac:spMkLst>
        </pc:spChg>
        <pc:spChg chg="mod">
          <ac:chgData name="Jimenez, Xavier" userId="efd45b0c-a753-402e-bfda-d3dfb158a941" providerId="ADAL" clId="{039C6CF7-3D8E-4BC1-850F-33FD29F5706D}" dt="2021-10-13T18:48:14.143" v="861" actId="1076"/>
          <ac:spMkLst>
            <pc:docMk/>
            <pc:sldMk cId="1724684388" sldId="260"/>
            <ac:spMk id="3" creationId="{B6695A0E-D51E-473F-92DC-C047DC865972}"/>
          </ac:spMkLst>
        </pc:spChg>
        <pc:picChg chg="add mod">
          <ac:chgData name="Jimenez, Xavier" userId="efd45b0c-a753-402e-bfda-d3dfb158a941" providerId="ADAL" clId="{039C6CF7-3D8E-4BC1-850F-33FD29F5706D}" dt="2021-10-13T18:48:17.222" v="863" actId="1076"/>
          <ac:picMkLst>
            <pc:docMk/>
            <pc:sldMk cId="1724684388" sldId="260"/>
            <ac:picMk id="1026" creationId="{34668B66-D16A-4D6B-85F5-12CE5EF187F0}"/>
          </ac:picMkLst>
        </pc:picChg>
      </pc:sldChg>
      <pc:sldChg chg="modSp mod modAnim">
        <pc:chgData name="Jimenez, Xavier" userId="efd45b0c-a753-402e-bfda-d3dfb158a941" providerId="ADAL" clId="{039C6CF7-3D8E-4BC1-850F-33FD29F5706D}" dt="2021-10-13T19:50:49.141" v="1097"/>
        <pc:sldMkLst>
          <pc:docMk/>
          <pc:sldMk cId="2479341382" sldId="263"/>
        </pc:sldMkLst>
        <pc:spChg chg="mod">
          <ac:chgData name="Jimenez, Xavier" userId="efd45b0c-a753-402e-bfda-d3dfb158a941" providerId="ADAL" clId="{039C6CF7-3D8E-4BC1-850F-33FD29F5706D}" dt="2021-10-13T18:45:19.044" v="832" actId="20577"/>
          <ac:spMkLst>
            <pc:docMk/>
            <pc:sldMk cId="2479341382" sldId="263"/>
            <ac:spMk id="3" creationId="{8ACD9142-7258-4F24-9C30-98070375B456}"/>
          </ac:spMkLst>
        </pc:spChg>
      </pc:sldChg>
      <pc:sldChg chg="modSp mod">
        <pc:chgData name="Jimenez, Xavier" userId="efd45b0c-a753-402e-bfda-d3dfb158a941" providerId="ADAL" clId="{039C6CF7-3D8E-4BC1-850F-33FD29F5706D}" dt="2021-10-13T18:57:52.452" v="1034" actId="6549"/>
        <pc:sldMkLst>
          <pc:docMk/>
          <pc:sldMk cId="127024285" sldId="264"/>
        </pc:sldMkLst>
        <pc:spChg chg="mod">
          <ac:chgData name="Jimenez, Xavier" userId="efd45b0c-a753-402e-bfda-d3dfb158a941" providerId="ADAL" clId="{039C6CF7-3D8E-4BC1-850F-33FD29F5706D}" dt="2021-10-13T18:57:52.452" v="1034" actId="6549"/>
          <ac:spMkLst>
            <pc:docMk/>
            <pc:sldMk cId="127024285" sldId="264"/>
            <ac:spMk id="3" creationId="{8E8F67C9-AE01-4BEC-92BA-A6E5E463C013}"/>
          </ac:spMkLst>
        </pc:spChg>
      </pc:sldChg>
      <pc:sldChg chg="modSp mod modAnim">
        <pc:chgData name="Jimenez, Xavier" userId="efd45b0c-a753-402e-bfda-d3dfb158a941" providerId="ADAL" clId="{039C6CF7-3D8E-4BC1-850F-33FD29F5706D}" dt="2021-10-13T19:51:06.127" v="1101"/>
        <pc:sldMkLst>
          <pc:docMk/>
          <pc:sldMk cId="718229929" sldId="265"/>
        </pc:sldMkLst>
        <pc:spChg chg="mod">
          <ac:chgData name="Jimenez, Xavier" userId="efd45b0c-a753-402e-bfda-d3dfb158a941" providerId="ADAL" clId="{039C6CF7-3D8E-4BC1-850F-33FD29F5706D}" dt="2021-10-13T18:45:54.577" v="839" actId="20577"/>
          <ac:spMkLst>
            <pc:docMk/>
            <pc:sldMk cId="718229929" sldId="265"/>
            <ac:spMk id="3" creationId="{EC94B418-9DB2-4FAF-B158-90020517D7E3}"/>
          </ac:spMkLst>
        </pc:spChg>
      </pc:sldChg>
      <pc:sldChg chg="modSp mod modAnim">
        <pc:chgData name="Jimenez, Xavier" userId="efd45b0c-a753-402e-bfda-d3dfb158a941" providerId="ADAL" clId="{039C6CF7-3D8E-4BC1-850F-33FD29F5706D}" dt="2021-10-13T19:51:13.249" v="1103"/>
        <pc:sldMkLst>
          <pc:docMk/>
          <pc:sldMk cId="3066790568" sldId="266"/>
        </pc:sldMkLst>
        <pc:spChg chg="mod">
          <ac:chgData name="Jimenez, Xavier" userId="efd45b0c-a753-402e-bfda-d3dfb158a941" providerId="ADAL" clId="{039C6CF7-3D8E-4BC1-850F-33FD29F5706D}" dt="2021-10-13T18:46:08.878" v="843" actId="20577"/>
          <ac:spMkLst>
            <pc:docMk/>
            <pc:sldMk cId="3066790568" sldId="266"/>
            <ac:spMk id="3" creationId="{EC94B418-9DB2-4FAF-B158-90020517D7E3}"/>
          </ac:spMkLst>
        </pc:spChg>
      </pc:sldChg>
      <pc:sldChg chg="modAnim">
        <pc:chgData name="Jimenez, Xavier" userId="efd45b0c-a753-402e-bfda-d3dfb158a941" providerId="ADAL" clId="{039C6CF7-3D8E-4BC1-850F-33FD29F5706D}" dt="2021-10-13T19:51:53.138" v="1111"/>
        <pc:sldMkLst>
          <pc:docMk/>
          <pc:sldMk cId="3335275951" sldId="267"/>
        </pc:sldMkLst>
      </pc:sldChg>
      <pc:sldChg chg="modSp mod">
        <pc:chgData name="Jimenez, Xavier" userId="efd45b0c-a753-402e-bfda-d3dfb158a941" providerId="ADAL" clId="{039C6CF7-3D8E-4BC1-850F-33FD29F5706D}" dt="2021-10-13T19:51:45.464" v="1109" actId="1076"/>
        <pc:sldMkLst>
          <pc:docMk/>
          <pc:sldMk cId="602394608" sldId="269"/>
        </pc:sldMkLst>
        <pc:picChg chg="mod">
          <ac:chgData name="Jimenez, Xavier" userId="efd45b0c-a753-402e-bfda-d3dfb158a941" providerId="ADAL" clId="{039C6CF7-3D8E-4BC1-850F-33FD29F5706D}" dt="2021-10-13T19:51:45.464" v="1109" actId="1076"/>
          <ac:picMkLst>
            <pc:docMk/>
            <pc:sldMk cId="602394608" sldId="269"/>
            <ac:picMk id="5" creationId="{D6D564B9-87FC-4C95-8560-5213F4A2139C}"/>
          </ac:picMkLst>
        </pc:picChg>
      </pc:sldChg>
      <pc:sldChg chg="modAnim">
        <pc:chgData name="Jimenez, Xavier" userId="efd45b0c-a753-402e-bfda-d3dfb158a941" providerId="ADAL" clId="{039C6CF7-3D8E-4BC1-850F-33FD29F5706D}" dt="2021-10-13T19:52:48.385" v="1118"/>
        <pc:sldMkLst>
          <pc:docMk/>
          <pc:sldMk cId="1617853984" sldId="272"/>
        </pc:sldMkLst>
      </pc:sldChg>
      <pc:sldChg chg="modAnim">
        <pc:chgData name="Jimenez, Xavier" userId="efd45b0c-a753-402e-bfda-d3dfb158a941" providerId="ADAL" clId="{039C6CF7-3D8E-4BC1-850F-33FD29F5706D}" dt="2021-10-13T19:52:55.927" v="1120"/>
        <pc:sldMkLst>
          <pc:docMk/>
          <pc:sldMk cId="2445534406" sldId="273"/>
        </pc:sldMkLst>
      </pc:sldChg>
      <pc:sldChg chg="ord modAnim">
        <pc:chgData name="Jimenez, Xavier" userId="efd45b0c-a753-402e-bfda-d3dfb158a941" providerId="ADAL" clId="{039C6CF7-3D8E-4BC1-850F-33FD29F5706D}" dt="2021-10-13T19:52:39.792" v="1117"/>
        <pc:sldMkLst>
          <pc:docMk/>
          <pc:sldMk cId="2514737502" sldId="275"/>
        </pc:sldMkLst>
      </pc:sldChg>
      <pc:sldChg chg="modSp mod modAnim">
        <pc:chgData name="Jimenez, Xavier" userId="efd45b0c-a753-402e-bfda-d3dfb158a941" providerId="ADAL" clId="{039C6CF7-3D8E-4BC1-850F-33FD29F5706D}" dt="2021-10-13T19:53:20.398" v="1125" actId="20577"/>
        <pc:sldMkLst>
          <pc:docMk/>
          <pc:sldMk cId="3111377293" sldId="276"/>
        </pc:sldMkLst>
        <pc:spChg chg="mod">
          <ac:chgData name="Jimenez, Xavier" userId="efd45b0c-a753-402e-bfda-d3dfb158a941" providerId="ADAL" clId="{039C6CF7-3D8E-4BC1-850F-33FD29F5706D}" dt="2021-10-13T19:53:20.398" v="1125" actId="20577"/>
          <ac:spMkLst>
            <pc:docMk/>
            <pc:sldMk cId="3111377293" sldId="276"/>
            <ac:spMk id="3" creationId="{1F9A1A9B-7106-4B98-B572-329B9FA1ED7D}"/>
          </ac:spMkLst>
        </pc:spChg>
      </pc:sldChg>
      <pc:sldChg chg="modAnim">
        <pc:chgData name="Jimenez, Xavier" userId="efd45b0c-a753-402e-bfda-d3dfb158a941" providerId="ADAL" clId="{039C6CF7-3D8E-4BC1-850F-33FD29F5706D}" dt="2021-10-13T19:53:06.075" v="1122"/>
        <pc:sldMkLst>
          <pc:docMk/>
          <pc:sldMk cId="2393401277" sldId="277"/>
        </pc:sldMkLst>
      </pc:sldChg>
      <pc:sldChg chg="modSp add mod modAnim">
        <pc:chgData name="Jimenez, Xavier" userId="efd45b0c-a753-402e-bfda-d3dfb158a941" providerId="ADAL" clId="{039C6CF7-3D8E-4BC1-850F-33FD29F5706D}" dt="2021-10-13T19:53:28.835" v="1127"/>
        <pc:sldMkLst>
          <pc:docMk/>
          <pc:sldMk cId="341671795" sldId="278"/>
        </pc:sldMkLst>
        <pc:spChg chg="mod">
          <ac:chgData name="Jimenez, Xavier" userId="efd45b0c-a753-402e-bfda-d3dfb158a941" providerId="ADAL" clId="{039C6CF7-3D8E-4BC1-850F-33FD29F5706D}" dt="2021-10-13T03:15:06.922" v="38" actId="20577"/>
          <ac:spMkLst>
            <pc:docMk/>
            <pc:sldMk cId="341671795" sldId="278"/>
            <ac:spMk id="2" creationId="{126439B2-FA99-4454-A05B-B016A70F2217}"/>
          </ac:spMkLst>
        </pc:spChg>
        <pc:spChg chg="mod">
          <ac:chgData name="Jimenez, Xavier" userId="efd45b0c-a753-402e-bfda-d3dfb158a941" providerId="ADAL" clId="{039C6CF7-3D8E-4BC1-850F-33FD29F5706D}" dt="2021-10-13T19:00:01.594" v="1090" actId="20577"/>
          <ac:spMkLst>
            <pc:docMk/>
            <pc:sldMk cId="341671795" sldId="278"/>
            <ac:spMk id="3" creationId="{1F9A1A9B-7106-4B98-B572-329B9FA1ED7D}"/>
          </ac:spMkLst>
        </pc:spChg>
      </pc:sldChg>
      <pc:sldChg chg="addSp delSp modSp add del mod">
        <pc:chgData name="Jimenez, Xavier" userId="efd45b0c-a753-402e-bfda-d3dfb158a941" providerId="ADAL" clId="{039C6CF7-3D8E-4BC1-850F-33FD29F5706D}" dt="2021-10-13T18:47:17.735" v="854" actId="47"/>
        <pc:sldMkLst>
          <pc:docMk/>
          <pc:sldMk cId="478260243" sldId="279"/>
        </pc:sldMkLst>
        <pc:spChg chg="mod">
          <ac:chgData name="Jimenez, Xavier" userId="efd45b0c-a753-402e-bfda-d3dfb158a941" providerId="ADAL" clId="{039C6CF7-3D8E-4BC1-850F-33FD29F5706D}" dt="2021-10-13T18:31:22.042" v="399" actId="20577"/>
          <ac:spMkLst>
            <pc:docMk/>
            <pc:sldMk cId="478260243" sldId="279"/>
            <ac:spMk id="2" creationId="{A9EEA3CA-497D-4910-8482-5928341EC125}"/>
          </ac:spMkLst>
        </pc:spChg>
        <pc:spChg chg="mod">
          <ac:chgData name="Jimenez, Xavier" userId="efd45b0c-a753-402e-bfda-d3dfb158a941" providerId="ADAL" clId="{039C6CF7-3D8E-4BC1-850F-33FD29F5706D}" dt="2021-10-13T18:47:07.679" v="849" actId="20577"/>
          <ac:spMkLst>
            <pc:docMk/>
            <pc:sldMk cId="478260243" sldId="279"/>
            <ac:spMk id="3" creationId="{5D45A180-42D9-431D-B13E-997CDBB3A291}"/>
          </ac:spMkLst>
        </pc:spChg>
        <pc:picChg chg="add del">
          <ac:chgData name="Jimenez, Xavier" userId="efd45b0c-a753-402e-bfda-d3dfb158a941" providerId="ADAL" clId="{039C6CF7-3D8E-4BC1-850F-33FD29F5706D}" dt="2021-10-13T18:47:11.401" v="851" actId="22"/>
          <ac:picMkLst>
            <pc:docMk/>
            <pc:sldMk cId="478260243" sldId="279"/>
            <ac:picMk id="5" creationId="{D741A460-0388-4658-BA81-55D6FB86C180}"/>
          </ac:picMkLst>
        </pc:picChg>
        <pc:picChg chg="add del">
          <ac:chgData name="Jimenez, Xavier" userId="efd45b0c-a753-402e-bfda-d3dfb158a941" providerId="ADAL" clId="{039C6CF7-3D8E-4BC1-850F-33FD29F5706D}" dt="2021-10-13T18:47:15.278" v="853" actId="22"/>
          <ac:picMkLst>
            <pc:docMk/>
            <pc:sldMk cId="478260243" sldId="279"/>
            <ac:picMk id="7" creationId="{A0E768AD-EA3A-4813-8390-C8F05B79BB0F}"/>
          </ac:picMkLst>
        </pc:picChg>
      </pc:sldChg>
      <pc:sldChg chg="modSp add mod modAnim">
        <pc:chgData name="Jimenez, Xavier" userId="efd45b0c-a753-402e-bfda-d3dfb158a941" providerId="ADAL" clId="{039C6CF7-3D8E-4BC1-850F-33FD29F5706D}" dt="2021-10-13T19:50:57.729" v="1099"/>
        <pc:sldMkLst>
          <pc:docMk/>
          <pc:sldMk cId="1604947044" sldId="280"/>
        </pc:sldMkLst>
        <pc:spChg chg="mod">
          <ac:chgData name="Jimenez, Xavier" userId="efd45b0c-a753-402e-bfda-d3dfb158a941" providerId="ADAL" clId="{039C6CF7-3D8E-4BC1-850F-33FD29F5706D}" dt="2021-10-13T18:55:52.154" v="1012" actId="20577"/>
          <ac:spMkLst>
            <pc:docMk/>
            <pc:sldMk cId="1604947044" sldId="280"/>
            <ac:spMk id="3" creationId="{8ACD9142-7258-4F24-9C30-98070375B456}"/>
          </ac:spMkLst>
        </pc:spChg>
      </pc:sldChg>
      <pc:sldChg chg="new del">
        <pc:chgData name="Jimenez, Xavier" userId="efd45b0c-a753-402e-bfda-d3dfb158a941" providerId="ADAL" clId="{039C6CF7-3D8E-4BC1-850F-33FD29F5706D}" dt="2021-10-13T18:45:41.612" v="836" actId="680"/>
        <pc:sldMkLst>
          <pc:docMk/>
          <pc:sldMk cId="194642705" sldId="281"/>
        </pc:sldMkLst>
      </pc:sldChg>
      <pc:sldChg chg="modSp add mod modAnim">
        <pc:chgData name="Jimenez, Xavier" userId="efd45b0c-a753-402e-bfda-d3dfb158a941" providerId="ADAL" clId="{039C6CF7-3D8E-4BC1-850F-33FD29F5706D}" dt="2021-10-13T19:51:19.976" v="1105"/>
        <pc:sldMkLst>
          <pc:docMk/>
          <pc:sldMk cId="2822771659" sldId="281"/>
        </pc:sldMkLst>
        <pc:spChg chg="mod">
          <ac:chgData name="Jimenez, Xavier" userId="efd45b0c-a753-402e-bfda-d3dfb158a941" providerId="ADAL" clId="{039C6CF7-3D8E-4BC1-850F-33FD29F5706D}" dt="2021-10-13T18:57:51.409" v="1033" actId="20577"/>
          <ac:spMkLst>
            <pc:docMk/>
            <pc:sldMk cId="2822771659" sldId="281"/>
            <ac:spMk id="3" creationId="{EC94B418-9DB2-4FAF-B158-90020517D7E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10/13/2021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10/13/2021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73594" y="2553473"/>
            <a:ext cx="8844801" cy="1019176"/>
          </a:xfrm>
          <a:prstGeom prst="rect">
            <a:avLst/>
          </a:prstGeom>
        </p:spPr>
        <p:txBody>
          <a:bodyPr>
            <a:normAutofit/>
          </a:bodyPr>
          <a:lstStyle>
            <a:lvl1pPr algn="ctr">
              <a:defRPr sz="4000" b="1">
                <a:solidFill>
                  <a:srgbClr val="006B31"/>
                </a:solidFill>
              </a:defRPr>
            </a:lvl1pPr>
          </a:lstStyle>
          <a:p>
            <a:r>
              <a:rPr lang="en-US" dirty="0"/>
              <a:t>Title Goes Here</a:t>
            </a:r>
          </a:p>
        </p:txBody>
      </p:sp>
      <p:sp>
        <p:nvSpPr>
          <p:cNvPr id="3" name="Subtitle 2"/>
          <p:cNvSpPr>
            <a:spLocks noGrp="1"/>
          </p:cNvSpPr>
          <p:nvPr>
            <p:ph type="subTitle" idx="1" hasCustomPrompt="1"/>
          </p:nvPr>
        </p:nvSpPr>
        <p:spPr>
          <a:xfrm>
            <a:off x="1673594" y="3789158"/>
            <a:ext cx="8844801" cy="695325"/>
          </a:xfrm>
          <a:prstGeom prst="rect">
            <a:avLst/>
          </a:prstGeom>
        </p:spPr>
        <p:txBody>
          <a:bodyPr>
            <a:normAutofit/>
          </a:bodyPr>
          <a:lstStyle>
            <a:lvl1pPr marL="0" indent="0" algn="ctr">
              <a:buNone/>
              <a:defRPr sz="2800">
                <a:solidFill>
                  <a:srgbClr val="006B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26" name="TextBox 25"/>
          <p:cNvSpPr txBox="1"/>
          <p:nvPr userDrawn="1"/>
        </p:nvSpPr>
        <p:spPr>
          <a:xfrm>
            <a:off x="87467" y="5582468"/>
            <a:ext cx="12017057" cy="523220"/>
          </a:xfrm>
          <a:prstGeom prst="rect">
            <a:avLst/>
          </a:prstGeom>
          <a:noFill/>
        </p:spPr>
        <p:txBody>
          <a:bodyPr wrap="square" rtlCol="0">
            <a:spAutoFit/>
          </a:bodyPr>
          <a:lstStyle/>
          <a:p>
            <a:pPr algn="ctr"/>
            <a:r>
              <a:rPr lang="en-US" sz="2800" i="1" kern="1200" dirty="0">
                <a:solidFill>
                  <a:srgbClr val="006B31"/>
                </a:solidFill>
                <a:effectLst/>
                <a:latin typeface="+mn-lt"/>
                <a:ea typeface="+mn-ea"/>
                <a:cs typeface="+mn-cs"/>
              </a:rPr>
              <a:t>Advancing Integrated Psychiatric Care for the Medically Ill</a:t>
            </a:r>
            <a:endParaRPr lang="en-US" sz="2800" kern="1200" dirty="0">
              <a:solidFill>
                <a:srgbClr val="006B31"/>
              </a:solidFill>
              <a:effectLst/>
              <a:latin typeface="+mn-lt"/>
              <a:ea typeface="+mn-ea"/>
              <a:cs typeface="+mn-cs"/>
            </a:endParaRPr>
          </a:p>
        </p:txBody>
      </p:sp>
      <p:grpSp>
        <p:nvGrpSpPr>
          <p:cNvPr id="19" name="Group 18">
            <a:extLst>
              <a:ext uri="{FF2B5EF4-FFF2-40B4-BE49-F238E27FC236}">
                <a16:creationId xmlns:a16="http://schemas.microsoft.com/office/drawing/2014/main" id="{4DCE038B-5876-4DDE-A905-7C4C40A04D38}"/>
              </a:ext>
            </a:extLst>
          </p:cNvPr>
          <p:cNvGrpSpPr/>
          <p:nvPr userDrawn="1"/>
        </p:nvGrpSpPr>
        <p:grpSpPr>
          <a:xfrm>
            <a:off x="3036558" y="938283"/>
            <a:ext cx="6165584" cy="1309479"/>
            <a:chOff x="1927007" y="457846"/>
            <a:chExt cx="6165584" cy="1309479"/>
          </a:xfrm>
        </p:grpSpPr>
        <p:pic>
          <p:nvPicPr>
            <p:cNvPr id="12" name="Picture 11">
              <a:extLst>
                <a:ext uri="{FF2B5EF4-FFF2-40B4-BE49-F238E27FC236}">
                  <a16:creationId xmlns:a16="http://schemas.microsoft.com/office/drawing/2014/main" id="{BC7CD6A1-B8A4-42E0-89BF-378BF5FDDA17}"/>
                </a:ext>
              </a:extLst>
            </p:cNvPr>
            <p:cNvPicPr>
              <a:picLocks noChangeAspect="1"/>
            </p:cNvPicPr>
            <p:nvPr userDrawn="1"/>
          </p:nvPicPr>
          <p:blipFill>
            <a:blip r:embed="rId2"/>
            <a:stretch>
              <a:fillRect/>
            </a:stretch>
          </p:blipFill>
          <p:spPr>
            <a:xfrm>
              <a:off x="1927007" y="480025"/>
              <a:ext cx="1287300" cy="1287300"/>
            </a:xfrm>
            <a:prstGeom prst="rect">
              <a:avLst/>
            </a:prstGeom>
            <a:effectLst>
              <a:outerShdw blurRad="50800" dist="38100" dir="2700000" algn="tl" rotWithShape="0">
                <a:prstClr val="black">
                  <a:alpha val="40000"/>
                </a:prstClr>
              </a:outerShdw>
            </a:effectLst>
          </p:spPr>
        </p:pic>
        <p:pic>
          <p:nvPicPr>
            <p:cNvPr id="23" name="Picture 22" descr="Text&#10;&#10;Description automatically generated">
              <a:extLst>
                <a:ext uri="{FF2B5EF4-FFF2-40B4-BE49-F238E27FC236}">
                  <a16:creationId xmlns:a16="http://schemas.microsoft.com/office/drawing/2014/main" id="{A41D742A-DB80-45F2-82D2-0856ED9934D3}"/>
                </a:ext>
              </a:extLst>
            </p:cNvPr>
            <p:cNvPicPr>
              <a:picLocks noChangeAspect="1"/>
            </p:cNvPicPr>
            <p:nvPr userDrawn="1"/>
          </p:nvPicPr>
          <p:blipFill rotWithShape="1">
            <a:blip r:embed="rId3"/>
            <a:srcRect l="20190" t="-8465"/>
            <a:stretch/>
          </p:blipFill>
          <p:spPr>
            <a:xfrm>
              <a:off x="3214307" y="457846"/>
              <a:ext cx="4878284" cy="1309479"/>
            </a:xfrm>
            <a:prstGeom prst="rect">
              <a:avLst/>
            </a:prstGeom>
            <a:effectLst>
              <a:outerShdw blurRad="50800" dist="38100" dir="2700000" algn="tl" rotWithShape="0">
                <a:prstClr val="black">
                  <a:alpha val="40000"/>
                </a:prstClr>
              </a:outerShdw>
            </a:effectLst>
          </p:spPr>
        </p:pic>
      </p:grpSp>
      <p:grpSp>
        <p:nvGrpSpPr>
          <p:cNvPr id="37" name="Group 36">
            <a:extLst>
              <a:ext uri="{FF2B5EF4-FFF2-40B4-BE49-F238E27FC236}">
                <a16:creationId xmlns:a16="http://schemas.microsoft.com/office/drawing/2014/main" id="{F90970A5-35BF-406C-9EE8-93CF9D6FF507}"/>
              </a:ext>
            </a:extLst>
          </p:cNvPr>
          <p:cNvGrpSpPr/>
          <p:nvPr userDrawn="1"/>
        </p:nvGrpSpPr>
        <p:grpSpPr>
          <a:xfrm>
            <a:off x="772" y="5948"/>
            <a:ext cx="12192001" cy="582600"/>
            <a:chOff x="772" y="5948"/>
            <a:chExt cx="12192001" cy="582600"/>
          </a:xfrm>
        </p:grpSpPr>
        <p:pic>
          <p:nvPicPr>
            <p:cNvPr id="34" name="Picture 33" descr="A picture containing background pattern&#10;&#10;Description automatically generated">
              <a:extLst>
                <a:ext uri="{FF2B5EF4-FFF2-40B4-BE49-F238E27FC236}">
                  <a16:creationId xmlns:a16="http://schemas.microsoft.com/office/drawing/2014/main" id="{84ED85D6-CD54-4AFE-BDF2-5A3D3CB86A16}"/>
                </a:ext>
              </a:extLst>
            </p:cNvPr>
            <p:cNvPicPr>
              <a:picLocks noChangeAspect="1"/>
            </p:cNvPicPr>
            <p:nvPr userDrawn="1"/>
          </p:nvPicPr>
          <p:blipFill rotWithShape="1">
            <a:blip r:embed="rId4"/>
            <a:srcRect b="91511"/>
            <a:stretch/>
          </p:blipFill>
          <p:spPr>
            <a:xfrm>
              <a:off x="772" y="5948"/>
              <a:ext cx="5639161" cy="582165"/>
            </a:xfrm>
            <a:prstGeom prst="rect">
              <a:avLst/>
            </a:prstGeom>
          </p:spPr>
        </p:pic>
        <p:pic>
          <p:nvPicPr>
            <p:cNvPr id="35" name="Picture 34" descr="A picture containing background pattern&#10;&#10;Description automatically generated">
              <a:extLst>
                <a:ext uri="{FF2B5EF4-FFF2-40B4-BE49-F238E27FC236}">
                  <a16:creationId xmlns:a16="http://schemas.microsoft.com/office/drawing/2014/main" id="{CCBAC2A6-1E9B-4F65-867C-93A527B62817}"/>
                </a:ext>
              </a:extLst>
            </p:cNvPr>
            <p:cNvPicPr>
              <a:picLocks noChangeAspect="1"/>
            </p:cNvPicPr>
            <p:nvPr userDrawn="1"/>
          </p:nvPicPr>
          <p:blipFill rotWithShape="1">
            <a:blip r:embed="rId4"/>
            <a:srcRect b="91505"/>
            <a:stretch/>
          </p:blipFill>
          <p:spPr>
            <a:xfrm>
              <a:off x="5527678" y="5948"/>
              <a:ext cx="5639161" cy="582600"/>
            </a:xfrm>
            <a:prstGeom prst="rect">
              <a:avLst/>
            </a:prstGeom>
          </p:spPr>
        </p:pic>
        <p:pic>
          <p:nvPicPr>
            <p:cNvPr id="36" name="Picture 35" descr="A picture containing background pattern&#10;&#10;Description automatically generated">
              <a:extLst>
                <a:ext uri="{FF2B5EF4-FFF2-40B4-BE49-F238E27FC236}">
                  <a16:creationId xmlns:a16="http://schemas.microsoft.com/office/drawing/2014/main" id="{AB289FDE-F898-49BB-915A-A6D6A093D51A}"/>
                </a:ext>
              </a:extLst>
            </p:cNvPr>
            <p:cNvPicPr>
              <a:picLocks noChangeAspect="1"/>
            </p:cNvPicPr>
            <p:nvPr userDrawn="1"/>
          </p:nvPicPr>
          <p:blipFill rotWithShape="1">
            <a:blip r:embed="rId4"/>
            <a:srcRect l="33663" r="36005" b="91511"/>
            <a:stretch/>
          </p:blipFill>
          <p:spPr>
            <a:xfrm>
              <a:off x="10482319" y="6383"/>
              <a:ext cx="1710454" cy="582165"/>
            </a:xfrm>
            <a:prstGeom prst="rect">
              <a:avLst/>
            </a:prstGeom>
          </p:spPr>
        </p:pic>
      </p:grpSp>
      <p:grpSp>
        <p:nvGrpSpPr>
          <p:cNvPr id="38" name="Group 37">
            <a:extLst>
              <a:ext uri="{FF2B5EF4-FFF2-40B4-BE49-F238E27FC236}">
                <a16:creationId xmlns:a16="http://schemas.microsoft.com/office/drawing/2014/main" id="{32E6CCB5-9966-482D-83F9-032538E23F75}"/>
              </a:ext>
            </a:extLst>
          </p:cNvPr>
          <p:cNvGrpSpPr/>
          <p:nvPr userDrawn="1"/>
        </p:nvGrpSpPr>
        <p:grpSpPr>
          <a:xfrm>
            <a:off x="-5" y="6275400"/>
            <a:ext cx="12192001" cy="582600"/>
            <a:chOff x="772" y="5948"/>
            <a:chExt cx="12192001" cy="582600"/>
          </a:xfrm>
        </p:grpSpPr>
        <p:pic>
          <p:nvPicPr>
            <p:cNvPr id="39" name="Picture 38" descr="A picture containing background pattern&#10;&#10;Description automatically generated">
              <a:extLst>
                <a:ext uri="{FF2B5EF4-FFF2-40B4-BE49-F238E27FC236}">
                  <a16:creationId xmlns:a16="http://schemas.microsoft.com/office/drawing/2014/main" id="{7C625D9F-D602-4776-A0A9-9C21B3B7D3BA}"/>
                </a:ext>
              </a:extLst>
            </p:cNvPr>
            <p:cNvPicPr>
              <a:picLocks noChangeAspect="1"/>
            </p:cNvPicPr>
            <p:nvPr userDrawn="1"/>
          </p:nvPicPr>
          <p:blipFill rotWithShape="1">
            <a:blip r:embed="rId4"/>
            <a:srcRect b="91511"/>
            <a:stretch/>
          </p:blipFill>
          <p:spPr>
            <a:xfrm>
              <a:off x="772" y="5948"/>
              <a:ext cx="5639161" cy="582165"/>
            </a:xfrm>
            <a:prstGeom prst="rect">
              <a:avLst/>
            </a:prstGeom>
          </p:spPr>
        </p:pic>
        <p:pic>
          <p:nvPicPr>
            <p:cNvPr id="40" name="Picture 39" descr="A picture containing background pattern&#10;&#10;Description automatically generated">
              <a:extLst>
                <a:ext uri="{FF2B5EF4-FFF2-40B4-BE49-F238E27FC236}">
                  <a16:creationId xmlns:a16="http://schemas.microsoft.com/office/drawing/2014/main" id="{04AFADD6-C150-4D86-B295-2563513D4A06}"/>
                </a:ext>
              </a:extLst>
            </p:cNvPr>
            <p:cNvPicPr>
              <a:picLocks noChangeAspect="1"/>
            </p:cNvPicPr>
            <p:nvPr userDrawn="1"/>
          </p:nvPicPr>
          <p:blipFill rotWithShape="1">
            <a:blip r:embed="rId4"/>
            <a:srcRect b="91505"/>
            <a:stretch/>
          </p:blipFill>
          <p:spPr>
            <a:xfrm>
              <a:off x="5527678" y="5948"/>
              <a:ext cx="5639161" cy="582600"/>
            </a:xfrm>
            <a:prstGeom prst="rect">
              <a:avLst/>
            </a:prstGeom>
          </p:spPr>
        </p:pic>
        <p:pic>
          <p:nvPicPr>
            <p:cNvPr id="41" name="Picture 40" descr="A picture containing background pattern&#10;&#10;Description automatically generated">
              <a:extLst>
                <a:ext uri="{FF2B5EF4-FFF2-40B4-BE49-F238E27FC236}">
                  <a16:creationId xmlns:a16="http://schemas.microsoft.com/office/drawing/2014/main" id="{A95F47E0-7FA5-40C9-B49B-997C756445F4}"/>
                </a:ext>
              </a:extLst>
            </p:cNvPr>
            <p:cNvPicPr>
              <a:picLocks noChangeAspect="1"/>
            </p:cNvPicPr>
            <p:nvPr userDrawn="1"/>
          </p:nvPicPr>
          <p:blipFill rotWithShape="1">
            <a:blip r:embed="rId4"/>
            <a:srcRect l="33663" r="36005" b="91511"/>
            <a:stretch/>
          </p:blipFill>
          <p:spPr>
            <a:xfrm>
              <a:off x="10482319" y="6383"/>
              <a:ext cx="1710454" cy="582165"/>
            </a:xfrm>
            <a:prstGeom prst="rect">
              <a:avLst/>
            </a:prstGeom>
          </p:spPr>
        </p:pic>
      </p:grpSp>
    </p:spTree>
    <p:extLst>
      <p:ext uri="{BB962C8B-B14F-4D97-AF65-F5344CB8AC3E}">
        <p14:creationId xmlns:p14="http://schemas.microsoft.com/office/powerpoint/2010/main" val="42395222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18638"/>
            <a:ext cx="10972800" cy="1143000"/>
          </a:xfrm>
          <a:prstGeom prst="rect">
            <a:avLst/>
          </a:prstGeom>
        </p:spPr>
        <p:txBody>
          <a:bodyPr>
            <a:noAutofit/>
          </a:bodyPr>
          <a:lstStyle>
            <a:lvl1pPr>
              <a:defRPr>
                <a:solidFill>
                  <a:srgbClr val="006B31"/>
                </a:solidFill>
              </a:defRPr>
            </a:lvl1pPr>
          </a:lstStyle>
          <a:p>
            <a:r>
              <a:rPr lang="en-US" dirty="0"/>
              <a:t>Click to edit Master title style</a:t>
            </a:r>
          </a:p>
        </p:txBody>
      </p:sp>
      <p:sp>
        <p:nvSpPr>
          <p:cNvPr id="3" name="Content Placeholder 2"/>
          <p:cNvSpPr>
            <a:spLocks noGrp="1"/>
          </p:cNvSpPr>
          <p:nvPr>
            <p:ph idx="1"/>
          </p:nvPr>
        </p:nvSpPr>
        <p:spPr>
          <a:xfrm>
            <a:off x="609600" y="1689048"/>
            <a:ext cx="10972800" cy="4712134"/>
          </a:xfrm>
          <a:prstGeom prst="rect">
            <a:avLst/>
          </a:prstGeom>
        </p:spPr>
        <p:txBody>
          <a:bodyPr>
            <a:noAutofit/>
          </a:bodyPr>
          <a:lstStyle>
            <a:lvl1pPr marL="228600" indent="-228600">
              <a:buClr>
                <a:srgbClr val="177D38"/>
              </a:buClr>
              <a:buFont typeface="Wingdings" panose="05000000000000000000" pitchFamily="2" charset="2"/>
              <a:buChar char="§"/>
              <a:defRPr>
                <a:solidFill>
                  <a:srgbClr val="006B31"/>
                </a:solidFill>
              </a:defRPr>
            </a:lvl1pPr>
            <a:lvl2pPr marL="627063" indent="-228600">
              <a:buClr>
                <a:srgbClr val="177D38"/>
              </a:buClr>
              <a:buFont typeface="Wingdings" panose="05000000000000000000" pitchFamily="2" charset="2"/>
              <a:buChar char="§"/>
              <a:defRPr>
                <a:solidFill>
                  <a:srgbClr val="006B31"/>
                </a:solidFill>
              </a:defRPr>
            </a:lvl2pPr>
            <a:lvl3pPr marL="1143000" indent="-228600">
              <a:buClr>
                <a:srgbClr val="177D38"/>
              </a:buClr>
              <a:buFont typeface="Wingdings" panose="05000000000000000000" pitchFamily="2" charset="2"/>
              <a:buChar char="§"/>
              <a:defRPr>
                <a:solidFill>
                  <a:srgbClr val="006B31"/>
                </a:solidFill>
              </a:defRPr>
            </a:lvl3pPr>
            <a:lvl4pPr marL="1600200" indent="-228600">
              <a:buClr>
                <a:srgbClr val="177D38"/>
              </a:buClr>
              <a:buFont typeface="Wingdings" panose="05000000000000000000" pitchFamily="2" charset="2"/>
              <a:buChar char="§"/>
              <a:defRPr>
                <a:solidFill>
                  <a:srgbClr val="006B31"/>
                </a:solidFill>
              </a:defRPr>
            </a:lvl4pPr>
            <a:lvl5pPr marL="2057400" indent="-228600">
              <a:buClr>
                <a:srgbClr val="177D38"/>
              </a:buClr>
              <a:buFont typeface="Wingdings" panose="05000000000000000000" pitchFamily="2" charset="2"/>
              <a:buChar char="§"/>
              <a:defRPr>
                <a:solidFill>
                  <a:srgbClr val="006B3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6" name="Group 35">
            <a:extLst>
              <a:ext uri="{FF2B5EF4-FFF2-40B4-BE49-F238E27FC236}">
                <a16:creationId xmlns:a16="http://schemas.microsoft.com/office/drawing/2014/main" id="{0BC42D7B-F7E8-4EAF-B0AD-12B965862F6A}"/>
              </a:ext>
            </a:extLst>
          </p:cNvPr>
          <p:cNvGrpSpPr/>
          <p:nvPr userDrawn="1"/>
        </p:nvGrpSpPr>
        <p:grpSpPr>
          <a:xfrm>
            <a:off x="101639" y="418638"/>
            <a:ext cx="325141" cy="6380206"/>
            <a:chOff x="76239" y="-202187"/>
            <a:chExt cx="325141" cy="6380206"/>
          </a:xfrm>
          <a:effectLst>
            <a:outerShdw blurRad="50800" dist="38100" dir="2700000" algn="tl" rotWithShape="0">
              <a:prstClr val="black">
                <a:alpha val="40000"/>
              </a:prstClr>
            </a:outerShdw>
          </a:effectLst>
        </p:grpSpPr>
        <p:pic>
          <p:nvPicPr>
            <p:cNvPr id="22" name="Picture 21" descr="A picture containing background pattern&#10;&#10;Description automatically generated">
              <a:extLst>
                <a:ext uri="{FF2B5EF4-FFF2-40B4-BE49-F238E27FC236}">
                  <a16:creationId xmlns:a16="http://schemas.microsoft.com/office/drawing/2014/main" id="{E14C7EA4-9592-4D9D-A468-4331F758C8CA}"/>
                </a:ext>
              </a:extLst>
            </p:cNvPr>
            <p:cNvPicPr>
              <a:picLocks noChangeAspect="1"/>
            </p:cNvPicPr>
            <p:nvPr userDrawn="1"/>
          </p:nvPicPr>
          <p:blipFill rotWithShape="1">
            <a:blip r:embed="rId2"/>
            <a:srcRect l="6427" t="-6067" r="82176" b="45866"/>
            <a:stretch/>
          </p:blipFill>
          <p:spPr>
            <a:xfrm>
              <a:off x="76241" y="-202187"/>
              <a:ext cx="324450" cy="1990079"/>
            </a:xfrm>
            <a:prstGeom prst="rect">
              <a:avLst/>
            </a:prstGeom>
          </p:spPr>
        </p:pic>
        <p:pic>
          <p:nvPicPr>
            <p:cNvPr id="21" name="Picture 20" descr="A picture containing background pattern&#10;&#10;Description automatically generated">
              <a:extLst>
                <a:ext uri="{FF2B5EF4-FFF2-40B4-BE49-F238E27FC236}">
                  <a16:creationId xmlns:a16="http://schemas.microsoft.com/office/drawing/2014/main" id="{62DCC54C-5F0F-46EC-AD9D-D8880BEFF820}"/>
                </a:ext>
              </a:extLst>
            </p:cNvPr>
            <p:cNvPicPr>
              <a:picLocks noChangeAspect="1"/>
            </p:cNvPicPr>
            <p:nvPr userDrawn="1"/>
          </p:nvPicPr>
          <p:blipFill rotWithShape="1">
            <a:blip r:embed="rId2"/>
            <a:srcRect l="38854" t="-6468" r="49546" b="14014"/>
            <a:stretch/>
          </p:blipFill>
          <p:spPr>
            <a:xfrm>
              <a:off x="76239" y="1408836"/>
              <a:ext cx="324448" cy="3056245"/>
            </a:xfrm>
            <a:prstGeom prst="rect">
              <a:avLst/>
            </a:prstGeom>
          </p:spPr>
        </p:pic>
        <p:pic>
          <p:nvPicPr>
            <p:cNvPr id="11" name="Picture 10" descr="A picture containing background pattern&#10;&#10;Description automatically generated">
              <a:extLst>
                <a:ext uri="{FF2B5EF4-FFF2-40B4-BE49-F238E27FC236}">
                  <a16:creationId xmlns:a16="http://schemas.microsoft.com/office/drawing/2014/main" id="{8372C55C-E5AD-4DDD-82CA-B72AF14DD1FD}"/>
                </a:ext>
              </a:extLst>
            </p:cNvPr>
            <p:cNvPicPr>
              <a:picLocks noChangeAspect="1"/>
            </p:cNvPicPr>
            <p:nvPr userDrawn="1"/>
          </p:nvPicPr>
          <p:blipFill rotWithShape="1">
            <a:blip r:embed="rId2"/>
            <a:srcRect l="44225" t="1135" r="44175" b="46244"/>
            <a:stretch/>
          </p:blipFill>
          <p:spPr>
            <a:xfrm>
              <a:off x="76930" y="4438524"/>
              <a:ext cx="324450" cy="1739495"/>
            </a:xfrm>
            <a:prstGeom prst="rect">
              <a:avLst/>
            </a:prstGeom>
          </p:spPr>
        </p:pic>
      </p:grpSp>
      <p:sp>
        <p:nvSpPr>
          <p:cNvPr id="6" name="Slide Number Placeholder 5"/>
          <p:cNvSpPr>
            <a:spLocks noGrp="1"/>
          </p:cNvSpPr>
          <p:nvPr>
            <p:ph type="sldNum" sz="quarter" idx="12"/>
          </p:nvPr>
        </p:nvSpPr>
        <p:spPr>
          <a:xfrm>
            <a:off x="11401425" y="6410668"/>
            <a:ext cx="688580" cy="365125"/>
          </a:xfrm>
          <a:prstGeom prst="rect">
            <a:avLst/>
          </a:prstGeom>
          <a:noFill/>
          <a:ln>
            <a:noFill/>
          </a:ln>
        </p:spPr>
        <p:txBody>
          <a:bodyPr/>
          <a:lstStyle>
            <a:lvl1pPr algn="r">
              <a:defRPr sz="1200">
                <a:solidFill>
                  <a:srgbClr val="177D38"/>
                </a:solidFill>
              </a:defRPr>
            </a:lvl1pPr>
          </a:lstStyle>
          <a:p>
            <a:r>
              <a:rPr lang="en-US" dirty="0"/>
              <a:t>Page</a:t>
            </a:r>
            <a:fld id="{68CDBAF2-F266-C14C-8ABF-54B90D837FA3}" type="slidenum">
              <a:rPr lang="en-US" smtClean="0"/>
              <a:pPr/>
              <a:t>‹#›</a:t>
            </a:fld>
            <a:endParaRPr lang="en-US" dirty="0"/>
          </a:p>
        </p:txBody>
      </p:sp>
      <p:cxnSp>
        <p:nvCxnSpPr>
          <p:cNvPr id="39" name="Straight Connector 38">
            <a:extLst>
              <a:ext uri="{FF2B5EF4-FFF2-40B4-BE49-F238E27FC236}">
                <a16:creationId xmlns:a16="http://schemas.microsoft.com/office/drawing/2014/main" id="{FE4CE4FE-7650-482B-9F12-687F6459490E}"/>
              </a:ext>
            </a:extLst>
          </p:cNvPr>
          <p:cNvCxnSpPr>
            <a:cxnSpLocks/>
          </p:cNvCxnSpPr>
          <p:nvPr userDrawn="1"/>
        </p:nvCxnSpPr>
        <p:spPr>
          <a:xfrm>
            <a:off x="102330" y="6720534"/>
            <a:ext cx="12115460" cy="9525"/>
          </a:xfrm>
          <a:prstGeom prst="line">
            <a:avLst/>
          </a:prstGeom>
          <a:ln>
            <a:solidFill>
              <a:srgbClr val="00A95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47551CF8-3300-4E31-B62A-F3C1CAC2C0F7}"/>
              </a:ext>
            </a:extLst>
          </p:cNvPr>
          <p:cNvCxnSpPr>
            <a:cxnSpLocks/>
          </p:cNvCxnSpPr>
          <p:nvPr userDrawn="1"/>
        </p:nvCxnSpPr>
        <p:spPr>
          <a:xfrm>
            <a:off x="101639" y="6785279"/>
            <a:ext cx="12115460" cy="9525"/>
          </a:xfrm>
          <a:prstGeom prst="line">
            <a:avLst/>
          </a:prstGeom>
          <a:ln>
            <a:solidFill>
              <a:srgbClr val="00764B"/>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6925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032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8288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8" name="Group 17">
            <a:extLst>
              <a:ext uri="{FF2B5EF4-FFF2-40B4-BE49-F238E27FC236}">
                <a16:creationId xmlns:a16="http://schemas.microsoft.com/office/drawing/2014/main" id="{15D1F791-04FF-4516-8691-725E9FFDEC88}"/>
              </a:ext>
            </a:extLst>
          </p:cNvPr>
          <p:cNvGrpSpPr/>
          <p:nvPr userDrawn="1"/>
        </p:nvGrpSpPr>
        <p:grpSpPr>
          <a:xfrm>
            <a:off x="101639" y="418638"/>
            <a:ext cx="325141" cy="6380206"/>
            <a:chOff x="76239" y="-202187"/>
            <a:chExt cx="325141" cy="6380206"/>
          </a:xfrm>
          <a:effectLst>
            <a:outerShdw blurRad="50800" dist="38100" dir="2700000" algn="tl" rotWithShape="0">
              <a:prstClr val="black">
                <a:alpha val="40000"/>
              </a:prstClr>
            </a:outerShdw>
          </a:effectLst>
        </p:grpSpPr>
        <p:pic>
          <p:nvPicPr>
            <p:cNvPr id="19" name="Picture 18" descr="A picture containing background pattern&#10;&#10;Description automatically generated">
              <a:extLst>
                <a:ext uri="{FF2B5EF4-FFF2-40B4-BE49-F238E27FC236}">
                  <a16:creationId xmlns:a16="http://schemas.microsoft.com/office/drawing/2014/main" id="{B6A9A537-DEC9-4AE0-88D6-8FC5762163F4}"/>
                </a:ext>
              </a:extLst>
            </p:cNvPr>
            <p:cNvPicPr>
              <a:picLocks noChangeAspect="1"/>
            </p:cNvPicPr>
            <p:nvPr userDrawn="1"/>
          </p:nvPicPr>
          <p:blipFill rotWithShape="1">
            <a:blip r:embed="rId4"/>
            <a:srcRect l="6427" t="-6067" r="82176" b="45866"/>
            <a:stretch/>
          </p:blipFill>
          <p:spPr>
            <a:xfrm>
              <a:off x="76241" y="-202187"/>
              <a:ext cx="324450" cy="1990079"/>
            </a:xfrm>
            <a:prstGeom prst="rect">
              <a:avLst/>
            </a:prstGeom>
          </p:spPr>
        </p:pic>
        <p:pic>
          <p:nvPicPr>
            <p:cNvPr id="20" name="Picture 19" descr="A picture containing background pattern&#10;&#10;Description automatically generated">
              <a:extLst>
                <a:ext uri="{FF2B5EF4-FFF2-40B4-BE49-F238E27FC236}">
                  <a16:creationId xmlns:a16="http://schemas.microsoft.com/office/drawing/2014/main" id="{99DA443D-3AF9-4B48-9D04-E6602CBD8FE8}"/>
                </a:ext>
              </a:extLst>
            </p:cNvPr>
            <p:cNvPicPr>
              <a:picLocks noChangeAspect="1"/>
            </p:cNvPicPr>
            <p:nvPr userDrawn="1"/>
          </p:nvPicPr>
          <p:blipFill rotWithShape="1">
            <a:blip r:embed="rId4"/>
            <a:srcRect l="38854" t="-6468" r="49546" b="14014"/>
            <a:stretch/>
          </p:blipFill>
          <p:spPr>
            <a:xfrm>
              <a:off x="76239" y="1408836"/>
              <a:ext cx="324448" cy="3056245"/>
            </a:xfrm>
            <a:prstGeom prst="rect">
              <a:avLst/>
            </a:prstGeom>
          </p:spPr>
        </p:pic>
        <p:pic>
          <p:nvPicPr>
            <p:cNvPr id="21" name="Picture 20" descr="A picture containing background pattern&#10;&#10;Description automatically generated">
              <a:extLst>
                <a:ext uri="{FF2B5EF4-FFF2-40B4-BE49-F238E27FC236}">
                  <a16:creationId xmlns:a16="http://schemas.microsoft.com/office/drawing/2014/main" id="{85AE0B28-4937-42B0-95E9-25FABA075207}"/>
                </a:ext>
              </a:extLst>
            </p:cNvPr>
            <p:cNvPicPr>
              <a:picLocks noChangeAspect="1"/>
            </p:cNvPicPr>
            <p:nvPr userDrawn="1"/>
          </p:nvPicPr>
          <p:blipFill rotWithShape="1">
            <a:blip r:embed="rId4"/>
            <a:srcRect l="44225" t="1135" r="44175" b="46244"/>
            <a:stretch/>
          </p:blipFill>
          <p:spPr>
            <a:xfrm>
              <a:off x="76930" y="4438524"/>
              <a:ext cx="324450" cy="1739495"/>
            </a:xfrm>
            <a:prstGeom prst="rect">
              <a:avLst/>
            </a:prstGeom>
          </p:spPr>
        </p:pic>
      </p:grpSp>
      <p:sp>
        <p:nvSpPr>
          <p:cNvPr id="22" name="Slide Number Placeholder 5">
            <a:extLst>
              <a:ext uri="{FF2B5EF4-FFF2-40B4-BE49-F238E27FC236}">
                <a16:creationId xmlns:a16="http://schemas.microsoft.com/office/drawing/2014/main" id="{9B35E28E-E1A3-4120-8AAB-300E7F55C2AB}"/>
              </a:ext>
            </a:extLst>
          </p:cNvPr>
          <p:cNvSpPr txBox="1">
            <a:spLocks/>
          </p:cNvSpPr>
          <p:nvPr userDrawn="1"/>
        </p:nvSpPr>
        <p:spPr>
          <a:xfrm>
            <a:off x="11401425" y="6410668"/>
            <a:ext cx="688580" cy="365125"/>
          </a:xfrm>
          <a:prstGeom prst="rect">
            <a:avLst/>
          </a:prstGeom>
          <a:noFill/>
          <a:ln>
            <a:noFill/>
          </a:ln>
        </p:spPr>
        <p:txBody>
          <a:bodyPr/>
          <a:lstStyle>
            <a:defPPr>
              <a:defRPr lang="en-US"/>
            </a:defPPr>
            <a:lvl1pPr marL="0" algn="r" defTabSz="457200" rtl="0" eaLnBrk="1" latinLnBrk="0" hangingPunct="1">
              <a:defRPr sz="1200" kern="1200">
                <a:solidFill>
                  <a:srgbClr val="177D38"/>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Page</a:t>
            </a:r>
            <a:fld id="{68CDBAF2-F266-C14C-8ABF-54B90D837FA3}" type="slidenum">
              <a:rPr lang="en-US" smtClean="0"/>
              <a:pPr/>
              <a:t>‹#›</a:t>
            </a:fld>
            <a:endParaRPr lang="en-US" dirty="0"/>
          </a:p>
        </p:txBody>
      </p:sp>
      <p:pic>
        <p:nvPicPr>
          <p:cNvPr id="24" name="Picture 23" descr="Text&#10;&#10;Description automatically generated">
            <a:extLst>
              <a:ext uri="{FF2B5EF4-FFF2-40B4-BE49-F238E27FC236}">
                <a16:creationId xmlns:a16="http://schemas.microsoft.com/office/drawing/2014/main" id="{096DF7D1-BA58-46A5-85B5-A165744D4340}"/>
              </a:ext>
            </a:extLst>
          </p:cNvPr>
          <p:cNvPicPr>
            <a:picLocks noChangeAspect="1"/>
          </p:cNvPicPr>
          <p:nvPr userDrawn="1"/>
        </p:nvPicPr>
        <p:blipFill rotWithShape="1">
          <a:blip r:embed="rId5"/>
          <a:srcRect l="20190" t="-8465"/>
          <a:stretch/>
        </p:blipFill>
        <p:spPr>
          <a:xfrm>
            <a:off x="608909" y="44146"/>
            <a:ext cx="1968500" cy="528405"/>
          </a:xfrm>
          <a:prstGeom prst="rect">
            <a:avLst/>
          </a:prstGeom>
          <a:effectLst>
            <a:outerShdw blurRad="50800" dist="38100" dir="2700000" algn="tl" rotWithShape="0">
              <a:prstClr val="black">
                <a:alpha val="40000"/>
              </a:prstClr>
            </a:outerShdw>
          </a:effectLst>
        </p:spPr>
      </p:pic>
      <p:cxnSp>
        <p:nvCxnSpPr>
          <p:cNvPr id="25" name="Straight Connector 24">
            <a:extLst>
              <a:ext uri="{FF2B5EF4-FFF2-40B4-BE49-F238E27FC236}">
                <a16:creationId xmlns:a16="http://schemas.microsoft.com/office/drawing/2014/main" id="{599E64DD-EEF1-46BE-BB40-17F0F11F447B}"/>
              </a:ext>
            </a:extLst>
          </p:cNvPr>
          <p:cNvCxnSpPr>
            <a:cxnSpLocks/>
          </p:cNvCxnSpPr>
          <p:nvPr userDrawn="1"/>
        </p:nvCxnSpPr>
        <p:spPr>
          <a:xfrm>
            <a:off x="101639" y="6785279"/>
            <a:ext cx="12115460" cy="9525"/>
          </a:xfrm>
          <a:prstGeom prst="line">
            <a:avLst/>
          </a:prstGeom>
          <a:ln>
            <a:solidFill>
              <a:srgbClr val="00764B"/>
            </a:solidFill>
          </a:ln>
        </p:spPr>
        <p:style>
          <a:lnRef idx="2">
            <a:schemeClr val="accent1"/>
          </a:lnRef>
          <a:fillRef idx="0">
            <a:schemeClr val="accent1"/>
          </a:fillRef>
          <a:effectRef idx="1">
            <a:schemeClr val="accent1"/>
          </a:effectRef>
          <a:fontRef idx="minor">
            <a:schemeClr val="tx1"/>
          </a:fontRef>
        </p:style>
      </p:cxnSp>
      <p:pic>
        <p:nvPicPr>
          <p:cNvPr id="29" name="Picture 28">
            <a:extLst>
              <a:ext uri="{FF2B5EF4-FFF2-40B4-BE49-F238E27FC236}">
                <a16:creationId xmlns:a16="http://schemas.microsoft.com/office/drawing/2014/main" id="{40C3C5F4-4D0F-4ED4-9E4A-07EBF54CAE48}"/>
              </a:ext>
            </a:extLst>
          </p:cNvPr>
          <p:cNvPicPr>
            <a:picLocks noChangeAspect="1"/>
          </p:cNvPicPr>
          <p:nvPr userDrawn="1"/>
        </p:nvPicPr>
        <p:blipFill>
          <a:blip r:embed="rId6"/>
          <a:stretch>
            <a:fillRect/>
          </a:stretch>
        </p:blipFill>
        <p:spPr>
          <a:xfrm>
            <a:off x="85222" y="52287"/>
            <a:ext cx="523341" cy="52334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dt="0"/>
  <p:txStyles>
    <p:titleStyle>
      <a:lvl1pPr algn="l" defTabSz="457200" rtl="0" eaLnBrk="1" latinLnBrk="0" hangingPunct="1">
        <a:spcBef>
          <a:spcPct val="0"/>
        </a:spcBef>
        <a:buNone/>
        <a:defRPr sz="3200" kern="1200">
          <a:solidFill>
            <a:srgbClr val="006B3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rgbClr val="006B3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rgbClr val="006B3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rgbClr val="006B3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rgbClr val="006B3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rgbClr val="006B3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0" i="0" dirty="0">
                <a:solidFill>
                  <a:srgbClr val="000000"/>
                </a:solidFill>
                <a:effectLst/>
                <a:latin typeface="Times New Roman" panose="02020603050405020304" pitchFamily="18" charset="0"/>
                <a:cs typeface="Times New Roman" panose="02020603050405020304" pitchFamily="18" charset="0"/>
              </a:rPr>
              <a:t>“When should involuntary psychiatric commitment be considered?”</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Xavier Jimenez, MD, FACLP</a:t>
            </a:r>
          </a:p>
          <a:p>
            <a:r>
              <a:rPr lang="en-US" dirty="0">
                <a:latin typeface="Times New Roman" panose="02020603050405020304" pitchFamily="18" charset="0"/>
                <a:cs typeface="Times New Roman" panose="02020603050405020304" pitchFamily="18" charset="0"/>
              </a:rPr>
              <a:t>Long Island Jewish Medical Center/Northwell</a:t>
            </a:r>
          </a:p>
        </p:txBody>
      </p:sp>
    </p:spTree>
    <p:extLst>
      <p:ext uri="{BB962C8B-B14F-4D97-AF65-F5344CB8AC3E}">
        <p14:creationId xmlns:p14="http://schemas.microsoft.com/office/powerpoint/2010/main" val="3676199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35C05-FC70-4A42-831B-B0B32BC3722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Behavioral Contract</a:t>
            </a:r>
          </a:p>
        </p:txBody>
      </p:sp>
      <p:sp>
        <p:nvSpPr>
          <p:cNvPr id="4" name="Slide Number Placeholder 3">
            <a:extLst>
              <a:ext uri="{FF2B5EF4-FFF2-40B4-BE49-F238E27FC236}">
                <a16:creationId xmlns:a16="http://schemas.microsoft.com/office/drawing/2014/main" id="{6D9EC77D-AE4B-49F7-B339-80E119C6CED1}"/>
              </a:ext>
            </a:extLst>
          </p:cNvPr>
          <p:cNvSpPr>
            <a:spLocks noGrp="1"/>
          </p:cNvSpPr>
          <p:nvPr>
            <p:ph type="sldNum" sz="quarter" idx="12"/>
          </p:nvPr>
        </p:nvSpPr>
        <p:spPr/>
        <p:txBody>
          <a:bodyPr/>
          <a:lstStyle/>
          <a:p>
            <a:r>
              <a:rPr lang="en-US"/>
              <a:t>Page</a:t>
            </a:r>
            <a:fld id="{68CDBAF2-F266-C14C-8ABF-54B90D837FA3}" type="slidenum">
              <a:rPr lang="en-US" smtClean="0"/>
              <a:pPr/>
              <a:t>10</a:t>
            </a:fld>
            <a:endParaRPr lang="en-US" dirty="0"/>
          </a:p>
        </p:txBody>
      </p:sp>
      <p:sp>
        <p:nvSpPr>
          <p:cNvPr id="5" name="Content Placeholder 2">
            <a:extLst>
              <a:ext uri="{FF2B5EF4-FFF2-40B4-BE49-F238E27FC236}">
                <a16:creationId xmlns:a16="http://schemas.microsoft.com/office/drawing/2014/main" id="{D82DCAB1-4B8B-4DCF-B15B-945FE96BD4E2}"/>
              </a:ext>
            </a:extLst>
          </p:cNvPr>
          <p:cNvSpPr>
            <a:spLocks noGrp="1"/>
          </p:cNvSpPr>
          <p:nvPr>
            <p:ph idx="1"/>
          </p:nvPr>
        </p:nvSpPr>
        <p:spPr>
          <a:xfrm>
            <a:off x="609600" y="1689048"/>
            <a:ext cx="10972800" cy="4712134"/>
          </a:xfrm>
        </p:spPr>
        <p:txBody>
          <a:bodyPr/>
          <a:lstStyle/>
          <a:p>
            <a:r>
              <a:rPr lang="en-US" dirty="0">
                <a:latin typeface="Times New Roman" panose="02020603050405020304" pitchFamily="18" charset="0"/>
                <a:ea typeface="Times New Roman" panose="02020603050405020304" pitchFamily="18" charset="0"/>
              </a:rPr>
              <a:t>Three main areas:</a:t>
            </a:r>
          </a:p>
          <a:p>
            <a:r>
              <a:rPr lang="en-US" dirty="0">
                <a:effectLst/>
                <a:latin typeface="Times New Roman" panose="02020603050405020304" pitchFamily="18" charset="0"/>
                <a:ea typeface="Calibri" panose="020F0502020204030204" pitchFamily="34" charset="0"/>
                <a:cs typeface="Times New Roman" panose="02020603050405020304" pitchFamily="18" charset="0"/>
              </a:rPr>
              <a:t>Use of 1:</a:t>
            </a:r>
            <a:r>
              <a:rPr lang="en-US" dirty="0">
                <a:latin typeface="Times New Roman" panose="02020603050405020304" pitchFamily="18" charset="0"/>
                <a:ea typeface="Calibri" panose="020F0502020204030204" pitchFamily="34" charset="0"/>
                <a:cs typeface="Times New Roman" panose="02020603050405020304" pitchFamily="18" charset="0"/>
              </a:rPr>
              <a:t>1/bedside companion/sitter</a:t>
            </a:r>
          </a:p>
          <a:p>
            <a:r>
              <a:rPr lang="en-US" dirty="0">
                <a:effectLst/>
                <a:latin typeface="Times New Roman" panose="02020603050405020304" pitchFamily="18" charset="0"/>
                <a:ea typeface="Calibri" panose="020F0502020204030204" pitchFamily="34" charset="0"/>
                <a:cs typeface="Times New Roman" panose="02020603050405020304" pitchFamily="18" charset="0"/>
              </a:rPr>
              <a:t>Mouth/belongings checks</a:t>
            </a:r>
          </a:p>
          <a:p>
            <a:r>
              <a:rPr lang="en-US" dirty="0">
                <a:latin typeface="Times New Roman" panose="02020603050405020304" pitchFamily="18" charset="0"/>
                <a:ea typeface="Calibri" panose="020F0502020204030204" pitchFamily="34" charset="0"/>
                <a:cs typeface="Times New Roman" panose="02020603050405020304" pitchFamily="18" charset="0"/>
              </a:rPr>
              <a:t>Treatment dictated by primary medical team (not patient)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588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9EC77D-AE4B-49F7-B339-80E119C6CED1}"/>
              </a:ext>
            </a:extLst>
          </p:cNvPr>
          <p:cNvSpPr>
            <a:spLocks noGrp="1"/>
          </p:cNvSpPr>
          <p:nvPr>
            <p:ph type="sldNum" sz="quarter" idx="12"/>
          </p:nvPr>
        </p:nvSpPr>
        <p:spPr/>
        <p:txBody>
          <a:bodyPr/>
          <a:lstStyle/>
          <a:p>
            <a:r>
              <a:rPr lang="en-US"/>
              <a:t>Page</a:t>
            </a:r>
            <a:fld id="{68CDBAF2-F266-C14C-8ABF-54B90D837FA3}" type="slidenum">
              <a:rPr lang="en-US" smtClean="0"/>
              <a:pPr/>
              <a:t>11</a:t>
            </a:fld>
            <a:endParaRPr lang="en-US" dirty="0"/>
          </a:p>
        </p:txBody>
      </p:sp>
      <p:pic>
        <p:nvPicPr>
          <p:cNvPr id="6" name="Picture 5" descr="Graphical user interface, text, application, Word&#10;&#10;Description automatically generated">
            <a:extLst>
              <a:ext uri="{FF2B5EF4-FFF2-40B4-BE49-F238E27FC236}">
                <a16:creationId xmlns:a16="http://schemas.microsoft.com/office/drawing/2014/main" id="{934EA930-45BA-48D6-A598-46250C05DF32}"/>
              </a:ext>
            </a:extLst>
          </p:cNvPr>
          <p:cNvPicPr>
            <a:picLocks noChangeAspect="1"/>
          </p:cNvPicPr>
          <p:nvPr/>
        </p:nvPicPr>
        <p:blipFill rotWithShape="1">
          <a:blip r:embed="rId2"/>
          <a:srcRect l="22385" t="23907" r="23961" b="16615"/>
          <a:stretch/>
        </p:blipFill>
        <p:spPr>
          <a:xfrm>
            <a:off x="1783578" y="630400"/>
            <a:ext cx="9378696" cy="5597200"/>
          </a:xfrm>
          <a:prstGeom prst="rect">
            <a:avLst/>
          </a:prstGeom>
        </p:spPr>
      </p:pic>
    </p:spTree>
    <p:extLst>
      <p:ext uri="{BB962C8B-B14F-4D97-AF65-F5344CB8AC3E}">
        <p14:creationId xmlns:p14="http://schemas.microsoft.com/office/powerpoint/2010/main" val="659909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9EC77D-AE4B-49F7-B339-80E119C6CED1}"/>
              </a:ext>
            </a:extLst>
          </p:cNvPr>
          <p:cNvSpPr>
            <a:spLocks noGrp="1"/>
          </p:cNvSpPr>
          <p:nvPr>
            <p:ph type="sldNum" sz="quarter" idx="12"/>
          </p:nvPr>
        </p:nvSpPr>
        <p:spPr/>
        <p:txBody>
          <a:bodyPr/>
          <a:lstStyle/>
          <a:p>
            <a:r>
              <a:rPr lang="en-US"/>
              <a:t>Page</a:t>
            </a:r>
            <a:fld id="{68CDBAF2-F266-C14C-8ABF-54B90D837FA3}" type="slidenum">
              <a:rPr lang="en-US" smtClean="0"/>
              <a:pPr/>
              <a:t>12</a:t>
            </a:fld>
            <a:endParaRPr lang="en-US" dirty="0"/>
          </a:p>
        </p:txBody>
      </p:sp>
      <p:pic>
        <p:nvPicPr>
          <p:cNvPr id="9" name="Picture 8" descr="Text, letter&#10;&#10;Description automatically generated">
            <a:extLst>
              <a:ext uri="{FF2B5EF4-FFF2-40B4-BE49-F238E27FC236}">
                <a16:creationId xmlns:a16="http://schemas.microsoft.com/office/drawing/2014/main" id="{9798BDC8-36A8-4815-A78A-40D0DF56A7A9}"/>
              </a:ext>
            </a:extLst>
          </p:cNvPr>
          <p:cNvPicPr>
            <a:picLocks noChangeAspect="1"/>
          </p:cNvPicPr>
          <p:nvPr/>
        </p:nvPicPr>
        <p:blipFill>
          <a:blip r:embed="rId2"/>
          <a:stretch>
            <a:fillRect/>
          </a:stretch>
        </p:blipFill>
        <p:spPr>
          <a:xfrm>
            <a:off x="537839" y="2218077"/>
            <a:ext cx="11447835" cy="2865832"/>
          </a:xfrm>
          <a:prstGeom prst="rect">
            <a:avLst/>
          </a:prstGeom>
        </p:spPr>
      </p:pic>
    </p:spTree>
    <p:extLst>
      <p:ext uri="{BB962C8B-B14F-4D97-AF65-F5344CB8AC3E}">
        <p14:creationId xmlns:p14="http://schemas.microsoft.com/office/powerpoint/2010/main" val="3963943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9EC77D-AE4B-49F7-B339-80E119C6CED1}"/>
              </a:ext>
            </a:extLst>
          </p:cNvPr>
          <p:cNvSpPr>
            <a:spLocks noGrp="1"/>
          </p:cNvSpPr>
          <p:nvPr>
            <p:ph type="sldNum" sz="quarter" idx="12"/>
          </p:nvPr>
        </p:nvSpPr>
        <p:spPr/>
        <p:txBody>
          <a:bodyPr/>
          <a:lstStyle/>
          <a:p>
            <a:r>
              <a:rPr lang="en-US"/>
              <a:t>Page</a:t>
            </a:r>
            <a:fld id="{68CDBAF2-F266-C14C-8ABF-54B90D837FA3}" type="slidenum">
              <a:rPr lang="en-US" smtClean="0"/>
              <a:pPr/>
              <a:t>13</a:t>
            </a:fld>
            <a:endParaRPr lang="en-US" dirty="0"/>
          </a:p>
        </p:txBody>
      </p:sp>
      <p:pic>
        <p:nvPicPr>
          <p:cNvPr id="5" name="Picture 4" descr="Text, application&#10;&#10;Description automatically generated">
            <a:extLst>
              <a:ext uri="{FF2B5EF4-FFF2-40B4-BE49-F238E27FC236}">
                <a16:creationId xmlns:a16="http://schemas.microsoft.com/office/drawing/2014/main" id="{87F5CA8E-B701-4148-ABE6-A6E8E4E7FEE6}"/>
              </a:ext>
            </a:extLst>
          </p:cNvPr>
          <p:cNvPicPr>
            <a:picLocks noChangeAspect="1"/>
          </p:cNvPicPr>
          <p:nvPr/>
        </p:nvPicPr>
        <p:blipFill>
          <a:blip r:embed="rId2"/>
          <a:stretch>
            <a:fillRect/>
          </a:stretch>
        </p:blipFill>
        <p:spPr>
          <a:xfrm>
            <a:off x="958457" y="854612"/>
            <a:ext cx="10674645" cy="5148776"/>
          </a:xfrm>
          <a:prstGeom prst="rect">
            <a:avLst/>
          </a:prstGeom>
        </p:spPr>
      </p:pic>
    </p:spTree>
    <p:extLst>
      <p:ext uri="{BB962C8B-B14F-4D97-AF65-F5344CB8AC3E}">
        <p14:creationId xmlns:p14="http://schemas.microsoft.com/office/powerpoint/2010/main" val="716368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35C05-FC70-4A42-831B-B0B32BC3722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Behavioral Contract – teeth?</a:t>
            </a:r>
          </a:p>
        </p:txBody>
      </p:sp>
      <p:sp>
        <p:nvSpPr>
          <p:cNvPr id="4" name="Slide Number Placeholder 3">
            <a:extLst>
              <a:ext uri="{FF2B5EF4-FFF2-40B4-BE49-F238E27FC236}">
                <a16:creationId xmlns:a16="http://schemas.microsoft.com/office/drawing/2014/main" id="{6D9EC77D-AE4B-49F7-B339-80E119C6CED1}"/>
              </a:ext>
            </a:extLst>
          </p:cNvPr>
          <p:cNvSpPr>
            <a:spLocks noGrp="1"/>
          </p:cNvSpPr>
          <p:nvPr>
            <p:ph type="sldNum" sz="quarter" idx="12"/>
          </p:nvPr>
        </p:nvSpPr>
        <p:spPr/>
        <p:txBody>
          <a:bodyPr/>
          <a:lstStyle/>
          <a:p>
            <a:r>
              <a:rPr lang="en-US"/>
              <a:t>Page</a:t>
            </a:r>
            <a:fld id="{68CDBAF2-F266-C14C-8ABF-54B90D837FA3}" type="slidenum">
              <a:rPr lang="en-US" smtClean="0"/>
              <a:pPr/>
              <a:t>14</a:t>
            </a:fld>
            <a:endParaRPr lang="en-US" dirty="0"/>
          </a:p>
        </p:txBody>
      </p:sp>
      <p:pic>
        <p:nvPicPr>
          <p:cNvPr id="5" name="Picture 4" descr="Text&#10;&#10;Description automatically generated">
            <a:extLst>
              <a:ext uri="{FF2B5EF4-FFF2-40B4-BE49-F238E27FC236}">
                <a16:creationId xmlns:a16="http://schemas.microsoft.com/office/drawing/2014/main" id="{D6D564B9-87FC-4C95-8560-5213F4A2139C}"/>
              </a:ext>
            </a:extLst>
          </p:cNvPr>
          <p:cNvPicPr>
            <a:picLocks noChangeAspect="1"/>
          </p:cNvPicPr>
          <p:nvPr/>
        </p:nvPicPr>
        <p:blipFill rotWithShape="1">
          <a:blip r:embed="rId2"/>
          <a:srcRect l="1615" r="1580"/>
          <a:stretch/>
        </p:blipFill>
        <p:spPr>
          <a:xfrm>
            <a:off x="609600" y="1902668"/>
            <a:ext cx="11306616" cy="1655053"/>
          </a:xfrm>
          <a:prstGeom prst="rect">
            <a:avLst/>
          </a:prstGeom>
        </p:spPr>
      </p:pic>
      <p:sp>
        <p:nvSpPr>
          <p:cNvPr id="6" name="Content Placeholder 2">
            <a:extLst>
              <a:ext uri="{FF2B5EF4-FFF2-40B4-BE49-F238E27FC236}">
                <a16:creationId xmlns:a16="http://schemas.microsoft.com/office/drawing/2014/main" id="{5F2D299C-4A4A-43A5-B314-7107369EA572}"/>
              </a:ext>
            </a:extLst>
          </p:cNvPr>
          <p:cNvSpPr>
            <a:spLocks noGrp="1"/>
          </p:cNvSpPr>
          <p:nvPr>
            <p:ph idx="1"/>
          </p:nvPr>
        </p:nvSpPr>
        <p:spPr>
          <a:xfrm>
            <a:off x="790576" y="4135902"/>
            <a:ext cx="10421375" cy="2303460"/>
          </a:xfrm>
        </p:spPr>
        <p:txBody>
          <a:bodyPr/>
          <a:lstStyle/>
          <a:p>
            <a:r>
              <a:rPr lang="en-US" dirty="0">
                <a:latin typeface="Times New Roman" panose="02020603050405020304" pitchFamily="18" charset="0"/>
                <a:ea typeface="Times New Roman" panose="02020603050405020304" pitchFamily="18" charset="0"/>
              </a:rPr>
              <a:t>Requires buy-in from medicine, nursing, security, etc.</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2394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C776-D868-4D8B-8798-FC441F3FEF9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Hospital Course</a:t>
            </a:r>
          </a:p>
        </p:txBody>
      </p:sp>
      <p:sp>
        <p:nvSpPr>
          <p:cNvPr id="3" name="Content Placeholder 2">
            <a:extLst>
              <a:ext uri="{FF2B5EF4-FFF2-40B4-BE49-F238E27FC236}">
                <a16:creationId xmlns:a16="http://schemas.microsoft.com/office/drawing/2014/main" id="{EC94B418-9DB2-4FAF-B158-90020517D7E3}"/>
              </a:ext>
            </a:extLst>
          </p:cNvPr>
          <p:cNvSpPr>
            <a:spLocks noGrp="1"/>
          </p:cNvSpPr>
          <p:nvPr>
            <p:ph idx="1"/>
          </p:nvPr>
        </p:nvSpPr>
        <p:spPr/>
        <p:txBody>
          <a:bodyPr/>
          <a:lstStyle/>
          <a:p>
            <a:r>
              <a:rPr lang="en-US" dirty="0">
                <a:latin typeface="Times New Roman" panose="02020603050405020304" pitchFamily="18" charset="0"/>
                <a:ea typeface="Times New Roman" panose="02020603050405020304" pitchFamily="18" charset="0"/>
              </a:rPr>
              <a:t>Contract</a:t>
            </a:r>
            <a:r>
              <a:rPr lang="en-US" dirty="0">
                <a:latin typeface="Times New Roman" panose="02020603050405020304" pitchFamily="18" charset="0"/>
                <a:ea typeface="Calibri" panose="020F0502020204030204" pitchFamily="34" charset="0"/>
                <a:cs typeface="Times New Roman" panose="02020603050405020304" pitchFamily="18" charset="0"/>
              </a:rPr>
              <a:t> presented to both patient and husband, and explained that if she didn’t sign, she would be admitted to inpatient psych on grounds of inability to care for self (given that her environmental, family, medical, and psychiatric situations had not changed).</a:t>
            </a:r>
          </a:p>
          <a:p>
            <a:pPr marL="0" indent="0">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husband was terrified of his wife being committed and pleaded with her to agree, crying that he simply wanted her “back home.” The patient agreed to the behavioral plan, went home and remained out of the hospital for over a 6 months, attending outpatient vascular as well as psychiatric appointments.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E3F2CE2-892D-44A6-ADE7-2A8DE95544CD}"/>
              </a:ext>
            </a:extLst>
          </p:cNvPr>
          <p:cNvSpPr>
            <a:spLocks noGrp="1"/>
          </p:cNvSpPr>
          <p:nvPr>
            <p:ph type="sldNum" sz="quarter" idx="12"/>
          </p:nvPr>
        </p:nvSpPr>
        <p:spPr/>
        <p:txBody>
          <a:bodyPr/>
          <a:lstStyle/>
          <a:p>
            <a:r>
              <a:rPr lang="en-US"/>
              <a:t>Page</a:t>
            </a:r>
            <a:fld id="{68CDBAF2-F266-C14C-8ABF-54B90D837FA3}" type="slidenum">
              <a:rPr lang="en-US" smtClean="0"/>
              <a:pPr/>
              <a:t>15</a:t>
            </a:fld>
            <a:endParaRPr lang="en-US" dirty="0"/>
          </a:p>
        </p:txBody>
      </p:sp>
    </p:spTree>
    <p:extLst>
      <p:ext uri="{BB962C8B-B14F-4D97-AF65-F5344CB8AC3E}">
        <p14:creationId xmlns:p14="http://schemas.microsoft.com/office/powerpoint/2010/main" val="333527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DAD1E-2990-4ECF-80ED-C2F94D4F2FC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is the role for behavioral modification interventions?</a:t>
            </a:r>
          </a:p>
        </p:txBody>
      </p:sp>
      <p:sp>
        <p:nvSpPr>
          <p:cNvPr id="3" name="Content Placeholder 2">
            <a:extLst>
              <a:ext uri="{FF2B5EF4-FFF2-40B4-BE49-F238E27FC236}">
                <a16:creationId xmlns:a16="http://schemas.microsoft.com/office/drawing/2014/main" id="{B6695A0E-D51E-473F-92DC-C047DC865972}"/>
              </a:ext>
            </a:extLst>
          </p:cNvPr>
          <p:cNvSpPr>
            <a:spLocks noGrp="1"/>
          </p:cNvSpPr>
          <p:nvPr>
            <p:ph idx="1"/>
          </p:nvPr>
        </p:nvSpPr>
        <p:spPr>
          <a:xfrm>
            <a:off x="1172308" y="1698534"/>
            <a:ext cx="5622388" cy="4712134"/>
          </a:xfrm>
        </p:spPr>
        <p:txBody>
          <a:bodyPr/>
          <a:lstStyle/>
          <a:p>
            <a:r>
              <a:rPr lang="en-US" dirty="0">
                <a:latin typeface="Times New Roman" panose="02020603050405020304" pitchFamily="18" charset="0"/>
                <a:cs typeface="Times New Roman" panose="02020603050405020304" pitchFamily="18" charset="0"/>
              </a:rPr>
              <a:t>By behavioral, conceptualizing FD behaviors as amenable to negative/positive reinforcement, via certain interventions </a:t>
            </a:r>
          </a:p>
          <a:p>
            <a:r>
              <a:rPr lang="en-US" dirty="0">
                <a:latin typeface="Times New Roman" panose="02020603050405020304" pitchFamily="18" charset="0"/>
                <a:cs typeface="Times New Roman" panose="02020603050405020304" pitchFamily="18" charset="0"/>
              </a:rPr>
              <a:t>Some basic definitions…</a:t>
            </a:r>
          </a:p>
          <a:p>
            <a:pPr lvl="1"/>
            <a:r>
              <a:rPr lang="en-US" dirty="0">
                <a:latin typeface="Times New Roman" panose="02020603050405020304" pitchFamily="18" charset="0"/>
                <a:cs typeface="Times New Roman" panose="02020603050405020304" pitchFamily="18" charset="0"/>
              </a:rPr>
              <a:t>Contingency planning: basic “if-then” planning for scenarios before they arise (anticipating problems)</a:t>
            </a:r>
          </a:p>
          <a:p>
            <a:pPr lvl="1"/>
            <a:r>
              <a:rPr lang="en-US" dirty="0">
                <a:latin typeface="Times New Roman" panose="02020603050405020304" pitchFamily="18" charset="0"/>
                <a:cs typeface="Times New Roman" panose="02020603050405020304" pitchFamily="18" charset="0"/>
              </a:rPr>
              <a:t>Operant conditioning (BF Skinner): formal method of learning occurring via rewards/punishments (“</a:t>
            </a:r>
            <a:r>
              <a:rPr lang="en-US" dirty="0" err="1">
                <a:latin typeface="Times New Roman" panose="02020603050405020304" pitchFamily="18" charset="0"/>
                <a:cs typeface="Times New Roman" panose="02020603050405020304" pitchFamily="18" charset="0"/>
              </a:rPr>
              <a:t>operants</a:t>
            </a:r>
            <a:r>
              <a:rPr lang="en-US"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7903CB62-08EA-466C-A417-FF83F1F8F0FF}"/>
              </a:ext>
            </a:extLst>
          </p:cNvPr>
          <p:cNvSpPr>
            <a:spLocks noGrp="1"/>
          </p:cNvSpPr>
          <p:nvPr>
            <p:ph type="sldNum" sz="quarter" idx="12"/>
          </p:nvPr>
        </p:nvSpPr>
        <p:spPr/>
        <p:txBody>
          <a:bodyPr/>
          <a:lstStyle/>
          <a:p>
            <a:r>
              <a:rPr lang="en-US"/>
              <a:t>Page</a:t>
            </a:r>
            <a:fld id="{68CDBAF2-F266-C14C-8ABF-54B90D837FA3}" type="slidenum">
              <a:rPr lang="en-US" smtClean="0"/>
              <a:pPr/>
              <a:t>16</a:t>
            </a:fld>
            <a:endParaRPr lang="en-US" dirty="0"/>
          </a:p>
        </p:txBody>
      </p:sp>
      <p:pic>
        <p:nvPicPr>
          <p:cNvPr id="1026" name="Picture 2" descr="The Importance of an Event Contingency Plan">
            <a:extLst>
              <a:ext uri="{FF2B5EF4-FFF2-40B4-BE49-F238E27FC236}">
                <a16:creationId xmlns:a16="http://schemas.microsoft.com/office/drawing/2014/main" id="{34668B66-D16A-4D6B-85F5-12CE5EF18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696" y="2638470"/>
            <a:ext cx="4881488" cy="1952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68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D3461-0EFB-47E8-A4AF-BFBFAC6791B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Behavioral Interventions: Conditioning and Contracts</a:t>
            </a:r>
          </a:p>
        </p:txBody>
      </p:sp>
      <p:sp>
        <p:nvSpPr>
          <p:cNvPr id="3" name="Content Placeholder 2">
            <a:extLst>
              <a:ext uri="{FF2B5EF4-FFF2-40B4-BE49-F238E27FC236}">
                <a16:creationId xmlns:a16="http://schemas.microsoft.com/office/drawing/2014/main" id="{A6E74710-18AD-46FC-A8EE-1FBB6D1344B5}"/>
              </a:ext>
            </a:extLst>
          </p:cNvPr>
          <p:cNvSpPr>
            <a:spLocks noGrp="1"/>
          </p:cNvSpPr>
          <p:nvPr>
            <p:ph idx="1"/>
          </p:nvPr>
        </p:nvSpPr>
        <p:spPr>
          <a:xfrm>
            <a:off x="729444" y="1689048"/>
            <a:ext cx="3687811" cy="4712134"/>
          </a:xfrm>
        </p:spPr>
        <p:txBody>
          <a:bodyPr/>
          <a:lstStyle/>
          <a:p>
            <a:r>
              <a:rPr lang="en-US" dirty="0">
                <a:latin typeface="Times New Roman" panose="02020603050405020304" pitchFamily="18" charset="0"/>
                <a:cs typeface="Times New Roman" panose="02020603050405020304" pitchFamily="18" charset="0"/>
              </a:rPr>
              <a:t>Operant conditioning: illness is made up largely of behaviors and that chronicity ensures the need for behavior change by both patient and family</a:t>
            </a:r>
          </a:p>
          <a:p>
            <a:r>
              <a:rPr lang="en-US" dirty="0">
                <a:latin typeface="Times New Roman" panose="02020603050405020304" pitchFamily="18" charset="0"/>
                <a:cs typeface="Times New Roman" panose="02020603050405020304" pitchFamily="18" charset="0"/>
              </a:rPr>
              <a:t>“without family and patient behavioral changes, treatment effectiveness will be diminished and sometimes eradicated altogether” (Fordyce WE, 1976) </a:t>
            </a:r>
          </a:p>
          <a:p>
            <a:endParaRPr lang="en-US" dirty="0"/>
          </a:p>
        </p:txBody>
      </p:sp>
      <p:sp>
        <p:nvSpPr>
          <p:cNvPr id="4" name="Slide Number Placeholder 3">
            <a:extLst>
              <a:ext uri="{FF2B5EF4-FFF2-40B4-BE49-F238E27FC236}">
                <a16:creationId xmlns:a16="http://schemas.microsoft.com/office/drawing/2014/main" id="{98D76208-89E7-4B76-BD73-E239285706A2}"/>
              </a:ext>
            </a:extLst>
          </p:cNvPr>
          <p:cNvSpPr>
            <a:spLocks noGrp="1"/>
          </p:cNvSpPr>
          <p:nvPr>
            <p:ph type="sldNum" sz="quarter" idx="12"/>
          </p:nvPr>
        </p:nvSpPr>
        <p:spPr/>
        <p:txBody>
          <a:bodyPr/>
          <a:lstStyle/>
          <a:p>
            <a:r>
              <a:rPr lang="en-US"/>
              <a:t>Page</a:t>
            </a:r>
            <a:fld id="{68CDBAF2-F266-C14C-8ABF-54B90D837FA3}" type="slidenum">
              <a:rPr lang="en-US" smtClean="0"/>
              <a:pPr/>
              <a:t>17</a:t>
            </a:fld>
            <a:endParaRPr lang="en-US" dirty="0"/>
          </a:p>
        </p:txBody>
      </p:sp>
      <p:pic>
        <p:nvPicPr>
          <p:cNvPr id="1026" name="Picture 2">
            <a:extLst>
              <a:ext uri="{FF2B5EF4-FFF2-40B4-BE49-F238E27FC236}">
                <a16:creationId xmlns:a16="http://schemas.microsoft.com/office/drawing/2014/main" id="{A5520887-B788-43A0-AD0B-168C2C32B8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4962"/>
          <a:stretch/>
        </p:blipFill>
        <p:spPr bwMode="auto">
          <a:xfrm>
            <a:off x="4600136" y="1689048"/>
            <a:ext cx="7278854" cy="4313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73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D3461-0EFB-47E8-A4AF-BFBFAC6791B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Behavioral Interventions: Conditioning and Contracts</a:t>
            </a:r>
          </a:p>
        </p:txBody>
      </p:sp>
      <p:sp>
        <p:nvSpPr>
          <p:cNvPr id="3" name="Content Placeholder 2">
            <a:extLst>
              <a:ext uri="{FF2B5EF4-FFF2-40B4-BE49-F238E27FC236}">
                <a16:creationId xmlns:a16="http://schemas.microsoft.com/office/drawing/2014/main" id="{A6E74710-18AD-46FC-A8EE-1FBB6D1344B5}"/>
              </a:ext>
            </a:extLst>
          </p:cNvPr>
          <p:cNvSpPr>
            <a:spLocks noGrp="1"/>
          </p:cNvSpPr>
          <p:nvPr>
            <p:ph idx="1"/>
          </p:nvPr>
        </p:nvSpPr>
        <p:spPr>
          <a:xfrm>
            <a:off x="729444" y="1689048"/>
            <a:ext cx="11347938" cy="4712134"/>
          </a:xfrm>
        </p:spPr>
        <p:txBody>
          <a:bodyPr/>
          <a:lstStyle/>
          <a:p>
            <a:r>
              <a:rPr lang="en-US" dirty="0">
                <a:latin typeface="Times New Roman" panose="02020603050405020304" pitchFamily="18" charset="0"/>
                <a:cs typeface="Times New Roman" panose="02020603050405020304" pitchFamily="18" charset="0"/>
              </a:rPr>
              <a:t>Older model (1970’s-1980’s), mostly applied to medical compliance</a:t>
            </a:r>
          </a:p>
          <a:p>
            <a:r>
              <a:rPr lang="en-US" dirty="0">
                <a:latin typeface="Times New Roman" panose="02020603050405020304" pitchFamily="18" charset="0"/>
                <a:cs typeface="Times New Roman" panose="02020603050405020304" pitchFamily="18" charset="0"/>
              </a:rPr>
              <a:t>Smoking/ETOH/Drug use, med compliance, weight </a:t>
            </a:r>
            <a:r>
              <a:rPr lang="en-US" dirty="0" err="1">
                <a:latin typeface="Times New Roman" panose="02020603050405020304" pitchFamily="18" charset="0"/>
                <a:cs typeface="Times New Roman" panose="02020603050405020304" pitchFamily="18" charset="0"/>
              </a:rPr>
              <a:t>mgmt</a:t>
            </a:r>
            <a:r>
              <a:rPr lang="en-US" dirty="0">
                <a:latin typeface="Times New Roman" panose="02020603050405020304" pitchFamily="18" charset="0"/>
                <a:cs typeface="Times New Roman" panose="02020603050405020304" pitchFamily="18" charset="0"/>
              </a:rPr>
              <a:t> most studied (</a:t>
            </a:r>
            <a:r>
              <a:rPr lang="en-US" dirty="0" err="1">
                <a:latin typeface="Times New Roman" panose="02020603050405020304" pitchFamily="18" charset="0"/>
                <a:cs typeface="Times New Roman" panose="02020603050405020304" pitchFamily="18" charset="0"/>
              </a:rPr>
              <a:t>Janz</a:t>
            </a:r>
            <a:r>
              <a:rPr lang="en-US" dirty="0">
                <a:latin typeface="Times New Roman" panose="02020603050405020304" pitchFamily="18" charset="0"/>
                <a:cs typeface="Times New Roman" panose="02020603050405020304" pitchFamily="18" charset="0"/>
              </a:rPr>
              <a:t> et al, 1984)</a:t>
            </a:r>
          </a:p>
          <a:p>
            <a:endParaRPr lang="en-US" dirty="0"/>
          </a:p>
        </p:txBody>
      </p:sp>
      <p:sp>
        <p:nvSpPr>
          <p:cNvPr id="4" name="Slide Number Placeholder 3">
            <a:extLst>
              <a:ext uri="{FF2B5EF4-FFF2-40B4-BE49-F238E27FC236}">
                <a16:creationId xmlns:a16="http://schemas.microsoft.com/office/drawing/2014/main" id="{98D76208-89E7-4B76-BD73-E239285706A2}"/>
              </a:ext>
            </a:extLst>
          </p:cNvPr>
          <p:cNvSpPr>
            <a:spLocks noGrp="1"/>
          </p:cNvSpPr>
          <p:nvPr>
            <p:ph type="sldNum" sz="quarter" idx="12"/>
          </p:nvPr>
        </p:nvSpPr>
        <p:spPr/>
        <p:txBody>
          <a:bodyPr/>
          <a:lstStyle/>
          <a:p>
            <a:r>
              <a:rPr lang="en-US"/>
              <a:t>Page</a:t>
            </a:r>
            <a:fld id="{68CDBAF2-F266-C14C-8ABF-54B90D837FA3}" type="slidenum">
              <a:rPr lang="en-US" smtClean="0"/>
              <a:pPr/>
              <a:t>18</a:t>
            </a:fld>
            <a:endParaRPr lang="en-US" dirty="0"/>
          </a:p>
        </p:txBody>
      </p:sp>
      <p:pic>
        <p:nvPicPr>
          <p:cNvPr id="6" name="Picture 5" descr="Graphical user interface, text&#10;&#10;Description automatically generated">
            <a:extLst>
              <a:ext uri="{FF2B5EF4-FFF2-40B4-BE49-F238E27FC236}">
                <a16:creationId xmlns:a16="http://schemas.microsoft.com/office/drawing/2014/main" id="{EB29E947-18F2-4610-8735-A28DEE57439E}"/>
              </a:ext>
            </a:extLst>
          </p:cNvPr>
          <p:cNvPicPr>
            <a:picLocks noChangeAspect="1"/>
          </p:cNvPicPr>
          <p:nvPr/>
        </p:nvPicPr>
        <p:blipFill rotWithShape="1">
          <a:blip r:embed="rId2"/>
          <a:srcRect t="5893" b="4872"/>
          <a:stretch/>
        </p:blipFill>
        <p:spPr>
          <a:xfrm>
            <a:off x="729444" y="2763589"/>
            <a:ext cx="10951685" cy="3510601"/>
          </a:xfrm>
          <a:prstGeom prst="rect">
            <a:avLst/>
          </a:prstGeom>
        </p:spPr>
      </p:pic>
    </p:spTree>
    <p:extLst>
      <p:ext uri="{BB962C8B-B14F-4D97-AF65-F5344CB8AC3E}">
        <p14:creationId xmlns:p14="http://schemas.microsoft.com/office/powerpoint/2010/main" val="161785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439B2-FA99-4454-A05B-B016A70F221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Examples in FD</a:t>
            </a:r>
          </a:p>
        </p:txBody>
      </p:sp>
      <p:sp>
        <p:nvSpPr>
          <p:cNvPr id="3" name="Content Placeholder 2">
            <a:extLst>
              <a:ext uri="{FF2B5EF4-FFF2-40B4-BE49-F238E27FC236}">
                <a16:creationId xmlns:a16="http://schemas.microsoft.com/office/drawing/2014/main" id="{1F9A1A9B-7106-4B98-B572-329B9FA1ED7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33 F with factitious symptoms and behaviors (picking nose, inserting substances into urethra) x years (Yassa, 1978)</a:t>
            </a:r>
          </a:p>
          <a:p>
            <a:r>
              <a:rPr lang="en-US" dirty="0">
                <a:latin typeface="Times New Roman" panose="02020603050405020304" pitchFamily="18" charset="0"/>
                <a:cs typeface="Times New Roman" panose="02020603050405020304" pitchFamily="18" charset="0"/>
              </a:rPr>
              <a:t>Behavioral intervention designed</a:t>
            </a:r>
          </a:p>
          <a:p>
            <a:pPr lvl="1"/>
            <a:r>
              <a:rPr lang="en-US" dirty="0">
                <a:latin typeface="Times New Roman" panose="02020603050405020304" pitchFamily="18" charset="0"/>
                <a:cs typeface="Times New Roman" panose="02020603050405020304" pitchFamily="18" charset="0"/>
              </a:rPr>
              <a:t>Reinforced positive attributes by rewarding acceptable social behavior with praise/approval</a:t>
            </a:r>
          </a:p>
          <a:p>
            <a:pPr lvl="1"/>
            <a:r>
              <a:rPr lang="en-US" dirty="0">
                <a:latin typeface="Times New Roman" panose="02020603050405020304" pitchFamily="18" charset="0"/>
                <a:cs typeface="Times New Roman" panose="02020603050405020304" pitchFamily="18" charset="0"/>
              </a:rPr>
              <a:t>Unwanted behaviors (acting out, </a:t>
            </a:r>
            <a:r>
              <a:rPr lang="en-US" dirty="0" err="1">
                <a:latin typeface="Times New Roman" panose="02020603050405020304" pitchFamily="18" charset="0"/>
                <a:cs typeface="Times New Roman" panose="02020603050405020304" pitchFamily="18" charset="0"/>
              </a:rPr>
              <a:t>pseudoepileptic</a:t>
            </a:r>
            <a:r>
              <a:rPr lang="en-US" dirty="0">
                <a:latin typeface="Times New Roman" panose="02020603050405020304" pitchFamily="18" charset="0"/>
                <a:cs typeface="Times New Roman" panose="02020603050405020304" pitchFamily="18" charset="0"/>
              </a:rPr>
              <a:t> fits, passive aggression) led to loss of privileges.</a:t>
            </a:r>
          </a:p>
          <a:p>
            <a:pPr lvl="1"/>
            <a:r>
              <a:rPr lang="en-US" dirty="0">
                <a:latin typeface="Times New Roman" panose="02020603050405020304" pitchFamily="18" charset="0"/>
                <a:cs typeface="Times New Roman" panose="02020603050405020304" pitchFamily="18" charset="0"/>
              </a:rPr>
              <a:t>Weekly sessions x 1 hour</a:t>
            </a:r>
          </a:p>
          <a:p>
            <a:r>
              <a:rPr lang="en-US" dirty="0">
                <a:latin typeface="Times New Roman" panose="02020603050405020304" pitchFamily="18" charset="0"/>
                <a:cs typeface="Times New Roman" panose="02020603050405020304" pitchFamily="18" charset="0"/>
              </a:rPr>
              <a:t>Result: gradual improvement over 3 years, eliminating frequent hospitalizations</a:t>
            </a:r>
          </a:p>
        </p:txBody>
      </p:sp>
      <p:sp>
        <p:nvSpPr>
          <p:cNvPr id="4" name="Slide Number Placeholder 3">
            <a:extLst>
              <a:ext uri="{FF2B5EF4-FFF2-40B4-BE49-F238E27FC236}">
                <a16:creationId xmlns:a16="http://schemas.microsoft.com/office/drawing/2014/main" id="{57B6575E-AAF2-4A56-9847-E0CCDDD00877}"/>
              </a:ext>
            </a:extLst>
          </p:cNvPr>
          <p:cNvSpPr>
            <a:spLocks noGrp="1"/>
          </p:cNvSpPr>
          <p:nvPr>
            <p:ph type="sldNum" sz="quarter" idx="12"/>
          </p:nvPr>
        </p:nvSpPr>
        <p:spPr/>
        <p:txBody>
          <a:bodyPr/>
          <a:lstStyle/>
          <a:p>
            <a:r>
              <a:rPr lang="en-US"/>
              <a:t>Page</a:t>
            </a:r>
            <a:fld id="{68CDBAF2-F266-C14C-8ABF-54B90D837FA3}" type="slidenum">
              <a:rPr lang="en-US" smtClean="0"/>
              <a:pPr/>
              <a:t>19</a:t>
            </a:fld>
            <a:endParaRPr lang="en-US" dirty="0"/>
          </a:p>
        </p:txBody>
      </p:sp>
    </p:spTree>
    <p:extLst>
      <p:ext uri="{BB962C8B-B14F-4D97-AF65-F5344CB8AC3E}">
        <p14:creationId xmlns:p14="http://schemas.microsoft.com/office/powerpoint/2010/main" val="244553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A3CA-497D-4910-8482-5928341EC12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Disclosures</a:t>
            </a:r>
          </a:p>
        </p:txBody>
      </p:sp>
      <p:sp>
        <p:nvSpPr>
          <p:cNvPr id="3" name="Content Placeholder 2">
            <a:extLst>
              <a:ext uri="{FF2B5EF4-FFF2-40B4-BE49-F238E27FC236}">
                <a16:creationId xmlns:a16="http://schemas.microsoft.com/office/drawing/2014/main" id="{5D45A180-42D9-431D-B13E-997CDBB3A29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No financial or commercial disclosures</a:t>
            </a:r>
          </a:p>
        </p:txBody>
      </p:sp>
    </p:spTree>
    <p:extLst>
      <p:ext uri="{BB962C8B-B14F-4D97-AF65-F5344CB8AC3E}">
        <p14:creationId xmlns:p14="http://schemas.microsoft.com/office/powerpoint/2010/main" val="3947768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439B2-FA99-4454-A05B-B016A70F221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Examples in FD</a:t>
            </a:r>
          </a:p>
        </p:txBody>
      </p:sp>
      <p:sp>
        <p:nvSpPr>
          <p:cNvPr id="3" name="Content Placeholder 2">
            <a:extLst>
              <a:ext uri="{FF2B5EF4-FFF2-40B4-BE49-F238E27FC236}">
                <a16:creationId xmlns:a16="http://schemas.microsoft.com/office/drawing/2014/main" id="{1F9A1A9B-7106-4B98-B572-329B9FA1ED7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64 M with factitial dermatitis admitted 80% of the year for the past several year (Simmons et al, 1987)</a:t>
            </a:r>
          </a:p>
          <a:p>
            <a:r>
              <a:rPr lang="en-US" dirty="0">
                <a:latin typeface="Times New Roman" panose="02020603050405020304" pitchFamily="18" charset="0"/>
                <a:cs typeface="Times New Roman" panose="02020603050405020304" pitchFamily="18" charset="0"/>
              </a:rPr>
              <a:t>Behavioral intervention designed </a:t>
            </a:r>
          </a:p>
          <a:p>
            <a:pPr lvl="1"/>
            <a:r>
              <a:rPr lang="en-US" dirty="0">
                <a:latin typeface="Times New Roman" panose="02020603050405020304" pitchFamily="18" charset="0"/>
                <a:cs typeface="Times New Roman" panose="02020603050405020304" pitchFamily="18" charset="0"/>
              </a:rPr>
              <a:t>1) assess frequency of patient’s scratching behavior</a:t>
            </a:r>
          </a:p>
          <a:p>
            <a:pPr lvl="1"/>
            <a:r>
              <a:rPr lang="en-US" dirty="0">
                <a:latin typeface="Times New Roman" panose="02020603050405020304" pitchFamily="18" charset="0"/>
                <a:cs typeface="Times New Roman" panose="02020603050405020304" pitchFamily="18" charset="0"/>
              </a:rPr>
              <a:t>2) increase patient’s awareness of behavior</a:t>
            </a:r>
          </a:p>
          <a:p>
            <a:pPr lvl="1"/>
            <a:r>
              <a:rPr lang="en-US" dirty="0">
                <a:latin typeface="Times New Roman" panose="02020603050405020304" pitchFamily="18" charset="0"/>
                <a:cs typeface="Times New Roman" panose="02020603050405020304" pitchFamily="18" charset="0"/>
              </a:rPr>
              <a:t>3) redirect patient’s attention away from illness behavior such as asking staff and family members their perceptions of his condition</a:t>
            </a:r>
          </a:p>
          <a:p>
            <a:pPr lvl="1"/>
            <a:r>
              <a:rPr lang="en-US" dirty="0">
                <a:latin typeface="Times New Roman" panose="02020603050405020304" pitchFamily="18" charset="0"/>
                <a:cs typeface="Times New Roman" panose="02020603050405020304" pitchFamily="18" charset="0"/>
              </a:rPr>
              <a:t>Given two self-monitoring forms daily (“Scratches” and “Catches”, the latter rewarded with preferred activities)</a:t>
            </a:r>
          </a:p>
          <a:p>
            <a:r>
              <a:rPr lang="en-US" dirty="0">
                <a:latin typeface="Times New Roman" panose="02020603050405020304" pitchFamily="18" charset="0"/>
                <a:cs typeface="Times New Roman" panose="02020603050405020304" pitchFamily="18" charset="0"/>
              </a:rPr>
              <a:t>Result: 80% of skin lesions cleared after several weeks.</a:t>
            </a:r>
          </a:p>
          <a:p>
            <a:pPr lvl="1"/>
            <a:r>
              <a:rPr lang="en-US" dirty="0">
                <a:latin typeface="Times New Roman" panose="02020603050405020304" pitchFamily="18" charset="0"/>
                <a:cs typeface="Times New Roman" panose="02020603050405020304" pitchFamily="18" charset="0"/>
              </a:rPr>
              <a:t>Relapsed when went home and structure was lost…</a:t>
            </a:r>
          </a:p>
          <a:p>
            <a:pPr lvl="1"/>
            <a:endParaRPr lang="en-US" dirty="0"/>
          </a:p>
        </p:txBody>
      </p:sp>
      <p:sp>
        <p:nvSpPr>
          <p:cNvPr id="4" name="Slide Number Placeholder 3">
            <a:extLst>
              <a:ext uri="{FF2B5EF4-FFF2-40B4-BE49-F238E27FC236}">
                <a16:creationId xmlns:a16="http://schemas.microsoft.com/office/drawing/2014/main" id="{57B6575E-AAF2-4A56-9847-E0CCDDD00877}"/>
              </a:ext>
            </a:extLst>
          </p:cNvPr>
          <p:cNvSpPr>
            <a:spLocks noGrp="1"/>
          </p:cNvSpPr>
          <p:nvPr>
            <p:ph type="sldNum" sz="quarter" idx="12"/>
          </p:nvPr>
        </p:nvSpPr>
        <p:spPr/>
        <p:txBody>
          <a:bodyPr/>
          <a:lstStyle/>
          <a:p>
            <a:r>
              <a:rPr lang="en-US"/>
              <a:t>Page</a:t>
            </a:r>
            <a:fld id="{68CDBAF2-F266-C14C-8ABF-54B90D837FA3}" type="slidenum">
              <a:rPr lang="en-US" smtClean="0"/>
              <a:pPr/>
              <a:t>20</a:t>
            </a:fld>
            <a:endParaRPr lang="en-US" dirty="0"/>
          </a:p>
        </p:txBody>
      </p:sp>
    </p:spTree>
    <p:extLst>
      <p:ext uri="{BB962C8B-B14F-4D97-AF65-F5344CB8AC3E}">
        <p14:creationId xmlns:p14="http://schemas.microsoft.com/office/powerpoint/2010/main" val="239340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439B2-FA99-4454-A05B-B016A70F221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Inpatient Tx and FD</a:t>
            </a:r>
          </a:p>
        </p:txBody>
      </p:sp>
      <p:sp>
        <p:nvSpPr>
          <p:cNvPr id="3" name="Content Placeholder 2">
            <a:extLst>
              <a:ext uri="{FF2B5EF4-FFF2-40B4-BE49-F238E27FC236}">
                <a16:creationId xmlns:a16="http://schemas.microsoft.com/office/drawing/2014/main" id="{1F9A1A9B-7106-4B98-B572-329B9FA1ED7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One study: 100 consecutive inpatient psych admissions reviewed (Gregory and Jindal, 2006)</a:t>
            </a:r>
          </a:p>
          <a:p>
            <a:r>
              <a:rPr lang="en-US" dirty="0">
                <a:latin typeface="Times New Roman" panose="02020603050405020304" pitchFamily="18" charset="0"/>
                <a:cs typeface="Times New Roman" panose="02020603050405020304" pitchFamily="18" charset="0"/>
              </a:rPr>
              <a:t>6 (6%) had FD diagnosis (as well as mood/anxiety/personality disorders)</a:t>
            </a:r>
          </a:p>
          <a:p>
            <a:r>
              <a:rPr lang="en-US" dirty="0">
                <a:latin typeface="Times New Roman" panose="02020603050405020304" pitchFamily="18" charset="0"/>
                <a:cs typeface="Times New Roman" panose="02020603050405020304" pitchFamily="18" charset="0"/>
              </a:rPr>
              <a:t>Higher prevalence in inpatient psych settings than usually expected </a:t>
            </a:r>
          </a:p>
          <a:p>
            <a:r>
              <a:rPr lang="en-US" dirty="0">
                <a:latin typeface="Times New Roman" panose="02020603050405020304" pitchFamily="18" charset="0"/>
                <a:cs typeface="Times New Roman" panose="02020603050405020304" pitchFamily="18" charset="0"/>
              </a:rPr>
              <a:t>Literature: not much information on the use of inpatient psych for FD, though many patients have been admitted if illness behavior dangerous enough</a:t>
            </a:r>
          </a:p>
          <a:p>
            <a:r>
              <a:rPr lang="en-US" dirty="0">
                <a:latin typeface="Times New Roman" panose="02020603050405020304" pitchFamily="18" charset="0"/>
                <a:cs typeface="Times New Roman" panose="02020603050405020304" pitchFamily="18" charset="0"/>
              </a:rPr>
              <a:t>Questions remain…</a:t>
            </a:r>
          </a:p>
        </p:txBody>
      </p:sp>
      <p:sp>
        <p:nvSpPr>
          <p:cNvPr id="4" name="Slide Number Placeholder 3">
            <a:extLst>
              <a:ext uri="{FF2B5EF4-FFF2-40B4-BE49-F238E27FC236}">
                <a16:creationId xmlns:a16="http://schemas.microsoft.com/office/drawing/2014/main" id="{57B6575E-AAF2-4A56-9847-E0CCDDD00877}"/>
              </a:ext>
            </a:extLst>
          </p:cNvPr>
          <p:cNvSpPr>
            <a:spLocks noGrp="1"/>
          </p:cNvSpPr>
          <p:nvPr>
            <p:ph type="sldNum" sz="quarter" idx="12"/>
          </p:nvPr>
        </p:nvSpPr>
        <p:spPr/>
        <p:txBody>
          <a:bodyPr/>
          <a:lstStyle/>
          <a:p>
            <a:r>
              <a:rPr lang="en-US"/>
              <a:t>Page</a:t>
            </a:r>
            <a:fld id="{68CDBAF2-F266-C14C-8ABF-54B90D837FA3}" type="slidenum">
              <a:rPr lang="en-US" smtClean="0"/>
              <a:pPr/>
              <a:t>21</a:t>
            </a:fld>
            <a:endParaRPr lang="en-US" dirty="0"/>
          </a:p>
        </p:txBody>
      </p:sp>
    </p:spTree>
    <p:extLst>
      <p:ext uri="{BB962C8B-B14F-4D97-AF65-F5344CB8AC3E}">
        <p14:creationId xmlns:p14="http://schemas.microsoft.com/office/powerpoint/2010/main" val="311137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439B2-FA99-4454-A05B-B016A70F221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Inpatient Tx, Behavioral strategies, and FD</a:t>
            </a:r>
          </a:p>
        </p:txBody>
      </p:sp>
      <p:sp>
        <p:nvSpPr>
          <p:cNvPr id="3" name="Content Placeholder 2">
            <a:extLst>
              <a:ext uri="{FF2B5EF4-FFF2-40B4-BE49-F238E27FC236}">
                <a16:creationId xmlns:a16="http://schemas.microsoft.com/office/drawing/2014/main" id="{1F9A1A9B-7106-4B98-B572-329B9FA1ED7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Is inpatient psychiatry (or the “threat” of it) really an option? If so, when/how?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Is negative reinforcement a justified form of operant/behavioral conditioning? Or is this just threatening/punitive? Is this even ethical?</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Are behavioral contracts…worth it? Significant time, effort… Individual question for CL teams to ponder…</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is the role of family in leveraging this form of care?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 do you work w/ inpatient psych colleagues to be agreeable to seeing/working with these patients?</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7B6575E-AAF2-4A56-9847-E0CCDDD00877}"/>
              </a:ext>
            </a:extLst>
          </p:cNvPr>
          <p:cNvSpPr>
            <a:spLocks noGrp="1"/>
          </p:cNvSpPr>
          <p:nvPr>
            <p:ph type="sldNum" sz="quarter" idx="12"/>
          </p:nvPr>
        </p:nvSpPr>
        <p:spPr/>
        <p:txBody>
          <a:bodyPr/>
          <a:lstStyle/>
          <a:p>
            <a:r>
              <a:rPr lang="en-US"/>
              <a:t>Page</a:t>
            </a:r>
            <a:fld id="{68CDBAF2-F266-C14C-8ABF-54B90D837FA3}" type="slidenum">
              <a:rPr lang="en-US" smtClean="0"/>
              <a:pPr/>
              <a:t>22</a:t>
            </a:fld>
            <a:endParaRPr lang="en-US" dirty="0"/>
          </a:p>
        </p:txBody>
      </p:sp>
    </p:spTree>
    <p:extLst>
      <p:ext uri="{BB962C8B-B14F-4D97-AF65-F5344CB8AC3E}">
        <p14:creationId xmlns:p14="http://schemas.microsoft.com/office/powerpoint/2010/main" val="34167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AA27D-5D8E-4135-A5F2-84D62BEFD09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88141467-7FAB-40ED-A5FD-2CB0D100AE6B}"/>
              </a:ext>
            </a:extLst>
          </p:cNvPr>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Bass C and Halligan P. Factitious disorders and malingering: challenges for clinical assessment and management. Lancet. 2014;383:1422-32.</a:t>
            </a:r>
          </a:p>
          <a:p>
            <a:r>
              <a:rPr lang="en-US" sz="2000" dirty="0">
                <a:latin typeface="Times New Roman" panose="02020603050405020304" pitchFamily="18" charset="0"/>
                <a:cs typeface="Times New Roman" panose="02020603050405020304" pitchFamily="18" charset="0"/>
              </a:rPr>
              <a:t>Eastwood S and Bisson JI. Management of Factitious Disorders: A Systematic Review. </a:t>
            </a:r>
            <a:r>
              <a:rPr lang="en-US" sz="2000" dirty="0" err="1">
                <a:latin typeface="Times New Roman" panose="02020603050405020304" pitchFamily="18" charset="0"/>
                <a:cs typeface="Times New Roman" panose="02020603050405020304" pitchFamily="18" charset="0"/>
              </a:rPr>
              <a:t>Psychother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Psychosom</a:t>
            </a:r>
            <a:r>
              <a:rPr lang="en-US" sz="2000" dirty="0">
                <a:latin typeface="Times New Roman" panose="02020603050405020304" pitchFamily="18" charset="0"/>
                <a:cs typeface="Times New Roman" panose="02020603050405020304" pitchFamily="18" charset="0"/>
              </a:rPr>
              <a:t>. 2008;77:209-218.</a:t>
            </a:r>
          </a:p>
          <a:p>
            <a:r>
              <a:rPr lang="en-US" sz="2000" dirty="0">
                <a:latin typeface="Times New Roman" panose="02020603050405020304" pitchFamily="18" charset="0"/>
                <a:cs typeface="Times New Roman" panose="02020603050405020304" pitchFamily="18" charset="0"/>
              </a:rPr>
              <a:t>Fordyce WE. Behavioral Models for Chronic Pain and Illness. St Louis Mosby, 1976.</a:t>
            </a:r>
          </a:p>
          <a:p>
            <a:r>
              <a:rPr lang="en-US" sz="2000" dirty="0">
                <a:latin typeface="Times New Roman" panose="02020603050405020304" pitchFamily="18" charset="0"/>
                <a:cs typeface="Times New Roman" panose="02020603050405020304" pitchFamily="18" charset="0"/>
              </a:rPr>
              <a:t>Gregory RJ and Jindal S. Factitious Disorder on an Inpatient Psychiatry Ward. American Journal of Orthopsychiatry. 2006;76(1):31-36.</a:t>
            </a:r>
          </a:p>
          <a:p>
            <a:r>
              <a:rPr lang="en-US" sz="2000" dirty="0" err="1">
                <a:latin typeface="Times New Roman" panose="02020603050405020304" pitchFamily="18" charset="0"/>
                <a:cs typeface="Times New Roman" panose="02020603050405020304" pitchFamily="18" charset="0"/>
              </a:rPr>
              <a:t>Janz</a:t>
            </a:r>
            <a:r>
              <a:rPr lang="en-US" sz="2000" dirty="0">
                <a:latin typeface="Times New Roman" panose="02020603050405020304" pitchFamily="18" charset="0"/>
                <a:cs typeface="Times New Roman" panose="02020603050405020304" pitchFamily="18" charset="0"/>
              </a:rPr>
              <a:t> NK, Becker MH, Hartman PE. Contingency contracting to enhance patient compliance: a review. Patient Education and Counseling. 1984;5(4):165-178. </a:t>
            </a:r>
          </a:p>
          <a:p>
            <a:r>
              <a:rPr lang="en-US" sz="2000" dirty="0">
                <a:latin typeface="Times New Roman" panose="02020603050405020304" pitchFamily="18" charset="0"/>
                <a:cs typeface="Times New Roman" panose="02020603050405020304" pitchFamily="18" charset="0"/>
              </a:rPr>
              <a:t>Simmons DA, </a:t>
            </a:r>
            <a:r>
              <a:rPr lang="en-US" sz="2000" dirty="0" err="1">
                <a:latin typeface="Times New Roman" panose="02020603050405020304" pitchFamily="18" charset="0"/>
                <a:cs typeface="Times New Roman" panose="02020603050405020304" pitchFamily="18" charset="0"/>
              </a:rPr>
              <a:t>Daamen</a:t>
            </a:r>
            <a:r>
              <a:rPr lang="en-US" sz="2000" dirty="0">
                <a:latin typeface="Times New Roman" panose="02020603050405020304" pitchFamily="18" charset="0"/>
                <a:cs typeface="Times New Roman" panose="02020603050405020304" pitchFamily="18" charset="0"/>
              </a:rPr>
              <a:t> MJ, Harrison JW, </a:t>
            </a:r>
            <a:r>
              <a:rPr lang="en-US" sz="2000" dirty="0" err="1">
                <a:latin typeface="Times New Roman" panose="02020603050405020304" pitchFamily="18" charset="0"/>
                <a:cs typeface="Times New Roman" panose="02020603050405020304" pitchFamily="18" charset="0"/>
              </a:rPr>
              <a:t>Weishaar</a:t>
            </a:r>
            <a:r>
              <a:rPr lang="en-US" sz="2000" dirty="0">
                <a:latin typeface="Times New Roman" panose="02020603050405020304" pitchFamily="18" charset="0"/>
                <a:cs typeface="Times New Roman" panose="02020603050405020304" pitchFamily="18" charset="0"/>
              </a:rPr>
              <a:t> ME. Hospital Management of a Patient with Factitial Dermatitis. General Hospital Psychiatry. 1987;9:147-150.</a:t>
            </a:r>
          </a:p>
          <a:p>
            <a:r>
              <a:rPr lang="en-US" sz="2000" dirty="0">
                <a:latin typeface="Times New Roman" panose="02020603050405020304" pitchFamily="18" charset="0"/>
                <a:cs typeface="Times New Roman" panose="02020603050405020304" pitchFamily="18" charset="0"/>
              </a:rPr>
              <a:t>Yassa R. Munchausen’s syndrome: A successfully treated case. Psychosomatics. 1978;19(4):242-243.</a:t>
            </a:r>
          </a:p>
        </p:txBody>
      </p:sp>
      <p:sp>
        <p:nvSpPr>
          <p:cNvPr id="4" name="Slide Number Placeholder 3">
            <a:extLst>
              <a:ext uri="{FF2B5EF4-FFF2-40B4-BE49-F238E27FC236}">
                <a16:creationId xmlns:a16="http://schemas.microsoft.com/office/drawing/2014/main" id="{F9230D12-0D5C-40CB-B8FF-563ECD507797}"/>
              </a:ext>
            </a:extLst>
          </p:cNvPr>
          <p:cNvSpPr>
            <a:spLocks noGrp="1"/>
          </p:cNvSpPr>
          <p:nvPr>
            <p:ph type="sldNum" sz="quarter" idx="12"/>
          </p:nvPr>
        </p:nvSpPr>
        <p:spPr/>
        <p:txBody>
          <a:bodyPr/>
          <a:lstStyle/>
          <a:p>
            <a:r>
              <a:rPr lang="en-US"/>
              <a:t>Page</a:t>
            </a:r>
            <a:fld id="{68CDBAF2-F266-C14C-8ABF-54B90D837FA3}" type="slidenum">
              <a:rPr lang="en-US" smtClean="0"/>
              <a:pPr/>
              <a:t>23</a:t>
            </a:fld>
            <a:endParaRPr lang="en-US" dirty="0"/>
          </a:p>
        </p:txBody>
      </p:sp>
    </p:spTree>
    <p:extLst>
      <p:ext uri="{BB962C8B-B14F-4D97-AF65-F5344CB8AC3E}">
        <p14:creationId xmlns:p14="http://schemas.microsoft.com/office/powerpoint/2010/main" val="2091111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AC9CE-6474-4E2C-A27C-95D54568140A}"/>
              </a:ext>
            </a:extLst>
          </p:cNvPr>
          <p:cNvSpPr>
            <a:spLocks noGrp="1"/>
          </p:cNvSpPr>
          <p:nvPr>
            <p:ph type="title"/>
          </p:nvPr>
        </p:nvSpPr>
        <p:spPr>
          <a:xfrm>
            <a:off x="609600" y="418638"/>
            <a:ext cx="10972800" cy="1143000"/>
          </a:xfrm>
          <a:prstGeom prst="rect">
            <a:avLst/>
          </a:prstGeom>
        </p:spPr>
        <p:txBody>
          <a:bodyPr/>
          <a:lstStyle/>
          <a:p>
            <a:r>
              <a:rPr lang="en-US" dirty="0">
                <a:latin typeface="Times New Roman" panose="02020603050405020304" pitchFamily="18" charset="0"/>
                <a:cs typeface="Times New Roman" panose="02020603050405020304" pitchFamily="18" charset="0"/>
              </a:rPr>
              <a:t>What are our management options?</a:t>
            </a:r>
          </a:p>
        </p:txBody>
      </p:sp>
      <p:sp>
        <p:nvSpPr>
          <p:cNvPr id="3" name="Content Placeholder 2">
            <a:extLst>
              <a:ext uri="{FF2B5EF4-FFF2-40B4-BE49-F238E27FC236}">
                <a16:creationId xmlns:a16="http://schemas.microsoft.com/office/drawing/2014/main" id="{FC75A96A-FE4D-4E91-97E7-EABAE5DEFD9F}"/>
              </a:ext>
            </a:extLst>
          </p:cNvPr>
          <p:cNvSpPr>
            <a:spLocks noGrp="1"/>
          </p:cNvSpPr>
          <p:nvPr>
            <p:ph idx="4294967295"/>
          </p:nvPr>
        </p:nvSpPr>
        <p:spPr>
          <a:xfrm>
            <a:off x="609598" y="1565614"/>
            <a:ext cx="4720685" cy="6976219"/>
          </a:xfrm>
          <a:prstGeom prst="rect">
            <a:avLst/>
          </a:prstGeom>
        </p:spPr>
        <p:txBody>
          <a:bodyPr>
            <a:normAutofit/>
          </a:bodyPr>
          <a:lstStyle/>
          <a:p>
            <a:r>
              <a:rPr lang="en-US" dirty="0">
                <a:latin typeface="Times New Roman" panose="02020603050405020304" pitchFamily="18" charset="0"/>
                <a:cs typeface="Times New Roman" panose="02020603050405020304" pitchFamily="18" charset="0"/>
              </a:rPr>
              <a:t>32 case reports + 13 case series</a:t>
            </a:r>
          </a:p>
          <a:p>
            <a:r>
              <a:rPr lang="en-US" dirty="0">
                <a:latin typeface="Times New Roman" panose="02020603050405020304" pitchFamily="18" charset="0"/>
                <a:cs typeface="Times New Roman" panose="02020603050405020304" pitchFamily="18" charset="0"/>
              </a:rPr>
              <a:t>Results: no difference in confrontation vs non-confrontation; no singular psychotherapy/treatment that stands apart (Eastwood and Bisson, 2008)</a:t>
            </a:r>
          </a:p>
          <a:p>
            <a:r>
              <a:rPr lang="en-US" dirty="0">
                <a:latin typeface="Times New Roman" panose="02020603050405020304" pitchFamily="18" charset="0"/>
                <a:cs typeface="Times New Roman" panose="02020603050405020304" pitchFamily="18" charset="0"/>
              </a:rPr>
              <a:t>“No robust research evidence is available to support the effectiveness of a management strategy for factitious illness” (Bass and Halligan, 2014)</a:t>
            </a:r>
          </a:p>
        </p:txBody>
      </p:sp>
      <p:sp>
        <p:nvSpPr>
          <p:cNvPr id="4" name="Slide Number Placeholder 3">
            <a:extLst>
              <a:ext uri="{FF2B5EF4-FFF2-40B4-BE49-F238E27FC236}">
                <a16:creationId xmlns:a16="http://schemas.microsoft.com/office/drawing/2014/main" id="{8B15E837-85E1-407B-8EE5-A8A131C41F69}"/>
              </a:ext>
            </a:extLst>
          </p:cNvPr>
          <p:cNvSpPr>
            <a:spLocks noGrp="1"/>
          </p:cNvSpPr>
          <p:nvPr>
            <p:ph type="sldNum" sz="quarter" idx="12"/>
          </p:nvPr>
        </p:nvSpPr>
        <p:spPr/>
        <p:txBody>
          <a:bodyPr/>
          <a:lstStyle/>
          <a:p>
            <a:fld id="{68CDBAF2-F266-C14C-8ABF-54B90D837FA3}" type="slidenum">
              <a:rPr lang="en-US" smtClean="0"/>
              <a:pPr/>
              <a:t>3</a:t>
            </a:fld>
            <a:endParaRPr lang="en-US" dirty="0"/>
          </a:p>
        </p:txBody>
      </p:sp>
      <p:pic>
        <p:nvPicPr>
          <p:cNvPr id="6" name="Picture 5" descr="Text&#10;&#10;Description automatically generated">
            <a:extLst>
              <a:ext uri="{FF2B5EF4-FFF2-40B4-BE49-F238E27FC236}">
                <a16:creationId xmlns:a16="http://schemas.microsoft.com/office/drawing/2014/main" id="{4A5ACB88-A282-4B12-A0DE-3CBFABB0A89B}"/>
              </a:ext>
            </a:extLst>
          </p:cNvPr>
          <p:cNvPicPr>
            <a:picLocks noChangeAspect="1"/>
          </p:cNvPicPr>
          <p:nvPr/>
        </p:nvPicPr>
        <p:blipFill>
          <a:blip r:embed="rId2"/>
          <a:stretch>
            <a:fillRect/>
          </a:stretch>
        </p:blipFill>
        <p:spPr>
          <a:xfrm>
            <a:off x="5588395" y="1974362"/>
            <a:ext cx="5994005" cy="3831395"/>
          </a:xfrm>
          <a:prstGeom prst="rect">
            <a:avLst/>
          </a:prstGeom>
        </p:spPr>
      </p:pic>
    </p:spTree>
    <p:extLst>
      <p:ext uri="{BB962C8B-B14F-4D97-AF65-F5344CB8AC3E}">
        <p14:creationId xmlns:p14="http://schemas.microsoft.com/office/powerpoint/2010/main" val="236961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DD583-1C1D-4B80-8065-437D3AB0E88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Case vignette</a:t>
            </a:r>
          </a:p>
        </p:txBody>
      </p:sp>
      <p:sp>
        <p:nvSpPr>
          <p:cNvPr id="3" name="Content Placeholder 2">
            <a:extLst>
              <a:ext uri="{FF2B5EF4-FFF2-40B4-BE49-F238E27FC236}">
                <a16:creationId xmlns:a16="http://schemas.microsoft.com/office/drawing/2014/main" id="{8ACD9142-7258-4F24-9C30-98070375B456}"/>
              </a:ext>
            </a:extLst>
          </p:cNvPr>
          <p:cNvSpPr>
            <a:spLocks noGrp="1"/>
          </p:cNvSpPr>
          <p:nvPr>
            <p:ph idx="1"/>
          </p:nvPr>
        </p:nvSpPr>
        <p:spPr/>
        <p:txBody>
          <a:bodyPr/>
          <a:lstStyle/>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40 year old F PMH Behcet’s disease (unsubstantiated), recurrent venous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thromboemboli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(DVT), on Coumadin and followed by vascular medicine, admitted with right upper chest pain and diagnosed with right subclavian DVT. </a:t>
            </a:r>
          </a:p>
          <a:p>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cs typeface="Times New Roman" panose="02020603050405020304" pitchFamily="18" charset="0"/>
              </a:rPr>
              <a:t>F</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ound to have subtherapeutic INR but denied noncompliance with Coumadin.</a:t>
            </a:r>
          </a:p>
          <a:p>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Records reveal numerous admissions for either sub- or supratherapeutic Coumadin levels and suspicion of factitious disorder. </a:t>
            </a:r>
          </a:p>
        </p:txBody>
      </p:sp>
      <p:sp>
        <p:nvSpPr>
          <p:cNvPr id="4" name="Slide Number Placeholder 3">
            <a:extLst>
              <a:ext uri="{FF2B5EF4-FFF2-40B4-BE49-F238E27FC236}">
                <a16:creationId xmlns:a16="http://schemas.microsoft.com/office/drawing/2014/main" id="{CE6CFFC5-A294-4380-BC66-00A38D9DA03A}"/>
              </a:ext>
            </a:extLst>
          </p:cNvPr>
          <p:cNvSpPr>
            <a:spLocks noGrp="1"/>
          </p:cNvSpPr>
          <p:nvPr>
            <p:ph type="sldNum" sz="quarter" idx="12"/>
          </p:nvPr>
        </p:nvSpPr>
        <p:spPr/>
        <p:txBody>
          <a:bodyPr/>
          <a:lstStyle/>
          <a:p>
            <a:r>
              <a:rPr lang="en-US"/>
              <a:t>Page</a:t>
            </a:r>
            <a:fld id="{68CDBAF2-F266-C14C-8ABF-54B90D837FA3}" type="slidenum">
              <a:rPr lang="en-US" smtClean="0"/>
              <a:pPr/>
              <a:t>4</a:t>
            </a:fld>
            <a:endParaRPr lang="en-US" dirty="0"/>
          </a:p>
        </p:txBody>
      </p:sp>
    </p:spTree>
    <p:extLst>
      <p:ext uri="{BB962C8B-B14F-4D97-AF65-F5344CB8AC3E}">
        <p14:creationId xmlns:p14="http://schemas.microsoft.com/office/powerpoint/2010/main" val="247934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DD583-1C1D-4B80-8065-437D3AB0E88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Case vignette</a:t>
            </a:r>
          </a:p>
        </p:txBody>
      </p:sp>
      <p:sp>
        <p:nvSpPr>
          <p:cNvPr id="3" name="Content Placeholder 2">
            <a:extLst>
              <a:ext uri="{FF2B5EF4-FFF2-40B4-BE49-F238E27FC236}">
                <a16:creationId xmlns:a16="http://schemas.microsoft.com/office/drawing/2014/main" id="{8ACD9142-7258-4F24-9C30-98070375B456}"/>
              </a:ext>
            </a:extLst>
          </p:cNvPr>
          <p:cNvSpPr>
            <a:spLocks noGrp="1"/>
          </p:cNvSpPr>
          <p:nvPr>
            <p:ph idx="1"/>
          </p:nvPr>
        </p:nvSpPr>
        <p:spPr/>
        <p:txBody>
          <a:bodyPr/>
          <a:lstStyle/>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PPH bipolar disorder “</a:t>
            </a:r>
            <a:r>
              <a:rPr lang="en-US" dirty="0">
                <a:latin typeface="Times New Roman" panose="02020603050405020304" pitchFamily="18" charset="0"/>
                <a:ea typeface="Times New Roman" panose="02020603050405020304" pitchFamily="18" charset="0"/>
                <a:cs typeface="Times New Roman" panose="02020603050405020304" pitchFamily="18" charset="0"/>
              </a:rPr>
              <a:t>NOS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without overt evidence of severe manic or depressive symptoms. </a:t>
            </a:r>
            <a:r>
              <a:rPr lang="en-US" dirty="0">
                <a:latin typeface="Times New Roman" panose="02020603050405020304" pitchFamily="18" charset="0"/>
                <a:ea typeface="Times New Roman" panose="02020603050405020304" pitchFamily="18" charset="0"/>
                <a:cs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oncompliant with medications (gabapentin, quetiapine) and outpatient visits. Also hx of vague/inconsistent hallucinations, often linked to transient bouts of stress and/or various behaviors (such as pulling out IV lines or inappropriate use of medications). One parasuicidal gesture during adolescence (OD) but no other suicide attempts, substance abuse history, or legal issues. </a:t>
            </a:r>
          </a:p>
          <a:p>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Social hx: high school graduate, married (living with husband in their own home) with two children, unemployed (former retirement home aid), on disability for her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Behcet’s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She has applied for disability for her son and at one point was rejected due to her husband’s income; she once asked a social worker for legal aid in order to divorce and thereby qualify for social security for said son.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E6CFFC5-A294-4380-BC66-00A38D9DA03A}"/>
              </a:ext>
            </a:extLst>
          </p:cNvPr>
          <p:cNvSpPr>
            <a:spLocks noGrp="1"/>
          </p:cNvSpPr>
          <p:nvPr>
            <p:ph type="sldNum" sz="quarter" idx="12"/>
          </p:nvPr>
        </p:nvSpPr>
        <p:spPr/>
        <p:txBody>
          <a:bodyPr/>
          <a:lstStyle/>
          <a:p>
            <a:r>
              <a:rPr lang="en-US"/>
              <a:t>Page</a:t>
            </a:r>
            <a:fld id="{68CDBAF2-F266-C14C-8ABF-54B90D837FA3}" type="slidenum">
              <a:rPr lang="en-US" smtClean="0"/>
              <a:pPr/>
              <a:t>5</a:t>
            </a:fld>
            <a:endParaRPr lang="en-US" dirty="0"/>
          </a:p>
        </p:txBody>
      </p:sp>
    </p:spTree>
    <p:extLst>
      <p:ext uri="{BB962C8B-B14F-4D97-AF65-F5344CB8AC3E}">
        <p14:creationId xmlns:p14="http://schemas.microsoft.com/office/powerpoint/2010/main" val="160494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004A6-B921-4702-A2A0-7FE56E7F65F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Case vignette</a:t>
            </a:r>
          </a:p>
        </p:txBody>
      </p:sp>
      <p:sp>
        <p:nvSpPr>
          <p:cNvPr id="3" name="Content Placeholder 2">
            <a:extLst>
              <a:ext uri="{FF2B5EF4-FFF2-40B4-BE49-F238E27FC236}">
                <a16:creationId xmlns:a16="http://schemas.microsoft.com/office/drawing/2014/main" id="{8E8F67C9-AE01-4BEC-92BA-A6E5E463C013}"/>
              </a:ext>
            </a:extLst>
          </p:cNvPr>
          <p:cNvSpPr>
            <a:spLocks noGrp="1"/>
          </p:cNvSpPr>
          <p:nvPr>
            <p:ph idx="1"/>
          </p:nvPr>
        </p:nvSpPr>
        <p:spPr/>
        <p:txBody>
          <a:bodyPr/>
          <a:lstStyle/>
          <a:p>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Stressors: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mother-in-law was disabled post-stroke with 24-hour care needs and lived with the patient and husband; in past notes, the patient had confided that at times she felt her husband “chose” between her and his mother, and admitted not getting along with her mother-in-law “at all.” Also, one child has autism, who’s care had been described as “very stressful.” Husband is a trucker who disappears for days on end.  </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C4FAEDF-F9B9-4572-921B-B00555F428FB}"/>
              </a:ext>
            </a:extLst>
          </p:cNvPr>
          <p:cNvSpPr>
            <a:spLocks noGrp="1"/>
          </p:cNvSpPr>
          <p:nvPr>
            <p:ph type="sldNum" sz="quarter" idx="12"/>
          </p:nvPr>
        </p:nvSpPr>
        <p:spPr/>
        <p:txBody>
          <a:bodyPr/>
          <a:lstStyle/>
          <a:p>
            <a:r>
              <a:rPr lang="en-US"/>
              <a:t>Page</a:t>
            </a:r>
            <a:fld id="{68CDBAF2-F266-C14C-8ABF-54B90D837FA3}" type="slidenum">
              <a:rPr lang="en-US" smtClean="0"/>
              <a:pPr/>
              <a:t>6</a:t>
            </a:fld>
            <a:endParaRPr lang="en-US" dirty="0"/>
          </a:p>
        </p:txBody>
      </p:sp>
    </p:spTree>
    <p:extLst>
      <p:ext uri="{BB962C8B-B14F-4D97-AF65-F5344CB8AC3E}">
        <p14:creationId xmlns:p14="http://schemas.microsoft.com/office/powerpoint/2010/main" val="127024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C776-D868-4D8B-8798-FC441F3FEF9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Hospital Course</a:t>
            </a:r>
          </a:p>
        </p:txBody>
      </p:sp>
      <p:sp>
        <p:nvSpPr>
          <p:cNvPr id="3" name="Content Placeholder 2">
            <a:extLst>
              <a:ext uri="{FF2B5EF4-FFF2-40B4-BE49-F238E27FC236}">
                <a16:creationId xmlns:a16="http://schemas.microsoft.com/office/drawing/2014/main" id="{EC94B418-9DB2-4FAF-B158-90020517D7E3}"/>
              </a:ext>
            </a:extLst>
          </p:cNvPr>
          <p:cNvSpPr>
            <a:spLocks noGrp="1"/>
          </p:cNvSpPr>
          <p:nvPr>
            <p:ph idx="1"/>
          </p:nvPr>
        </p:nvSpPr>
        <p:spPr/>
        <p:txBody>
          <a:bodyPr/>
          <a:lstStyle/>
          <a:p>
            <a:r>
              <a:rPr lang="en-US" dirty="0">
                <a:effectLst/>
                <a:latin typeface="Times New Roman" panose="02020603050405020304" pitchFamily="18" charset="0"/>
                <a:ea typeface="Times New Roman" panose="02020603050405020304" pitchFamily="18" charset="0"/>
              </a:rPr>
              <a:t>After 10 days of dramatically-fluctuating, unexplained INR measurements, CL Psych is consulted for “depression and INR changes.” The primary team is annoyed by her, calling her “manipulative” and difficult, certain of the fact that she is inducing her own INR changes.</a:t>
            </a:r>
          </a:p>
          <a:p>
            <a:endParaRPr lang="en-US" dirty="0">
              <a:effectLst/>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rPr>
              <a:t>Psych exam: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engages appropriately, affect </a:t>
            </a:r>
            <a:r>
              <a:rPr lang="en-US" dirty="0">
                <a:latin typeface="Times New Roman" panose="02020603050405020304" pitchFamily="18" charset="0"/>
                <a:ea typeface="Times New Roman" panose="02020603050405020304" pitchFamily="18" charset="0"/>
                <a:cs typeface="Times New Roman" panose="02020603050405020304" pitchFamily="18" charset="0"/>
              </a:rPr>
              <a:t>f</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ull-range, though concrete/simple. She offers no explanation for fluctuating INR measures, though does admit that sometimes she “spaces out” or feels “too depressed” at home and loses track of her Coumadin counts. She denied depressive, anxious, psychotic, manic, or other overtly-psychiatric symptoms; she hoped to “get better soon and go home.” </a:t>
            </a:r>
          </a:p>
        </p:txBody>
      </p:sp>
      <p:sp>
        <p:nvSpPr>
          <p:cNvPr id="4" name="Slide Number Placeholder 3">
            <a:extLst>
              <a:ext uri="{FF2B5EF4-FFF2-40B4-BE49-F238E27FC236}">
                <a16:creationId xmlns:a16="http://schemas.microsoft.com/office/drawing/2014/main" id="{9E3F2CE2-892D-44A6-ADE7-2A8DE95544CD}"/>
              </a:ext>
            </a:extLst>
          </p:cNvPr>
          <p:cNvSpPr>
            <a:spLocks noGrp="1"/>
          </p:cNvSpPr>
          <p:nvPr>
            <p:ph type="sldNum" sz="quarter" idx="12"/>
          </p:nvPr>
        </p:nvSpPr>
        <p:spPr/>
        <p:txBody>
          <a:bodyPr/>
          <a:lstStyle/>
          <a:p>
            <a:r>
              <a:rPr lang="en-US"/>
              <a:t>Page</a:t>
            </a:r>
            <a:fld id="{68CDBAF2-F266-C14C-8ABF-54B90D837FA3}" type="slidenum">
              <a:rPr lang="en-US" smtClean="0"/>
              <a:pPr/>
              <a:t>7</a:t>
            </a:fld>
            <a:endParaRPr lang="en-US" dirty="0"/>
          </a:p>
        </p:txBody>
      </p:sp>
    </p:spTree>
    <p:extLst>
      <p:ext uri="{BB962C8B-B14F-4D97-AF65-F5344CB8AC3E}">
        <p14:creationId xmlns:p14="http://schemas.microsoft.com/office/powerpoint/2010/main" val="7182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C776-D868-4D8B-8798-FC441F3FEF9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Hospital Course</a:t>
            </a:r>
          </a:p>
        </p:txBody>
      </p:sp>
      <p:sp>
        <p:nvSpPr>
          <p:cNvPr id="3" name="Content Placeholder 2">
            <a:extLst>
              <a:ext uri="{FF2B5EF4-FFF2-40B4-BE49-F238E27FC236}">
                <a16:creationId xmlns:a16="http://schemas.microsoft.com/office/drawing/2014/main" id="{EC94B418-9DB2-4FAF-B158-90020517D7E3}"/>
              </a:ext>
            </a:extLst>
          </p:cNvPr>
          <p:cNvSpPr>
            <a:spLocks noGrp="1"/>
          </p:cNvSpPr>
          <p:nvPr>
            <p:ph idx="1"/>
          </p:nvPr>
        </p:nvSpPr>
        <p:spPr/>
        <p:txBody>
          <a:bodyPr/>
          <a:lstStyle/>
          <a:p>
            <a:r>
              <a:rPr lang="en-US" dirty="0">
                <a:latin typeface="Times New Roman" panose="02020603050405020304" pitchFamily="18" charset="0"/>
                <a:ea typeface="Times New Roman" panose="02020603050405020304" pitchFamily="18" charset="0"/>
              </a:rPr>
              <a:t>Sitter/be</a:t>
            </a:r>
            <a:r>
              <a:rPr lang="en-US" dirty="0">
                <a:effectLst/>
                <a:latin typeface="Times New Roman" panose="02020603050405020304" pitchFamily="18" charset="0"/>
                <a:ea typeface="Times New Roman" panose="02020603050405020304" pitchFamily="18" charset="0"/>
              </a:rPr>
              <a:t>dside companion and mouth checks were ordered, and it was discovered that the patient had been “</a:t>
            </a:r>
            <a:r>
              <a:rPr lang="en-US" dirty="0" err="1">
                <a:effectLst/>
                <a:latin typeface="Times New Roman" panose="02020603050405020304" pitchFamily="18" charset="0"/>
                <a:ea typeface="Times New Roman" panose="02020603050405020304" pitchFamily="18" charset="0"/>
              </a:rPr>
              <a:t>cheeking</a:t>
            </a:r>
            <a:r>
              <a:rPr lang="en-US" dirty="0">
                <a:effectLst/>
                <a:latin typeface="Times New Roman" panose="02020603050405020304" pitchFamily="18" charset="0"/>
                <a:ea typeface="Times New Roman" panose="02020603050405020304" pitchFamily="18" charset="0"/>
              </a:rPr>
              <a:t>” her Coumadin. She quickly complied with doses, achieved a therapeutic INR, and was medically cleared. </a:t>
            </a:r>
          </a:p>
          <a:p>
            <a:endParaRPr lang="en-US" dirty="0"/>
          </a:p>
          <a:p>
            <a:r>
              <a:rPr lang="en-US" dirty="0">
                <a:latin typeface="Times New Roman" panose="02020603050405020304" pitchFamily="18" charset="0"/>
                <a:ea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rPr>
              <a:t>rimary team was compelled to discharge her home with “a verbal warning” vs admit to inpatient psychiatry per our discretion (what would you do at this juncture?)</a:t>
            </a:r>
          </a:p>
          <a:p>
            <a:endParaRPr lang="en-US" sz="2400"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CL felt compelled to address the readmission cycle: gathered medical team, vascular medicine consultant, and psychiatric social worker to draft an interdisciplinary behavioral contract</a:t>
            </a:r>
          </a:p>
        </p:txBody>
      </p:sp>
      <p:sp>
        <p:nvSpPr>
          <p:cNvPr id="4" name="Slide Number Placeholder 3">
            <a:extLst>
              <a:ext uri="{FF2B5EF4-FFF2-40B4-BE49-F238E27FC236}">
                <a16:creationId xmlns:a16="http://schemas.microsoft.com/office/drawing/2014/main" id="{9E3F2CE2-892D-44A6-ADE7-2A8DE95544CD}"/>
              </a:ext>
            </a:extLst>
          </p:cNvPr>
          <p:cNvSpPr>
            <a:spLocks noGrp="1"/>
          </p:cNvSpPr>
          <p:nvPr>
            <p:ph type="sldNum" sz="quarter" idx="12"/>
          </p:nvPr>
        </p:nvSpPr>
        <p:spPr/>
        <p:txBody>
          <a:bodyPr/>
          <a:lstStyle/>
          <a:p>
            <a:r>
              <a:rPr lang="en-US"/>
              <a:t>Page</a:t>
            </a:r>
            <a:fld id="{68CDBAF2-F266-C14C-8ABF-54B90D837FA3}" type="slidenum">
              <a:rPr lang="en-US" smtClean="0"/>
              <a:pPr/>
              <a:t>8</a:t>
            </a:fld>
            <a:endParaRPr lang="en-US" dirty="0"/>
          </a:p>
        </p:txBody>
      </p:sp>
    </p:spTree>
    <p:extLst>
      <p:ext uri="{BB962C8B-B14F-4D97-AF65-F5344CB8AC3E}">
        <p14:creationId xmlns:p14="http://schemas.microsoft.com/office/powerpoint/2010/main" val="306679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C776-D868-4D8B-8798-FC441F3FEF9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Hospital Course</a:t>
            </a:r>
          </a:p>
        </p:txBody>
      </p:sp>
      <p:sp>
        <p:nvSpPr>
          <p:cNvPr id="3" name="Content Placeholder 2">
            <a:extLst>
              <a:ext uri="{FF2B5EF4-FFF2-40B4-BE49-F238E27FC236}">
                <a16:creationId xmlns:a16="http://schemas.microsoft.com/office/drawing/2014/main" id="{EC94B418-9DB2-4FAF-B158-90020517D7E3}"/>
              </a:ext>
            </a:extLst>
          </p:cNvPr>
          <p:cNvSpPr>
            <a:spLocks noGrp="1"/>
          </p:cNvSpPr>
          <p:nvPr>
            <p:ph idx="1"/>
          </p:nvPr>
        </p:nvSpPr>
        <p:spPr/>
        <p:txBody>
          <a:bodyPr/>
          <a:lstStyle/>
          <a:p>
            <a:r>
              <a:rPr lang="en-US" dirty="0">
                <a:latin typeface="Times New Roman" panose="02020603050405020304" pitchFamily="18" charset="0"/>
                <a:ea typeface="Times New Roman" panose="02020603050405020304" pitchFamily="18" charset="0"/>
              </a:rPr>
              <a:t>Document based on previous</a:t>
            </a:r>
            <a:r>
              <a:rPr lang="en-US" dirty="0">
                <a:effectLst/>
                <a:latin typeface="Times New Roman" panose="02020603050405020304" pitchFamily="18" charset="0"/>
                <a:ea typeface="Times New Roman" panose="02020603050405020304" pitchFamily="18" charset="0"/>
              </a:rPr>
              <a:t> behavioral contract used in FD and other behavioral cases. It included language regarding use of a bedside companion, mouth checks, room sweeps, and other interventions should the patient be readmitted with a medically-unexplained INR change. </a:t>
            </a:r>
          </a:p>
          <a:p>
            <a:endParaRPr lang="en-US" dirty="0">
              <a:effectLst/>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Calibri" panose="020F0502020204030204" pitchFamily="34" charset="0"/>
                <a:cs typeface="Times New Roman" panose="02020603050405020304" pitchFamily="18" charset="0"/>
              </a:rPr>
              <a:t>Then presented to both patient and husband, and explained that if she didn’t sign, she would be admitted to inpatient psych on grounds of inability to care for self (given that her environmental, family, medical, and psychiatric situations had not changed)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E3F2CE2-892D-44A6-ADE7-2A8DE95544CD}"/>
              </a:ext>
            </a:extLst>
          </p:cNvPr>
          <p:cNvSpPr>
            <a:spLocks noGrp="1"/>
          </p:cNvSpPr>
          <p:nvPr>
            <p:ph type="sldNum" sz="quarter" idx="12"/>
          </p:nvPr>
        </p:nvSpPr>
        <p:spPr/>
        <p:txBody>
          <a:bodyPr/>
          <a:lstStyle/>
          <a:p>
            <a:r>
              <a:rPr lang="en-US"/>
              <a:t>Page</a:t>
            </a:r>
            <a:fld id="{68CDBAF2-F266-C14C-8ABF-54B90D837FA3}" type="slidenum">
              <a:rPr lang="en-US" smtClean="0"/>
              <a:pPr/>
              <a:t>9</a:t>
            </a:fld>
            <a:endParaRPr lang="en-US" dirty="0"/>
          </a:p>
        </p:txBody>
      </p:sp>
    </p:spTree>
    <p:extLst>
      <p:ext uri="{BB962C8B-B14F-4D97-AF65-F5344CB8AC3E}">
        <p14:creationId xmlns:p14="http://schemas.microsoft.com/office/powerpoint/2010/main" val="282277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APM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ate xmlns="d5af13c4-72b1-41c9-8507-7e9ed24d93a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8" ma:contentTypeDescription="Create a new document." ma:contentTypeScope="" ma:versionID="17e2f4a2ad1881d57ffd08403939dde2">
  <xsd:schema xmlns:xsd="http://www.w3.org/2001/XMLSchema" xmlns:xs="http://www.w3.org/2001/XMLSchema" xmlns:p="http://schemas.microsoft.com/office/2006/metadata/properties" xmlns:ns1="http://schemas.microsoft.com/sharepoint/v3" xmlns:ns2="7f3cf475-0395-4332-a22f-87d7b85be7f2" xmlns:ns3="d5af13c4-72b1-41c9-8507-7e9ed24d93ac" targetNamespace="http://schemas.microsoft.com/office/2006/metadata/properties" ma:root="true" ma:fieldsID="8281bf19a820b09bf04122469932c4e1" ns1:_="" ns2:_="" ns3:_="">
    <xsd:import namespace="http://schemas.microsoft.com/sharepoint/v3"/>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1:_ip_UnifiedCompliancePolicyProperties" minOccurs="0"/>
                <xsd:element ref="ns1:_ip_UnifiedCompliancePolicyUIAction" minOccurs="0"/>
                <xsd:element ref="ns3:MediaServiceAutoKeyPoints" minOccurs="0"/>
                <xsd:element ref="ns3:MediaServiceKeyPoints" minOccurs="0"/>
                <xsd:element ref="ns3:MediaLengthInSeconds"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Length (seconds)" ma:internalName="MediaLengthInSeconds" ma:readOnly="true">
      <xsd:simpleType>
        <xsd:restriction base="dms:Unknown"/>
      </xsd:simpleType>
    </xsd:element>
    <xsd:element name="Date" ma:index="25" nillable="true" ma:displayName="Date"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F9EE7F-82E1-4A4A-ACA8-B0A781BE4987}">
  <ds:schemaRefs>
    <ds:schemaRef ds:uri="http://schemas.microsoft.com/sharepoint/v3/contenttype/forms"/>
  </ds:schemaRefs>
</ds:datastoreItem>
</file>

<file path=customXml/itemProps2.xml><?xml version="1.0" encoding="utf-8"?>
<ds:datastoreItem xmlns:ds="http://schemas.openxmlformats.org/officeDocument/2006/customXml" ds:itemID="{6360AA4B-0C74-43BA-862E-50B2110804B8}">
  <ds:schemaRefs>
    <ds:schemaRef ds:uri="http://purl.org/dc/dcmitype/"/>
    <ds:schemaRef ds:uri="http://schemas.microsoft.com/office/2006/metadata/properties"/>
    <ds:schemaRef ds:uri="http://purl.org/dc/terms/"/>
    <ds:schemaRef ds:uri="http://purl.org/dc/elements/1.1/"/>
    <ds:schemaRef ds:uri="d5af13c4-72b1-41c9-8507-7e9ed24d93ac"/>
    <ds:schemaRef ds:uri="http://schemas.microsoft.com/sharepoint/v3"/>
    <ds:schemaRef ds:uri="7f3cf475-0395-4332-a22f-87d7b85be7f2"/>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42B48B5-5FF8-49E2-9D36-F27F000F44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388</TotalTime>
  <Words>1574</Words>
  <Application>Microsoft Office PowerPoint</Application>
  <PresentationFormat>Widescreen</PresentationFormat>
  <Paragraphs>118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Wingdings</vt:lpstr>
      <vt:lpstr>APM template</vt:lpstr>
      <vt:lpstr>“When should involuntary psychiatric commitment be considered?”</vt:lpstr>
      <vt:lpstr>Disclosures</vt:lpstr>
      <vt:lpstr>What are our management options?</vt:lpstr>
      <vt:lpstr>Case vignette</vt:lpstr>
      <vt:lpstr>Case vignette</vt:lpstr>
      <vt:lpstr>Case vignette</vt:lpstr>
      <vt:lpstr>Hospital Course</vt:lpstr>
      <vt:lpstr>Hospital Course</vt:lpstr>
      <vt:lpstr>Hospital Course</vt:lpstr>
      <vt:lpstr>Behavioral Contract</vt:lpstr>
      <vt:lpstr>PowerPoint Presentation</vt:lpstr>
      <vt:lpstr>PowerPoint Presentation</vt:lpstr>
      <vt:lpstr>PowerPoint Presentation</vt:lpstr>
      <vt:lpstr>Behavioral Contract – teeth?</vt:lpstr>
      <vt:lpstr>Hospital Course</vt:lpstr>
      <vt:lpstr>What is the role for behavioral modification interventions?</vt:lpstr>
      <vt:lpstr>Behavioral Interventions: Conditioning and Contracts</vt:lpstr>
      <vt:lpstr>Behavioral Interventions: Conditioning and Contracts</vt:lpstr>
      <vt:lpstr>Examples in FD</vt:lpstr>
      <vt:lpstr>Examples in FD</vt:lpstr>
      <vt:lpstr>Inpatient Tx and FD</vt:lpstr>
      <vt:lpstr>Inpatient Tx, Behavioral strategies, and FD</vt:lpstr>
      <vt:lpstr>References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Holly Riester</dc:creator>
  <cp:lastModifiedBy>Jimenez, Xavier</cp:lastModifiedBy>
  <cp:revision>26</cp:revision>
  <dcterms:created xsi:type="dcterms:W3CDTF">2020-09-23T18:24:29Z</dcterms:created>
  <dcterms:modified xsi:type="dcterms:W3CDTF">2021-10-13T19:53:29Z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