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7010400" cy="9296400"/>
  <p:embeddedFontLst>
    <p:embeddedFont>
      <p:font typeface="Corbel"/>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0" roundtripDataSignature="AMtx7mh2lE9lwdVERww2ZfVm39JVxxYM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Corbel-regular.fntdata"/><Relationship Id="rId41" Type="http://schemas.openxmlformats.org/officeDocument/2006/relationships/slide" Target="slides/slide36.xml"/><Relationship Id="rId44" Type="http://schemas.openxmlformats.org/officeDocument/2006/relationships/font" Target="fonts/Corbel-italic.fntdata"/><Relationship Id="rId43" Type="http://schemas.openxmlformats.org/officeDocument/2006/relationships/font" Target="fonts/Corbel-bold.fntdata"/><Relationship Id="rId46" Type="http://schemas.openxmlformats.org/officeDocument/2006/relationships/font" Target="fonts/CenturyGothic-regular.fntdata"/><Relationship Id="rId45" Type="http://schemas.openxmlformats.org/officeDocument/2006/relationships/font" Target="fonts/Corbel-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07" name="Google Shape;107;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8c1d0a3e6_0_3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 name="Google Shape;175;gf8c1d0a3e6_0_36: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371a35f9c_0_11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3" name="Google Shape;183;gf371a35f9c_0_1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a0568d7eb_0_6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2" name="Google Shape;192;gfa0568d7eb_0_64: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a0568d7eb_0_6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8" name="Google Shape;198;gfa0568d7eb_0_69: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8c1d0a3e6_0_3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4" name="Google Shape;204;gf8c1d0a3e6_0_30: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1" name="Google Shape;211;p3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a0568d7eb_0_1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gfa0568d7eb_0_12: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8c1d0a3e6_0_4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8" name="Google Shape;228;gf8c1d0a3e6_0_43: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371a35f9c_0_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4" name="Google Shape;234;gf371a35f9c_0_3: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371a35f9c_0_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 name="Google Shape;240;gf371a35f9c_0_8: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8c1d0a3e6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gf8c1d0a3e6_0_0: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f371a35f9c_0_13: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f371a35f9c_0_13:notes"/>
          <p:cNvSpPr txBox="1"/>
          <p:nvPr>
            <p:ph idx="1" type="body"/>
          </p:nvPr>
        </p:nvSpPr>
        <p:spPr>
          <a:xfrm>
            <a:off x="701040" y="4415790"/>
            <a:ext cx="5608200" cy="41835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This was a Tennessee only invitational breakfast.</a:t>
            </a:r>
            <a:endParaRPr/>
          </a:p>
        </p:txBody>
      </p:sp>
      <p:sp>
        <p:nvSpPr>
          <p:cNvPr id="247" name="Google Shape;247;gf371a35f9c_0_13:notes"/>
          <p:cNvSpPr txBox="1"/>
          <p:nvPr>
            <p:ph idx="12" type="sldNum"/>
          </p:nvPr>
        </p:nvSpPr>
        <p:spPr>
          <a:xfrm>
            <a:off x="3970938" y="8829967"/>
            <a:ext cx="3037800" cy="4647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fa0568d7eb_0_2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3" name="Google Shape;253;gfa0568d7eb_0_29: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fa0568d7eb_0_3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9" name="Google Shape;259;gfa0568d7eb_0_34: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a0568d7eb_0_3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5" name="Google Shape;265;gfa0568d7eb_0_39: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a0568d7eb_0_4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1" name="Google Shape;271;gfa0568d7eb_0_44: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fa0568d7eb_0_4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7" name="Google Shape;277;gfa0568d7eb_0_49: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a0568d7eb_0_5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3" name="Google Shape;283;gfa0568d7eb_0_54: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a0568d7eb_0_5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9" name="Google Shape;289;gfa0568d7eb_0_59: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a0568d7eb_0_14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5" name="Google Shape;295;gfa0568d7eb_0_149:notes"/>
          <p:cNvSpPr/>
          <p:nvPr>
            <p:ph idx="2" type="sldImg"/>
          </p:nvPr>
        </p:nvSpPr>
        <p:spPr>
          <a:xfrm>
            <a:off x="389467" y="697230"/>
            <a:ext cx="62316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f8c1d0a3e6_0_6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1" name="Google Shape;301;gf8c1d0a3e6_0_64: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8c1d0a3e6_0_2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1" name="Google Shape;121;gf8c1d0a3e6_0_24:notes"/>
          <p:cNvSpPr/>
          <p:nvPr>
            <p:ph idx="2" type="sldImg"/>
          </p:nvPr>
        </p:nvSpPr>
        <p:spPr>
          <a:xfrm>
            <a:off x="1168630" y="697230"/>
            <a:ext cx="4674000" cy="3486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09" name="Google Shape;309;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22" name="Google Shape;322;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4" name="Google Shape;334;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4" name="Google Shape;344;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51" name="Google Shape;351;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64" name="Google Shape;364;p2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fa0568d7eb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fa0568d7eb_0_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1" name="Google Shape;381;gfa0568d7eb_0_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371a35f9c_0_9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f371a35f9c_0_9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9" name="Google Shape;129;gf371a35f9c_0_9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371a35f9c_0_10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371a35f9c_0_10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7" name="Google Shape;137;gf371a35f9c_0_10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371a35f9c_0_21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4" name="Google Shape;144;gf371a35f9c_0_2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371a35f9c_0_31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371a35f9c_0_31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2" name="Google Shape;152;gf371a35f9c_0_31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371a35f9c_0_31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371a35f9c_0_31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 name="Google Shape;160;gf371a35f9c_0_31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371a35f9c_0_3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371a35f9c_0_32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8" name="Google Shape;168;gf371a35f9c_0_32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65"/>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65"/>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6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7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7"/>
          <p:cNvSpPr txBox="1"/>
          <p:nvPr>
            <p:ph idx="1" type="body"/>
          </p:nvPr>
        </p:nvSpPr>
        <p:spPr>
          <a:xfrm rot="5400000">
            <a:off x="3991839" y="-777240"/>
            <a:ext cx="4206240" cy="9784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7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1" name="Shape 81"/>
        <p:cNvGrpSpPr/>
        <p:nvPr/>
      </p:nvGrpSpPr>
      <p:grpSpPr>
        <a:xfrm>
          <a:off x="0" y="0"/>
          <a:ext cx="0" cy="0"/>
          <a:chOff x="0" y="0"/>
          <a:chExt cx="0" cy="0"/>
        </a:xfrm>
      </p:grpSpPr>
      <p:sp>
        <p:nvSpPr>
          <p:cNvPr id="82" name="Google Shape;82;p78"/>
          <p:cNvSpPr/>
          <p:nvPr/>
        </p:nvSpPr>
        <p:spPr>
          <a:xfrm>
            <a:off x="9019312" y="0"/>
            <a:ext cx="27432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8"/>
          <p:cNvSpPr txBox="1"/>
          <p:nvPr>
            <p:ph type="title"/>
          </p:nvPr>
        </p:nvSpPr>
        <p:spPr>
          <a:xfrm rot="5400000">
            <a:off x="7413033" y="2022229"/>
            <a:ext cx="5897562" cy="240238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8"/>
          <p:cNvSpPr txBox="1"/>
          <p:nvPr>
            <p:ph idx="1" type="body"/>
          </p:nvPr>
        </p:nvSpPr>
        <p:spPr>
          <a:xfrm rot="5400000">
            <a:off x="1876063" y="-763227"/>
            <a:ext cx="5897562" cy="7973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78"/>
          <p:cNvSpPr txBox="1"/>
          <p:nvPr>
            <p:ph idx="10" type="dt"/>
          </p:nvPr>
        </p:nvSpPr>
        <p:spPr>
          <a:xfrm>
            <a:off x="838200" y="6422854"/>
            <a:ext cx="2743196"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78"/>
          <p:cNvSpPr txBox="1"/>
          <p:nvPr>
            <p:ph idx="11" type="ftr"/>
          </p:nvPr>
        </p:nvSpPr>
        <p:spPr>
          <a:xfrm>
            <a:off x="3776135" y="6422854"/>
            <a:ext cx="427966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78"/>
          <p:cNvSpPr txBox="1"/>
          <p:nvPr>
            <p:ph idx="12" type="sldNum"/>
          </p:nvPr>
        </p:nvSpPr>
        <p:spPr>
          <a:xfrm>
            <a:off x="8073048" y="6422854"/>
            <a:ext cx="879759"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88" name="Shape 88"/>
        <p:cNvGrpSpPr/>
        <p:nvPr/>
      </p:nvGrpSpPr>
      <p:grpSpPr>
        <a:xfrm>
          <a:off x="0" y="0"/>
          <a:ext cx="0" cy="0"/>
          <a:chOff x="0" y="0"/>
          <a:chExt cx="0" cy="0"/>
        </a:xfrm>
      </p:grpSpPr>
      <p:sp>
        <p:nvSpPr>
          <p:cNvPr id="89" name="Google Shape;89;gf8c1d0a3e6_0_139"/>
          <p:cNvSpPr txBox="1"/>
          <p:nvPr>
            <p:ph type="title"/>
          </p:nvPr>
        </p:nvSpPr>
        <p:spPr>
          <a:xfrm>
            <a:off x="3014413" y="339184"/>
            <a:ext cx="6148800" cy="573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4000"/>
              <a:buNone/>
              <a:defRPr b="0" i="0" sz="3600">
                <a:solidFill>
                  <a:srgbClr val="33007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gf8c1d0a3e6_0_139"/>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gf8c1d0a3e6_0_139"/>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f8c1d0a3e6_0_139"/>
          <p:cNvSpPr txBox="1"/>
          <p:nvPr>
            <p:ph idx="12" type="sldNum"/>
          </p:nvPr>
        </p:nvSpPr>
        <p:spPr>
          <a:xfrm>
            <a:off x="8778240" y="6377940"/>
            <a:ext cx="2804100" cy="1848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p:spTree>
      <p:nvGrpSpPr>
        <p:cNvPr id="93" name="Shape 93"/>
        <p:cNvGrpSpPr/>
        <p:nvPr/>
      </p:nvGrpSpPr>
      <p:grpSpPr>
        <a:xfrm>
          <a:off x="0" y="0"/>
          <a:ext cx="0" cy="0"/>
          <a:chOff x="0" y="0"/>
          <a:chExt cx="0" cy="0"/>
        </a:xfrm>
      </p:grpSpPr>
      <p:sp>
        <p:nvSpPr>
          <p:cNvPr id="94" name="Google Shape;94;gf8c1d0a3e6_0_144"/>
          <p:cNvSpPr txBox="1"/>
          <p:nvPr>
            <p:ph type="title"/>
          </p:nvPr>
        </p:nvSpPr>
        <p:spPr>
          <a:xfrm>
            <a:off x="3014413" y="339184"/>
            <a:ext cx="6148800" cy="573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4000"/>
              <a:buNone/>
              <a:defRPr b="0" i="0" sz="3600">
                <a:solidFill>
                  <a:srgbClr val="33007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gf8c1d0a3e6_0_144"/>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rtl="0" algn="l">
              <a:spcBef>
                <a:spcPts val="1200"/>
              </a:spcBef>
              <a:spcAft>
                <a:spcPts val="0"/>
              </a:spcAft>
              <a:buSzPts val="2200"/>
              <a:buNone/>
              <a:defRPr/>
            </a:lvl1pPr>
            <a:lvl2pPr indent="-228600" lvl="1" marL="914400" rtl="0" algn="l">
              <a:spcBef>
                <a:spcPts val="200"/>
              </a:spcBef>
              <a:spcAft>
                <a:spcPts val="0"/>
              </a:spcAft>
              <a:buSzPts val="2000"/>
              <a:buNone/>
              <a:defRPr/>
            </a:lvl2pPr>
            <a:lvl3pPr indent="-228600" lvl="2" marL="1371600" rtl="0" algn="l">
              <a:spcBef>
                <a:spcPts val="400"/>
              </a:spcBef>
              <a:spcAft>
                <a:spcPts val="0"/>
              </a:spcAft>
              <a:buSzPts val="1800"/>
              <a:buNone/>
              <a:defRPr/>
            </a:lvl3pPr>
            <a:lvl4pPr indent="-228600" lvl="3" marL="1828800" rtl="0" algn="l">
              <a:spcBef>
                <a:spcPts val="400"/>
              </a:spcBef>
              <a:spcAft>
                <a:spcPts val="0"/>
              </a:spcAft>
              <a:buSzPts val="1600"/>
              <a:buNone/>
              <a:defRPr/>
            </a:lvl4pPr>
            <a:lvl5pPr indent="-228600" lvl="4" marL="2286000" rtl="0" algn="l">
              <a:spcBef>
                <a:spcPts val="400"/>
              </a:spcBef>
              <a:spcAft>
                <a:spcPts val="0"/>
              </a:spcAft>
              <a:buSzPts val="1600"/>
              <a:buNone/>
              <a:defRPr/>
            </a:lvl5pPr>
            <a:lvl6pPr indent="-228600" lvl="5" marL="2743200" rtl="0" algn="l">
              <a:spcBef>
                <a:spcPts val="400"/>
              </a:spcBef>
              <a:spcAft>
                <a:spcPts val="0"/>
              </a:spcAft>
              <a:buSzPts val="1600"/>
              <a:buNone/>
              <a:defRPr/>
            </a:lvl6pPr>
            <a:lvl7pPr indent="-228600" lvl="6" marL="3200400" rtl="0" algn="l">
              <a:spcBef>
                <a:spcPts val="400"/>
              </a:spcBef>
              <a:spcAft>
                <a:spcPts val="0"/>
              </a:spcAft>
              <a:buSzPts val="1600"/>
              <a:buNone/>
              <a:defRPr/>
            </a:lvl7pPr>
            <a:lvl8pPr indent="-228600" lvl="7" marL="3657600" rtl="0" algn="l">
              <a:spcBef>
                <a:spcPts val="400"/>
              </a:spcBef>
              <a:spcAft>
                <a:spcPts val="0"/>
              </a:spcAft>
              <a:buSzPts val="1600"/>
              <a:buNone/>
              <a:defRPr/>
            </a:lvl8pPr>
            <a:lvl9pPr indent="-228600" lvl="8" marL="4114800" rtl="0" algn="l">
              <a:spcBef>
                <a:spcPts val="400"/>
              </a:spcBef>
              <a:spcAft>
                <a:spcPts val="400"/>
              </a:spcAft>
              <a:buSzPts val="1600"/>
              <a:buNone/>
              <a:defRPr/>
            </a:lvl9pPr>
          </a:lstStyle>
          <a:p/>
        </p:txBody>
      </p:sp>
      <p:sp>
        <p:nvSpPr>
          <p:cNvPr id="96" name="Google Shape;96;gf8c1d0a3e6_0_144"/>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rtl="0" algn="l">
              <a:spcBef>
                <a:spcPts val="1200"/>
              </a:spcBef>
              <a:spcAft>
                <a:spcPts val="0"/>
              </a:spcAft>
              <a:buSzPts val="2200"/>
              <a:buNone/>
              <a:defRPr/>
            </a:lvl1pPr>
            <a:lvl2pPr indent="-228600" lvl="1" marL="914400" rtl="0" algn="l">
              <a:spcBef>
                <a:spcPts val="200"/>
              </a:spcBef>
              <a:spcAft>
                <a:spcPts val="0"/>
              </a:spcAft>
              <a:buSzPts val="2000"/>
              <a:buNone/>
              <a:defRPr/>
            </a:lvl2pPr>
            <a:lvl3pPr indent="-228600" lvl="2" marL="1371600" rtl="0" algn="l">
              <a:spcBef>
                <a:spcPts val="400"/>
              </a:spcBef>
              <a:spcAft>
                <a:spcPts val="0"/>
              </a:spcAft>
              <a:buSzPts val="1800"/>
              <a:buNone/>
              <a:defRPr/>
            </a:lvl3pPr>
            <a:lvl4pPr indent="-228600" lvl="3" marL="1828800" rtl="0" algn="l">
              <a:spcBef>
                <a:spcPts val="400"/>
              </a:spcBef>
              <a:spcAft>
                <a:spcPts val="0"/>
              </a:spcAft>
              <a:buSzPts val="1600"/>
              <a:buNone/>
              <a:defRPr/>
            </a:lvl4pPr>
            <a:lvl5pPr indent="-228600" lvl="4" marL="2286000" rtl="0" algn="l">
              <a:spcBef>
                <a:spcPts val="400"/>
              </a:spcBef>
              <a:spcAft>
                <a:spcPts val="0"/>
              </a:spcAft>
              <a:buSzPts val="1600"/>
              <a:buNone/>
              <a:defRPr/>
            </a:lvl5pPr>
            <a:lvl6pPr indent="-228600" lvl="5" marL="2743200" rtl="0" algn="l">
              <a:spcBef>
                <a:spcPts val="400"/>
              </a:spcBef>
              <a:spcAft>
                <a:spcPts val="0"/>
              </a:spcAft>
              <a:buSzPts val="1600"/>
              <a:buNone/>
              <a:defRPr/>
            </a:lvl6pPr>
            <a:lvl7pPr indent="-228600" lvl="6" marL="3200400" rtl="0" algn="l">
              <a:spcBef>
                <a:spcPts val="400"/>
              </a:spcBef>
              <a:spcAft>
                <a:spcPts val="0"/>
              </a:spcAft>
              <a:buSzPts val="1600"/>
              <a:buNone/>
              <a:defRPr/>
            </a:lvl7pPr>
            <a:lvl8pPr indent="-228600" lvl="7" marL="3657600" rtl="0" algn="l">
              <a:spcBef>
                <a:spcPts val="400"/>
              </a:spcBef>
              <a:spcAft>
                <a:spcPts val="0"/>
              </a:spcAft>
              <a:buSzPts val="1600"/>
              <a:buNone/>
              <a:defRPr/>
            </a:lvl8pPr>
            <a:lvl9pPr indent="-228600" lvl="8" marL="4114800" rtl="0" algn="l">
              <a:spcBef>
                <a:spcPts val="400"/>
              </a:spcBef>
              <a:spcAft>
                <a:spcPts val="400"/>
              </a:spcAft>
              <a:buSzPts val="1600"/>
              <a:buNone/>
              <a:defRPr/>
            </a:lvl9pPr>
          </a:lstStyle>
          <a:p/>
        </p:txBody>
      </p:sp>
      <p:sp>
        <p:nvSpPr>
          <p:cNvPr id="97" name="Google Shape;97;gf8c1d0a3e6_0_144"/>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f8c1d0a3e6_0_144"/>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gf8c1d0a3e6_0_144"/>
          <p:cNvSpPr txBox="1"/>
          <p:nvPr>
            <p:ph idx="12" type="sldNum"/>
          </p:nvPr>
        </p:nvSpPr>
        <p:spPr>
          <a:xfrm>
            <a:off x="8778240" y="6377940"/>
            <a:ext cx="2804100" cy="1848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Blank">
    <p:bg>
      <p:bgPr>
        <a:solidFill>
          <a:schemeClr val="lt1"/>
        </a:solidFill>
      </p:bgPr>
    </p:bg>
    <p:spTree>
      <p:nvGrpSpPr>
        <p:cNvPr id="100" name="Shape 100"/>
        <p:cNvGrpSpPr/>
        <p:nvPr/>
      </p:nvGrpSpPr>
      <p:grpSpPr>
        <a:xfrm>
          <a:off x="0" y="0"/>
          <a:ext cx="0" cy="0"/>
          <a:chOff x="0" y="0"/>
          <a:chExt cx="0" cy="0"/>
        </a:xfrm>
      </p:grpSpPr>
      <p:sp>
        <p:nvSpPr>
          <p:cNvPr id="101" name="Google Shape;101;gf8c1d0a3e6_0_151"/>
          <p:cNvSpPr/>
          <p:nvPr/>
        </p:nvSpPr>
        <p:spPr>
          <a:xfrm>
            <a:off x="0" y="2059011"/>
            <a:ext cx="12188825" cy="1828800"/>
          </a:xfrm>
          <a:custGeom>
            <a:rect b="b" l="l" r="r" t="t"/>
            <a:pathLst>
              <a:path extrusionOk="0" h="1828800" w="12188825">
                <a:moveTo>
                  <a:pt x="12188824" y="1828799"/>
                </a:moveTo>
                <a:lnTo>
                  <a:pt x="0" y="1828799"/>
                </a:lnTo>
                <a:lnTo>
                  <a:pt x="0" y="0"/>
                </a:lnTo>
                <a:lnTo>
                  <a:pt x="12188824" y="0"/>
                </a:lnTo>
                <a:lnTo>
                  <a:pt x="12188824" y="1828799"/>
                </a:lnTo>
                <a:close/>
              </a:path>
            </a:pathLst>
          </a:custGeom>
          <a:solidFill>
            <a:srgbClr val="33007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2" name="Google Shape;102;gf8c1d0a3e6_0_151"/>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gf8c1d0a3e6_0_151"/>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f8c1d0a3e6_0_151"/>
          <p:cNvSpPr txBox="1"/>
          <p:nvPr>
            <p:ph idx="12" type="sldNum"/>
          </p:nvPr>
        </p:nvSpPr>
        <p:spPr>
          <a:xfrm>
            <a:off x="8778240" y="6377940"/>
            <a:ext cx="2804100" cy="1848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6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6"/>
          <p:cNvSpPr txBox="1"/>
          <p:nvPr>
            <p:ph idx="1" type="body"/>
          </p:nvPr>
        </p:nvSpPr>
        <p:spPr>
          <a:xfrm>
            <a:off x="1205344"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6" name="Google Shape;26;p66"/>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7" name="Google Shape;27;p6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7"/>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6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7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0" name="Shape 40"/>
        <p:cNvGrpSpPr/>
        <p:nvPr/>
      </p:nvGrpSpPr>
      <p:grpSpPr>
        <a:xfrm>
          <a:off x="0" y="0"/>
          <a:ext cx="0" cy="0"/>
          <a:chOff x="0" y="0"/>
          <a:chExt cx="0" cy="0"/>
        </a:xfrm>
      </p:grpSpPr>
      <p:sp>
        <p:nvSpPr>
          <p:cNvPr id="41" name="Google Shape;41;p69"/>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9"/>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entury Gothic"/>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9"/>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4" name="Google Shape;44;p6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3"/>
          <p:cNvSpPr txBox="1"/>
          <p:nvPr>
            <p:ph idx="1" type="body"/>
          </p:nvPr>
        </p:nvSpPr>
        <p:spPr>
          <a:xfrm>
            <a:off x="1207008"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73"/>
          <p:cNvSpPr txBox="1"/>
          <p:nvPr>
            <p:ph idx="2" type="body"/>
          </p:nvPr>
        </p:nvSpPr>
        <p:spPr>
          <a:xfrm>
            <a:off x="1207008" y="2656566"/>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1" name="Google Shape;51;p73"/>
          <p:cNvSpPr txBox="1"/>
          <p:nvPr>
            <p:ph idx="3" type="body"/>
          </p:nvPr>
        </p:nvSpPr>
        <p:spPr>
          <a:xfrm>
            <a:off x="6231230"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73"/>
          <p:cNvSpPr txBox="1"/>
          <p:nvPr>
            <p:ph idx="4" type="body"/>
          </p:nvPr>
        </p:nvSpPr>
        <p:spPr>
          <a:xfrm>
            <a:off x="6231230" y="2656564"/>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3" name="Google Shape;53;p7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7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5"/>
          <p:cNvSpPr txBox="1"/>
          <p:nvPr>
            <p:ph idx="1" type="body"/>
          </p:nvPr>
        </p:nvSpPr>
        <p:spPr>
          <a:xfrm>
            <a:off x="1207008" y="2120054"/>
            <a:ext cx="6126480" cy="4114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200"/>
              </a:spcBef>
              <a:spcAft>
                <a:spcPts val="0"/>
              </a:spcAft>
              <a:buSzPts val="2800"/>
              <a:buChar char="▪"/>
              <a:defRPr sz="2800"/>
            </a:lvl2pPr>
            <a:lvl3pPr indent="-381000" lvl="2" marL="1371600" algn="l">
              <a:lnSpc>
                <a:spcPct val="90000"/>
              </a:lnSpc>
              <a:spcBef>
                <a:spcPts val="400"/>
              </a:spcBef>
              <a:spcAft>
                <a:spcPts val="0"/>
              </a:spcAft>
              <a:buSzPts val="2400"/>
              <a:buChar char="▪"/>
              <a:defRPr sz="2400"/>
            </a:lvl3pPr>
            <a:lvl4pPr indent="-355600" lvl="3" marL="1828800" algn="l">
              <a:lnSpc>
                <a:spcPct val="90000"/>
              </a:lnSpc>
              <a:spcBef>
                <a:spcPts val="400"/>
              </a:spcBef>
              <a:spcAft>
                <a:spcPts val="0"/>
              </a:spcAft>
              <a:buSzPts val="2000"/>
              <a:buChar char="▪"/>
              <a:defRPr sz="2000"/>
            </a:lvl4pPr>
            <a:lvl5pPr indent="-355600" lvl="4" marL="2286000" algn="l">
              <a:lnSpc>
                <a:spcPct val="90000"/>
              </a:lnSpc>
              <a:spcBef>
                <a:spcPts val="400"/>
              </a:spcBef>
              <a:spcAft>
                <a:spcPts val="0"/>
              </a:spcAft>
              <a:buSzPts val="2000"/>
              <a:buChar char="▪"/>
              <a:defRPr sz="2000"/>
            </a:lvl5pPr>
            <a:lvl6pPr indent="-355600" lvl="5" marL="2743200" algn="l">
              <a:lnSpc>
                <a:spcPct val="90000"/>
              </a:lnSpc>
              <a:spcBef>
                <a:spcPts val="400"/>
              </a:spcBef>
              <a:spcAft>
                <a:spcPts val="0"/>
              </a:spcAft>
              <a:buSzPts val="2000"/>
              <a:buChar char="▪"/>
              <a:defRPr sz="2000"/>
            </a:lvl6pPr>
            <a:lvl7pPr indent="-355600" lvl="6" marL="3200400" algn="l">
              <a:lnSpc>
                <a:spcPct val="90000"/>
              </a:lnSpc>
              <a:spcBef>
                <a:spcPts val="400"/>
              </a:spcBef>
              <a:spcAft>
                <a:spcPts val="0"/>
              </a:spcAft>
              <a:buSzPts val="2000"/>
              <a:buChar char="▪"/>
              <a:defRPr sz="2000"/>
            </a:lvl7pPr>
            <a:lvl8pPr indent="-355600" lvl="7" marL="3657600" algn="l">
              <a:lnSpc>
                <a:spcPct val="90000"/>
              </a:lnSpc>
              <a:spcBef>
                <a:spcPts val="400"/>
              </a:spcBef>
              <a:spcAft>
                <a:spcPts val="0"/>
              </a:spcAft>
              <a:buSzPts val="2000"/>
              <a:buChar char="▪"/>
              <a:defRPr sz="2000"/>
            </a:lvl8pPr>
            <a:lvl9pPr indent="-355600" lvl="8" marL="4114800" algn="l">
              <a:lnSpc>
                <a:spcPct val="90000"/>
              </a:lnSpc>
              <a:spcBef>
                <a:spcPts val="400"/>
              </a:spcBef>
              <a:spcAft>
                <a:spcPts val="400"/>
              </a:spcAft>
              <a:buSzPts val="2000"/>
              <a:buChar char="▪"/>
              <a:defRPr sz="2000"/>
            </a:lvl9pPr>
          </a:lstStyle>
          <a:p/>
        </p:txBody>
      </p:sp>
      <p:sp>
        <p:nvSpPr>
          <p:cNvPr id="64" name="Google Shape;64;p75"/>
          <p:cNvSpPr txBox="1"/>
          <p:nvPr>
            <p:ph idx="2" type="body"/>
          </p:nvPr>
        </p:nvSpPr>
        <p:spPr>
          <a:xfrm>
            <a:off x="7789023" y="2147486"/>
            <a:ext cx="320040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5" name="Google Shape;65;p7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7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6"/>
          <p:cNvSpPr/>
          <p:nvPr>
            <p:ph idx="2" type="pic"/>
          </p:nvPr>
        </p:nvSpPr>
        <p:spPr>
          <a:xfrm>
            <a:off x="1280160" y="2211494"/>
            <a:ext cx="6126480" cy="3931920"/>
          </a:xfrm>
          <a:prstGeom prst="rect">
            <a:avLst/>
          </a:prstGeom>
          <a:solidFill>
            <a:srgbClr val="C4BBDE"/>
          </a:solidFill>
          <a:ln>
            <a:noFill/>
          </a:ln>
        </p:spPr>
      </p:sp>
      <p:sp>
        <p:nvSpPr>
          <p:cNvPr id="71" name="Google Shape;71;p76"/>
          <p:cNvSpPr txBox="1"/>
          <p:nvPr>
            <p:ph idx="1" type="body"/>
          </p:nvPr>
        </p:nvSpPr>
        <p:spPr>
          <a:xfrm>
            <a:off x="7790688" y="2150621"/>
            <a:ext cx="320040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2" name="Google Shape;72;p7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64"/>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6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Century Gothic"/>
              <a:buNone/>
              <a:defRPr b="0" i="0" sz="40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64"/>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entury Gothic"/>
                <a:ea typeface="Century Gothic"/>
                <a:cs typeface="Century Gothic"/>
                <a:sym typeface="Century Gothic"/>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3" name="Google Shape;13;p6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6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6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6.jpg"/><Relationship Id="rId4" Type="http://schemas.openxmlformats.org/officeDocument/2006/relationships/hyperlink" Target="https://youtu.be/Z9Q7cbIZp8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0" Type="http://schemas.openxmlformats.org/officeDocument/2006/relationships/hyperlink" Target="https://nashp.org/wp-content/uploads/2019/01/Maternal-Depression-Fact-Sheet.pdf"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pediatrics.aappublications.org/content/pediatrics/126/5/1032.full.pdf" TargetMode="External"/><Relationship Id="rId4" Type="http://schemas.openxmlformats.org/officeDocument/2006/relationships/hyperlink" Target="https://www.aafp.org/afp/2016/0515/p852.pdf" TargetMode="External"/><Relationship Id="rId9" Type="http://schemas.openxmlformats.org/officeDocument/2006/relationships/image" Target="../media/image25.jpg"/><Relationship Id="rId5" Type="http://schemas.openxmlformats.org/officeDocument/2006/relationships/hyperlink" Target="https://www.acog.org/Clinical-Guidance-and-Publications/Committee-Opinions/Committee-on-Obstetric-Practice/Screening-for-Perinatal-Depression?IsMobileSet=false" TargetMode="External"/><Relationship Id="rId6" Type="http://schemas.openxmlformats.org/officeDocument/2006/relationships/hyperlink" Target="http://www.mmhla.org/wp-content/uploads/2020/01/American-Psychiatric-Association-2018.pdf" TargetMode="External"/><Relationship Id="rId7" Type="http://schemas.openxmlformats.org/officeDocument/2006/relationships/hyperlink" Target="https://www.jognn.org/article/S0884-2175(15)35319-3/abstract?utm_source=awhonn.org" TargetMode="External"/><Relationship Id="rId8" Type="http://schemas.openxmlformats.org/officeDocument/2006/relationships/hyperlink" Target="https://www.uspreventiveservicestaskforce.org/Page/Document/RecommendationStatementFinal/depression-in-adults-screening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6000"/>
              <a:buFont typeface="Century Gothic"/>
              <a:buNone/>
            </a:pPr>
            <a:r>
              <a:rPr lang="en-US"/>
              <a:t>A Patient’s Perspective</a:t>
            </a:r>
            <a:endParaRPr sz="4000"/>
          </a:p>
          <a:p>
            <a:pPr indent="0" lvl="0" marL="0" rtl="0" algn="ctr">
              <a:lnSpc>
                <a:spcPct val="80000"/>
              </a:lnSpc>
              <a:spcBef>
                <a:spcPts val="0"/>
              </a:spcBef>
              <a:spcAft>
                <a:spcPts val="0"/>
              </a:spcAft>
              <a:buClr>
                <a:schemeClr val="dk2"/>
              </a:buClr>
              <a:buSzPts val="6000"/>
              <a:buFont typeface="Century Gothic"/>
              <a:buNone/>
            </a:pPr>
            <a:r>
              <a:rPr i="1" lang="en-US" sz="4000"/>
              <a:t>2021 ACLP Lipsitt Award</a:t>
            </a:r>
            <a:endParaRPr/>
          </a:p>
        </p:txBody>
      </p:sp>
      <p:sp>
        <p:nvSpPr>
          <p:cNvPr id="110" name="Google Shape;110;p1"/>
          <p:cNvSpPr txBox="1"/>
          <p:nvPr/>
        </p:nvSpPr>
        <p:spPr>
          <a:xfrm>
            <a:off x="2223300" y="4397175"/>
            <a:ext cx="77454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chemeClr val="lt1"/>
                </a:solidFill>
                <a:latin typeface="Century Gothic"/>
                <a:ea typeface="Century Gothic"/>
                <a:cs typeface="Century Gothic"/>
                <a:sym typeface="Century Gothic"/>
              </a:rPr>
              <a:t>Video recording:  Friday, October 22, 2021</a:t>
            </a:r>
            <a:endParaRPr sz="2100">
              <a:solidFill>
                <a:schemeClr val="lt1"/>
              </a:solidFill>
              <a:latin typeface="Century Gothic"/>
              <a:ea typeface="Century Gothic"/>
              <a:cs typeface="Century Gothic"/>
              <a:sym typeface="Century Gothic"/>
            </a:endParaRPr>
          </a:p>
        </p:txBody>
      </p:sp>
      <p:sp>
        <p:nvSpPr>
          <p:cNvPr id="111" name="Google Shape;111;p1"/>
          <p:cNvSpPr txBox="1"/>
          <p:nvPr/>
        </p:nvSpPr>
        <p:spPr>
          <a:xfrm>
            <a:off x="1348200" y="5588625"/>
            <a:ext cx="9495600" cy="825000"/>
          </a:xfrm>
          <a:prstGeom prst="rect">
            <a:avLst/>
          </a:prstGeom>
          <a:noFill/>
          <a:ln>
            <a:noFill/>
          </a:ln>
        </p:spPr>
        <p:txBody>
          <a:bodyPr anchorCtr="0" anchor="ctr" bIns="91425" lIns="91425" spcFirstLastPara="1" rIns="91425" wrap="square" tIns="91425">
            <a:spAutoFit/>
          </a:bodyPr>
          <a:lstStyle/>
          <a:p>
            <a:pPr indent="0" lvl="0" marL="0" rtl="0" algn="ctr">
              <a:lnSpc>
                <a:spcPct val="80000"/>
              </a:lnSpc>
              <a:spcBef>
                <a:spcPts val="0"/>
              </a:spcBef>
              <a:spcAft>
                <a:spcPts val="0"/>
              </a:spcAft>
              <a:buNone/>
            </a:pPr>
            <a:r>
              <a:rPr i="1" lang="en-US" sz="2600">
                <a:solidFill>
                  <a:schemeClr val="lt1"/>
                </a:solidFill>
                <a:latin typeface="Century Gothic"/>
                <a:ea typeface="Century Gothic"/>
                <a:cs typeface="Century Gothic"/>
                <a:sym typeface="Century Gothic"/>
              </a:rPr>
              <a:t>Jamie Zahlaway Belsito</a:t>
            </a:r>
            <a:endParaRPr i="1" sz="2600">
              <a:solidFill>
                <a:schemeClr val="lt1"/>
              </a:solidFill>
              <a:latin typeface="Century Gothic"/>
              <a:ea typeface="Century Gothic"/>
              <a:cs typeface="Century Gothic"/>
              <a:sym typeface="Century Gothic"/>
            </a:endParaRPr>
          </a:p>
          <a:p>
            <a:pPr indent="0" lvl="0" marL="0" rtl="0" algn="ctr">
              <a:lnSpc>
                <a:spcPct val="80000"/>
              </a:lnSpc>
              <a:spcBef>
                <a:spcPts val="0"/>
              </a:spcBef>
              <a:spcAft>
                <a:spcPts val="0"/>
              </a:spcAft>
              <a:buClr>
                <a:schemeClr val="dk2"/>
              </a:buClr>
              <a:buSzPts val="6000"/>
              <a:buFont typeface="Century Gothic"/>
              <a:buNone/>
            </a:pPr>
            <a:r>
              <a:rPr i="1" lang="en-US" sz="2600">
                <a:solidFill>
                  <a:schemeClr val="lt1"/>
                </a:solidFill>
                <a:latin typeface="Century Gothic"/>
                <a:ea typeface="Century Gothic"/>
                <a:cs typeface="Century Gothic"/>
                <a:sym typeface="Century Gothic"/>
              </a:rPr>
              <a:t>2021 Don R. Lipsitt Award recipient</a:t>
            </a:r>
            <a:endParaRPr i="1" sz="2600">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f8c1d0a3e6_0_36"/>
          <p:cNvSpPr txBox="1"/>
          <p:nvPr>
            <p:ph type="title"/>
          </p:nvPr>
        </p:nvSpPr>
        <p:spPr>
          <a:xfrm>
            <a:off x="3012744" y="772638"/>
            <a:ext cx="61581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i="1" lang="en-US" sz="2800">
                <a:solidFill>
                  <a:srgbClr val="000000"/>
                </a:solidFill>
                <a:latin typeface="Century Gothic"/>
                <a:ea typeface="Century Gothic"/>
                <a:cs typeface="Century Gothic"/>
                <a:sym typeface="Century Gothic"/>
              </a:rPr>
              <a:t>One Voice Can Make a Difference.</a:t>
            </a:r>
            <a:endParaRPr sz="2800">
              <a:latin typeface="Century Gothic"/>
              <a:ea typeface="Century Gothic"/>
              <a:cs typeface="Century Gothic"/>
              <a:sym typeface="Century Gothic"/>
            </a:endParaRPr>
          </a:p>
        </p:txBody>
      </p:sp>
      <p:pic>
        <p:nvPicPr>
          <p:cNvPr id="178" name="Google Shape;178;gf8c1d0a3e6_0_36"/>
          <p:cNvPicPr preferRelativeResize="0"/>
          <p:nvPr/>
        </p:nvPicPr>
        <p:blipFill rotWithShape="1">
          <a:blip r:embed="rId3">
            <a:alphaModFix/>
          </a:blip>
          <a:srcRect b="0" l="0" r="0" t="0"/>
          <a:stretch/>
        </p:blipFill>
        <p:spPr>
          <a:xfrm>
            <a:off x="7560351" y="2173875"/>
            <a:ext cx="4145826" cy="4145850"/>
          </a:xfrm>
          <a:prstGeom prst="rect">
            <a:avLst/>
          </a:prstGeom>
          <a:noFill/>
          <a:ln>
            <a:noFill/>
          </a:ln>
        </p:spPr>
      </p:pic>
      <p:pic>
        <p:nvPicPr>
          <p:cNvPr id="179" name="Google Shape;179;gf8c1d0a3e6_0_36"/>
          <p:cNvPicPr preferRelativeResize="0"/>
          <p:nvPr/>
        </p:nvPicPr>
        <p:blipFill>
          <a:blip r:embed="rId4">
            <a:alphaModFix/>
          </a:blip>
          <a:stretch>
            <a:fillRect/>
          </a:stretch>
        </p:blipFill>
        <p:spPr>
          <a:xfrm>
            <a:off x="306750" y="2173875"/>
            <a:ext cx="2335678" cy="4145849"/>
          </a:xfrm>
          <a:prstGeom prst="rect">
            <a:avLst/>
          </a:prstGeom>
          <a:noFill/>
          <a:ln>
            <a:noFill/>
          </a:ln>
        </p:spPr>
      </p:pic>
      <p:sp>
        <p:nvSpPr>
          <p:cNvPr id="180" name="Google Shape;180;gf8c1d0a3e6_0_36"/>
          <p:cNvSpPr txBox="1"/>
          <p:nvPr/>
        </p:nvSpPr>
        <p:spPr>
          <a:xfrm>
            <a:off x="2795438" y="1857625"/>
            <a:ext cx="4611900" cy="498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Century Gothic"/>
                <a:ea typeface="Century Gothic"/>
                <a:cs typeface="Century Gothic"/>
                <a:sym typeface="Century Gothic"/>
              </a:rPr>
              <a:t>These photos are from the 2015 inaugural Statehouse Advocacy Day.  I shared my story hoping to destigmatize the most common complication of all pregnancies.</a:t>
            </a:r>
            <a:endParaRPr sz="24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2400">
                <a:solidFill>
                  <a:schemeClr val="lt1"/>
                </a:solidFill>
                <a:latin typeface="Century Gothic"/>
                <a:ea typeface="Century Gothic"/>
                <a:cs typeface="Century Gothic"/>
                <a:sym typeface="Century Gothic"/>
              </a:rPr>
              <a:t>The Lieutenant Governor announced at this event, that postpartum depression screenings would be covered by MassHealth.</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f371a35f9c_0_114"/>
          <p:cNvSpPr txBox="1"/>
          <p:nvPr>
            <p:ph type="title"/>
          </p:nvPr>
        </p:nvSpPr>
        <p:spPr>
          <a:xfrm>
            <a:off x="2008005" y="252205"/>
            <a:ext cx="9784200" cy="150870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lt1"/>
              </a:buClr>
              <a:buSzPts val="4000"/>
              <a:buFont typeface="Corbel"/>
              <a:buNone/>
            </a:pPr>
            <a:r>
              <a:rPr lang="en-US">
                <a:highlight>
                  <a:schemeClr val="lt1"/>
                </a:highlight>
              </a:rPr>
              <a:t>MASSACHUSETTS: Pregnancy related deaths</a:t>
            </a:r>
            <a:endParaRPr>
              <a:highlight>
                <a:schemeClr val="lt1"/>
              </a:highlight>
            </a:endParaRPr>
          </a:p>
        </p:txBody>
      </p:sp>
      <p:sp>
        <p:nvSpPr>
          <p:cNvPr id="186" name="Google Shape;186;gf371a35f9c_0_114"/>
          <p:cNvSpPr txBox="1"/>
          <p:nvPr>
            <p:ph idx="1" type="body"/>
          </p:nvPr>
        </p:nvSpPr>
        <p:spPr>
          <a:xfrm>
            <a:off x="2008001" y="1940700"/>
            <a:ext cx="8659500" cy="5232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SzPts val="1140"/>
              <a:buNone/>
            </a:pPr>
            <a:r>
              <a:rPr b="1" lang="en-US" sz="2440">
                <a:solidFill>
                  <a:srgbClr val="BFBFBF"/>
                </a:solidFill>
              </a:rPr>
              <a:t>2005-2014, pregnancy-associated deaths</a:t>
            </a:r>
            <a:endParaRPr b="1" sz="2345"/>
          </a:p>
          <a:p>
            <a:pPr indent="0" lvl="0" marL="0" rtl="0" algn="ctr">
              <a:lnSpc>
                <a:spcPct val="70000"/>
              </a:lnSpc>
              <a:spcBef>
                <a:spcPts val="1400"/>
              </a:spcBef>
              <a:spcAft>
                <a:spcPts val="0"/>
              </a:spcAft>
              <a:buSzPts val="1045"/>
              <a:buNone/>
            </a:pPr>
            <a:r>
              <a:t/>
            </a:r>
            <a:endParaRPr b="1" sz="2345">
              <a:solidFill>
                <a:srgbClr val="BFBFBF"/>
              </a:solidFill>
            </a:endParaRPr>
          </a:p>
        </p:txBody>
      </p:sp>
      <p:sp>
        <p:nvSpPr>
          <p:cNvPr id="187" name="Google Shape;187;gf371a35f9c_0_114"/>
          <p:cNvSpPr txBox="1"/>
          <p:nvPr/>
        </p:nvSpPr>
        <p:spPr>
          <a:xfrm>
            <a:off x="2008005" y="6306026"/>
            <a:ext cx="8799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400">
                <a:solidFill>
                  <a:srgbClr val="BFBFBF"/>
                </a:solidFill>
                <a:latin typeface="Corbel"/>
                <a:ea typeface="Corbel"/>
                <a:cs typeface="Corbel"/>
                <a:sym typeface="Corbel"/>
              </a:rPr>
              <a:t>Maternal mental health &amp; pregnancy-associated deaths, </a:t>
            </a:r>
            <a:r>
              <a:rPr lang="en-US" sz="1400">
                <a:solidFill>
                  <a:srgbClr val="BFBFBF"/>
                </a:solidFill>
                <a:latin typeface="Corbel"/>
                <a:ea typeface="Corbel"/>
                <a:cs typeface="Corbel"/>
                <a:sym typeface="Corbel"/>
              </a:rPr>
              <a:t>Massachusetts Department of Public Health, Sept 2017</a:t>
            </a:r>
            <a:endParaRPr/>
          </a:p>
        </p:txBody>
      </p:sp>
      <p:sp>
        <p:nvSpPr>
          <p:cNvPr id="188" name="Google Shape;188;gf371a35f9c_0_114"/>
          <p:cNvSpPr txBox="1"/>
          <p:nvPr/>
        </p:nvSpPr>
        <p:spPr>
          <a:xfrm>
            <a:off x="6336470" y="2514824"/>
            <a:ext cx="4331100" cy="3417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7CB2E6"/>
                </a:solidFill>
                <a:latin typeface="Corbel"/>
                <a:ea typeface="Corbel"/>
                <a:cs typeface="Corbel"/>
                <a:sym typeface="Corbel"/>
              </a:rPr>
              <a:t>MENTAL HEALTH</a:t>
            </a:r>
            <a:endParaRPr/>
          </a:p>
          <a:p>
            <a:pPr indent="0" lvl="0" marL="0" marR="0" rtl="0" algn="ctr">
              <a:spcBef>
                <a:spcPts val="0"/>
              </a:spcBef>
              <a:spcAft>
                <a:spcPts val="0"/>
              </a:spcAft>
              <a:buNone/>
            </a:pPr>
            <a:r>
              <a:t/>
            </a:r>
            <a:endParaRPr sz="1000">
              <a:solidFill>
                <a:srgbClr val="BFBFBF"/>
              </a:solidFill>
              <a:latin typeface="Corbel"/>
              <a:ea typeface="Corbel"/>
              <a:cs typeface="Corbel"/>
              <a:sym typeface="Corbel"/>
            </a:endParaRPr>
          </a:p>
          <a:p>
            <a:pPr indent="0" lvl="0" marL="0" marR="0" rtl="0" algn="ctr">
              <a:spcBef>
                <a:spcPts val="0"/>
              </a:spcBef>
              <a:spcAft>
                <a:spcPts val="0"/>
              </a:spcAft>
              <a:buNone/>
            </a:pPr>
            <a:r>
              <a:rPr b="1" lang="en-US" sz="3600">
                <a:solidFill>
                  <a:srgbClr val="FFFF00"/>
                </a:solidFill>
                <a:latin typeface="Corbel"/>
                <a:ea typeface="Corbel"/>
                <a:cs typeface="Corbel"/>
                <a:sym typeface="Corbel"/>
              </a:rPr>
              <a:t>50% </a:t>
            </a:r>
            <a:endParaRPr/>
          </a:p>
          <a:p>
            <a:pPr indent="0" lvl="0" marL="0" marR="0" rtl="0" algn="ctr">
              <a:spcBef>
                <a:spcPts val="0"/>
              </a:spcBef>
              <a:spcAft>
                <a:spcPts val="0"/>
              </a:spcAft>
              <a:buNone/>
            </a:pPr>
            <a:r>
              <a:rPr lang="en-US" sz="2400">
                <a:solidFill>
                  <a:srgbClr val="BFBFBF"/>
                </a:solidFill>
                <a:latin typeface="Corbel"/>
                <a:ea typeface="Corbel"/>
                <a:cs typeface="Corbel"/>
                <a:sym typeface="Corbel"/>
              </a:rPr>
              <a:t>Had documented </a:t>
            </a:r>
            <a:endParaRPr/>
          </a:p>
          <a:p>
            <a:pPr indent="0" lvl="0" marL="0" marR="0" rtl="0" algn="ctr">
              <a:spcBef>
                <a:spcPts val="0"/>
              </a:spcBef>
              <a:spcAft>
                <a:spcPts val="0"/>
              </a:spcAft>
              <a:buNone/>
            </a:pPr>
            <a:r>
              <a:rPr lang="en-US" sz="2400">
                <a:solidFill>
                  <a:srgbClr val="BFBFBF"/>
                </a:solidFill>
                <a:latin typeface="Corbel"/>
                <a:ea typeface="Corbel"/>
                <a:cs typeface="Corbel"/>
                <a:sym typeface="Corbel"/>
              </a:rPr>
              <a:t>mental health diagnosis</a:t>
            </a:r>
            <a:endParaRPr/>
          </a:p>
          <a:p>
            <a:pPr indent="0" lvl="0" marL="0" marR="0" rtl="0" algn="ctr">
              <a:spcBef>
                <a:spcPts val="0"/>
              </a:spcBef>
              <a:spcAft>
                <a:spcPts val="0"/>
              </a:spcAft>
              <a:buNone/>
            </a:pPr>
            <a:r>
              <a:t/>
            </a:r>
            <a:endParaRPr sz="1400">
              <a:solidFill>
                <a:srgbClr val="BFBFBF"/>
              </a:solidFill>
              <a:latin typeface="Corbel"/>
              <a:ea typeface="Corbel"/>
              <a:cs typeface="Corbel"/>
              <a:sym typeface="Corbel"/>
            </a:endParaRPr>
          </a:p>
          <a:p>
            <a:pPr indent="0" lvl="0" marL="0" marR="0" rtl="0" algn="ctr">
              <a:spcBef>
                <a:spcPts val="0"/>
              </a:spcBef>
              <a:spcAft>
                <a:spcPts val="0"/>
              </a:spcAft>
              <a:buNone/>
            </a:pPr>
            <a:r>
              <a:rPr b="1" lang="en-US" sz="3600">
                <a:solidFill>
                  <a:srgbClr val="FFFF00"/>
                </a:solidFill>
                <a:latin typeface="Corbel"/>
                <a:ea typeface="Corbel"/>
                <a:cs typeface="Corbel"/>
                <a:sym typeface="Corbel"/>
              </a:rPr>
              <a:t>92%</a:t>
            </a:r>
            <a:r>
              <a:rPr lang="en-US" sz="2400">
                <a:solidFill>
                  <a:srgbClr val="BFBFBF"/>
                </a:solidFill>
                <a:latin typeface="Corbel"/>
                <a:ea typeface="Corbel"/>
                <a:cs typeface="Corbel"/>
                <a:sym typeface="Corbel"/>
              </a:rPr>
              <a:t> </a:t>
            </a:r>
            <a:endParaRPr/>
          </a:p>
          <a:p>
            <a:pPr indent="0" lvl="0" marL="0" marR="0" rtl="0" algn="ctr">
              <a:spcBef>
                <a:spcPts val="0"/>
              </a:spcBef>
              <a:spcAft>
                <a:spcPts val="0"/>
              </a:spcAft>
              <a:buNone/>
            </a:pPr>
            <a:r>
              <a:rPr lang="en-US" sz="2400">
                <a:solidFill>
                  <a:srgbClr val="BFBFBF"/>
                </a:solidFill>
                <a:latin typeface="Corbel"/>
                <a:ea typeface="Corbel"/>
                <a:cs typeface="Corbel"/>
                <a:sym typeface="Corbel"/>
              </a:rPr>
              <a:t>Were documented </a:t>
            </a:r>
            <a:endParaRPr/>
          </a:p>
          <a:p>
            <a:pPr indent="0" lvl="0" marL="0" marR="0" rtl="0" algn="ctr">
              <a:spcBef>
                <a:spcPts val="0"/>
              </a:spcBef>
              <a:spcAft>
                <a:spcPts val="0"/>
              </a:spcAft>
              <a:buNone/>
            </a:pPr>
            <a:r>
              <a:rPr lang="en-US" sz="2400">
                <a:solidFill>
                  <a:srgbClr val="BFBFBF"/>
                </a:solidFill>
                <a:latin typeface="Corbel"/>
                <a:ea typeface="Corbel"/>
                <a:cs typeface="Corbel"/>
                <a:sym typeface="Corbel"/>
              </a:rPr>
              <a:t>prior to delivery</a:t>
            </a:r>
            <a:endParaRPr/>
          </a:p>
        </p:txBody>
      </p:sp>
      <p:sp>
        <p:nvSpPr>
          <p:cNvPr id="189" name="Google Shape;189;gf371a35f9c_0_114"/>
          <p:cNvSpPr txBox="1"/>
          <p:nvPr/>
        </p:nvSpPr>
        <p:spPr>
          <a:xfrm>
            <a:off x="1972010" y="2546411"/>
            <a:ext cx="4213500" cy="3386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7CB2E6"/>
                </a:solidFill>
                <a:latin typeface="Corbel"/>
                <a:ea typeface="Corbel"/>
                <a:cs typeface="Corbel"/>
                <a:sym typeface="Corbel"/>
              </a:rPr>
              <a:t>SUBSTANCE USE</a:t>
            </a:r>
            <a:endParaRPr/>
          </a:p>
          <a:p>
            <a:pPr indent="0" lvl="0" marL="0" marR="0" rtl="0" algn="ctr">
              <a:spcBef>
                <a:spcPts val="0"/>
              </a:spcBef>
              <a:spcAft>
                <a:spcPts val="0"/>
              </a:spcAft>
              <a:buNone/>
            </a:pPr>
            <a:r>
              <a:t/>
            </a:r>
            <a:endParaRPr sz="1800">
              <a:solidFill>
                <a:srgbClr val="BFBFBF"/>
              </a:solidFill>
              <a:latin typeface="Corbel"/>
              <a:ea typeface="Corbel"/>
              <a:cs typeface="Corbel"/>
              <a:sym typeface="Corbel"/>
            </a:endParaRPr>
          </a:p>
          <a:p>
            <a:pPr indent="0" lvl="0" marL="0" marR="0" rtl="0" algn="ctr">
              <a:spcBef>
                <a:spcPts val="0"/>
              </a:spcBef>
              <a:spcAft>
                <a:spcPts val="0"/>
              </a:spcAft>
              <a:buNone/>
            </a:pPr>
            <a:r>
              <a:rPr b="1" lang="en-US" sz="3600">
                <a:solidFill>
                  <a:srgbClr val="FFFF00"/>
                </a:solidFill>
                <a:latin typeface="Corbel"/>
                <a:ea typeface="Corbel"/>
                <a:cs typeface="Corbel"/>
                <a:sym typeface="Corbel"/>
              </a:rPr>
              <a:t>38% </a:t>
            </a:r>
            <a:endParaRPr/>
          </a:p>
          <a:p>
            <a:pPr indent="0" lvl="0" marL="0" marR="0" rtl="0" algn="ctr">
              <a:spcBef>
                <a:spcPts val="0"/>
              </a:spcBef>
              <a:spcAft>
                <a:spcPts val="0"/>
              </a:spcAft>
              <a:buNone/>
            </a:pPr>
            <a:r>
              <a:rPr lang="en-US" sz="2400">
                <a:solidFill>
                  <a:srgbClr val="BFBFBF"/>
                </a:solidFill>
                <a:latin typeface="Corbel"/>
                <a:ea typeface="Corbel"/>
                <a:cs typeface="Corbel"/>
                <a:sym typeface="Corbel"/>
              </a:rPr>
              <a:t>Related to substance use</a:t>
            </a:r>
            <a:endParaRPr/>
          </a:p>
          <a:p>
            <a:pPr indent="0" lvl="0" marL="0" marR="0" rtl="0" algn="ctr">
              <a:spcBef>
                <a:spcPts val="0"/>
              </a:spcBef>
              <a:spcAft>
                <a:spcPts val="0"/>
              </a:spcAft>
              <a:buNone/>
            </a:pPr>
            <a:r>
              <a:t/>
            </a:r>
            <a:endParaRPr sz="1400">
              <a:solidFill>
                <a:srgbClr val="BFBFBF"/>
              </a:solidFill>
              <a:latin typeface="Corbel"/>
              <a:ea typeface="Corbel"/>
              <a:cs typeface="Corbel"/>
              <a:sym typeface="Corbel"/>
            </a:endParaRPr>
          </a:p>
          <a:p>
            <a:pPr indent="0" lvl="0" marL="0" marR="0" rtl="0" algn="ctr">
              <a:spcBef>
                <a:spcPts val="0"/>
              </a:spcBef>
              <a:spcAft>
                <a:spcPts val="0"/>
              </a:spcAft>
              <a:buNone/>
            </a:pPr>
            <a:r>
              <a:t/>
            </a:r>
            <a:endParaRPr sz="1400">
              <a:solidFill>
                <a:srgbClr val="BFBFBF"/>
              </a:solidFill>
              <a:latin typeface="Corbel"/>
              <a:ea typeface="Corbel"/>
              <a:cs typeface="Corbel"/>
              <a:sym typeface="Corbel"/>
            </a:endParaRPr>
          </a:p>
          <a:p>
            <a:pPr indent="0" lvl="0" marL="0" marR="0" rtl="0" algn="ctr">
              <a:spcBef>
                <a:spcPts val="0"/>
              </a:spcBef>
              <a:spcAft>
                <a:spcPts val="0"/>
              </a:spcAft>
              <a:buNone/>
            </a:pPr>
            <a:r>
              <a:rPr lang="en-US" sz="2400">
                <a:solidFill>
                  <a:srgbClr val="BFBFBF"/>
                </a:solidFill>
                <a:latin typeface="Corbel"/>
                <a:ea typeface="Corbel"/>
                <a:cs typeface="Corbel"/>
                <a:sym typeface="Corbel"/>
              </a:rPr>
              <a:t>Deaths related to substance use increased from </a:t>
            </a:r>
            <a:endParaRPr/>
          </a:p>
          <a:p>
            <a:pPr indent="0" lvl="0" marL="0" marR="0" rtl="0" algn="ctr">
              <a:spcBef>
                <a:spcPts val="0"/>
              </a:spcBef>
              <a:spcAft>
                <a:spcPts val="0"/>
              </a:spcAft>
              <a:buNone/>
            </a:pPr>
            <a:r>
              <a:rPr b="1" lang="en-US" sz="3600">
                <a:solidFill>
                  <a:srgbClr val="FFFF00"/>
                </a:solidFill>
                <a:latin typeface="Corbel"/>
                <a:ea typeface="Corbel"/>
                <a:cs typeface="Corbel"/>
                <a:sym typeface="Corbel"/>
              </a:rPr>
              <a:t>8% to 40%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fa0568d7eb_0_64"/>
          <p:cNvSpPr txBox="1"/>
          <p:nvPr>
            <p:ph type="title"/>
          </p:nvPr>
        </p:nvSpPr>
        <p:spPr>
          <a:xfrm>
            <a:off x="414550" y="343400"/>
            <a:ext cx="11237400" cy="150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66FF"/>
              </a:buClr>
              <a:buSzPts val="3200"/>
              <a:buFont typeface="Calibri"/>
              <a:buNone/>
            </a:pPr>
            <a:r>
              <a:rPr lang="en-US" sz="3200">
                <a:solidFill>
                  <a:srgbClr val="3366FF"/>
                </a:solidFill>
              </a:rPr>
              <a:t>Special Commission on PPD for the Commonwealth of Massachusetts: Screening of Dark Side of the Full Moon</a:t>
            </a:r>
            <a:endParaRPr sz="3200"/>
          </a:p>
        </p:txBody>
      </p:sp>
      <p:pic>
        <p:nvPicPr>
          <p:cNvPr descr="DSC_7746.jpg" id="195" name="Google Shape;195;gfa0568d7eb_0_64"/>
          <p:cNvPicPr preferRelativeResize="0"/>
          <p:nvPr>
            <p:ph idx="1" type="body"/>
          </p:nvPr>
        </p:nvPicPr>
        <p:blipFill rotWithShape="1">
          <a:blip r:embed="rId3">
            <a:alphaModFix/>
          </a:blip>
          <a:srcRect b="8773" l="0" r="0" t="8773"/>
          <a:stretch/>
        </p:blipFill>
        <p:spPr>
          <a:xfrm>
            <a:off x="2081500" y="2321550"/>
            <a:ext cx="7915200" cy="39912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fa0568d7eb_0_69"/>
          <p:cNvSpPr txBox="1"/>
          <p:nvPr>
            <p:ph type="title"/>
          </p:nvPr>
        </p:nvSpPr>
        <p:spPr>
          <a:xfrm>
            <a:off x="1177473" y="331550"/>
            <a:ext cx="10335300" cy="1508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4400"/>
              <a:buFont typeface="Calibri"/>
              <a:buNone/>
            </a:pPr>
            <a:r>
              <a:rPr lang="en-US">
                <a:solidFill>
                  <a:srgbClr val="3366FF"/>
                </a:solidFill>
              </a:rPr>
              <a:t>Annual PPD Advocacy Day 2016: Massachusetts Statehouse</a:t>
            </a:r>
            <a:endParaRPr/>
          </a:p>
        </p:txBody>
      </p:sp>
      <p:pic>
        <p:nvPicPr>
          <p:cNvPr descr="IMG_0265.jpg" id="201" name="Google Shape;201;gfa0568d7eb_0_69"/>
          <p:cNvPicPr preferRelativeResize="0"/>
          <p:nvPr>
            <p:ph idx="1" type="body"/>
          </p:nvPr>
        </p:nvPicPr>
        <p:blipFill rotWithShape="1">
          <a:blip r:embed="rId3">
            <a:alphaModFix/>
          </a:blip>
          <a:srcRect b="13331" l="0" r="0" t="13338"/>
          <a:stretch/>
        </p:blipFill>
        <p:spPr>
          <a:xfrm>
            <a:off x="2165150" y="2191250"/>
            <a:ext cx="7322400" cy="37188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f8c1d0a3e6_0_30"/>
          <p:cNvSpPr txBox="1"/>
          <p:nvPr>
            <p:ph type="title"/>
          </p:nvPr>
        </p:nvSpPr>
        <p:spPr>
          <a:xfrm>
            <a:off x="1314625" y="772650"/>
            <a:ext cx="9750300" cy="1035000"/>
          </a:xfrm>
          <a:prstGeom prst="rect">
            <a:avLst/>
          </a:prstGeom>
          <a:noFill/>
          <a:ln>
            <a:noFill/>
          </a:ln>
        </p:spPr>
        <p:txBody>
          <a:bodyPr anchorCtr="0" anchor="t" bIns="0" lIns="0" spcFirstLastPara="1" rIns="0" wrap="square" tIns="12700">
            <a:spAutoFit/>
          </a:bodyPr>
          <a:lstStyle/>
          <a:p>
            <a:pPr indent="0" lvl="0" marL="0" rtl="0" algn="ctr">
              <a:lnSpc>
                <a:spcPct val="80000"/>
              </a:lnSpc>
              <a:spcBef>
                <a:spcPts val="0"/>
              </a:spcBef>
              <a:spcAft>
                <a:spcPts val="0"/>
              </a:spcAft>
              <a:buClr>
                <a:schemeClr val="dk2"/>
              </a:buClr>
              <a:buSzPts val="6000"/>
              <a:buFont typeface="Century Gothic"/>
              <a:buNone/>
            </a:pPr>
            <a:r>
              <a:rPr lang="en-US" sz="4800"/>
              <a:t>A Patient’s Perspective</a:t>
            </a:r>
            <a:endParaRPr sz="1600"/>
          </a:p>
          <a:p>
            <a:pPr indent="0" lvl="0" marL="12700" rtl="0" algn="l">
              <a:lnSpc>
                <a:spcPct val="100000"/>
              </a:lnSpc>
              <a:spcBef>
                <a:spcPts val="0"/>
              </a:spcBef>
              <a:spcAft>
                <a:spcPts val="0"/>
              </a:spcAft>
              <a:buNone/>
            </a:pPr>
            <a:r>
              <a:t/>
            </a:r>
            <a:endParaRPr i="1" sz="2800">
              <a:solidFill>
                <a:srgbClr val="000000"/>
              </a:solidFill>
            </a:endParaRPr>
          </a:p>
        </p:txBody>
      </p:sp>
      <p:pic>
        <p:nvPicPr>
          <p:cNvPr id="207" name="Google Shape;207;gf8c1d0a3e6_0_30"/>
          <p:cNvPicPr preferRelativeResize="0"/>
          <p:nvPr/>
        </p:nvPicPr>
        <p:blipFill rotWithShape="1">
          <a:blip r:embed="rId3">
            <a:alphaModFix/>
          </a:blip>
          <a:srcRect b="0" l="0" r="0" t="0"/>
          <a:stretch/>
        </p:blipFill>
        <p:spPr>
          <a:xfrm>
            <a:off x="638798" y="2314451"/>
            <a:ext cx="5387702" cy="4040776"/>
          </a:xfrm>
          <a:prstGeom prst="rect">
            <a:avLst/>
          </a:prstGeom>
          <a:noFill/>
          <a:ln>
            <a:noFill/>
          </a:ln>
        </p:spPr>
      </p:pic>
      <p:sp>
        <p:nvSpPr>
          <p:cNvPr id="208" name="Google Shape;208;gf8c1d0a3e6_0_30"/>
          <p:cNvSpPr txBox="1"/>
          <p:nvPr/>
        </p:nvSpPr>
        <p:spPr>
          <a:xfrm>
            <a:off x="6301299" y="2534724"/>
            <a:ext cx="5626800" cy="3614700"/>
          </a:xfrm>
          <a:prstGeom prst="rect">
            <a:avLst/>
          </a:prstGeom>
          <a:solidFill>
            <a:srgbClr val="FFFFFF"/>
          </a:solidFill>
          <a:ln>
            <a:noFill/>
          </a:ln>
        </p:spPr>
        <p:txBody>
          <a:bodyPr anchorCtr="0" anchor="t" bIns="0" lIns="0" spcFirstLastPara="1" rIns="0" wrap="square" tIns="73650">
            <a:spAutoFit/>
          </a:bodyPr>
          <a:lstStyle/>
          <a:p>
            <a:pPr indent="-405130" lvl="0" marL="542925" marR="337185" rtl="0" algn="l">
              <a:lnSpc>
                <a:spcPct val="100000"/>
              </a:lnSpc>
              <a:spcBef>
                <a:spcPts val="0"/>
              </a:spcBef>
              <a:spcAft>
                <a:spcPts val="0"/>
              </a:spcAft>
              <a:buSzPts val="2300"/>
              <a:buFont typeface="Arial"/>
              <a:buChar char="●"/>
            </a:pPr>
            <a:r>
              <a:rPr lang="en-US" sz="2300">
                <a:latin typeface="Century Gothic"/>
                <a:ea typeface="Century Gothic"/>
                <a:cs typeface="Century Gothic"/>
                <a:sym typeface="Century Gothic"/>
              </a:rPr>
              <a:t>Began outreach to different state  legislators on the topic of mental  health and maternal health</a:t>
            </a:r>
            <a:endParaRPr sz="2300">
              <a:latin typeface="Century Gothic"/>
              <a:ea typeface="Century Gothic"/>
              <a:cs typeface="Century Gothic"/>
              <a:sym typeface="Century Gothic"/>
            </a:endParaRPr>
          </a:p>
          <a:p>
            <a:pPr indent="-405130" lvl="0" marL="542925" marR="809625" rtl="0" algn="just">
              <a:lnSpc>
                <a:spcPct val="100000"/>
              </a:lnSpc>
              <a:spcBef>
                <a:spcPts val="0"/>
              </a:spcBef>
              <a:spcAft>
                <a:spcPts val="0"/>
              </a:spcAft>
              <a:buSzPts val="2300"/>
              <a:buFont typeface="Arial"/>
              <a:buChar char="●"/>
            </a:pPr>
            <a:r>
              <a:rPr lang="en-US" sz="2300">
                <a:latin typeface="Century Gothic"/>
                <a:ea typeface="Century Gothic"/>
                <a:cs typeface="Century Gothic"/>
                <a:sym typeface="Century Gothic"/>
              </a:rPr>
              <a:t>Researched online what other  states where doing/what had  been done</a:t>
            </a:r>
            <a:endParaRPr sz="2300">
              <a:latin typeface="Century Gothic"/>
              <a:ea typeface="Century Gothic"/>
              <a:cs typeface="Century Gothic"/>
              <a:sym typeface="Century Gothic"/>
            </a:endParaRPr>
          </a:p>
          <a:p>
            <a:pPr indent="-405130" lvl="1" marL="1000125" rtl="0" algn="just">
              <a:lnSpc>
                <a:spcPct val="100000"/>
              </a:lnSpc>
              <a:spcBef>
                <a:spcPts val="0"/>
              </a:spcBef>
              <a:spcAft>
                <a:spcPts val="0"/>
              </a:spcAft>
              <a:buSzPts val="2300"/>
              <a:buFont typeface="Arial"/>
              <a:buChar char="○"/>
            </a:pPr>
            <a:r>
              <a:rPr lang="en-US" sz="2300">
                <a:latin typeface="Century Gothic"/>
                <a:ea typeface="Century Gothic"/>
                <a:cs typeface="Century Gothic"/>
                <a:sym typeface="Century Gothic"/>
              </a:rPr>
              <a:t>Commissions</a:t>
            </a:r>
            <a:endParaRPr sz="2300">
              <a:latin typeface="Century Gothic"/>
              <a:ea typeface="Century Gothic"/>
              <a:cs typeface="Century Gothic"/>
              <a:sym typeface="Century Gothic"/>
            </a:endParaRPr>
          </a:p>
          <a:p>
            <a:pPr indent="-405130" lvl="1" marL="1000125" rtl="0" algn="just">
              <a:lnSpc>
                <a:spcPct val="100000"/>
              </a:lnSpc>
              <a:spcBef>
                <a:spcPts val="0"/>
              </a:spcBef>
              <a:spcAft>
                <a:spcPts val="0"/>
              </a:spcAft>
              <a:buSzPts val="2300"/>
              <a:buFont typeface="Arial"/>
              <a:buChar char="○"/>
            </a:pPr>
            <a:r>
              <a:rPr lang="en-US" sz="2300">
                <a:latin typeface="Century Gothic"/>
                <a:ea typeface="Century Gothic"/>
                <a:cs typeface="Century Gothic"/>
                <a:sym typeface="Century Gothic"/>
              </a:rPr>
              <a:t>Task Forces</a:t>
            </a:r>
            <a:endParaRPr sz="2300">
              <a:latin typeface="Century Gothic"/>
              <a:ea typeface="Century Gothic"/>
              <a:cs typeface="Century Gothic"/>
              <a:sym typeface="Century Gothic"/>
            </a:endParaRPr>
          </a:p>
          <a:p>
            <a:pPr indent="-405130" lvl="1" marL="1000125" marR="755015" rtl="0" algn="just">
              <a:lnSpc>
                <a:spcPct val="100000"/>
              </a:lnSpc>
              <a:spcBef>
                <a:spcPts val="0"/>
              </a:spcBef>
              <a:spcAft>
                <a:spcPts val="0"/>
              </a:spcAft>
              <a:buSzPts val="2300"/>
              <a:buFont typeface="Arial"/>
              <a:buChar char="○"/>
            </a:pPr>
            <a:r>
              <a:rPr lang="en-US" sz="2300">
                <a:latin typeface="Century Gothic"/>
                <a:ea typeface="Century Gothic"/>
                <a:cs typeface="Century Gothic"/>
                <a:sym typeface="Century Gothic"/>
              </a:rPr>
              <a:t>Advocacy Groups (industry  specific)</a:t>
            </a:r>
            <a:endParaRPr sz="23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554708" y="284176"/>
            <a:ext cx="11232818"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4000"/>
              <a:buFont typeface="Century Gothic"/>
              <a:buNone/>
            </a:pPr>
            <a:r>
              <a:rPr lang="en-US"/>
              <a:t>STATE SUCCESSES</a:t>
            </a:r>
            <a:endParaRPr/>
          </a:p>
        </p:txBody>
      </p:sp>
      <p:sp>
        <p:nvSpPr>
          <p:cNvPr id="214" name="Google Shape;214;p30"/>
          <p:cNvSpPr txBox="1"/>
          <p:nvPr>
            <p:ph idx="1" type="body"/>
          </p:nvPr>
        </p:nvSpPr>
        <p:spPr>
          <a:xfrm>
            <a:off x="210182" y="2034213"/>
            <a:ext cx="2162491" cy="4635748"/>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000">
                <a:solidFill>
                  <a:srgbClr val="7CB2E6"/>
                </a:solidFill>
              </a:rPr>
              <a:t>Require Screening</a:t>
            </a:r>
            <a:endParaRPr/>
          </a:p>
          <a:p>
            <a:pPr indent="0" lvl="0" marL="0" rtl="0" algn="ctr">
              <a:lnSpc>
                <a:spcPct val="90000"/>
              </a:lnSpc>
              <a:spcBef>
                <a:spcPts val="1800"/>
              </a:spcBef>
              <a:spcAft>
                <a:spcPts val="0"/>
              </a:spcAft>
              <a:buSzPts val="1800"/>
              <a:buNone/>
            </a:pPr>
            <a:r>
              <a:rPr lang="en-US" sz="1800">
                <a:solidFill>
                  <a:srgbClr val="BFBFBF"/>
                </a:solidFill>
              </a:rPr>
              <a:t>California</a:t>
            </a:r>
            <a:endParaRPr/>
          </a:p>
          <a:p>
            <a:pPr indent="0" lvl="0" marL="0" rtl="0" algn="ctr">
              <a:lnSpc>
                <a:spcPct val="90000"/>
              </a:lnSpc>
              <a:spcBef>
                <a:spcPts val="800"/>
              </a:spcBef>
              <a:spcAft>
                <a:spcPts val="0"/>
              </a:spcAft>
              <a:buSzPts val="1800"/>
              <a:buNone/>
            </a:pPr>
            <a:r>
              <a:rPr lang="en-US" sz="1800">
                <a:solidFill>
                  <a:srgbClr val="BFBFBF"/>
                </a:solidFill>
              </a:rPr>
              <a:t>Delaware</a:t>
            </a:r>
            <a:endParaRPr/>
          </a:p>
          <a:p>
            <a:pPr indent="0" lvl="0" marL="0" rtl="0" algn="ctr">
              <a:lnSpc>
                <a:spcPct val="90000"/>
              </a:lnSpc>
              <a:spcBef>
                <a:spcPts val="800"/>
              </a:spcBef>
              <a:spcAft>
                <a:spcPts val="0"/>
              </a:spcAft>
              <a:buSzPts val="1800"/>
              <a:buNone/>
            </a:pPr>
            <a:r>
              <a:rPr lang="en-US" sz="1800">
                <a:solidFill>
                  <a:srgbClr val="BFBFBF"/>
                </a:solidFill>
              </a:rPr>
              <a:t>Florida</a:t>
            </a:r>
            <a:endParaRPr/>
          </a:p>
          <a:p>
            <a:pPr indent="0" lvl="0" marL="0" rtl="0" algn="ctr">
              <a:lnSpc>
                <a:spcPct val="90000"/>
              </a:lnSpc>
              <a:spcBef>
                <a:spcPts val="800"/>
              </a:spcBef>
              <a:spcAft>
                <a:spcPts val="0"/>
              </a:spcAft>
              <a:buSzPts val="1800"/>
              <a:buNone/>
            </a:pPr>
            <a:r>
              <a:rPr lang="en-US" sz="1800">
                <a:solidFill>
                  <a:srgbClr val="BFBFBF"/>
                </a:solidFill>
              </a:rPr>
              <a:t>Illinois</a:t>
            </a:r>
            <a:endParaRPr/>
          </a:p>
          <a:p>
            <a:pPr indent="0" lvl="0" marL="0" rtl="0" algn="ctr">
              <a:lnSpc>
                <a:spcPct val="90000"/>
              </a:lnSpc>
              <a:spcBef>
                <a:spcPts val="800"/>
              </a:spcBef>
              <a:spcAft>
                <a:spcPts val="0"/>
              </a:spcAft>
              <a:buSzPts val="1800"/>
              <a:buNone/>
            </a:pPr>
            <a:r>
              <a:rPr lang="en-US" sz="1800">
                <a:solidFill>
                  <a:srgbClr val="BFBFBF"/>
                </a:solidFill>
              </a:rPr>
              <a:t>New Jersey</a:t>
            </a:r>
            <a:endParaRPr/>
          </a:p>
          <a:p>
            <a:pPr indent="0" lvl="0" marL="0" rtl="0" algn="ctr">
              <a:lnSpc>
                <a:spcPct val="90000"/>
              </a:lnSpc>
              <a:spcBef>
                <a:spcPts val="800"/>
              </a:spcBef>
              <a:spcAft>
                <a:spcPts val="0"/>
              </a:spcAft>
              <a:buSzPts val="1800"/>
              <a:buNone/>
            </a:pPr>
            <a:r>
              <a:rPr lang="en-US" sz="1800">
                <a:solidFill>
                  <a:srgbClr val="BFBFBF"/>
                </a:solidFill>
              </a:rPr>
              <a:t>Pennsylvania</a:t>
            </a:r>
            <a:endParaRPr/>
          </a:p>
          <a:p>
            <a:pPr indent="0" lvl="0" marL="0" rtl="0" algn="ctr">
              <a:lnSpc>
                <a:spcPct val="90000"/>
              </a:lnSpc>
              <a:spcBef>
                <a:spcPts val="800"/>
              </a:spcBef>
              <a:spcAft>
                <a:spcPts val="0"/>
              </a:spcAft>
              <a:buSzPts val="1800"/>
              <a:buNone/>
            </a:pPr>
            <a:r>
              <a:rPr lang="en-US" sz="1800">
                <a:solidFill>
                  <a:srgbClr val="BFBFBF"/>
                </a:solidFill>
              </a:rPr>
              <a:t>Texas</a:t>
            </a:r>
            <a:endParaRPr/>
          </a:p>
          <a:p>
            <a:pPr indent="0" lvl="0" marL="0" rtl="0" algn="ctr">
              <a:lnSpc>
                <a:spcPct val="90000"/>
              </a:lnSpc>
              <a:spcBef>
                <a:spcPts val="800"/>
              </a:spcBef>
              <a:spcAft>
                <a:spcPts val="0"/>
              </a:spcAft>
              <a:buSzPts val="1800"/>
              <a:buNone/>
            </a:pPr>
            <a:r>
              <a:rPr lang="en-US" sz="1800">
                <a:solidFill>
                  <a:srgbClr val="BFBFBF"/>
                </a:solidFill>
              </a:rPr>
              <a:t>Utah</a:t>
            </a:r>
            <a:endParaRPr/>
          </a:p>
          <a:p>
            <a:pPr indent="0" lvl="0" marL="0" rtl="0" algn="ctr">
              <a:lnSpc>
                <a:spcPct val="90000"/>
              </a:lnSpc>
              <a:spcBef>
                <a:spcPts val="800"/>
              </a:spcBef>
              <a:spcAft>
                <a:spcPts val="0"/>
              </a:spcAft>
              <a:buSzPts val="1800"/>
              <a:buNone/>
            </a:pPr>
            <a:r>
              <a:rPr lang="en-US" sz="1800">
                <a:solidFill>
                  <a:srgbClr val="BFBFBF"/>
                </a:solidFill>
              </a:rPr>
              <a:t>West Virginia</a:t>
            </a:r>
            <a:endParaRPr/>
          </a:p>
        </p:txBody>
      </p:sp>
      <p:sp>
        <p:nvSpPr>
          <p:cNvPr id="215" name="Google Shape;215;p30"/>
          <p:cNvSpPr txBox="1"/>
          <p:nvPr/>
        </p:nvSpPr>
        <p:spPr>
          <a:xfrm>
            <a:off x="2587910" y="2028145"/>
            <a:ext cx="2162491" cy="462589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Require Educating Providers and/or Mothers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California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Delaware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Illinois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Minnesota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Oklahoma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Oregon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Pennsylvania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Tennessee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Texas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Utah</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Virginia</a:t>
            </a:r>
            <a:endParaRPr b="0" i="0" sz="2000" u="none" cap="none" strike="noStrike">
              <a:solidFill>
                <a:srgbClr val="BFBFBF"/>
              </a:solidFill>
              <a:latin typeface="Century Gothic"/>
              <a:ea typeface="Century Gothic"/>
              <a:cs typeface="Century Gothic"/>
              <a:sym typeface="Century Gothic"/>
            </a:endParaRPr>
          </a:p>
        </p:txBody>
      </p:sp>
      <p:sp>
        <p:nvSpPr>
          <p:cNvPr id="216" name="Google Shape;216;p30"/>
          <p:cNvSpPr txBox="1"/>
          <p:nvPr/>
        </p:nvSpPr>
        <p:spPr>
          <a:xfrm>
            <a:off x="4973588" y="2034212"/>
            <a:ext cx="2162491" cy="4635749"/>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Public Awareness Campaigns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California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Colorado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Florida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Michigan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New York</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Oregon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Utah</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Washington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chemeClr val="lt1"/>
              </a:buClr>
              <a:buSzPts val="20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1400"/>
              </a:spcBef>
              <a:spcAft>
                <a:spcPts val="0"/>
              </a:spcAft>
              <a:buClr>
                <a:schemeClr val="lt1"/>
              </a:buClr>
              <a:buSzPts val="2000"/>
              <a:buFont typeface="Noto Sans Symbols"/>
              <a:buNone/>
            </a:pPr>
            <a:r>
              <a:t/>
            </a:r>
            <a:endParaRPr b="0" i="1" sz="2000" u="none" cap="none" strike="noStrike">
              <a:solidFill>
                <a:schemeClr val="lt1"/>
              </a:solidFill>
              <a:latin typeface="Century Gothic"/>
              <a:ea typeface="Century Gothic"/>
              <a:cs typeface="Century Gothic"/>
              <a:sym typeface="Century Gothic"/>
            </a:endParaRPr>
          </a:p>
        </p:txBody>
      </p:sp>
      <p:sp>
        <p:nvSpPr>
          <p:cNvPr id="217" name="Google Shape;217;p30"/>
          <p:cNvSpPr txBox="1"/>
          <p:nvPr/>
        </p:nvSpPr>
        <p:spPr>
          <a:xfrm>
            <a:off x="7330369" y="2034213"/>
            <a:ext cx="2162491" cy="4625894"/>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Task Forces / Commissions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Arizona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California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Colorado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DC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Florida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Maine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Massachusetts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Maryland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Oregon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800"/>
              <a:buFont typeface="Noto Sans Symbols"/>
              <a:buNone/>
            </a:pPr>
            <a:r>
              <a:rPr b="0" i="0" lang="en-US" sz="1800" u="none" cap="none" strike="noStrike">
                <a:solidFill>
                  <a:srgbClr val="BFBFBF"/>
                </a:solidFill>
                <a:latin typeface="Century Gothic"/>
                <a:ea typeface="Century Gothic"/>
                <a:cs typeface="Century Gothic"/>
                <a:sym typeface="Century Gothic"/>
              </a:rPr>
              <a:t>Utah</a:t>
            </a:r>
            <a:endParaRPr b="0" i="0" sz="1400" u="none" cap="none" strike="noStrike">
              <a:solidFill>
                <a:srgbClr val="000000"/>
              </a:solidFill>
              <a:latin typeface="Arial"/>
              <a:ea typeface="Arial"/>
              <a:cs typeface="Arial"/>
              <a:sym typeface="Arial"/>
            </a:endParaRPr>
          </a:p>
        </p:txBody>
      </p:sp>
      <p:sp>
        <p:nvSpPr>
          <p:cNvPr id="218" name="Google Shape;218;p30"/>
          <p:cNvSpPr txBox="1"/>
          <p:nvPr/>
        </p:nvSpPr>
        <p:spPr>
          <a:xfrm>
            <a:off x="9687150" y="2012223"/>
            <a:ext cx="2162491" cy="4657739"/>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Noto Sans Symbols"/>
              <a:buNone/>
            </a:pPr>
            <a:r>
              <a:rPr b="0" i="0" lang="en-US" sz="2000" u="none" cap="none" strike="noStrike">
                <a:solidFill>
                  <a:srgbClr val="7CB2E6"/>
                </a:solidFill>
                <a:latin typeface="Century Gothic"/>
                <a:ea typeface="Century Gothic"/>
                <a:cs typeface="Century Gothic"/>
                <a:sym typeface="Century Gothic"/>
              </a:rPr>
              <a:t>MMH Awareness Proclamations </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120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Arizona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California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Illinois</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Indiana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Michigan</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Minnesota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Montana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New Jersey</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North Carolina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North Dakota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Pennsylvania</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Texas</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Tennessee</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Utah</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chemeClr val="lt1"/>
              </a:buClr>
              <a:buSzPct val="100000"/>
              <a:buFont typeface="Noto Sans Symbols"/>
              <a:buNone/>
            </a:pPr>
            <a:r>
              <a:rPr b="0" i="0" lang="en-US" sz="1800" u="none" cap="none" strike="noStrike">
                <a:solidFill>
                  <a:srgbClr val="BFBFBF"/>
                </a:solidFill>
                <a:latin typeface="Century Gothic"/>
                <a:ea typeface="Century Gothic"/>
                <a:cs typeface="Century Gothic"/>
                <a:sym typeface="Century Gothic"/>
              </a:rPr>
              <a:t>Virginia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fa0568d7eb_0_12"/>
          <p:cNvSpPr txBox="1"/>
          <p:nvPr>
            <p:ph type="title"/>
          </p:nvPr>
        </p:nvSpPr>
        <p:spPr>
          <a:xfrm>
            <a:off x="809878" y="506850"/>
            <a:ext cx="10493700" cy="980400"/>
          </a:xfrm>
          <a:prstGeom prst="rect">
            <a:avLst/>
          </a:prstGeom>
          <a:noFill/>
          <a:ln>
            <a:noFill/>
          </a:ln>
        </p:spPr>
        <p:txBody>
          <a:bodyPr anchorCtr="0" anchor="t" bIns="0" lIns="0" spcFirstLastPara="1" rIns="0" wrap="square" tIns="12050">
            <a:spAutoFit/>
          </a:bodyPr>
          <a:lstStyle/>
          <a:p>
            <a:pPr indent="0" lvl="0" marL="0" rtl="0" algn="ctr">
              <a:lnSpc>
                <a:spcPct val="80000"/>
              </a:lnSpc>
              <a:spcBef>
                <a:spcPts val="0"/>
              </a:spcBef>
              <a:spcAft>
                <a:spcPts val="0"/>
              </a:spcAft>
              <a:buSzPts val="6000"/>
              <a:buNone/>
            </a:pPr>
            <a:r>
              <a:rPr lang="en-US" sz="4800"/>
              <a:t>A Patient’s Perspective</a:t>
            </a:r>
            <a:endParaRPr sz="1600"/>
          </a:p>
          <a:p>
            <a:pPr indent="0" lvl="0" marL="0" rtl="0" algn="ctr">
              <a:lnSpc>
                <a:spcPct val="100000"/>
              </a:lnSpc>
              <a:spcBef>
                <a:spcPts val="0"/>
              </a:spcBef>
              <a:spcAft>
                <a:spcPts val="0"/>
              </a:spcAft>
              <a:buNone/>
            </a:pPr>
            <a:r>
              <a:rPr lang="en-US" sz="2450" u="sng"/>
              <a:t>Washington D.C., May 2016</a:t>
            </a:r>
            <a:endParaRPr sz="2450"/>
          </a:p>
        </p:txBody>
      </p:sp>
      <p:pic>
        <p:nvPicPr>
          <p:cNvPr id="224" name="Google Shape;224;gfa0568d7eb_0_12"/>
          <p:cNvPicPr preferRelativeResize="0"/>
          <p:nvPr/>
        </p:nvPicPr>
        <p:blipFill>
          <a:blip r:embed="rId3">
            <a:alphaModFix/>
          </a:blip>
          <a:stretch>
            <a:fillRect/>
          </a:stretch>
        </p:blipFill>
        <p:spPr>
          <a:xfrm>
            <a:off x="152400" y="1943850"/>
            <a:ext cx="3569525" cy="4761750"/>
          </a:xfrm>
          <a:prstGeom prst="rect">
            <a:avLst/>
          </a:prstGeom>
          <a:noFill/>
          <a:ln>
            <a:noFill/>
          </a:ln>
        </p:spPr>
      </p:pic>
      <p:sp>
        <p:nvSpPr>
          <p:cNvPr id="225" name="Google Shape;225;gfa0568d7eb_0_12"/>
          <p:cNvSpPr txBox="1"/>
          <p:nvPr/>
        </p:nvSpPr>
        <p:spPr>
          <a:xfrm>
            <a:off x="4083775" y="2035950"/>
            <a:ext cx="7823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chemeClr val="lt1"/>
                </a:solidFill>
                <a:latin typeface="Century Gothic"/>
                <a:ea typeface="Century Gothic"/>
                <a:cs typeface="Century Gothic"/>
                <a:sym typeface="Century Gothic"/>
              </a:rPr>
              <a:t>In May 2016, I created the 1st ever Capitol Hill advocacy day focused on Maternal Mental Health.</a:t>
            </a:r>
            <a:endParaRPr sz="2600">
              <a:solidFill>
                <a:schemeClr val="lt1"/>
              </a:solidFill>
              <a:latin typeface="Century Gothic"/>
              <a:ea typeface="Century Gothic"/>
              <a:cs typeface="Century Gothic"/>
              <a:sym typeface="Century Gothic"/>
            </a:endParaRPr>
          </a:p>
          <a:p>
            <a:pPr indent="-361950" lvl="0" marL="457200" rtl="0" algn="l">
              <a:spcBef>
                <a:spcPts val="0"/>
              </a:spcBef>
              <a:spcAft>
                <a:spcPts val="0"/>
              </a:spcAft>
              <a:buClr>
                <a:schemeClr val="lt1"/>
              </a:buClr>
              <a:buSzPts val="2100"/>
              <a:buFont typeface="Century Gothic"/>
              <a:buChar char="●"/>
            </a:pPr>
            <a:r>
              <a:rPr lang="en-US" sz="2100">
                <a:solidFill>
                  <a:schemeClr val="lt1"/>
                </a:solidFill>
                <a:latin typeface="Century Gothic"/>
                <a:ea typeface="Century Gothic"/>
                <a:cs typeface="Century Gothic"/>
                <a:sym typeface="Century Gothic"/>
              </a:rPr>
              <a:t>The NCMMH (National Coalition for Maternal Mental Health) brought me on to create this inaugural event.</a:t>
            </a:r>
            <a:endParaRPr sz="2100">
              <a:solidFill>
                <a:schemeClr val="lt1"/>
              </a:solidFill>
              <a:latin typeface="Century Gothic"/>
              <a:ea typeface="Century Gothic"/>
              <a:cs typeface="Century Gothic"/>
              <a:sym typeface="Century Gothic"/>
            </a:endParaRPr>
          </a:p>
          <a:p>
            <a:pPr indent="-361950" lvl="0" marL="457200" rtl="0" algn="l">
              <a:spcBef>
                <a:spcPts val="0"/>
              </a:spcBef>
              <a:spcAft>
                <a:spcPts val="0"/>
              </a:spcAft>
              <a:buClr>
                <a:schemeClr val="lt1"/>
              </a:buClr>
              <a:buSzPts val="2100"/>
              <a:buFont typeface="Century Gothic"/>
              <a:buChar char="●"/>
            </a:pPr>
            <a:r>
              <a:rPr lang="en-US" sz="2100">
                <a:solidFill>
                  <a:schemeClr val="lt1"/>
                </a:solidFill>
                <a:latin typeface="Century Gothic"/>
                <a:ea typeface="Century Gothic"/>
                <a:cs typeface="Century Gothic"/>
                <a:sym typeface="Century Gothic"/>
              </a:rPr>
              <a:t>Brought survivors and families in from all over the United States.</a:t>
            </a:r>
            <a:endParaRPr sz="2100">
              <a:solidFill>
                <a:schemeClr val="lt1"/>
              </a:solidFill>
              <a:latin typeface="Century Gothic"/>
              <a:ea typeface="Century Gothic"/>
              <a:cs typeface="Century Gothic"/>
              <a:sym typeface="Century Gothic"/>
            </a:endParaRPr>
          </a:p>
          <a:p>
            <a:pPr indent="-361950" lvl="0" marL="457200" rtl="0" algn="l">
              <a:spcBef>
                <a:spcPts val="0"/>
              </a:spcBef>
              <a:spcAft>
                <a:spcPts val="0"/>
              </a:spcAft>
              <a:buClr>
                <a:schemeClr val="lt1"/>
              </a:buClr>
              <a:buSzPts val="2100"/>
              <a:buFont typeface="Century Gothic"/>
              <a:buChar char="●"/>
            </a:pPr>
            <a:r>
              <a:rPr lang="en-US" sz="2100">
                <a:solidFill>
                  <a:schemeClr val="lt1"/>
                </a:solidFill>
                <a:latin typeface="Century Gothic"/>
                <a:ea typeface="Century Gothic"/>
                <a:cs typeface="Century Gothic"/>
                <a:sym typeface="Century Gothic"/>
              </a:rPr>
              <a:t>Hosted </a:t>
            </a:r>
            <a:r>
              <a:rPr lang="en-US" sz="2100">
                <a:solidFill>
                  <a:schemeClr val="lt1"/>
                </a:solidFill>
                <a:latin typeface="Century Gothic"/>
                <a:ea typeface="Century Gothic"/>
                <a:cs typeface="Century Gothic"/>
                <a:sym typeface="Century Gothic"/>
              </a:rPr>
              <a:t>a congressional briefing with the sponsors of the “Bringing Postpartum Out of the Shadows Act”</a:t>
            </a:r>
            <a:endParaRPr sz="2100">
              <a:solidFill>
                <a:schemeClr val="lt1"/>
              </a:solidFill>
              <a:latin typeface="Century Gothic"/>
              <a:ea typeface="Century Gothic"/>
              <a:cs typeface="Century Gothic"/>
              <a:sym typeface="Century Gothic"/>
            </a:endParaRPr>
          </a:p>
          <a:p>
            <a:pPr indent="-361950" lvl="1" marL="914400" rtl="0" algn="l">
              <a:spcBef>
                <a:spcPts val="0"/>
              </a:spcBef>
              <a:spcAft>
                <a:spcPts val="0"/>
              </a:spcAft>
              <a:buClr>
                <a:schemeClr val="lt1"/>
              </a:buClr>
              <a:buSzPts val="2100"/>
              <a:buFont typeface="Century Gothic"/>
              <a:buChar char="○"/>
            </a:pPr>
            <a:r>
              <a:rPr lang="en-US" sz="2100">
                <a:solidFill>
                  <a:schemeClr val="lt1"/>
                </a:solidFill>
                <a:latin typeface="Century Gothic"/>
                <a:ea typeface="Century Gothic"/>
                <a:cs typeface="Century Gothic"/>
                <a:sym typeface="Century Gothic"/>
              </a:rPr>
              <a:t>Representative Katherine Clark (D-MA)</a:t>
            </a:r>
            <a:endParaRPr sz="2100">
              <a:solidFill>
                <a:schemeClr val="lt1"/>
              </a:solidFill>
              <a:latin typeface="Century Gothic"/>
              <a:ea typeface="Century Gothic"/>
              <a:cs typeface="Century Gothic"/>
              <a:sym typeface="Century Gothic"/>
            </a:endParaRPr>
          </a:p>
          <a:p>
            <a:pPr indent="-361950" lvl="1" marL="914400" rtl="0" algn="l">
              <a:spcBef>
                <a:spcPts val="0"/>
              </a:spcBef>
              <a:spcAft>
                <a:spcPts val="0"/>
              </a:spcAft>
              <a:buClr>
                <a:schemeClr val="lt1"/>
              </a:buClr>
              <a:buSzPts val="2100"/>
              <a:buFont typeface="Century Gothic"/>
              <a:buChar char="○"/>
            </a:pPr>
            <a:r>
              <a:rPr lang="en-US" sz="2100">
                <a:solidFill>
                  <a:schemeClr val="lt1"/>
                </a:solidFill>
                <a:latin typeface="Century Gothic"/>
                <a:ea typeface="Century Gothic"/>
                <a:cs typeface="Century Gothic"/>
                <a:sym typeface="Century Gothic"/>
              </a:rPr>
              <a:t>Representative Ryan Costello (R-PA)</a:t>
            </a:r>
            <a:endParaRPr sz="2100">
              <a:solidFill>
                <a:schemeClr val="lt1"/>
              </a:solidFill>
              <a:latin typeface="Century Gothic"/>
              <a:ea typeface="Century Gothic"/>
              <a:cs typeface="Century Gothic"/>
              <a:sym typeface="Century Gothic"/>
            </a:endParaRPr>
          </a:p>
          <a:p>
            <a:pPr indent="-361950" lvl="0" marL="457200" rtl="0" algn="l">
              <a:spcBef>
                <a:spcPts val="0"/>
              </a:spcBef>
              <a:spcAft>
                <a:spcPts val="0"/>
              </a:spcAft>
              <a:buClr>
                <a:schemeClr val="lt1"/>
              </a:buClr>
              <a:buSzPts val="2100"/>
              <a:buFont typeface="Century Gothic"/>
              <a:buChar char="●"/>
            </a:pPr>
            <a:r>
              <a:rPr lang="en-US" sz="2100">
                <a:solidFill>
                  <a:schemeClr val="lt1"/>
                </a:solidFill>
                <a:latin typeface="Century Gothic"/>
                <a:ea typeface="Century Gothic"/>
                <a:cs typeface="Century Gothic"/>
                <a:sym typeface="Century Gothic"/>
              </a:rPr>
              <a:t>Walked away with 10 new co-sponsors by the end of the day.</a:t>
            </a:r>
            <a:endParaRPr sz="210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f8c1d0a3e6_0_43"/>
          <p:cNvPicPr preferRelativeResize="0"/>
          <p:nvPr/>
        </p:nvPicPr>
        <p:blipFill rotWithShape="1">
          <a:blip r:embed="rId3">
            <a:alphaModFix/>
          </a:blip>
          <a:srcRect b="0" l="0" r="0" t="0"/>
          <a:stretch/>
        </p:blipFill>
        <p:spPr>
          <a:xfrm>
            <a:off x="316950" y="1907775"/>
            <a:ext cx="11570248" cy="4807498"/>
          </a:xfrm>
          <a:prstGeom prst="rect">
            <a:avLst/>
          </a:prstGeom>
          <a:noFill/>
          <a:ln>
            <a:noFill/>
          </a:ln>
        </p:spPr>
      </p:pic>
      <p:sp>
        <p:nvSpPr>
          <p:cNvPr id="231" name="Google Shape;231;gf8c1d0a3e6_0_43"/>
          <p:cNvSpPr txBox="1"/>
          <p:nvPr>
            <p:ph type="title"/>
          </p:nvPr>
        </p:nvSpPr>
        <p:spPr>
          <a:xfrm>
            <a:off x="809878" y="506850"/>
            <a:ext cx="10493700" cy="980400"/>
          </a:xfrm>
          <a:prstGeom prst="rect">
            <a:avLst/>
          </a:prstGeom>
          <a:noFill/>
          <a:ln>
            <a:noFill/>
          </a:ln>
        </p:spPr>
        <p:txBody>
          <a:bodyPr anchorCtr="0" anchor="t" bIns="0" lIns="0" spcFirstLastPara="1" rIns="0" wrap="square" tIns="12050">
            <a:spAutoFit/>
          </a:bodyPr>
          <a:lstStyle/>
          <a:p>
            <a:pPr indent="0" lvl="0" marL="0" rtl="0" algn="ctr">
              <a:lnSpc>
                <a:spcPct val="80000"/>
              </a:lnSpc>
              <a:spcBef>
                <a:spcPts val="0"/>
              </a:spcBef>
              <a:spcAft>
                <a:spcPts val="0"/>
              </a:spcAft>
              <a:buClr>
                <a:schemeClr val="dk2"/>
              </a:buClr>
              <a:buSzPts val="6000"/>
              <a:buFont typeface="Century Gothic"/>
              <a:buNone/>
            </a:pPr>
            <a:r>
              <a:rPr lang="en-US" sz="4800"/>
              <a:t>A Patient’s Perspective</a:t>
            </a:r>
            <a:endParaRPr sz="1600"/>
          </a:p>
          <a:p>
            <a:pPr indent="0" lvl="0" marL="0" rtl="0" algn="ctr">
              <a:lnSpc>
                <a:spcPct val="100000"/>
              </a:lnSpc>
              <a:spcBef>
                <a:spcPts val="0"/>
              </a:spcBef>
              <a:spcAft>
                <a:spcPts val="0"/>
              </a:spcAft>
              <a:buNone/>
            </a:pPr>
            <a:r>
              <a:rPr lang="en-US" sz="2450" u="sng"/>
              <a:t>Washington D.C., May 2016</a:t>
            </a:r>
            <a:endParaRPr sz="245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f371a35f9c_0_3"/>
          <p:cNvSpPr txBox="1"/>
          <p:nvPr>
            <p:ph type="title"/>
          </p:nvPr>
        </p:nvSpPr>
        <p:spPr>
          <a:xfrm>
            <a:off x="1227000" y="284175"/>
            <a:ext cx="9991200" cy="1508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4400"/>
              <a:buFont typeface="Calibri"/>
              <a:buNone/>
            </a:pPr>
            <a:r>
              <a:rPr lang="en-US"/>
              <a:t>Capitol Hill:  Maryland constituents with Senator Ben Cardin</a:t>
            </a:r>
            <a:endParaRPr/>
          </a:p>
        </p:txBody>
      </p:sp>
      <p:pic>
        <p:nvPicPr>
          <p:cNvPr descr="Maryland Cardin 2018.JPG" id="237" name="Google Shape;237;gf371a35f9c_0_3"/>
          <p:cNvPicPr preferRelativeResize="0"/>
          <p:nvPr>
            <p:ph idx="1" type="body"/>
          </p:nvPr>
        </p:nvPicPr>
        <p:blipFill rotWithShape="1">
          <a:blip r:embed="rId3">
            <a:alphaModFix/>
          </a:blip>
          <a:srcRect b="16097" l="0" r="0" t="16097"/>
          <a:stretch/>
        </p:blipFill>
        <p:spPr>
          <a:xfrm>
            <a:off x="1603900" y="2240275"/>
            <a:ext cx="9066600" cy="4206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f371a35f9c_0_8"/>
          <p:cNvSpPr txBox="1"/>
          <p:nvPr>
            <p:ph type="title"/>
          </p:nvPr>
        </p:nvSpPr>
        <p:spPr>
          <a:xfrm>
            <a:off x="1299100" y="284175"/>
            <a:ext cx="9656100" cy="1508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4400"/>
              <a:buFont typeface="Calibri"/>
              <a:buNone/>
            </a:pPr>
            <a:r>
              <a:rPr lang="en-US"/>
              <a:t>Capitol Hill:  Tennessee and Alabama constituents</a:t>
            </a:r>
            <a:endParaRPr/>
          </a:p>
        </p:txBody>
      </p:sp>
      <p:pic>
        <p:nvPicPr>
          <p:cNvPr descr="Tennessee Dr. Phil Roe 2018.JPG" id="243" name="Google Shape;243;gf371a35f9c_0_8"/>
          <p:cNvPicPr preferRelativeResize="0"/>
          <p:nvPr>
            <p:ph idx="1" type="body"/>
          </p:nvPr>
        </p:nvPicPr>
        <p:blipFill rotWithShape="1">
          <a:blip r:embed="rId3">
            <a:alphaModFix/>
          </a:blip>
          <a:srcRect b="13331" l="0" r="0" t="13338"/>
          <a:stretch/>
        </p:blipFill>
        <p:spPr>
          <a:xfrm>
            <a:off x="1603900" y="2164075"/>
            <a:ext cx="9020700" cy="420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f8c1d0a3e6_0_0"/>
          <p:cNvSpPr txBox="1"/>
          <p:nvPr>
            <p:ph type="title"/>
          </p:nvPr>
        </p:nvSpPr>
        <p:spPr>
          <a:xfrm>
            <a:off x="1002624" y="772650"/>
            <a:ext cx="10272600" cy="603900"/>
          </a:xfrm>
          <a:prstGeom prst="rect">
            <a:avLst/>
          </a:prstGeom>
          <a:noFill/>
          <a:ln>
            <a:noFill/>
          </a:ln>
        </p:spPr>
        <p:txBody>
          <a:bodyPr anchorCtr="0" anchor="t" bIns="0" lIns="0" spcFirstLastPara="1" rIns="0" wrap="square" tIns="12700">
            <a:spAutoFit/>
          </a:bodyPr>
          <a:lstStyle/>
          <a:p>
            <a:pPr indent="0" lvl="0" marL="0" rtl="0" algn="ctr">
              <a:lnSpc>
                <a:spcPct val="80000"/>
              </a:lnSpc>
              <a:spcBef>
                <a:spcPts val="0"/>
              </a:spcBef>
              <a:spcAft>
                <a:spcPts val="0"/>
              </a:spcAft>
              <a:buClr>
                <a:schemeClr val="dk2"/>
              </a:buClr>
              <a:buSzPts val="6000"/>
              <a:buFont typeface="Century Gothic"/>
              <a:buNone/>
            </a:pPr>
            <a:r>
              <a:rPr lang="en-US" sz="4800"/>
              <a:t>A Patient’s Perspective</a:t>
            </a:r>
            <a:endParaRPr sz="1600">
              <a:latin typeface="Century Gothic"/>
              <a:ea typeface="Century Gothic"/>
              <a:cs typeface="Century Gothic"/>
              <a:sym typeface="Century Gothic"/>
            </a:endParaRPr>
          </a:p>
        </p:txBody>
      </p:sp>
      <p:sp>
        <p:nvSpPr>
          <p:cNvPr id="117" name="Google Shape;117;gf8c1d0a3e6_0_0"/>
          <p:cNvSpPr txBox="1"/>
          <p:nvPr/>
        </p:nvSpPr>
        <p:spPr>
          <a:xfrm>
            <a:off x="3910275" y="2178275"/>
            <a:ext cx="7941000" cy="4314900"/>
          </a:xfrm>
          <a:prstGeom prst="rect">
            <a:avLst/>
          </a:prstGeom>
          <a:noFill/>
          <a:ln>
            <a:noFill/>
          </a:ln>
        </p:spPr>
        <p:txBody>
          <a:bodyPr anchorCtr="0" anchor="t" bIns="0" lIns="0" spcFirstLastPara="1" rIns="0" wrap="square" tIns="12700">
            <a:spAutoFit/>
          </a:bodyPr>
          <a:lstStyle/>
          <a:p>
            <a:pPr indent="-325755" lvl="0" marL="33782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Mother to Hadia, age 11 and Rose, age 8</a:t>
            </a:r>
            <a:endParaRPr sz="2150">
              <a:latin typeface="Century Gothic"/>
              <a:ea typeface="Century Gothic"/>
              <a:cs typeface="Century Gothic"/>
              <a:sym typeface="Century Gothic"/>
            </a:endParaRPr>
          </a:p>
          <a:p>
            <a:pPr indent="-325755" lvl="0" marL="337820" marR="508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Former Commissioner on the (MA) Ellen Story Special  Commission on Postpartum Depression.</a:t>
            </a:r>
            <a:endParaRPr sz="2150">
              <a:latin typeface="Century Gothic"/>
              <a:ea typeface="Century Gothic"/>
              <a:cs typeface="Century Gothic"/>
              <a:sym typeface="Century Gothic"/>
            </a:endParaRPr>
          </a:p>
          <a:p>
            <a:pPr indent="-325755" lvl="0" marL="33782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Trustee at Salem State University.</a:t>
            </a:r>
            <a:endParaRPr sz="2150">
              <a:latin typeface="Century Gothic"/>
              <a:ea typeface="Century Gothic"/>
              <a:cs typeface="Century Gothic"/>
              <a:sym typeface="Century Gothic"/>
            </a:endParaRPr>
          </a:p>
          <a:p>
            <a:pPr indent="-325755" lvl="0" marL="33782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Board member of the Massachusetts March of Dimes.</a:t>
            </a:r>
            <a:endParaRPr sz="2150">
              <a:latin typeface="Century Gothic"/>
              <a:ea typeface="Century Gothic"/>
              <a:cs typeface="Century Gothic"/>
              <a:sym typeface="Century Gothic"/>
            </a:endParaRPr>
          </a:p>
          <a:p>
            <a:pPr indent="-325755" lvl="0" marL="337820" marR="26162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Former Advocacy Chair for the National Coalition for  Maternal Mental Health.</a:t>
            </a:r>
            <a:endParaRPr sz="2150">
              <a:latin typeface="Century Gothic"/>
              <a:ea typeface="Century Gothic"/>
              <a:cs typeface="Century Gothic"/>
              <a:sym typeface="Century Gothic"/>
            </a:endParaRPr>
          </a:p>
          <a:p>
            <a:pPr indent="-325755" lvl="0" marL="33782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Former candidate for United States Congress.</a:t>
            </a:r>
            <a:endParaRPr sz="2150">
              <a:solidFill>
                <a:srgbClr val="FFFFFF"/>
              </a:solidFill>
              <a:latin typeface="Century Gothic"/>
              <a:ea typeface="Century Gothic"/>
              <a:cs typeface="Century Gothic"/>
              <a:sym typeface="Century Gothic"/>
            </a:endParaRPr>
          </a:p>
          <a:p>
            <a:pPr indent="-325755" lvl="0" marL="33782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Current candidate for the Massachusetts Statehouse</a:t>
            </a:r>
            <a:endParaRPr sz="2150">
              <a:solidFill>
                <a:srgbClr val="FFFFFF"/>
              </a:solidFill>
              <a:latin typeface="Century Gothic"/>
              <a:ea typeface="Century Gothic"/>
              <a:cs typeface="Century Gothic"/>
              <a:sym typeface="Century Gothic"/>
            </a:endParaRPr>
          </a:p>
          <a:p>
            <a:pPr indent="-325755" lvl="0" marL="337820" marR="466090"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Founder of the Maternal Mental Health Leadership  Alliance</a:t>
            </a:r>
            <a:endParaRPr sz="2150">
              <a:latin typeface="Century Gothic"/>
              <a:ea typeface="Century Gothic"/>
              <a:cs typeface="Century Gothic"/>
              <a:sym typeface="Century Gothic"/>
            </a:endParaRPr>
          </a:p>
          <a:p>
            <a:pPr indent="-325755" lvl="0" marL="337820" marR="499108" rtl="0" algn="l">
              <a:lnSpc>
                <a:spcPct val="100000"/>
              </a:lnSpc>
              <a:spcBef>
                <a:spcPts val="0"/>
              </a:spcBef>
              <a:spcAft>
                <a:spcPts val="0"/>
              </a:spcAft>
              <a:buClr>
                <a:srgbClr val="FFFFFF"/>
              </a:buClr>
              <a:buSzPts val="2150"/>
              <a:buFont typeface="Century Gothic"/>
              <a:buChar char="▪"/>
            </a:pPr>
            <a:r>
              <a:rPr lang="en-US" sz="2150">
                <a:solidFill>
                  <a:srgbClr val="FFFFFF"/>
                </a:solidFill>
                <a:latin typeface="Century Gothic"/>
                <a:ea typeface="Century Gothic"/>
                <a:cs typeface="Century Gothic"/>
                <a:sym typeface="Century Gothic"/>
              </a:rPr>
              <a:t>Policy Director for the Maternal Mental Leadership  Alliance</a:t>
            </a:r>
            <a:endParaRPr sz="2150">
              <a:latin typeface="Century Gothic"/>
              <a:ea typeface="Century Gothic"/>
              <a:cs typeface="Century Gothic"/>
              <a:sym typeface="Century Gothic"/>
            </a:endParaRPr>
          </a:p>
        </p:txBody>
      </p:sp>
      <p:pic>
        <p:nvPicPr>
          <p:cNvPr id="118" name="Google Shape;118;gf8c1d0a3e6_0_0"/>
          <p:cNvPicPr preferRelativeResize="0"/>
          <p:nvPr/>
        </p:nvPicPr>
        <p:blipFill rotWithShape="1">
          <a:blip r:embed="rId3">
            <a:alphaModFix/>
          </a:blip>
          <a:srcRect b="0" l="0" r="0" t="0"/>
          <a:stretch/>
        </p:blipFill>
        <p:spPr>
          <a:xfrm>
            <a:off x="517128" y="2178274"/>
            <a:ext cx="3043026" cy="4307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f371a35f9c_0_13"/>
          <p:cNvSpPr txBox="1"/>
          <p:nvPr>
            <p:ph type="title"/>
          </p:nvPr>
        </p:nvSpPr>
        <p:spPr>
          <a:xfrm>
            <a:off x="1603898" y="284175"/>
            <a:ext cx="9351300" cy="150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66FF"/>
              </a:buClr>
              <a:buSzPts val="3200"/>
              <a:buFont typeface="Calibri"/>
              <a:buNone/>
            </a:pPr>
            <a:r>
              <a:rPr lang="en-US" sz="3200"/>
              <a:t>Capitol Hill:  Tennessee Constituent Kristina Dulaney with Senators Alexander and Corker</a:t>
            </a:r>
            <a:endParaRPr sz="3200"/>
          </a:p>
        </p:txBody>
      </p:sp>
      <p:pic>
        <p:nvPicPr>
          <p:cNvPr descr="Tennessee Alexander Corker 2018.JPG" id="250" name="Google Shape;250;gf371a35f9c_0_13"/>
          <p:cNvPicPr preferRelativeResize="0"/>
          <p:nvPr>
            <p:ph idx="1" type="body"/>
          </p:nvPr>
        </p:nvPicPr>
        <p:blipFill rotWithShape="1">
          <a:blip r:embed="rId3">
            <a:alphaModFix/>
          </a:blip>
          <a:srcRect b="14997" l="0" r="2362" t="-746"/>
          <a:stretch/>
        </p:blipFill>
        <p:spPr>
          <a:xfrm>
            <a:off x="2105325" y="1993150"/>
            <a:ext cx="8164800" cy="471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fa0568d7eb_0_29"/>
          <p:cNvSpPr txBox="1"/>
          <p:nvPr>
            <p:ph type="title"/>
          </p:nvPr>
        </p:nvSpPr>
        <p:spPr>
          <a:xfrm>
            <a:off x="734374" y="414575"/>
            <a:ext cx="10610400" cy="1188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4400"/>
              <a:buFont typeface="Calibri"/>
              <a:buNone/>
            </a:pPr>
            <a:r>
              <a:rPr lang="en-US"/>
              <a:t>Anchorage, Alaska: Senator Sullivan</a:t>
            </a:r>
            <a:endParaRPr/>
          </a:p>
        </p:txBody>
      </p:sp>
      <p:pic>
        <p:nvPicPr>
          <p:cNvPr descr="carrie marsh harris senator dan sullivan photo mar 2016 s2311.jpg" id="256" name="Google Shape;256;gfa0568d7eb_0_29"/>
          <p:cNvPicPr preferRelativeResize="0"/>
          <p:nvPr>
            <p:ph idx="1" type="body"/>
          </p:nvPr>
        </p:nvPicPr>
        <p:blipFill rotWithShape="1">
          <a:blip r:embed="rId3">
            <a:alphaModFix/>
          </a:blip>
          <a:srcRect b="13283" l="0" r="0" t="13283"/>
          <a:stretch/>
        </p:blipFill>
        <p:spPr>
          <a:xfrm>
            <a:off x="2010775" y="2262325"/>
            <a:ext cx="7725300" cy="37542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fa0568d7eb_0_34"/>
          <p:cNvSpPr txBox="1"/>
          <p:nvPr>
            <p:ph type="title"/>
          </p:nvPr>
        </p:nvSpPr>
        <p:spPr>
          <a:xfrm>
            <a:off x="1847748" y="296125"/>
            <a:ext cx="90468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66FF"/>
              </a:buClr>
              <a:buSzPts val="3600"/>
              <a:buFont typeface="Calibri"/>
              <a:buNone/>
            </a:pPr>
            <a:r>
              <a:rPr lang="en-US" sz="3600"/>
              <a:t>Spokane, Washington: Congresswoman Cathy McMorris Rodger’s office</a:t>
            </a:r>
            <a:endParaRPr sz="3600"/>
          </a:p>
        </p:txBody>
      </p:sp>
      <p:pic>
        <p:nvPicPr>
          <p:cNvPr descr="CMR WA 5th HR3235 Moms April 2016.jpg" id="262" name="Google Shape;262;gfa0568d7eb_0_34"/>
          <p:cNvPicPr preferRelativeResize="0"/>
          <p:nvPr>
            <p:ph idx="1" type="body"/>
          </p:nvPr>
        </p:nvPicPr>
        <p:blipFill rotWithShape="1">
          <a:blip r:embed="rId3">
            <a:alphaModFix/>
          </a:blip>
          <a:srcRect b="1114" l="0" r="0" t="1114"/>
          <a:stretch/>
        </p:blipFill>
        <p:spPr>
          <a:xfrm>
            <a:off x="2179425" y="2179375"/>
            <a:ext cx="7675200" cy="38490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fa0568d7eb_0_39"/>
          <p:cNvSpPr txBox="1"/>
          <p:nvPr>
            <p:ph type="title"/>
          </p:nvPr>
        </p:nvSpPr>
        <p:spPr>
          <a:xfrm>
            <a:off x="1706600" y="402700"/>
            <a:ext cx="9628500" cy="1248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4400"/>
              <a:buFont typeface="Calibri"/>
              <a:buNone/>
            </a:pPr>
            <a:r>
              <a:rPr lang="en-US"/>
              <a:t>Gainsville, Florida: Congressman Ted Yoho</a:t>
            </a:r>
            <a:endParaRPr/>
          </a:p>
        </p:txBody>
      </p:sp>
      <p:pic>
        <p:nvPicPr>
          <p:cNvPr descr="IMG_2407.jpg" id="268" name="Google Shape;268;gfa0568d7eb_0_39"/>
          <p:cNvPicPr preferRelativeResize="0"/>
          <p:nvPr>
            <p:ph idx="1" type="body"/>
          </p:nvPr>
        </p:nvPicPr>
        <p:blipFill rotWithShape="1">
          <a:blip r:embed="rId3">
            <a:alphaModFix/>
          </a:blip>
          <a:srcRect b="22499" l="0" r="0" t="22504"/>
          <a:stretch/>
        </p:blipFill>
        <p:spPr>
          <a:xfrm>
            <a:off x="2617400" y="2463675"/>
            <a:ext cx="7355700" cy="36123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fa0568d7eb_0_44"/>
          <p:cNvSpPr txBox="1"/>
          <p:nvPr>
            <p:ph type="title"/>
          </p:nvPr>
        </p:nvSpPr>
        <p:spPr>
          <a:xfrm>
            <a:off x="630899" y="426425"/>
            <a:ext cx="10930200" cy="1188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66FF"/>
              </a:buClr>
              <a:buSzPts val="3200"/>
              <a:buFont typeface="Calibri"/>
              <a:buNone/>
            </a:pPr>
            <a:r>
              <a:rPr lang="en-US" sz="3200"/>
              <a:t>Capitol Hill: Fallen Officer Shelane Gaydos’ family: Congresswoman Comstock [Virginia]</a:t>
            </a:r>
            <a:endParaRPr sz="3200"/>
          </a:p>
        </p:txBody>
      </p:sp>
      <p:pic>
        <p:nvPicPr>
          <p:cNvPr descr="Officer Shelane Bryants family and Congresswoman Comstock.jpg" id="274" name="Google Shape;274;gfa0568d7eb_0_44"/>
          <p:cNvPicPr preferRelativeResize="0"/>
          <p:nvPr>
            <p:ph idx="1" type="body"/>
          </p:nvPr>
        </p:nvPicPr>
        <p:blipFill rotWithShape="1">
          <a:blip r:embed="rId3">
            <a:alphaModFix/>
          </a:blip>
          <a:srcRect b="2070" l="0" r="0" t="2070"/>
          <a:stretch/>
        </p:blipFill>
        <p:spPr>
          <a:xfrm>
            <a:off x="2410000" y="2404450"/>
            <a:ext cx="7942200" cy="38850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fa0568d7eb_0_49"/>
          <p:cNvSpPr txBox="1"/>
          <p:nvPr>
            <p:ph type="title"/>
          </p:nvPr>
        </p:nvSpPr>
        <p:spPr>
          <a:xfrm>
            <a:off x="1563500" y="485650"/>
            <a:ext cx="10115100" cy="1070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3366FF"/>
              </a:buClr>
              <a:buSzPct val="110000"/>
              <a:buFont typeface="Calibri"/>
              <a:buNone/>
            </a:pPr>
            <a:r>
              <a:rPr lang="en-US"/>
              <a:t>Capitol Hill: Congresswoman Ileana Ros-Lehitinen [Florida]</a:t>
            </a:r>
            <a:endParaRPr/>
          </a:p>
        </p:txBody>
      </p:sp>
      <p:pic>
        <p:nvPicPr>
          <p:cNvPr descr="IMG_0078.jpg" id="280" name="Google Shape;280;gfa0568d7eb_0_49"/>
          <p:cNvPicPr preferRelativeResize="0"/>
          <p:nvPr>
            <p:ph idx="1" type="body"/>
          </p:nvPr>
        </p:nvPicPr>
        <p:blipFill rotWithShape="1">
          <a:blip r:embed="rId3">
            <a:alphaModFix/>
          </a:blip>
          <a:srcRect b="13331" l="0" r="0" t="13338"/>
          <a:stretch/>
        </p:blipFill>
        <p:spPr>
          <a:xfrm>
            <a:off x="2609400" y="2544725"/>
            <a:ext cx="7115100" cy="36756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fa0568d7eb_0_54"/>
          <p:cNvSpPr txBox="1"/>
          <p:nvPr>
            <p:ph type="title"/>
          </p:nvPr>
        </p:nvSpPr>
        <p:spPr>
          <a:xfrm>
            <a:off x="1693748" y="213125"/>
            <a:ext cx="9994500" cy="1508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4400"/>
              <a:buFont typeface="Calibri"/>
              <a:buNone/>
            </a:pPr>
            <a:r>
              <a:rPr lang="en-US"/>
              <a:t>Capitol Hill: North Carolina Moms</a:t>
            </a:r>
            <a:endParaRPr/>
          </a:p>
        </p:txBody>
      </p:sp>
      <p:pic>
        <p:nvPicPr>
          <p:cNvPr descr="IMG_2387.jpg" id="286" name="Google Shape;286;gfa0568d7eb_0_54"/>
          <p:cNvPicPr preferRelativeResize="0"/>
          <p:nvPr>
            <p:ph idx="1" type="body"/>
          </p:nvPr>
        </p:nvPicPr>
        <p:blipFill rotWithShape="1">
          <a:blip r:embed="rId3">
            <a:alphaModFix/>
          </a:blip>
          <a:srcRect b="0" l="-71224" r="-71200" t="0"/>
          <a:stretch/>
        </p:blipFill>
        <p:spPr>
          <a:xfrm>
            <a:off x="1071550" y="2096500"/>
            <a:ext cx="9825600" cy="42684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fa0568d7eb_0_59"/>
          <p:cNvSpPr txBox="1"/>
          <p:nvPr>
            <p:ph type="title"/>
          </p:nvPr>
        </p:nvSpPr>
        <p:spPr>
          <a:xfrm>
            <a:off x="376724" y="284175"/>
            <a:ext cx="11214600" cy="1508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366FF"/>
              </a:buClr>
              <a:buSzPts val="3600"/>
              <a:buFont typeface="Calibri"/>
              <a:buNone/>
            </a:pPr>
            <a:r>
              <a:rPr lang="en-US" sz="3600"/>
              <a:t>Capitol Hill:  UNC Center for Women’s Mood Disorders</a:t>
            </a:r>
            <a:endParaRPr sz="3600"/>
          </a:p>
        </p:txBody>
      </p:sp>
      <p:pic>
        <p:nvPicPr>
          <p:cNvPr descr="IMG_0069.jpg" id="292" name="Google Shape;292;gfa0568d7eb_0_59"/>
          <p:cNvPicPr preferRelativeResize="0"/>
          <p:nvPr>
            <p:ph idx="1" type="body"/>
          </p:nvPr>
        </p:nvPicPr>
        <p:blipFill rotWithShape="1">
          <a:blip r:embed="rId3">
            <a:alphaModFix/>
          </a:blip>
          <a:srcRect b="13331" l="0" r="0" t="13338"/>
          <a:stretch/>
        </p:blipFill>
        <p:spPr>
          <a:xfrm>
            <a:off x="2160575" y="2274150"/>
            <a:ext cx="7362600" cy="3742500"/>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fa0568d7eb_0_149"/>
          <p:cNvSpPr txBox="1"/>
          <p:nvPr>
            <p:ph type="title"/>
          </p:nvPr>
        </p:nvSpPr>
        <p:spPr>
          <a:xfrm>
            <a:off x="376724" y="284175"/>
            <a:ext cx="11214600" cy="15087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6000"/>
              <a:buFont typeface="Century Gothic"/>
              <a:buNone/>
            </a:pPr>
            <a:r>
              <a:rPr lang="en-US" sz="4800"/>
              <a:t>A Patient’s Perspective</a:t>
            </a:r>
            <a:endParaRPr sz="1600"/>
          </a:p>
          <a:p>
            <a:pPr indent="0" lvl="0" marL="0" rtl="0" algn="ctr">
              <a:spcBef>
                <a:spcPts val="0"/>
              </a:spcBef>
              <a:spcAft>
                <a:spcPts val="0"/>
              </a:spcAft>
              <a:buClr>
                <a:srgbClr val="3366FF"/>
              </a:buClr>
              <a:buSzPts val="3600"/>
              <a:buFont typeface="Calibri"/>
              <a:buNone/>
            </a:pPr>
            <a:r>
              <a:rPr i="1" lang="en-US" sz="3650">
                <a:solidFill>
                  <a:schemeClr val="dk1"/>
                </a:solidFill>
              </a:rPr>
              <a:t>2017 Advocacy Day</a:t>
            </a:r>
            <a:endParaRPr sz="4800">
              <a:solidFill>
                <a:srgbClr val="3366FF"/>
              </a:solidFill>
            </a:endParaRPr>
          </a:p>
        </p:txBody>
      </p:sp>
      <p:pic>
        <p:nvPicPr>
          <p:cNvPr id="298" name="Google Shape;298;gfa0568d7eb_0_149"/>
          <p:cNvPicPr preferRelativeResize="0"/>
          <p:nvPr/>
        </p:nvPicPr>
        <p:blipFill>
          <a:blip r:embed="rId3">
            <a:alphaModFix/>
          </a:blip>
          <a:stretch>
            <a:fillRect/>
          </a:stretch>
        </p:blipFill>
        <p:spPr>
          <a:xfrm>
            <a:off x="1524000" y="1945275"/>
            <a:ext cx="8758349" cy="4760325"/>
          </a:xfrm>
          <a:prstGeom prst="rect">
            <a:avLst/>
          </a:prstGeom>
          <a:noFill/>
          <a:ln>
            <a:noFill/>
          </a:ln>
        </p:spPr>
      </p:pic>
    </p:spTree>
  </p:cSld>
  <p:clrMapOvr>
    <a:masterClrMapping/>
  </p:clrMapOvr>
  <mc:AlternateContent>
    <mc:Choice Requires="p14">
      <p:transition p14:dur="1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f8c1d0a3e6_0_64"/>
          <p:cNvSpPr txBox="1"/>
          <p:nvPr>
            <p:ph type="title"/>
          </p:nvPr>
        </p:nvSpPr>
        <p:spPr>
          <a:xfrm>
            <a:off x="1314625" y="804825"/>
            <a:ext cx="9399600" cy="980400"/>
          </a:xfrm>
          <a:prstGeom prst="rect">
            <a:avLst/>
          </a:prstGeom>
          <a:noFill/>
          <a:ln>
            <a:noFill/>
          </a:ln>
        </p:spPr>
        <p:txBody>
          <a:bodyPr anchorCtr="0" anchor="t" bIns="0" lIns="0" spcFirstLastPara="1" rIns="0" wrap="square" tIns="12050">
            <a:spAutoFit/>
          </a:bodyPr>
          <a:lstStyle/>
          <a:p>
            <a:pPr indent="0" lvl="0" marL="0" rtl="0" algn="ctr">
              <a:lnSpc>
                <a:spcPct val="80000"/>
              </a:lnSpc>
              <a:spcBef>
                <a:spcPts val="0"/>
              </a:spcBef>
              <a:spcAft>
                <a:spcPts val="0"/>
              </a:spcAft>
              <a:buClr>
                <a:schemeClr val="dk2"/>
              </a:buClr>
              <a:buSzPts val="6000"/>
              <a:buFont typeface="Century Gothic"/>
              <a:buNone/>
            </a:pPr>
            <a:r>
              <a:rPr lang="en-US" sz="4800">
                <a:solidFill>
                  <a:schemeClr val="dk2"/>
                </a:solidFill>
              </a:rPr>
              <a:t>A Patient’s Perspective</a:t>
            </a:r>
            <a:endParaRPr sz="1600">
              <a:solidFill>
                <a:schemeClr val="dk2"/>
              </a:solidFill>
            </a:endParaRPr>
          </a:p>
          <a:p>
            <a:pPr indent="0" lvl="0" marL="12700" rtl="0" algn="l">
              <a:lnSpc>
                <a:spcPct val="100000"/>
              </a:lnSpc>
              <a:spcBef>
                <a:spcPts val="0"/>
              </a:spcBef>
              <a:spcAft>
                <a:spcPts val="0"/>
              </a:spcAft>
              <a:buNone/>
            </a:pPr>
            <a:r>
              <a:t/>
            </a:r>
            <a:endParaRPr i="1" sz="2450">
              <a:solidFill>
                <a:srgbClr val="000000"/>
              </a:solidFill>
            </a:endParaRPr>
          </a:p>
        </p:txBody>
      </p:sp>
      <p:pic>
        <p:nvPicPr>
          <p:cNvPr id="304" name="Google Shape;304;gf8c1d0a3e6_0_64"/>
          <p:cNvPicPr preferRelativeResize="0"/>
          <p:nvPr/>
        </p:nvPicPr>
        <p:blipFill rotWithShape="1">
          <a:blip r:embed="rId3">
            <a:alphaModFix/>
          </a:blip>
          <a:srcRect b="0" l="0" r="0" t="0"/>
          <a:stretch/>
        </p:blipFill>
        <p:spPr>
          <a:xfrm>
            <a:off x="502975" y="2084476"/>
            <a:ext cx="3361448" cy="4481930"/>
          </a:xfrm>
          <a:prstGeom prst="rect">
            <a:avLst/>
          </a:prstGeom>
          <a:noFill/>
          <a:ln>
            <a:noFill/>
          </a:ln>
        </p:spPr>
      </p:pic>
      <p:sp>
        <p:nvSpPr>
          <p:cNvPr id="305" name="Google Shape;305;gf8c1d0a3e6_0_64"/>
          <p:cNvSpPr txBox="1"/>
          <p:nvPr/>
        </p:nvSpPr>
        <p:spPr>
          <a:xfrm>
            <a:off x="5600125" y="2963750"/>
            <a:ext cx="978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306" name="Google Shape;306;gf8c1d0a3e6_0_64"/>
          <p:cNvSpPr txBox="1"/>
          <p:nvPr/>
        </p:nvSpPr>
        <p:spPr>
          <a:xfrm>
            <a:off x="4490050" y="3344000"/>
            <a:ext cx="7150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u="sng">
                <a:solidFill>
                  <a:schemeClr val="hlink"/>
                </a:solidFill>
                <a:latin typeface="Century Gothic"/>
                <a:ea typeface="Century Gothic"/>
                <a:cs typeface="Century Gothic"/>
                <a:sym typeface="Century Gothic"/>
                <a:hlinkClick r:id="rId4"/>
              </a:rPr>
              <a:t>Senator Elizabeth Warren had heard about the work we were doing and asked to meet with us in Capitol Hill.</a:t>
            </a:r>
            <a:endParaRPr sz="30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f8c1d0a3e6_0_24"/>
          <p:cNvSpPr txBox="1"/>
          <p:nvPr>
            <p:ph type="title"/>
          </p:nvPr>
        </p:nvSpPr>
        <p:spPr>
          <a:xfrm>
            <a:off x="481274" y="772650"/>
            <a:ext cx="11169300" cy="1035000"/>
          </a:xfrm>
          <a:prstGeom prst="rect">
            <a:avLst/>
          </a:prstGeom>
          <a:noFill/>
          <a:ln>
            <a:noFill/>
          </a:ln>
        </p:spPr>
        <p:txBody>
          <a:bodyPr anchorCtr="0" anchor="t" bIns="0" lIns="0" spcFirstLastPara="1" rIns="0" wrap="square" tIns="12700">
            <a:spAutoFit/>
          </a:bodyPr>
          <a:lstStyle/>
          <a:p>
            <a:pPr indent="0" lvl="0" marL="0" rtl="0" algn="ctr">
              <a:lnSpc>
                <a:spcPct val="80000"/>
              </a:lnSpc>
              <a:spcBef>
                <a:spcPts val="0"/>
              </a:spcBef>
              <a:spcAft>
                <a:spcPts val="0"/>
              </a:spcAft>
              <a:buClr>
                <a:schemeClr val="dk1"/>
              </a:buClr>
              <a:buSzPts val="6000"/>
              <a:buFont typeface="Arial"/>
              <a:buNone/>
            </a:pPr>
            <a:r>
              <a:rPr lang="en-US" sz="4800">
                <a:solidFill>
                  <a:schemeClr val="dk2"/>
                </a:solidFill>
              </a:rPr>
              <a:t>A Patient’s Perspective</a:t>
            </a:r>
            <a:endParaRPr sz="1600">
              <a:solidFill>
                <a:schemeClr val="dk2"/>
              </a:solidFill>
            </a:endParaRPr>
          </a:p>
          <a:p>
            <a:pPr indent="0" lvl="0" marL="12700" rtl="0" algn="l">
              <a:lnSpc>
                <a:spcPct val="100000"/>
              </a:lnSpc>
              <a:spcBef>
                <a:spcPts val="0"/>
              </a:spcBef>
              <a:spcAft>
                <a:spcPts val="0"/>
              </a:spcAft>
              <a:buNone/>
            </a:pPr>
            <a:r>
              <a:t/>
            </a:r>
            <a:endParaRPr i="1" sz="2800">
              <a:solidFill>
                <a:srgbClr val="000000"/>
              </a:solidFill>
            </a:endParaRPr>
          </a:p>
        </p:txBody>
      </p:sp>
      <p:sp>
        <p:nvSpPr>
          <p:cNvPr id="124" name="Google Shape;124;gf8c1d0a3e6_0_24"/>
          <p:cNvSpPr txBox="1"/>
          <p:nvPr/>
        </p:nvSpPr>
        <p:spPr>
          <a:xfrm>
            <a:off x="4820325" y="2466475"/>
            <a:ext cx="65514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latin typeface="Century Gothic"/>
                <a:ea typeface="Century Gothic"/>
                <a:cs typeface="Century Gothic"/>
                <a:sym typeface="Century Gothic"/>
              </a:rPr>
              <a:t>After the birth of my first daughter, I was the happiest I had ever been.  I also thought that if I never woke up ever again, it would be the best thing for her and my husband.   </a:t>
            </a:r>
            <a:endParaRPr sz="3000">
              <a:solidFill>
                <a:schemeClr val="lt1"/>
              </a:solidFill>
              <a:latin typeface="Century Gothic"/>
              <a:ea typeface="Century Gothic"/>
              <a:cs typeface="Century Gothic"/>
              <a:sym typeface="Century Gothic"/>
            </a:endParaRPr>
          </a:p>
        </p:txBody>
      </p:sp>
      <p:pic>
        <p:nvPicPr>
          <p:cNvPr id="125" name="Google Shape;125;gf8c1d0a3e6_0_24"/>
          <p:cNvPicPr preferRelativeResize="0"/>
          <p:nvPr/>
        </p:nvPicPr>
        <p:blipFill>
          <a:blip r:embed="rId3">
            <a:alphaModFix/>
          </a:blip>
          <a:stretch>
            <a:fillRect/>
          </a:stretch>
        </p:blipFill>
        <p:spPr>
          <a:xfrm>
            <a:off x="517325" y="1989425"/>
            <a:ext cx="3422826" cy="45637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5400"/>
              <a:buFont typeface="Century Gothic"/>
              <a:buNone/>
            </a:pPr>
            <a:r>
              <a:rPr lang="en-US" sz="4120"/>
              <a:t>A Patient’s Perspective</a:t>
            </a:r>
            <a:endParaRPr sz="1240"/>
          </a:p>
          <a:p>
            <a:pPr indent="0" lvl="0" marL="12700" rtl="0" algn="l">
              <a:lnSpc>
                <a:spcPct val="100000"/>
              </a:lnSpc>
              <a:spcBef>
                <a:spcPts val="0"/>
              </a:spcBef>
              <a:spcAft>
                <a:spcPts val="0"/>
              </a:spcAft>
              <a:buClr>
                <a:schemeClr val="dk1"/>
              </a:buClr>
              <a:buFont typeface="Arial"/>
              <a:buNone/>
            </a:pPr>
            <a:r>
              <a:t/>
            </a:r>
            <a:endParaRPr i="1" sz="2004">
              <a:solidFill>
                <a:schemeClr val="dk1"/>
              </a:solidFill>
            </a:endParaRPr>
          </a:p>
          <a:p>
            <a:pPr indent="0" lvl="0" marL="0" rtl="0" algn="ctr">
              <a:lnSpc>
                <a:spcPct val="85000"/>
              </a:lnSpc>
              <a:spcBef>
                <a:spcPts val="0"/>
              </a:spcBef>
              <a:spcAft>
                <a:spcPts val="0"/>
              </a:spcAft>
              <a:buClr>
                <a:schemeClr val="dk2"/>
              </a:buClr>
              <a:buSzPts val="3600"/>
              <a:buFont typeface="Century Gothic"/>
              <a:buNone/>
            </a:pPr>
            <a:r>
              <a:rPr lang="en-US" sz="3400"/>
              <a:t>FEDERAL LEGISLATION</a:t>
            </a:r>
            <a:endParaRPr sz="3400"/>
          </a:p>
        </p:txBody>
      </p:sp>
      <p:sp>
        <p:nvSpPr>
          <p:cNvPr id="312" name="Google Shape;312;p24"/>
          <p:cNvSpPr txBox="1"/>
          <p:nvPr>
            <p:ph idx="1" type="body"/>
          </p:nvPr>
        </p:nvSpPr>
        <p:spPr>
          <a:xfrm>
            <a:off x="1205343" y="2011680"/>
            <a:ext cx="10404503" cy="420624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200"/>
              <a:buChar char="▪"/>
            </a:pPr>
            <a:r>
              <a:rPr lang="en-US"/>
              <a:t>Typically takes 5-7  years for a bill to become law</a:t>
            </a:r>
            <a:endParaRPr/>
          </a:p>
          <a:p>
            <a:pPr indent="-182880" lvl="0" marL="182880" rtl="0" algn="l">
              <a:lnSpc>
                <a:spcPct val="90000"/>
              </a:lnSpc>
              <a:spcBef>
                <a:spcPts val="2400"/>
              </a:spcBef>
              <a:spcAft>
                <a:spcPts val="0"/>
              </a:spcAft>
              <a:buSzPts val="2200"/>
              <a:buChar char="▪"/>
            </a:pPr>
            <a:r>
              <a:rPr lang="en-US"/>
              <a:t>In the last Congress, over 30 bills addressing maternal health were introduced but </a:t>
            </a:r>
            <a:r>
              <a:rPr b="1" lang="en-US">
                <a:solidFill>
                  <a:srgbClr val="FFFF00"/>
                </a:solidFill>
              </a:rPr>
              <a:t>NONE</a:t>
            </a:r>
            <a:r>
              <a:rPr lang="en-US"/>
              <a:t> passed</a:t>
            </a:r>
            <a:endParaRPr/>
          </a:p>
          <a:p>
            <a:pPr indent="-182880" lvl="0" marL="182880" rtl="0" algn="l">
              <a:lnSpc>
                <a:spcPct val="90000"/>
              </a:lnSpc>
              <a:spcBef>
                <a:spcPts val="2400"/>
              </a:spcBef>
              <a:spcAft>
                <a:spcPts val="0"/>
              </a:spcAft>
              <a:buSzPts val="2200"/>
              <a:buChar char="▪"/>
            </a:pPr>
            <a:r>
              <a:rPr b="1" lang="en-US">
                <a:solidFill>
                  <a:srgbClr val="FFFF00"/>
                </a:solidFill>
              </a:rPr>
              <a:t>MMH SUCCESSES</a:t>
            </a:r>
            <a:endParaRPr/>
          </a:p>
          <a:p>
            <a:pPr indent="-182880" lvl="1" marL="411480" rtl="0" algn="l">
              <a:lnSpc>
                <a:spcPct val="90000"/>
              </a:lnSpc>
              <a:spcBef>
                <a:spcPts val="400"/>
              </a:spcBef>
              <a:spcAft>
                <a:spcPts val="0"/>
              </a:spcAft>
              <a:buSzPts val="2000"/>
              <a:buChar char="▪"/>
            </a:pPr>
            <a:r>
              <a:rPr lang="en-US"/>
              <a:t>Bringing Postpartum Depression Out of the Shadows Act passed in its first year</a:t>
            </a:r>
            <a:endParaRPr/>
          </a:p>
          <a:p>
            <a:pPr indent="-182880" lvl="1" marL="411480" rtl="0" algn="l">
              <a:lnSpc>
                <a:spcPct val="90000"/>
              </a:lnSpc>
              <a:spcBef>
                <a:spcPts val="600"/>
              </a:spcBef>
              <a:spcAft>
                <a:spcPts val="0"/>
              </a:spcAft>
              <a:buSzPts val="2000"/>
              <a:buChar char="▪"/>
            </a:pPr>
            <a:r>
              <a:rPr lang="en-US"/>
              <a:t>Maternal mental health hotline received funding in just two years</a:t>
            </a:r>
            <a:endParaRPr/>
          </a:p>
          <a:p>
            <a:pPr indent="-55880" lvl="1" marL="411480" rtl="0" algn="l">
              <a:lnSpc>
                <a:spcPct val="90000"/>
              </a:lnSpc>
              <a:spcBef>
                <a:spcPts val="600"/>
              </a:spcBef>
              <a:spcAft>
                <a:spcPts val="0"/>
              </a:spcAft>
              <a:buSzPts val="2000"/>
              <a:buNone/>
            </a:pPr>
            <a:r>
              <a:t/>
            </a:r>
            <a:endParaRPr/>
          </a:p>
          <a:p>
            <a:pPr indent="-43178" lvl="0" marL="182880" rtl="0" algn="l">
              <a:lnSpc>
                <a:spcPct val="90000"/>
              </a:lnSpc>
              <a:spcBef>
                <a:spcPts val="1600"/>
              </a:spcBef>
              <a:spcAft>
                <a:spcPts val="0"/>
              </a:spcAft>
              <a:buSzPts val="2200"/>
              <a:buNone/>
            </a:pPr>
            <a:r>
              <a:t/>
            </a:r>
            <a:endParaRPr/>
          </a:p>
        </p:txBody>
      </p:sp>
      <p:grpSp>
        <p:nvGrpSpPr>
          <p:cNvPr id="313" name="Google Shape;313;p24"/>
          <p:cNvGrpSpPr/>
          <p:nvPr/>
        </p:nvGrpSpPr>
        <p:grpSpPr>
          <a:xfrm>
            <a:off x="1830242" y="4793016"/>
            <a:ext cx="7747123" cy="1679506"/>
            <a:chOff x="1167194" y="1920240"/>
            <a:chExt cx="9125223" cy="4526280"/>
          </a:xfrm>
        </p:grpSpPr>
        <p:sp>
          <p:nvSpPr>
            <p:cNvPr id="314" name="Google Shape;314;p24"/>
            <p:cNvSpPr/>
            <p:nvPr/>
          </p:nvSpPr>
          <p:spPr>
            <a:xfrm>
              <a:off x="1167194" y="1920240"/>
              <a:ext cx="3627265" cy="1508760"/>
            </a:xfrm>
            <a:prstGeom prst="rightArrow">
              <a:avLst>
                <a:gd fmla="val 50000" name="adj1"/>
                <a:gd fmla="val 50000" name="adj2"/>
              </a:avLst>
            </a:prstGeom>
            <a:solidFill>
              <a:schemeClr val="accent1"/>
            </a:solidFill>
            <a:ln cap="flat" cmpd="sng" w="127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PROBLEM STREAM</a:t>
              </a:r>
              <a:endParaRPr b="0" i="0" sz="1400" u="none" cap="none" strike="noStrike">
                <a:solidFill>
                  <a:srgbClr val="000000"/>
                </a:solidFill>
                <a:latin typeface="Arial"/>
                <a:ea typeface="Arial"/>
                <a:cs typeface="Arial"/>
                <a:sym typeface="Arial"/>
              </a:endParaRPr>
            </a:p>
          </p:txBody>
        </p:sp>
        <p:sp>
          <p:nvSpPr>
            <p:cNvPr id="315" name="Google Shape;315;p24"/>
            <p:cNvSpPr/>
            <p:nvPr/>
          </p:nvSpPr>
          <p:spPr>
            <a:xfrm>
              <a:off x="1167195" y="3429000"/>
              <a:ext cx="3627265" cy="1508760"/>
            </a:xfrm>
            <a:prstGeom prst="rightArrow">
              <a:avLst>
                <a:gd fmla="val 50000" name="adj1"/>
                <a:gd fmla="val 50000" name="adj2"/>
              </a:avLst>
            </a:prstGeom>
            <a:solidFill>
              <a:schemeClr val="accent1"/>
            </a:solidFill>
            <a:ln cap="flat" cmpd="sng" w="127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POLICY STREAM</a:t>
              </a:r>
              <a:endParaRPr b="0" i="0" sz="1400" u="none" cap="none" strike="noStrike">
                <a:solidFill>
                  <a:srgbClr val="000000"/>
                </a:solidFill>
                <a:latin typeface="Arial"/>
                <a:ea typeface="Arial"/>
                <a:cs typeface="Arial"/>
                <a:sym typeface="Arial"/>
              </a:endParaRPr>
            </a:p>
          </p:txBody>
        </p:sp>
        <p:sp>
          <p:nvSpPr>
            <p:cNvPr id="316" name="Google Shape;316;p24"/>
            <p:cNvSpPr/>
            <p:nvPr/>
          </p:nvSpPr>
          <p:spPr>
            <a:xfrm>
              <a:off x="1167194" y="4937760"/>
              <a:ext cx="3627265" cy="1508760"/>
            </a:xfrm>
            <a:prstGeom prst="rightArrow">
              <a:avLst>
                <a:gd fmla="val 50000" name="adj1"/>
                <a:gd fmla="val 50000" name="adj2"/>
              </a:avLst>
            </a:prstGeom>
            <a:solidFill>
              <a:schemeClr val="accent1"/>
            </a:solidFill>
            <a:ln cap="flat" cmpd="sng" w="127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POLITICS STREAM</a:t>
              </a:r>
              <a:endParaRPr b="0" i="0" sz="1400" u="none" cap="none" strike="noStrike">
                <a:solidFill>
                  <a:srgbClr val="000000"/>
                </a:solidFill>
                <a:latin typeface="Arial"/>
                <a:ea typeface="Arial"/>
                <a:cs typeface="Arial"/>
                <a:sym typeface="Arial"/>
              </a:endParaRPr>
            </a:p>
          </p:txBody>
        </p:sp>
        <p:sp>
          <p:nvSpPr>
            <p:cNvPr id="317" name="Google Shape;317;p24"/>
            <p:cNvSpPr/>
            <p:nvPr/>
          </p:nvSpPr>
          <p:spPr>
            <a:xfrm>
              <a:off x="5269718" y="2109728"/>
              <a:ext cx="1928474" cy="4147303"/>
            </a:xfrm>
            <a:prstGeom prst="rect">
              <a:avLst/>
            </a:prstGeom>
            <a:solidFill>
              <a:srgbClr val="A8CAEE"/>
            </a:solidFill>
            <a:ln cap="flat" cmpd="sng" w="127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POLICY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WINDOW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OPENS</a:t>
              </a:r>
              <a:endParaRPr b="0" i="0" sz="1400" u="none" cap="none" strike="noStrike">
                <a:solidFill>
                  <a:srgbClr val="000000"/>
                </a:solidFill>
                <a:latin typeface="Arial"/>
                <a:ea typeface="Arial"/>
                <a:cs typeface="Arial"/>
                <a:sym typeface="Arial"/>
              </a:endParaRPr>
            </a:p>
          </p:txBody>
        </p:sp>
        <p:sp>
          <p:nvSpPr>
            <p:cNvPr id="318" name="Google Shape;318;p24"/>
            <p:cNvSpPr/>
            <p:nvPr/>
          </p:nvSpPr>
          <p:spPr>
            <a:xfrm>
              <a:off x="7475545" y="2877543"/>
              <a:ext cx="2816872" cy="2448512"/>
            </a:xfrm>
            <a:prstGeom prst="diamond">
              <a:avLst/>
            </a:prstGeom>
            <a:solidFill>
              <a:srgbClr val="92D050"/>
            </a:solidFill>
            <a:ln cap="flat" cmpd="sng" w="127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AGENDA</a:t>
              </a:r>
              <a:endParaRPr b="0" i="0" sz="1400" u="none" cap="none" strike="noStrike">
                <a:solidFill>
                  <a:srgbClr val="000000"/>
                </a:solidFill>
                <a:latin typeface="Arial"/>
                <a:ea typeface="Arial"/>
                <a:cs typeface="Arial"/>
                <a:sym typeface="Arial"/>
              </a:endParaRPr>
            </a:p>
          </p:txBody>
        </p:sp>
      </p:grpSp>
      <p:pic>
        <p:nvPicPr>
          <p:cNvPr descr="In 2021 The Proposed Online Accessibility Act in US Congress is [STILL] Bad  for Digital Inclusion – Law Office of Lainey Feingold" id="319" name="Google Shape;319;p24"/>
          <p:cNvPicPr preferRelativeResize="0"/>
          <p:nvPr/>
        </p:nvPicPr>
        <p:blipFill rotWithShape="1">
          <a:blip r:embed="rId3">
            <a:alphaModFix/>
          </a:blip>
          <a:srcRect b="0" l="0" r="0" t="0"/>
          <a:stretch/>
        </p:blipFill>
        <p:spPr>
          <a:xfrm>
            <a:off x="9577365" y="284176"/>
            <a:ext cx="2061148" cy="1371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5400"/>
              <a:buFont typeface="Century Gothic"/>
              <a:buNone/>
            </a:pPr>
            <a:r>
              <a:rPr lang="en-US" sz="4120"/>
              <a:t>A Patient’s Perspective</a:t>
            </a:r>
            <a:endParaRPr sz="1240"/>
          </a:p>
          <a:p>
            <a:pPr indent="0" lvl="0" marL="12700" rtl="0" algn="l">
              <a:lnSpc>
                <a:spcPct val="100000"/>
              </a:lnSpc>
              <a:spcBef>
                <a:spcPts val="0"/>
              </a:spcBef>
              <a:spcAft>
                <a:spcPts val="0"/>
              </a:spcAft>
              <a:buClr>
                <a:schemeClr val="dk1"/>
              </a:buClr>
              <a:buFont typeface="Arial"/>
              <a:buNone/>
            </a:pPr>
            <a:r>
              <a:t/>
            </a:r>
            <a:endParaRPr i="1" sz="2004">
              <a:solidFill>
                <a:schemeClr val="dk1"/>
              </a:solidFill>
            </a:endParaRPr>
          </a:p>
          <a:p>
            <a:pPr indent="0" lvl="0" marL="0" rtl="0" algn="ctr">
              <a:lnSpc>
                <a:spcPct val="85000"/>
              </a:lnSpc>
              <a:spcBef>
                <a:spcPts val="0"/>
              </a:spcBef>
              <a:spcAft>
                <a:spcPts val="0"/>
              </a:spcAft>
              <a:buClr>
                <a:schemeClr val="dk2"/>
              </a:buClr>
              <a:buSzPts val="3600"/>
              <a:buFont typeface="Century Gothic"/>
              <a:buNone/>
            </a:pPr>
            <a:r>
              <a:rPr lang="en-US" sz="3400"/>
              <a:t>FEDERAL LEGISLATION: ENACTED</a:t>
            </a:r>
            <a:endParaRPr sz="3400"/>
          </a:p>
        </p:txBody>
      </p:sp>
      <p:sp>
        <p:nvSpPr>
          <p:cNvPr id="325" name="Google Shape;325;p22"/>
          <p:cNvSpPr txBox="1"/>
          <p:nvPr>
            <p:ph idx="1" type="body"/>
          </p:nvPr>
        </p:nvSpPr>
        <p:spPr>
          <a:xfrm>
            <a:off x="443675" y="3369625"/>
            <a:ext cx="5499600" cy="1538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000">
                <a:solidFill>
                  <a:srgbClr val="7CB2E6"/>
                </a:solidFill>
              </a:rPr>
              <a:t>Bringing Postpartum Depression </a:t>
            </a:r>
            <a:endParaRPr/>
          </a:p>
          <a:p>
            <a:pPr indent="0" lvl="0" marL="0" rtl="0" algn="ctr">
              <a:lnSpc>
                <a:spcPct val="90000"/>
              </a:lnSpc>
              <a:spcBef>
                <a:spcPts val="600"/>
              </a:spcBef>
              <a:spcAft>
                <a:spcPts val="0"/>
              </a:spcAft>
              <a:buSzPts val="2000"/>
              <a:buNone/>
            </a:pPr>
            <a:r>
              <a:rPr lang="en-US" sz="2000">
                <a:solidFill>
                  <a:srgbClr val="7CB2E6"/>
                </a:solidFill>
              </a:rPr>
              <a:t>Out of the Shadows Act (2016)</a:t>
            </a:r>
            <a:endParaRPr/>
          </a:p>
          <a:p>
            <a:pPr indent="0" lvl="0" marL="0" rtl="0" algn="ctr">
              <a:lnSpc>
                <a:spcPct val="90000"/>
              </a:lnSpc>
              <a:spcBef>
                <a:spcPts val="600"/>
              </a:spcBef>
              <a:spcAft>
                <a:spcPts val="0"/>
              </a:spcAft>
              <a:buSzPts val="2000"/>
              <a:buNone/>
            </a:pPr>
            <a:r>
              <a:rPr lang="en-US" sz="2000">
                <a:solidFill>
                  <a:srgbClr val="FF99FF"/>
                </a:solidFill>
              </a:rPr>
              <a:t>Provided $20 million in grants to states </a:t>
            </a:r>
            <a:endParaRPr/>
          </a:p>
          <a:p>
            <a:pPr indent="0" lvl="0" marL="0" rtl="0" algn="ctr">
              <a:lnSpc>
                <a:spcPct val="90000"/>
              </a:lnSpc>
              <a:spcBef>
                <a:spcPts val="800"/>
              </a:spcBef>
              <a:spcAft>
                <a:spcPts val="0"/>
              </a:spcAft>
              <a:buSzPts val="2000"/>
              <a:buNone/>
            </a:pPr>
            <a:r>
              <a:rPr lang="en-US" sz="2000">
                <a:solidFill>
                  <a:srgbClr val="D8D8D8"/>
                </a:solidFill>
              </a:rPr>
              <a:t>Create innovative access programs</a:t>
            </a:r>
            <a:endParaRPr/>
          </a:p>
        </p:txBody>
      </p:sp>
      <p:sp>
        <p:nvSpPr>
          <p:cNvPr id="326" name="Google Shape;326;p22"/>
          <p:cNvSpPr txBox="1"/>
          <p:nvPr/>
        </p:nvSpPr>
        <p:spPr>
          <a:xfrm>
            <a:off x="443675" y="5135875"/>
            <a:ext cx="5499600" cy="1434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Preventing Maternal Deaths Act (2018)</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chemeClr val="lt1"/>
              </a:buClr>
              <a:buSzPts val="2000"/>
              <a:buFont typeface="Noto Sans Symbols"/>
              <a:buNone/>
            </a:pPr>
            <a:r>
              <a:rPr b="0" i="0" lang="en-US" sz="2000" u="none" cap="none" strike="noStrike">
                <a:solidFill>
                  <a:srgbClr val="FF99FF"/>
                </a:solidFill>
                <a:latin typeface="Century Gothic"/>
                <a:ea typeface="Century Gothic"/>
                <a:cs typeface="Century Gothic"/>
                <a:sym typeface="Century Gothic"/>
              </a:rPr>
              <a:t>Provided $40 million in grants to states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Establish maternal mortality review committees (MMRCs)</a:t>
            </a:r>
            <a:endParaRPr b="0" i="0" sz="1400" u="none" cap="none" strike="noStrike">
              <a:solidFill>
                <a:srgbClr val="000000"/>
              </a:solidFill>
              <a:latin typeface="Arial"/>
              <a:ea typeface="Arial"/>
              <a:cs typeface="Arial"/>
              <a:sym typeface="Arial"/>
            </a:endParaRPr>
          </a:p>
        </p:txBody>
      </p:sp>
      <p:sp>
        <p:nvSpPr>
          <p:cNvPr id="327" name="Google Shape;327;p22"/>
          <p:cNvSpPr txBox="1"/>
          <p:nvPr/>
        </p:nvSpPr>
        <p:spPr>
          <a:xfrm>
            <a:off x="443675" y="1974725"/>
            <a:ext cx="5499600" cy="1167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Melanie Blocker Stokes Act (2010)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chemeClr val="lt1"/>
              </a:buClr>
              <a:buSzPts val="2000"/>
              <a:buFont typeface="Noto Sans Symbols"/>
              <a:buNone/>
            </a:pPr>
            <a:r>
              <a:rPr b="0" i="0" lang="en-US" sz="2000" u="none" cap="none" strike="noStrike">
                <a:solidFill>
                  <a:srgbClr val="FF99FF"/>
                </a:solidFill>
                <a:latin typeface="Century Gothic"/>
                <a:ea typeface="Century Gothic"/>
                <a:cs typeface="Century Gothic"/>
                <a:sym typeface="Century Gothic"/>
              </a:rPr>
              <a:t>First legislation about MMH (no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Research and education initiatives</a:t>
            </a:r>
            <a:endParaRPr b="0" i="0" sz="1400" u="none" cap="none" strike="noStrike">
              <a:solidFill>
                <a:srgbClr val="000000"/>
              </a:solidFill>
              <a:latin typeface="Arial"/>
              <a:ea typeface="Arial"/>
              <a:cs typeface="Arial"/>
              <a:sym typeface="Arial"/>
            </a:endParaRPr>
          </a:p>
        </p:txBody>
      </p:sp>
      <p:sp>
        <p:nvSpPr>
          <p:cNvPr id="328" name="Google Shape;328;p22"/>
          <p:cNvSpPr txBox="1"/>
          <p:nvPr/>
        </p:nvSpPr>
        <p:spPr>
          <a:xfrm>
            <a:off x="6398996" y="3369561"/>
            <a:ext cx="5144100" cy="1538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President’s Budget (2021)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chemeClr val="lt1"/>
              </a:buClr>
              <a:buSzPts val="2000"/>
              <a:buFont typeface="Noto Sans Symbols"/>
              <a:buNone/>
            </a:pPr>
            <a:r>
              <a:rPr b="0" i="0" lang="en-US" sz="2000" u="none" cap="none" strike="noStrike">
                <a:solidFill>
                  <a:srgbClr val="FF99FF"/>
                </a:solidFill>
                <a:latin typeface="Century Gothic"/>
                <a:ea typeface="Century Gothic"/>
                <a:cs typeface="Century Gothic"/>
                <a:sym typeface="Century Gothic"/>
              </a:rPr>
              <a:t>Provided $5 million for MMH hotline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Study of MMH among military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Pilot project: doulas in the military</a:t>
            </a:r>
            <a:endParaRPr b="0" i="0" sz="1400" u="none" cap="none" strike="noStrike">
              <a:solidFill>
                <a:srgbClr val="000000"/>
              </a:solidFill>
              <a:latin typeface="Arial"/>
              <a:ea typeface="Arial"/>
              <a:cs typeface="Arial"/>
              <a:sym typeface="Arial"/>
            </a:endParaRPr>
          </a:p>
        </p:txBody>
      </p:sp>
      <p:sp>
        <p:nvSpPr>
          <p:cNvPr id="329" name="Google Shape;329;p22"/>
          <p:cNvSpPr txBox="1"/>
          <p:nvPr/>
        </p:nvSpPr>
        <p:spPr>
          <a:xfrm>
            <a:off x="6322796" y="5170017"/>
            <a:ext cx="5144100" cy="1434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American Rescue Plan Act (2021)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chemeClr val="lt1"/>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Allows states to extend pregnancy-related Medicaid coverage to a full year postpartum</a:t>
            </a:r>
            <a:endParaRPr b="0" i="0" sz="1400" u="none" cap="none" strike="noStrike">
              <a:solidFill>
                <a:srgbClr val="000000"/>
              </a:solidFill>
              <a:latin typeface="Arial"/>
              <a:ea typeface="Arial"/>
              <a:cs typeface="Arial"/>
              <a:sym typeface="Arial"/>
            </a:endParaRPr>
          </a:p>
        </p:txBody>
      </p:sp>
      <p:pic>
        <p:nvPicPr>
          <p:cNvPr descr="The Coronavirus Aid, Relief, and Economic Security Act (“CARES Act”) Is  Enacted into Law | Blogs | Coronavirus Resource Center:Back to Business |  Foley &amp; Lardner LLP" id="330" name="Google Shape;330;p22"/>
          <p:cNvPicPr preferRelativeResize="0"/>
          <p:nvPr/>
        </p:nvPicPr>
        <p:blipFill rotWithShape="1">
          <a:blip r:embed="rId3">
            <a:alphaModFix/>
          </a:blip>
          <a:srcRect b="0" l="0" r="0" t="0"/>
          <a:stretch/>
        </p:blipFill>
        <p:spPr>
          <a:xfrm>
            <a:off x="10493505" y="376667"/>
            <a:ext cx="1350359" cy="1350359"/>
          </a:xfrm>
          <a:prstGeom prst="rect">
            <a:avLst/>
          </a:prstGeom>
          <a:noFill/>
          <a:ln>
            <a:noFill/>
          </a:ln>
        </p:spPr>
      </p:pic>
      <p:sp>
        <p:nvSpPr>
          <p:cNvPr id="331" name="Google Shape;331;p22"/>
          <p:cNvSpPr txBox="1"/>
          <p:nvPr/>
        </p:nvSpPr>
        <p:spPr>
          <a:xfrm>
            <a:off x="6399000" y="1935025"/>
            <a:ext cx="5144100" cy="1259100"/>
          </a:xfrm>
          <a:prstGeom prst="rect">
            <a:avLst/>
          </a:prstGeom>
          <a:solidFill>
            <a:srgbClr val="330072"/>
          </a:solidFill>
          <a:ln cap="flat" cmpd="sng" w="9525">
            <a:solidFill>
              <a:srgbClr val="FFFFFF"/>
            </a:solidFill>
            <a:prstDash val="solid"/>
            <a:round/>
            <a:headEnd len="sm" w="sm" type="none"/>
            <a:tailEnd len="sm" w="sm" type="none"/>
          </a:ln>
        </p:spPr>
        <p:txBody>
          <a:bodyPr anchorCtr="0" anchor="t" bIns="0" lIns="0" spcFirstLastPara="1" rIns="0" wrap="square" tIns="37450">
            <a:spAutoFit/>
          </a:bodyPr>
          <a:lstStyle/>
          <a:p>
            <a:pPr indent="-815975" lvl="0" marL="815975" marR="812800" rtl="0" algn="ctr">
              <a:lnSpc>
                <a:spcPct val="108181"/>
              </a:lnSpc>
              <a:spcBef>
                <a:spcPts val="0"/>
              </a:spcBef>
              <a:spcAft>
                <a:spcPts val="0"/>
              </a:spcAft>
              <a:buNone/>
            </a:pPr>
            <a:r>
              <a:rPr lang="en-US" sz="2000">
                <a:solidFill>
                  <a:srgbClr val="00B0F0"/>
                </a:solidFill>
                <a:latin typeface="Century Gothic"/>
                <a:ea typeface="Century Gothic"/>
                <a:cs typeface="Century Gothic"/>
                <a:sym typeface="Century Gothic"/>
              </a:rPr>
              <a:t>     </a:t>
            </a:r>
            <a:r>
              <a:rPr lang="en-US" sz="2000">
                <a:solidFill>
                  <a:schemeClr val="accent2"/>
                </a:solidFill>
                <a:latin typeface="Century Gothic"/>
                <a:ea typeface="Century Gothic"/>
                <a:cs typeface="Century Gothic"/>
                <a:sym typeface="Century Gothic"/>
              </a:rPr>
              <a:t>Federal Stimulus Package (2019)</a:t>
            </a:r>
            <a:endParaRPr sz="2000">
              <a:solidFill>
                <a:schemeClr val="accent2"/>
              </a:solidFill>
              <a:latin typeface="Century Gothic"/>
              <a:ea typeface="Century Gothic"/>
              <a:cs typeface="Century Gothic"/>
              <a:sym typeface="Century Gothic"/>
            </a:endParaRPr>
          </a:p>
          <a:p>
            <a:pPr indent="1905" lvl="0" marL="650875" marR="649605" rtl="0" algn="ctr">
              <a:lnSpc>
                <a:spcPct val="148300"/>
              </a:lnSpc>
              <a:spcBef>
                <a:spcPts val="965"/>
              </a:spcBef>
              <a:spcAft>
                <a:spcPts val="0"/>
              </a:spcAft>
              <a:buNone/>
            </a:pPr>
            <a:r>
              <a:rPr lang="en-US" sz="2000">
                <a:solidFill>
                  <a:srgbClr val="FF99FF"/>
                </a:solidFill>
                <a:latin typeface="Century Gothic"/>
                <a:ea typeface="Century Gothic"/>
                <a:cs typeface="Century Gothic"/>
                <a:sym typeface="Century Gothic"/>
              </a:rPr>
              <a:t>Provided $3 million to create  Maternal Mental Health Hotline</a:t>
            </a:r>
            <a:endParaRPr sz="20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5400"/>
              <a:buFont typeface="Century Gothic"/>
              <a:buNone/>
            </a:pPr>
            <a:r>
              <a:rPr lang="en-US" sz="4120"/>
              <a:t>A Patient’s Perspective</a:t>
            </a:r>
            <a:endParaRPr sz="1240"/>
          </a:p>
          <a:p>
            <a:pPr indent="0" lvl="0" marL="12700" rtl="0" algn="l">
              <a:lnSpc>
                <a:spcPct val="100000"/>
              </a:lnSpc>
              <a:spcBef>
                <a:spcPts val="0"/>
              </a:spcBef>
              <a:spcAft>
                <a:spcPts val="0"/>
              </a:spcAft>
              <a:buClr>
                <a:schemeClr val="dk1"/>
              </a:buClr>
              <a:buFont typeface="Arial"/>
              <a:buNone/>
            </a:pPr>
            <a:r>
              <a:t/>
            </a:r>
            <a:endParaRPr i="1" sz="2004">
              <a:solidFill>
                <a:schemeClr val="dk1"/>
              </a:solidFill>
            </a:endParaRPr>
          </a:p>
          <a:p>
            <a:pPr indent="0" lvl="0" marL="0" rtl="0" algn="ctr">
              <a:lnSpc>
                <a:spcPct val="85000"/>
              </a:lnSpc>
              <a:spcBef>
                <a:spcPts val="0"/>
              </a:spcBef>
              <a:spcAft>
                <a:spcPts val="0"/>
              </a:spcAft>
              <a:buClr>
                <a:schemeClr val="dk2"/>
              </a:buClr>
              <a:buSzPts val="3600"/>
              <a:buFont typeface="Century Gothic"/>
              <a:buNone/>
            </a:pPr>
            <a:r>
              <a:rPr lang="en-US" sz="3400"/>
              <a:t>FEDERAL LEGISLATION: PROPOSED </a:t>
            </a:r>
            <a:endParaRPr sz="3400"/>
          </a:p>
        </p:txBody>
      </p:sp>
      <p:sp>
        <p:nvSpPr>
          <p:cNvPr id="337" name="Google Shape;337;p23"/>
          <p:cNvSpPr txBox="1"/>
          <p:nvPr>
            <p:ph idx="1" type="body"/>
          </p:nvPr>
        </p:nvSpPr>
        <p:spPr>
          <a:xfrm>
            <a:off x="655581" y="2669718"/>
            <a:ext cx="5293200" cy="12006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000">
                <a:solidFill>
                  <a:srgbClr val="7CB2E6"/>
                </a:solidFill>
              </a:rPr>
              <a:t>Black Maternal Health Momnibus (2021)</a:t>
            </a:r>
            <a:endParaRPr/>
          </a:p>
          <a:p>
            <a:pPr indent="0" lvl="0" marL="0" rtl="0" algn="ctr">
              <a:lnSpc>
                <a:spcPct val="90000"/>
              </a:lnSpc>
              <a:spcBef>
                <a:spcPts val="600"/>
              </a:spcBef>
              <a:spcAft>
                <a:spcPts val="0"/>
              </a:spcAft>
              <a:buSzPts val="2000"/>
              <a:buNone/>
            </a:pPr>
            <a:r>
              <a:rPr lang="en-US" sz="2000">
                <a:solidFill>
                  <a:srgbClr val="D8D8D8"/>
                </a:solidFill>
              </a:rPr>
              <a:t>Collection of 12 bills</a:t>
            </a:r>
            <a:endParaRPr/>
          </a:p>
          <a:p>
            <a:pPr indent="0" lvl="0" marL="0" rtl="0" algn="ctr">
              <a:lnSpc>
                <a:spcPct val="90000"/>
              </a:lnSpc>
              <a:spcBef>
                <a:spcPts val="800"/>
              </a:spcBef>
              <a:spcAft>
                <a:spcPts val="0"/>
              </a:spcAft>
              <a:buSzPts val="2000"/>
              <a:buNone/>
            </a:pPr>
            <a:r>
              <a:rPr lang="en-US" sz="2000">
                <a:solidFill>
                  <a:srgbClr val="D8D8D8"/>
                </a:solidFill>
              </a:rPr>
              <a:t>Address all aspects of maternal mortality</a:t>
            </a:r>
            <a:endParaRPr/>
          </a:p>
        </p:txBody>
      </p:sp>
      <p:sp>
        <p:nvSpPr>
          <p:cNvPr id="338" name="Google Shape;338;p23"/>
          <p:cNvSpPr txBox="1"/>
          <p:nvPr/>
        </p:nvSpPr>
        <p:spPr>
          <a:xfrm>
            <a:off x="655597" y="4747147"/>
            <a:ext cx="5293200" cy="1244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Moms MATTER Act (2021)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FFFFFF"/>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Address MMH and substance use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rgbClr val="FFFFFF"/>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Focus on racial &amp; ethnic minority groups</a:t>
            </a:r>
            <a:endParaRPr b="0" i="0" sz="2000" u="none" cap="none" strike="noStrike">
              <a:solidFill>
                <a:srgbClr val="D8D8D8"/>
              </a:solidFill>
              <a:latin typeface="Century Gothic"/>
              <a:ea typeface="Century Gothic"/>
              <a:cs typeface="Century Gothic"/>
              <a:sym typeface="Century Gothic"/>
            </a:endParaRPr>
          </a:p>
        </p:txBody>
      </p:sp>
      <p:sp>
        <p:nvSpPr>
          <p:cNvPr id="339" name="Google Shape;339;p23"/>
          <p:cNvSpPr txBox="1"/>
          <p:nvPr/>
        </p:nvSpPr>
        <p:spPr>
          <a:xfrm>
            <a:off x="6366596" y="4751649"/>
            <a:ext cx="5100600" cy="1235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marR="0" rtl="0" algn="ctr">
              <a:lnSpc>
                <a:spcPct val="90000"/>
              </a:lnSpc>
              <a:spcBef>
                <a:spcPts val="0"/>
              </a:spcBef>
              <a:spcAft>
                <a:spcPts val="0"/>
              </a:spcAft>
              <a:buClr>
                <a:srgbClr val="FFFFFF"/>
              </a:buClr>
              <a:buSzPct val="100000"/>
              <a:buFont typeface="Noto Sans Symbols"/>
              <a:buNone/>
            </a:pPr>
            <a:r>
              <a:rPr b="0" i="0" lang="en-US" sz="2200" u="none" cap="none" strike="noStrike">
                <a:solidFill>
                  <a:srgbClr val="7CB2E6"/>
                </a:solidFill>
                <a:latin typeface="Century Gothic"/>
                <a:ea typeface="Century Gothic"/>
                <a:cs typeface="Century Gothic"/>
                <a:sym typeface="Century Gothic"/>
              </a:rPr>
              <a:t>Into the Light (</a:t>
            </a:r>
            <a:r>
              <a:rPr b="0" i="1" lang="en-US" sz="2200" u="none" cap="none" strike="noStrike">
                <a:solidFill>
                  <a:srgbClr val="7CB2E6"/>
                </a:solidFill>
                <a:latin typeface="Century Gothic"/>
                <a:ea typeface="Century Gothic"/>
                <a:cs typeface="Century Gothic"/>
                <a:sym typeface="Century Gothic"/>
              </a:rPr>
              <a:t>Nov 2021</a:t>
            </a:r>
            <a:r>
              <a:rPr b="0" i="0" lang="en-US" sz="2200" u="none" cap="none" strike="noStrike">
                <a:solidFill>
                  <a:srgbClr val="7CB2E6"/>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rgbClr val="FFFFFF"/>
              </a:buClr>
              <a:buSzPct val="100000"/>
              <a:buFont typeface="Noto Sans Symbols"/>
              <a:buNone/>
            </a:pPr>
            <a:r>
              <a:rPr b="0" i="0" lang="en-US" sz="2000" u="none" cap="none" strike="noStrike">
                <a:solidFill>
                  <a:srgbClr val="BFBFBF"/>
                </a:solidFill>
                <a:latin typeface="Century Gothic"/>
                <a:ea typeface="Century Gothic"/>
                <a:cs typeface="Century Gothic"/>
                <a:sym typeface="Century Gothic"/>
              </a:rPr>
              <a:t>Reauthorize and expand grants to states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200"/>
              </a:spcBef>
              <a:spcAft>
                <a:spcPts val="0"/>
              </a:spcAft>
              <a:buClr>
                <a:srgbClr val="FFFFFF"/>
              </a:buClr>
              <a:buSzPct val="100000"/>
              <a:buFont typeface="Noto Sans Symbols"/>
              <a:buNone/>
            </a:pPr>
            <a:r>
              <a:rPr b="0" i="0" lang="en-US" sz="2000" u="none" cap="none" strike="noStrike">
                <a:solidFill>
                  <a:srgbClr val="BFBFBF"/>
                </a:solidFill>
                <a:latin typeface="Century Gothic"/>
                <a:ea typeface="Century Gothic"/>
                <a:cs typeface="Century Gothic"/>
                <a:sym typeface="Century Gothic"/>
              </a:rPr>
              <a:t>Authorize and fund MMH hotline</a:t>
            </a:r>
            <a:endParaRPr b="0" i="0" sz="2000" u="none" cap="none" strike="noStrike">
              <a:solidFill>
                <a:srgbClr val="BFBFBF"/>
              </a:solidFill>
              <a:latin typeface="Century Gothic"/>
              <a:ea typeface="Century Gothic"/>
              <a:cs typeface="Century Gothic"/>
              <a:sym typeface="Century Gothic"/>
            </a:endParaRPr>
          </a:p>
        </p:txBody>
      </p:sp>
      <p:sp>
        <p:nvSpPr>
          <p:cNvPr id="340" name="Google Shape;340;p23"/>
          <p:cNvSpPr txBox="1"/>
          <p:nvPr/>
        </p:nvSpPr>
        <p:spPr>
          <a:xfrm>
            <a:off x="6270297" y="2688625"/>
            <a:ext cx="5293200" cy="1167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2000"/>
              <a:buFont typeface="Noto Sans Symbols"/>
              <a:buNone/>
            </a:pPr>
            <a:r>
              <a:rPr b="0" i="0" lang="en-US" sz="2000" u="none" cap="none" strike="noStrike">
                <a:solidFill>
                  <a:srgbClr val="7CB2E6"/>
                </a:solidFill>
                <a:latin typeface="Century Gothic"/>
                <a:ea typeface="Century Gothic"/>
                <a:cs typeface="Century Gothic"/>
                <a:sym typeface="Century Gothic"/>
              </a:rPr>
              <a:t>TRIUMPH for New Moms Act (2021)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FFFFFF"/>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Federal task force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rgbClr val="FFFFFF"/>
              </a:buClr>
              <a:buSzPts val="2000"/>
              <a:buFont typeface="Noto Sans Symbols"/>
              <a:buNone/>
            </a:pPr>
            <a:r>
              <a:rPr b="0" i="0" lang="en-US" sz="2000" u="none" cap="none" strike="noStrike">
                <a:solidFill>
                  <a:srgbClr val="D8D8D8"/>
                </a:solidFill>
                <a:latin typeface="Century Gothic"/>
                <a:ea typeface="Century Gothic"/>
                <a:cs typeface="Century Gothic"/>
                <a:sym typeface="Century Gothic"/>
              </a:rPr>
              <a:t>National strategic plan</a:t>
            </a:r>
            <a:endParaRPr b="0" i="0" sz="1400" u="none" cap="none" strike="noStrike">
              <a:solidFill>
                <a:srgbClr val="000000"/>
              </a:solidFill>
              <a:latin typeface="Arial"/>
              <a:ea typeface="Arial"/>
              <a:cs typeface="Arial"/>
              <a:sym typeface="Arial"/>
            </a:endParaRPr>
          </a:p>
        </p:txBody>
      </p:sp>
      <p:pic>
        <p:nvPicPr>
          <p:cNvPr descr="Proposed Bill Would Make Fingerprint Checks Mandatory for Gun Owners in  Illinois" id="341" name="Google Shape;341;p23"/>
          <p:cNvPicPr preferRelativeResize="0"/>
          <p:nvPr/>
        </p:nvPicPr>
        <p:blipFill rotWithShape="1">
          <a:blip r:embed="rId3">
            <a:alphaModFix/>
          </a:blip>
          <a:srcRect b="0" l="0" r="0" t="0"/>
          <a:stretch/>
        </p:blipFill>
        <p:spPr>
          <a:xfrm>
            <a:off x="10467457" y="425844"/>
            <a:ext cx="1532419" cy="1225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5400"/>
              <a:buFont typeface="Century Gothic"/>
              <a:buNone/>
            </a:pPr>
            <a:r>
              <a:rPr lang="en-US" sz="4020"/>
              <a:t>A Patient’s Perspective</a:t>
            </a:r>
            <a:endParaRPr sz="1140"/>
          </a:p>
          <a:p>
            <a:pPr indent="0" lvl="0" marL="12700" rtl="0" algn="l">
              <a:lnSpc>
                <a:spcPct val="100000"/>
              </a:lnSpc>
              <a:spcBef>
                <a:spcPts val="0"/>
              </a:spcBef>
              <a:spcAft>
                <a:spcPts val="0"/>
              </a:spcAft>
              <a:buClr>
                <a:schemeClr val="dk1"/>
              </a:buClr>
              <a:buFont typeface="Arial"/>
              <a:buNone/>
            </a:pPr>
            <a:r>
              <a:t/>
            </a:r>
            <a:endParaRPr i="1" sz="1904">
              <a:solidFill>
                <a:schemeClr val="dk1"/>
              </a:solidFill>
            </a:endParaRPr>
          </a:p>
          <a:p>
            <a:pPr indent="0" lvl="0" marL="0" rtl="0" algn="ctr">
              <a:lnSpc>
                <a:spcPct val="85000"/>
              </a:lnSpc>
              <a:spcBef>
                <a:spcPts val="0"/>
              </a:spcBef>
              <a:spcAft>
                <a:spcPts val="0"/>
              </a:spcAft>
              <a:buClr>
                <a:schemeClr val="dk2"/>
              </a:buClr>
              <a:buSzPts val="3600"/>
              <a:buFont typeface="Century Gothic"/>
              <a:buNone/>
            </a:pPr>
            <a:r>
              <a:rPr lang="en-US" sz="3300"/>
              <a:t>HOW RESEARCH IMPACTS POLICY</a:t>
            </a:r>
            <a:endParaRPr sz="3300"/>
          </a:p>
        </p:txBody>
      </p:sp>
      <p:sp>
        <p:nvSpPr>
          <p:cNvPr id="347" name="Google Shape;347;p25"/>
          <p:cNvSpPr txBox="1"/>
          <p:nvPr>
            <p:ph idx="1" type="body"/>
          </p:nvPr>
        </p:nvSpPr>
        <p:spPr>
          <a:xfrm>
            <a:off x="637046" y="1898138"/>
            <a:ext cx="10747451" cy="432498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SzPts val="1600"/>
              <a:buNone/>
            </a:pPr>
            <a:r>
              <a:rPr lang="en-US" sz="1600">
                <a:solidFill>
                  <a:srgbClr val="BFBFBF"/>
                </a:solidFill>
                <a:latin typeface="Century Gothic"/>
                <a:ea typeface="Century Gothic"/>
                <a:cs typeface="Century Gothic"/>
                <a:sym typeface="Century Gothic"/>
              </a:rPr>
              <a:t>Maternal mental health (MMH) conditions are the most common complications of pregnancy and childbirth, affecting 1 in 5 women (800,000 people each year in the United States).</a:t>
            </a:r>
            <a:r>
              <a:rPr baseline="30000" lang="en-US" sz="1600">
                <a:solidFill>
                  <a:srgbClr val="BFBFBF"/>
                </a:solidFill>
                <a:latin typeface="Century Gothic"/>
                <a:ea typeface="Century Gothic"/>
                <a:cs typeface="Century Gothic"/>
                <a:sym typeface="Century Gothic"/>
              </a:rPr>
              <a:t>1</a:t>
            </a:r>
            <a:r>
              <a:rPr lang="en-US" sz="1600">
                <a:solidFill>
                  <a:srgbClr val="BFBFBF"/>
                </a:solidFill>
                <a:latin typeface="Century Gothic"/>
                <a:ea typeface="Century Gothic"/>
                <a:cs typeface="Century Gothic"/>
                <a:sym typeface="Century Gothic"/>
              </a:rPr>
              <a:t>  Recent studies show that suicide and overdose combined are the leading cause of death for mothers in the postpartum period, contributing to the distressingly high maternal mortality rate in the United States.</a:t>
            </a:r>
            <a:r>
              <a:rPr baseline="30000" lang="en-US" sz="1600">
                <a:solidFill>
                  <a:srgbClr val="BFBFBF"/>
                </a:solidFill>
                <a:latin typeface="Century Gothic"/>
                <a:ea typeface="Century Gothic"/>
                <a:cs typeface="Century Gothic"/>
                <a:sym typeface="Century Gothic"/>
              </a:rPr>
              <a:t>2</a:t>
            </a:r>
            <a:r>
              <a:rPr lang="en-US" sz="1600">
                <a:solidFill>
                  <a:srgbClr val="BFBFBF"/>
                </a:solidFill>
                <a:latin typeface="Century Gothic"/>
                <a:ea typeface="Century Gothic"/>
                <a:cs typeface="Century Gothic"/>
                <a:sym typeface="Century Gothic"/>
              </a:rPr>
              <a:t> Sadly, 75% of those experiencing MMH conditions remain untreated, increasing the risk of multigenerational, long-term impact on the physical, emotional, and developmental health of both the mother and child.</a:t>
            </a:r>
            <a:r>
              <a:rPr baseline="30000" lang="en-US" sz="1600">
                <a:solidFill>
                  <a:srgbClr val="BFBFBF"/>
                </a:solidFill>
                <a:latin typeface="Century Gothic"/>
                <a:ea typeface="Century Gothic"/>
                <a:cs typeface="Century Gothic"/>
                <a:sym typeface="Century Gothic"/>
              </a:rPr>
              <a:t>3</a:t>
            </a:r>
            <a:r>
              <a:rPr lang="en-US" sz="1600">
                <a:solidFill>
                  <a:srgbClr val="BFBFBF"/>
                </a:solidFill>
                <a:latin typeface="Century Gothic"/>
                <a:ea typeface="Century Gothic"/>
                <a:cs typeface="Century Gothic"/>
                <a:sym typeface="Century Gothic"/>
              </a:rPr>
              <a:t>  The cost of not treating MMH conditions is $32,000 per mother-infant pair, or $14.2 billion in accounting for lost wages and productivity of the mother and addressing poor health outcomes of the mother and infant.</a:t>
            </a:r>
            <a:r>
              <a:rPr baseline="30000" lang="en-US" sz="1600">
                <a:solidFill>
                  <a:srgbClr val="BFBFBF"/>
                </a:solidFill>
                <a:latin typeface="Century Gothic"/>
                <a:ea typeface="Century Gothic"/>
                <a:cs typeface="Century Gothic"/>
                <a:sym typeface="Century Gothic"/>
              </a:rPr>
              <a:t>4</a:t>
            </a:r>
            <a:r>
              <a:rPr lang="en-US" sz="1600">
                <a:solidFill>
                  <a:srgbClr val="BFBFBF"/>
                </a:solidFill>
                <a:latin typeface="Century Gothic"/>
                <a:ea typeface="Century Gothic"/>
                <a:cs typeface="Century Gothic"/>
                <a:sym typeface="Century Gothic"/>
              </a:rPr>
              <a:t>   The COVID-19 pandemic has exacerbated MMH conditions with a recent study showing that pregnant women and new mothers are experiencing anxiety and depression during the pandemic at 3-4 times the rate prior to the pandemic.</a:t>
            </a:r>
            <a:r>
              <a:rPr baseline="30000" lang="en-US" sz="1600">
                <a:solidFill>
                  <a:srgbClr val="BFBFBF"/>
                </a:solidFill>
                <a:latin typeface="Century Gothic"/>
                <a:ea typeface="Century Gothic"/>
                <a:cs typeface="Century Gothic"/>
                <a:sym typeface="Century Gothic"/>
              </a:rPr>
              <a:t>5   </a:t>
            </a:r>
            <a:r>
              <a:rPr lang="en-US" sz="1600">
                <a:solidFill>
                  <a:srgbClr val="BFBFBF"/>
                </a:solidFill>
                <a:latin typeface="Century Gothic"/>
                <a:ea typeface="Century Gothic"/>
                <a:cs typeface="Century Gothic"/>
                <a:sym typeface="Century Gothic"/>
              </a:rPr>
              <a:t>Women facing racial or economic inequities are disproportionately impacted by both the pandemic and MMH conditions, experiencing both at rates 2-3 times higher than White women.</a:t>
            </a:r>
            <a:r>
              <a:rPr baseline="30000" lang="en-US" sz="1800">
                <a:solidFill>
                  <a:srgbClr val="BFBFBF"/>
                </a:solidFill>
                <a:latin typeface="Century Gothic"/>
                <a:ea typeface="Century Gothic"/>
                <a:cs typeface="Century Gothic"/>
                <a:sym typeface="Century Gothic"/>
              </a:rPr>
              <a:t>6</a:t>
            </a:r>
            <a:r>
              <a:rPr lang="en-US" sz="1800">
                <a:solidFill>
                  <a:srgbClr val="BFBFBF"/>
                </a:solidFill>
                <a:latin typeface="Century Gothic"/>
                <a:ea typeface="Century Gothic"/>
                <a:cs typeface="Century Gothic"/>
                <a:sym typeface="Century Gothic"/>
              </a:rPr>
              <a:t> </a:t>
            </a:r>
            <a:endParaRPr/>
          </a:p>
        </p:txBody>
      </p:sp>
      <p:sp>
        <p:nvSpPr>
          <p:cNvPr id="348" name="Google Shape;348;p25"/>
          <p:cNvSpPr txBox="1"/>
          <p:nvPr/>
        </p:nvSpPr>
        <p:spPr>
          <a:xfrm>
            <a:off x="624768" y="5004164"/>
            <a:ext cx="10942463" cy="156966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rgbClr val="FFFF99"/>
              </a:buClr>
              <a:buSzPts val="1200"/>
              <a:buFont typeface="Century Gothic"/>
              <a:buAutoNum type="arabicPeriod"/>
            </a:pPr>
            <a:r>
              <a:rPr b="0" i="0" lang="en-US" sz="1200" u="none" cap="none" strike="noStrike">
                <a:solidFill>
                  <a:srgbClr val="FFFF99"/>
                </a:solidFill>
                <a:latin typeface="Century Gothic"/>
                <a:ea typeface="Century Gothic"/>
                <a:cs typeface="Century Gothic"/>
                <a:sym typeface="Century Gothic"/>
              </a:rPr>
              <a:t>Metz, T., et al (2016). Maternal Deaths From Suicide and Overdose in Colorado, 2004-2012.  </a:t>
            </a:r>
            <a:r>
              <a:rPr b="0" i="1" lang="en-US" sz="1200" u="none" cap="none" strike="noStrike">
                <a:solidFill>
                  <a:srgbClr val="FFFF99"/>
                </a:solidFill>
                <a:latin typeface="Century Gothic"/>
                <a:ea typeface="Century Gothic"/>
                <a:cs typeface="Century Gothic"/>
                <a:sym typeface="Century Gothic"/>
              </a:rPr>
              <a:t>Obstetrics Gynecol.</a:t>
            </a:r>
            <a:endParaRPr b="0" i="0" sz="1200" u="none" cap="none" strike="noStrike">
              <a:solidFill>
                <a:srgbClr val="FFFF99"/>
              </a:solidFill>
              <a:latin typeface="Century Gothic"/>
              <a:ea typeface="Century Gothic"/>
              <a:cs typeface="Century Gothic"/>
              <a:sym typeface="Century Gothic"/>
            </a:endParaRPr>
          </a:p>
          <a:p>
            <a:pPr indent="-228600" lvl="0" marL="228600" marR="0" rtl="0" algn="l">
              <a:lnSpc>
                <a:spcPct val="100000"/>
              </a:lnSpc>
              <a:spcBef>
                <a:spcPts val="0"/>
              </a:spcBef>
              <a:spcAft>
                <a:spcPts val="0"/>
              </a:spcAft>
              <a:buClr>
                <a:srgbClr val="FFFF99"/>
              </a:buClr>
              <a:buSzPts val="1200"/>
              <a:buFont typeface="Century Gothic"/>
              <a:buAutoNum type="arabicPeriod"/>
            </a:pPr>
            <a:r>
              <a:rPr b="0" i="0" lang="en-US" sz="1200" u="none" cap="none" strike="noStrike">
                <a:solidFill>
                  <a:srgbClr val="FFFF99"/>
                </a:solidFill>
                <a:latin typeface="Century Gothic"/>
                <a:ea typeface="Century Gothic"/>
                <a:cs typeface="Century Gothic"/>
                <a:sym typeface="Century Gothic"/>
              </a:rPr>
              <a:t>Davis N., et al (2019). Pregnancy-Related Deaths: Data From 14 U.S. Maternal Mortality Review Committees, 2008-2017. Atlanta, GA: Centers for Disease Control and Prevention, U.S. Department of Health and Human Services.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FFFF99"/>
              </a:buClr>
              <a:buSzPts val="1200"/>
              <a:buFont typeface="Century Gothic"/>
              <a:buAutoNum type="arabicPeriod"/>
            </a:pPr>
            <a:r>
              <a:rPr b="0" i="0" lang="en-US" sz="1200" u="none" cap="none" strike="noStrike">
                <a:solidFill>
                  <a:srgbClr val="FFFF99"/>
                </a:solidFill>
                <a:latin typeface="Century Gothic"/>
                <a:ea typeface="Century Gothic"/>
                <a:cs typeface="Century Gothic"/>
                <a:sym typeface="Century Gothic"/>
              </a:rPr>
              <a:t>Byatt, N., et al (2015). Enhancing Participation in Depression Care in Outpatient Perinatal Care Settings: A Systematic Review. </a:t>
            </a:r>
            <a:r>
              <a:rPr b="0" i="1" lang="en-US" sz="1200" u="none" cap="none" strike="noStrike">
                <a:solidFill>
                  <a:srgbClr val="FFFF99"/>
                </a:solidFill>
                <a:latin typeface="Century Gothic"/>
                <a:ea typeface="Century Gothic"/>
                <a:cs typeface="Century Gothic"/>
                <a:sym typeface="Century Gothic"/>
              </a:rPr>
              <a:t>Obstet Gynecol. </a:t>
            </a:r>
            <a:endParaRPr b="0" i="0" sz="1200" u="none" cap="none" strike="noStrike">
              <a:solidFill>
                <a:srgbClr val="FFFF99"/>
              </a:solidFill>
              <a:latin typeface="Century Gothic"/>
              <a:ea typeface="Century Gothic"/>
              <a:cs typeface="Century Gothic"/>
              <a:sym typeface="Century Gothic"/>
            </a:endParaRPr>
          </a:p>
          <a:p>
            <a:pPr indent="-228600" lvl="0" marL="228600" marR="0" rtl="0" algn="l">
              <a:lnSpc>
                <a:spcPct val="100000"/>
              </a:lnSpc>
              <a:spcBef>
                <a:spcPts val="0"/>
              </a:spcBef>
              <a:spcAft>
                <a:spcPts val="0"/>
              </a:spcAft>
              <a:buClr>
                <a:srgbClr val="FFFF99"/>
              </a:buClr>
              <a:buSzPts val="1200"/>
              <a:buFont typeface="Century Gothic"/>
              <a:buAutoNum type="arabicPeriod"/>
            </a:pPr>
            <a:r>
              <a:rPr b="0" i="0" lang="en-US" sz="1200" u="none" cap="none" strike="noStrike">
                <a:solidFill>
                  <a:srgbClr val="FFFF99"/>
                </a:solidFill>
                <a:latin typeface="Century Gothic"/>
                <a:ea typeface="Century Gothic"/>
                <a:cs typeface="Century Gothic"/>
                <a:sym typeface="Century Gothic"/>
              </a:rPr>
              <a:t>Luca, D., et al (2019). Societal Costs of Untreated Perinatal Mood and Anxiety Disorders in the United States.  </a:t>
            </a:r>
            <a:r>
              <a:rPr b="0" i="1" lang="en-US" sz="1200" u="none" cap="none" strike="noStrike">
                <a:solidFill>
                  <a:srgbClr val="FFFF99"/>
                </a:solidFill>
                <a:latin typeface="Century Gothic"/>
                <a:ea typeface="Century Gothic"/>
                <a:cs typeface="Century Gothic"/>
                <a:sym typeface="Century Gothic"/>
              </a:rPr>
              <a:t>Mathematic Policy Research.</a:t>
            </a:r>
            <a:endParaRPr b="0" i="0" sz="1200" u="none" cap="none" strike="noStrike">
              <a:solidFill>
                <a:srgbClr val="FFFF99"/>
              </a:solidFill>
              <a:latin typeface="Century Gothic"/>
              <a:ea typeface="Century Gothic"/>
              <a:cs typeface="Century Gothic"/>
              <a:sym typeface="Century Gothic"/>
            </a:endParaRPr>
          </a:p>
          <a:p>
            <a:pPr indent="-228600" lvl="0" marL="228600" marR="0" rtl="0" algn="l">
              <a:lnSpc>
                <a:spcPct val="100000"/>
              </a:lnSpc>
              <a:spcBef>
                <a:spcPts val="0"/>
              </a:spcBef>
              <a:spcAft>
                <a:spcPts val="0"/>
              </a:spcAft>
              <a:buClr>
                <a:srgbClr val="FFFF99"/>
              </a:buClr>
              <a:buSzPts val="1200"/>
              <a:buFont typeface="Century Gothic"/>
              <a:buAutoNum type="arabicPeriod"/>
            </a:pPr>
            <a:r>
              <a:rPr b="0" i="0" lang="en-US" sz="1200" u="none" cap="none" strike="noStrike">
                <a:solidFill>
                  <a:srgbClr val="FFFF99"/>
                </a:solidFill>
                <a:latin typeface="Century Gothic"/>
                <a:ea typeface="Century Gothic"/>
                <a:cs typeface="Century Gothic"/>
                <a:sym typeface="Century Gothic"/>
              </a:rPr>
              <a:t>Lebel, C., et al (2020). Elevated Depression and Anxiety Among Pregnant Individuals During The COVID-19 Pandemic. </a:t>
            </a:r>
            <a:r>
              <a:rPr b="0" i="1" lang="en-US" sz="1200" u="none" cap="none" strike="noStrike">
                <a:solidFill>
                  <a:srgbClr val="FFFF99"/>
                </a:solidFill>
                <a:latin typeface="Century Gothic"/>
                <a:ea typeface="Century Gothic"/>
                <a:cs typeface="Century Gothic"/>
                <a:sym typeface="Century Gothic"/>
              </a:rPr>
              <a:t>Journal of Affective Disorders.</a:t>
            </a:r>
            <a:endParaRPr b="0" i="0" sz="1200" u="none" cap="none" strike="noStrike">
              <a:solidFill>
                <a:srgbClr val="FFFF99"/>
              </a:solidFill>
              <a:latin typeface="Century Gothic"/>
              <a:ea typeface="Century Gothic"/>
              <a:cs typeface="Century Gothic"/>
              <a:sym typeface="Century Gothic"/>
            </a:endParaRPr>
          </a:p>
          <a:p>
            <a:pPr indent="-228600" lvl="0" marL="228600" marR="0" rtl="0" algn="l">
              <a:lnSpc>
                <a:spcPct val="100000"/>
              </a:lnSpc>
              <a:spcBef>
                <a:spcPts val="0"/>
              </a:spcBef>
              <a:spcAft>
                <a:spcPts val="0"/>
              </a:spcAft>
              <a:buClr>
                <a:srgbClr val="FFFF99"/>
              </a:buClr>
              <a:buSzPts val="1200"/>
              <a:buFont typeface="Century Gothic"/>
              <a:buAutoNum type="arabicPeriod"/>
            </a:pPr>
            <a:r>
              <a:rPr b="0" i="0" lang="en-US" sz="1200" u="none" cap="none" strike="noStrike">
                <a:solidFill>
                  <a:srgbClr val="FFFF99"/>
                </a:solidFill>
                <a:latin typeface="Century Gothic"/>
                <a:ea typeface="Century Gothic"/>
                <a:cs typeface="Century Gothic"/>
                <a:sym typeface="Century Gothic"/>
              </a:rPr>
              <a:t>Howell, E., et al. (2005). Racial and Ethnic Differences in Factors Associated With Early Postpartum Depressive Symptoms. </a:t>
            </a:r>
            <a:r>
              <a:rPr b="0" i="1" lang="en-US" sz="1200" u="none" cap="none" strike="noStrike">
                <a:solidFill>
                  <a:srgbClr val="FFFF99"/>
                </a:solidFill>
                <a:latin typeface="Century Gothic"/>
                <a:ea typeface="Century Gothic"/>
                <a:cs typeface="Century Gothic"/>
                <a:sym typeface="Century Gothic"/>
              </a:rPr>
              <a:t>Obstet Gynecol.</a:t>
            </a:r>
            <a:endParaRPr b="0" i="0" sz="1200" u="none" cap="none" strike="noStrike">
              <a:solidFill>
                <a:srgbClr val="FFFF99"/>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5400"/>
              <a:buFont typeface="Century Gothic"/>
              <a:buNone/>
            </a:pPr>
            <a:r>
              <a:rPr lang="en-US" sz="4220"/>
              <a:t>A Patient’s Perspective</a:t>
            </a:r>
            <a:endParaRPr sz="1340"/>
          </a:p>
          <a:p>
            <a:pPr indent="0" lvl="0" marL="12700" rtl="0" algn="l">
              <a:lnSpc>
                <a:spcPct val="100000"/>
              </a:lnSpc>
              <a:spcBef>
                <a:spcPts val="0"/>
              </a:spcBef>
              <a:spcAft>
                <a:spcPts val="0"/>
              </a:spcAft>
              <a:buClr>
                <a:schemeClr val="dk1"/>
              </a:buClr>
              <a:buFont typeface="Arial"/>
              <a:buNone/>
            </a:pPr>
            <a:r>
              <a:t/>
            </a:r>
            <a:endParaRPr i="1" sz="2105">
              <a:solidFill>
                <a:schemeClr val="dk1"/>
              </a:solidFill>
            </a:endParaRPr>
          </a:p>
          <a:p>
            <a:pPr indent="0" lvl="0" marL="0" rtl="0" algn="ctr">
              <a:lnSpc>
                <a:spcPct val="85000"/>
              </a:lnSpc>
              <a:spcBef>
                <a:spcPts val="0"/>
              </a:spcBef>
              <a:spcAft>
                <a:spcPts val="0"/>
              </a:spcAft>
              <a:buClr>
                <a:schemeClr val="dk2"/>
              </a:buClr>
              <a:buSzPts val="3600"/>
              <a:buFont typeface="Century Gothic"/>
              <a:buNone/>
            </a:pPr>
            <a:r>
              <a:rPr lang="en-US" sz="3500"/>
              <a:t>RECOMMENDED </a:t>
            </a:r>
            <a:r>
              <a:rPr lang="en-US" sz="3500"/>
              <a:t>SCREENING GUIDELINES</a:t>
            </a:r>
            <a:endParaRPr sz="3500"/>
          </a:p>
        </p:txBody>
      </p:sp>
      <p:sp>
        <p:nvSpPr>
          <p:cNvPr id="354" name="Google Shape;354;p28"/>
          <p:cNvSpPr txBox="1"/>
          <p:nvPr>
            <p:ph idx="1" type="body"/>
          </p:nvPr>
        </p:nvSpPr>
        <p:spPr>
          <a:xfrm>
            <a:off x="682017" y="4324190"/>
            <a:ext cx="7412376" cy="25124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lang="en-US" sz="1600" u="sng">
                <a:solidFill>
                  <a:srgbClr val="FF99FF"/>
                </a:solidFill>
                <a:hlinkClick r:id="rId3">
                  <a:extLst>
                    <a:ext uri="{A12FA001-AC4F-418D-AE19-62706E023703}">
                      <ahyp:hlinkClr val="tx"/>
                    </a:ext>
                  </a:extLst>
                </a:hlinkClick>
              </a:rPr>
              <a:t>American Academy of Pediatricians</a:t>
            </a:r>
            <a:endParaRPr sz="1600">
              <a:solidFill>
                <a:srgbClr val="FF99FF"/>
              </a:solidFill>
            </a:endParaRPr>
          </a:p>
          <a:p>
            <a:pPr indent="0" lvl="0" marL="0" rtl="0" algn="l">
              <a:lnSpc>
                <a:spcPct val="90000"/>
              </a:lnSpc>
              <a:spcBef>
                <a:spcPts val="1200"/>
              </a:spcBef>
              <a:spcAft>
                <a:spcPts val="0"/>
              </a:spcAft>
              <a:buSzPts val="1600"/>
              <a:buNone/>
            </a:pPr>
            <a:r>
              <a:rPr lang="en-US" sz="1600" u="sng">
                <a:solidFill>
                  <a:srgbClr val="FF99FF"/>
                </a:solidFill>
                <a:hlinkClick r:id="rId4">
                  <a:extLst>
                    <a:ext uri="{A12FA001-AC4F-418D-AE19-62706E023703}">
                      <ahyp:hlinkClr val="tx"/>
                    </a:ext>
                  </a:extLst>
                </a:hlinkClick>
              </a:rPr>
              <a:t>American Academy of Family Physicians</a:t>
            </a:r>
            <a:endParaRPr sz="1600">
              <a:solidFill>
                <a:srgbClr val="FF99FF"/>
              </a:solidFill>
            </a:endParaRPr>
          </a:p>
          <a:p>
            <a:pPr indent="0" lvl="0" marL="0" rtl="0" algn="l">
              <a:lnSpc>
                <a:spcPct val="90000"/>
              </a:lnSpc>
              <a:spcBef>
                <a:spcPts val="1200"/>
              </a:spcBef>
              <a:spcAft>
                <a:spcPts val="0"/>
              </a:spcAft>
              <a:buSzPts val="1600"/>
              <a:buNone/>
            </a:pPr>
            <a:r>
              <a:rPr lang="en-US" sz="1600" u="sng">
                <a:solidFill>
                  <a:srgbClr val="FF99FF"/>
                </a:solidFill>
                <a:hlinkClick r:id="rId5">
                  <a:extLst>
                    <a:ext uri="{A12FA001-AC4F-418D-AE19-62706E023703}">
                      <ahyp:hlinkClr val="tx"/>
                    </a:ext>
                  </a:extLst>
                </a:hlinkClick>
              </a:rPr>
              <a:t>American College of Obstetricians and Gynecologists</a:t>
            </a:r>
            <a:endParaRPr sz="1600">
              <a:solidFill>
                <a:srgbClr val="FF99FF"/>
              </a:solidFill>
            </a:endParaRPr>
          </a:p>
          <a:p>
            <a:pPr indent="0" lvl="0" marL="0" rtl="0" algn="l">
              <a:lnSpc>
                <a:spcPct val="90000"/>
              </a:lnSpc>
              <a:spcBef>
                <a:spcPts val="1200"/>
              </a:spcBef>
              <a:spcAft>
                <a:spcPts val="0"/>
              </a:spcAft>
              <a:buSzPts val="1600"/>
              <a:buNone/>
            </a:pPr>
            <a:r>
              <a:rPr lang="en-US" sz="1600" u="sng">
                <a:solidFill>
                  <a:srgbClr val="FF99FF"/>
                </a:solidFill>
                <a:hlinkClick r:id="rId6">
                  <a:extLst>
                    <a:ext uri="{A12FA001-AC4F-418D-AE19-62706E023703}">
                      <ahyp:hlinkClr val="tx"/>
                    </a:ext>
                  </a:extLst>
                </a:hlinkClick>
              </a:rPr>
              <a:t>American Psychiatric Association</a:t>
            </a:r>
            <a:endParaRPr sz="1600">
              <a:solidFill>
                <a:srgbClr val="FF99FF"/>
              </a:solidFill>
            </a:endParaRPr>
          </a:p>
          <a:p>
            <a:pPr indent="0" lvl="0" marL="0" rtl="0" algn="l">
              <a:lnSpc>
                <a:spcPct val="90000"/>
              </a:lnSpc>
              <a:spcBef>
                <a:spcPts val="1200"/>
              </a:spcBef>
              <a:spcAft>
                <a:spcPts val="0"/>
              </a:spcAft>
              <a:buSzPts val="1600"/>
              <a:buNone/>
            </a:pPr>
            <a:r>
              <a:rPr lang="en-US" sz="1600" u="sng">
                <a:solidFill>
                  <a:srgbClr val="FF99FF"/>
                </a:solidFill>
                <a:hlinkClick r:id="rId7">
                  <a:extLst>
                    <a:ext uri="{A12FA001-AC4F-418D-AE19-62706E023703}">
                      <ahyp:hlinkClr val="tx"/>
                    </a:ext>
                  </a:extLst>
                </a:hlinkClick>
              </a:rPr>
              <a:t>Association of Women’s Health, Obstetric, and Neonatal Nurses</a:t>
            </a:r>
            <a:endParaRPr sz="1600">
              <a:solidFill>
                <a:srgbClr val="FF99FF"/>
              </a:solidFill>
            </a:endParaRPr>
          </a:p>
          <a:p>
            <a:pPr indent="0" lvl="0" marL="0" rtl="0" algn="l">
              <a:lnSpc>
                <a:spcPct val="90000"/>
              </a:lnSpc>
              <a:spcBef>
                <a:spcPts val="1200"/>
              </a:spcBef>
              <a:spcAft>
                <a:spcPts val="0"/>
              </a:spcAft>
              <a:buSzPts val="1600"/>
              <a:buNone/>
            </a:pPr>
            <a:r>
              <a:rPr lang="en-US" sz="1600" u="sng">
                <a:solidFill>
                  <a:srgbClr val="FF99FF"/>
                </a:solidFill>
                <a:hlinkClick r:id="rId8">
                  <a:extLst>
                    <a:ext uri="{A12FA001-AC4F-418D-AE19-62706E023703}">
                      <ahyp:hlinkClr val="tx"/>
                    </a:ext>
                  </a:extLst>
                </a:hlinkClick>
              </a:rPr>
              <a:t>United States Preventive Services Task Force</a:t>
            </a:r>
            <a:endParaRPr sz="1600">
              <a:solidFill>
                <a:srgbClr val="FF99FF"/>
              </a:solidFill>
            </a:endParaRPr>
          </a:p>
        </p:txBody>
      </p:sp>
      <p:grpSp>
        <p:nvGrpSpPr>
          <p:cNvPr id="355" name="Google Shape;355;p28"/>
          <p:cNvGrpSpPr/>
          <p:nvPr/>
        </p:nvGrpSpPr>
        <p:grpSpPr>
          <a:xfrm>
            <a:off x="496677" y="2009727"/>
            <a:ext cx="11288012" cy="2119049"/>
            <a:chOff x="460965" y="2279969"/>
            <a:chExt cx="11288012" cy="2228384"/>
          </a:xfrm>
        </p:grpSpPr>
        <p:sp>
          <p:nvSpPr>
            <p:cNvPr id="356" name="Google Shape;356;p28"/>
            <p:cNvSpPr txBox="1"/>
            <p:nvPr/>
          </p:nvSpPr>
          <p:spPr>
            <a:xfrm>
              <a:off x="507001" y="3054593"/>
              <a:ext cx="3618897" cy="1448217"/>
            </a:xfrm>
            <a:prstGeom prst="rect">
              <a:avLst/>
            </a:prstGeom>
            <a:solidFill>
              <a:srgbClr val="A8CAEE"/>
            </a:solidFill>
            <a:ln>
              <a:noFill/>
            </a:ln>
            <a:effectLst>
              <a:outerShdw blurRad="44450" algn="ctr" dir="5400000" dist="27940">
                <a:srgbClr val="000000">
                  <a:alpha val="31372"/>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
                <a:buFont typeface="Noto Sans Symbols"/>
                <a:buNone/>
              </a:pPr>
              <a:r>
                <a:t/>
              </a:r>
              <a:endParaRPr b="1" i="0" sz="3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600"/>
                </a:spcBef>
                <a:spcAft>
                  <a:spcPts val="0"/>
                </a:spcAft>
                <a:buClr>
                  <a:srgbClr val="002060"/>
                </a:buClr>
                <a:buSzPts val="1800"/>
                <a:buFont typeface="Noto Sans Symbols"/>
                <a:buNone/>
              </a:pPr>
              <a:r>
                <a:rPr b="1" i="0" lang="en-US" sz="1800" u="none" cap="none" strike="noStrike">
                  <a:solidFill>
                    <a:srgbClr val="002060"/>
                  </a:solidFill>
                  <a:latin typeface="Century Gothic"/>
                  <a:ea typeface="Century Gothic"/>
                  <a:cs typeface="Century Gothic"/>
                  <a:sym typeface="Century Gothic"/>
                </a:rPr>
                <a:t>PREGNANCY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1</a:t>
              </a:r>
              <a:r>
                <a:rPr b="0" baseline="30000" i="0" lang="en-US" sz="1800" u="none" cap="none" strike="noStrike">
                  <a:solidFill>
                    <a:srgbClr val="002060"/>
                  </a:solidFill>
                  <a:latin typeface="Century Gothic"/>
                  <a:ea typeface="Century Gothic"/>
                  <a:cs typeface="Century Gothic"/>
                  <a:sym typeface="Century Gothic"/>
                </a:rPr>
                <a:t>st</a:t>
              </a:r>
              <a:r>
                <a:rPr b="0" i="0" lang="en-US" sz="1800" u="none" cap="none" strike="noStrike">
                  <a:solidFill>
                    <a:srgbClr val="002060"/>
                  </a:solidFill>
                  <a:latin typeface="Century Gothic"/>
                  <a:ea typeface="Century Gothic"/>
                  <a:cs typeface="Century Gothic"/>
                  <a:sym typeface="Century Gothic"/>
                </a:rPr>
                <a:t> prenatal visit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Late pregnancy</a:t>
              </a:r>
              <a:endParaRPr b="0" i="0" sz="1400" u="none" cap="none" strike="noStrike">
                <a:solidFill>
                  <a:srgbClr val="000000"/>
                </a:solidFill>
                <a:latin typeface="Arial"/>
                <a:ea typeface="Arial"/>
                <a:cs typeface="Arial"/>
                <a:sym typeface="Arial"/>
              </a:endParaRPr>
            </a:p>
          </p:txBody>
        </p:sp>
        <p:sp>
          <p:nvSpPr>
            <p:cNvPr id="357" name="Google Shape;357;p28"/>
            <p:cNvSpPr txBox="1"/>
            <p:nvPr/>
          </p:nvSpPr>
          <p:spPr>
            <a:xfrm>
              <a:off x="4274898" y="3090100"/>
              <a:ext cx="3618897" cy="1418253"/>
            </a:xfrm>
            <a:prstGeom prst="rect">
              <a:avLst/>
            </a:prstGeom>
            <a:solidFill>
              <a:srgbClr val="9FC3E3"/>
            </a:solidFill>
            <a:ln>
              <a:noFill/>
            </a:ln>
            <a:effectLst>
              <a:outerShdw blurRad="44450" algn="ctr" dir="5400000" dist="27940">
                <a:srgbClr val="000000">
                  <a:alpha val="31372"/>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
                <a:buFont typeface="Noto Sans Symbols"/>
                <a:buNone/>
              </a:pPr>
              <a:r>
                <a:t/>
              </a:r>
              <a:endParaRPr b="1" i="0" sz="3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1800"/>
                <a:buFont typeface="Noto Sans Symbols"/>
                <a:buNone/>
              </a:pPr>
              <a:r>
                <a:rPr b="1" i="0" lang="en-US" sz="1800" u="none" cap="none" strike="noStrike">
                  <a:solidFill>
                    <a:srgbClr val="002060"/>
                  </a:solidFill>
                  <a:latin typeface="Century Gothic"/>
                  <a:ea typeface="Century Gothic"/>
                  <a:cs typeface="Century Gothic"/>
                  <a:sym typeface="Century Gothic"/>
                </a:rPr>
                <a:t>DELIVERY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Prior to discharge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Fourth Trimester </a:t>
              </a:r>
              <a:endParaRPr b="0" i="0" sz="1400" u="none" cap="none" strike="noStrike">
                <a:solidFill>
                  <a:srgbClr val="000000"/>
                </a:solidFill>
                <a:latin typeface="Arial"/>
                <a:ea typeface="Arial"/>
                <a:cs typeface="Arial"/>
                <a:sym typeface="Arial"/>
              </a:endParaRPr>
            </a:p>
          </p:txBody>
        </p:sp>
        <p:sp>
          <p:nvSpPr>
            <p:cNvPr id="358" name="Google Shape;358;p28"/>
            <p:cNvSpPr txBox="1"/>
            <p:nvPr/>
          </p:nvSpPr>
          <p:spPr>
            <a:xfrm>
              <a:off x="8042795" y="3076263"/>
              <a:ext cx="3657396" cy="1418253"/>
            </a:xfrm>
            <a:prstGeom prst="rect">
              <a:avLst/>
            </a:prstGeom>
            <a:solidFill>
              <a:srgbClr val="A8CAEE"/>
            </a:solidFill>
            <a:ln>
              <a:noFill/>
            </a:ln>
            <a:effectLst>
              <a:outerShdw blurRad="44450" algn="ctr" dir="5400000" dist="27940">
                <a:srgbClr val="000000">
                  <a:alpha val="31372"/>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
                <a:buFont typeface="Noto Sans Symbols"/>
                <a:buNone/>
              </a:pPr>
              <a:r>
                <a:t/>
              </a:r>
              <a:endParaRPr b="1" i="0" sz="3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1800"/>
                <a:buFont typeface="Noto Sans Symbols"/>
                <a:buNone/>
              </a:pPr>
              <a:r>
                <a:rPr b="1" i="0" lang="en-US" sz="1800" u="none" cap="none" strike="noStrike">
                  <a:solidFill>
                    <a:srgbClr val="002060"/>
                  </a:solidFill>
                  <a:latin typeface="Century Gothic"/>
                  <a:ea typeface="Century Gothic"/>
                  <a:cs typeface="Century Gothic"/>
                  <a:sym typeface="Century Gothic"/>
                </a:rPr>
                <a:t>POSTPARTUM</a:t>
              </a:r>
              <a:endParaRPr b="1" i="0" sz="9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All well-baby visits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Starting at 2 weeks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1800"/>
                <a:buFont typeface="Noto Sans Symbols"/>
                <a:buNone/>
              </a:pPr>
              <a:r>
                <a:rPr b="0" i="0" lang="en-US" sz="1800" u="none" cap="none" strike="noStrike">
                  <a:solidFill>
                    <a:srgbClr val="002060"/>
                  </a:solidFill>
                  <a:latin typeface="Century Gothic"/>
                  <a:ea typeface="Century Gothic"/>
                  <a:cs typeface="Century Gothic"/>
                  <a:sym typeface="Century Gothic"/>
                </a:rPr>
                <a:t>1, 2, 4, 6 months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000"/>
                <a:buFont typeface="Noto Sans Symbols"/>
                <a:buNone/>
              </a:pPr>
              <a:r>
                <a:t/>
              </a:r>
              <a:endParaRPr b="0" i="0" sz="2000" u="none" cap="none" strike="noStrike">
                <a:solidFill>
                  <a:srgbClr val="002060"/>
                </a:solidFill>
                <a:latin typeface="Century Gothic"/>
                <a:ea typeface="Century Gothic"/>
                <a:cs typeface="Century Gothic"/>
                <a:sym typeface="Century Gothic"/>
              </a:endParaRPr>
            </a:p>
          </p:txBody>
        </p:sp>
        <p:sp>
          <p:nvSpPr>
            <p:cNvPr id="359" name="Google Shape;359;p28"/>
            <p:cNvSpPr/>
            <p:nvPr/>
          </p:nvSpPr>
          <p:spPr>
            <a:xfrm>
              <a:off x="460965" y="2279969"/>
              <a:ext cx="11288012" cy="675456"/>
            </a:xfrm>
            <a:prstGeom prst="leftRightArrowCallout">
              <a:avLst>
                <a:gd fmla="val 25000" name="adj1"/>
                <a:gd fmla="val 25000" name="adj2"/>
                <a:gd fmla="val 25000" name="adj3"/>
                <a:gd fmla="val 48123" name="adj4"/>
              </a:avLst>
            </a:prstGeom>
            <a:solidFill>
              <a:srgbClr val="FFFF99"/>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entury Gothic"/>
                  <a:ea typeface="Century Gothic"/>
                  <a:cs typeface="Century Gothic"/>
                  <a:sym typeface="Century Gothic"/>
                </a:rPr>
                <a:t>GOLD STANDARD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2060"/>
                  </a:solidFill>
                  <a:latin typeface="Century Gothic"/>
                  <a:ea typeface="Century Gothic"/>
                  <a:cs typeface="Century Gothic"/>
                  <a:sym typeface="Century Gothic"/>
                </a:rPr>
                <a:t>Conception to baby’s 1</a:t>
              </a:r>
              <a:r>
                <a:rPr b="0" baseline="30000" i="0" lang="en-US" sz="2000" u="none" cap="none" strike="noStrike">
                  <a:solidFill>
                    <a:srgbClr val="002060"/>
                  </a:solidFill>
                  <a:latin typeface="Century Gothic"/>
                  <a:ea typeface="Century Gothic"/>
                  <a:cs typeface="Century Gothic"/>
                  <a:sym typeface="Century Gothic"/>
                </a:rPr>
                <a:t>st</a:t>
              </a:r>
              <a:r>
                <a:rPr b="0" i="0" lang="en-US" sz="2000" u="none" cap="none" strike="noStrike">
                  <a:solidFill>
                    <a:srgbClr val="002060"/>
                  </a:solidFill>
                  <a:latin typeface="Century Gothic"/>
                  <a:ea typeface="Century Gothic"/>
                  <a:cs typeface="Century Gothic"/>
                  <a:sym typeface="Century Gothic"/>
                </a:rPr>
                <a:t> birthday</a:t>
              </a:r>
              <a:endParaRPr b="0" i="0" sz="1400" u="none" cap="none" strike="noStrike">
                <a:solidFill>
                  <a:srgbClr val="000000"/>
                </a:solidFill>
                <a:latin typeface="Arial"/>
                <a:ea typeface="Arial"/>
                <a:cs typeface="Arial"/>
                <a:sym typeface="Arial"/>
              </a:endParaRPr>
            </a:p>
          </p:txBody>
        </p:sp>
      </p:grpSp>
      <p:pic>
        <p:nvPicPr>
          <p:cNvPr descr="Image result for gold seal image" id="360" name="Google Shape;360;p28"/>
          <p:cNvPicPr preferRelativeResize="0"/>
          <p:nvPr/>
        </p:nvPicPr>
        <p:blipFill rotWithShape="1">
          <a:blip r:embed="rId9">
            <a:alphaModFix/>
          </a:blip>
          <a:srcRect b="0" l="0" r="0" t="0"/>
          <a:stretch/>
        </p:blipFill>
        <p:spPr>
          <a:xfrm>
            <a:off x="10537430" y="288934"/>
            <a:ext cx="1409701" cy="1409701"/>
          </a:xfrm>
          <a:prstGeom prst="rect">
            <a:avLst/>
          </a:prstGeom>
          <a:noFill/>
          <a:ln>
            <a:noFill/>
          </a:ln>
        </p:spPr>
      </p:pic>
      <p:sp>
        <p:nvSpPr>
          <p:cNvPr id="361" name="Google Shape;361;p28"/>
          <p:cNvSpPr txBox="1"/>
          <p:nvPr/>
        </p:nvSpPr>
        <p:spPr>
          <a:xfrm>
            <a:off x="8298938" y="4676008"/>
            <a:ext cx="3211045" cy="1477328"/>
          </a:xfrm>
          <a:prstGeom prst="rect">
            <a:avLst/>
          </a:prstGeom>
          <a:noFill/>
          <a:ln cap="flat" cmpd="sng" w="28575">
            <a:solidFill>
              <a:srgbClr val="D7D1E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STATE MEDICAID POLICIES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37 states allow, recommend, or require screening at pediatric visits Learn more </a:t>
            </a:r>
            <a:r>
              <a:rPr b="0" i="0" lang="en-US" sz="1800" u="sng" cap="none" strike="noStrike">
                <a:solidFill>
                  <a:srgbClr val="FF99FF"/>
                </a:solidFill>
                <a:latin typeface="Century Gothic"/>
                <a:ea typeface="Century Gothic"/>
                <a:cs typeface="Century Gothic"/>
                <a:sym typeface="Century Gothic"/>
                <a:hlinkClick r:id="rId10">
                  <a:extLst>
                    <a:ext uri="{A12FA001-AC4F-418D-AE19-62706E023703}">
                      <ahyp:hlinkClr val="tx"/>
                    </a:ext>
                  </a:extLst>
                </a:hlinkClick>
              </a:rPr>
              <a:t>HERE</a:t>
            </a:r>
            <a:endParaRPr b="0" i="0" sz="1800" u="none" cap="none" strike="noStrike">
              <a:solidFill>
                <a:srgbClr val="FF99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9"/>
          <p:cNvSpPr txBox="1"/>
          <p:nvPr>
            <p:ph type="title"/>
          </p:nvPr>
        </p:nvSpPr>
        <p:spPr>
          <a:xfrm>
            <a:off x="436147" y="284176"/>
            <a:ext cx="11260372" cy="15087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Clr>
                <a:schemeClr val="dk2"/>
              </a:buClr>
              <a:buSzPct val="125000"/>
              <a:buFont typeface="Century Gothic"/>
              <a:buNone/>
            </a:pPr>
            <a:r>
              <a:rPr lang="en-US" sz="4800"/>
              <a:t>A Patient’s Perspective</a:t>
            </a:r>
            <a:endParaRPr sz="1600"/>
          </a:p>
          <a:p>
            <a:pPr indent="0" lvl="0" marL="12700" rtl="0" algn="l">
              <a:lnSpc>
                <a:spcPct val="100000"/>
              </a:lnSpc>
              <a:spcBef>
                <a:spcPts val="0"/>
              </a:spcBef>
              <a:spcAft>
                <a:spcPts val="0"/>
              </a:spcAft>
              <a:buClr>
                <a:schemeClr val="dk1"/>
              </a:buClr>
              <a:buFont typeface="Arial"/>
              <a:buNone/>
            </a:pPr>
            <a:r>
              <a:t/>
            </a:r>
            <a:endParaRPr i="1" sz="2450">
              <a:solidFill>
                <a:schemeClr val="dk1"/>
              </a:solidFill>
            </a:endParaRPr>
          </a:p>
          <a:p>
            <a:pPr indent="0" lvl="0" marL="0" rtl="0" algn="ctr">
              <a:lnSpc>
                <a:spcPct val="85000"/>
              </a:lnSpc>
              <a:spcBef>
                <a:spcPts val="0"/>
              </a:spcBef>
              <a:spcAft>
                <a:spcPts val="0"/>
              </a:spcAft>
              <a:buClr>
                <a:schemeClr val="dk2"/>
              </a:buClr>
              <a:buSzPct val="100000"/>
              <a:buFont typeface="Century Gothic"/>
              <a:buNone/>
            </a:pPr>
            <a:r>
              <a:rPr lang="en-US"/>
              <a:t>TREATMENT PROGRAMS</a:t>
            </a:r>
            <a:endParaRPr/>
          </a:p>
        </p:txBody>
      </p:sp>
      <p:sp>
        <p:nvSpPr>
          <p:cNvPr id="367" name="Google Shape;367;p29"/>
          <p:cNvSpPr txBox="1"/>
          <p:nvPr>
            <p:ph idx="1" type="body"/>
          </p:nvPr>
        </p:nvSpPr>
        <p:spPr>
          <a:xfrm>
            <a:off x="436147" y="2072352"/>
            <a:ext cx="4754880" cy="5273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200"/>
              <a:buNone/>
            </a:pPr>
            <a:r>
              <a:rPr b="1" lang="en-US">
                <a:solidFill>
                  <a:srgbClr val="9FC3E3"/>
                </a:solidFill>
              </a:rPr>
              <a:t>Psychiatry Access Programs</a:t>
            </a:r>
            <a:endParaRPr/>
          </a:p>
          <a:p>
            <a:pPr indent="0" lvl="0" marL="0" rtl="0" algn="ctr">
              <a:lnSpc>
                <a:spcPct val="90000"/>
              </a:lnSpc>
              <a:spcBef>
                <a:spcPts val="1400"/>
              </a:spcBef>
              <a:spcAft>
                <a:spcPts val="0"/>
              </a:spcAft>
              <a:buSzPts val="2200"/>
              <a:buNone/>
            </a:pPr>
            <a:r>
              <a:t/>
            </a:r>
            <a:endParaRPr b="1">
              <a:solidFill>
                <a:srgbClr val="FFFF00"/>
              </a:solidFill>
            </a:endParaRPr>
          </a:p>
        </p:txBody>
      </p:sp>
      <p:sp>
        <p:nvSpPr>
          <p:cNvPr id="368" name="Google Shape;368;p29"/>
          <p:cNvSpPr txBox="1"/>
          <p:nvPr>
            <p:ph idx="2" type="body"/>
          </p:nvPr>
        </p:nvSpPr>
        <p:spPr>
          <a:xfrm>
            <a:off x="6511158" y="2034616"/>
            <a:ext cx="4812424" cy="4572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200"/>
              <a:buNone/>
            </a:pPr>
            <a:r>
              <a:rPr b="1" lang="en-US">
                <a:solidFill>
                  <a:srgbClr val="9FC3E3"/>
                </a:solidFill>
              </a:rPr>
              <a:t>Intensive Outpatient Programs</a:t>
            </a:r>
            <a:endParaRPr/>
          </a:p>
        </p:txBody>
      </p:sp>
      <p:sp>
        <p:nvSpPr>
          <p:cNvPr id="369" name="Google Shape;369;p29"/>
          <p:cNvSpPr txBox="1"/>
          <p:nvPr/>
        </p:nvSpPr>
        <p:spPr>
          <a:xfrm>
            <a:off x="756116" y="2549818"/>
            <a:ext cx="1988024"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California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Colorado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Florida</a:t>
            </a:r>
            <a:r>
              <a:rPr b="0" i="0" lang="en-US" sz="1800" u="none" cap="none" strike="noStrike">
                <a:solidFill>
                  <a:srgbClr val="D8D8D8"/>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Georgia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Illinois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Kansas</a:t>
            </a:r>
            <a:r>
              <a:rPr b="0" i="0" lang="en-US" sz="1800" u="none" cap="none" strike="noStrike">
                <a:solidFill>
                  <a:srgbClr val="D8D8D8"/>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Louisiana</a:t>
            </a:r>
            <a:r>
              <a:rPr b="0" i="0" lang="en-US" sz="1800" u="none" cap="none" strike="noStrike">
                <a:solidFill>
                  <a:srgbClr val="D8D8D8"/>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Massachusetts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70" name="Google Shape;370;p29"/>
          <p:cNvSpPr txBox="1"/>
          <p:nvPr/>
        </p:nvSpPr>
        <p:spPr>
          <a:xfrm>
            <a:off x="2603941" y="2563985"/>
            <a:ext cx="1988024"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Michigan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Montana</a:t>
            </a:r>
            <a:r>
              <a:rPr b="0" i="0" lang="en-US" sz="1800" u="none" cap="none" strike="noStrike">
                <a:solidFill>
                  <a:srgbClr val="D8D8D8"/>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North Carolina*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Rhode  Island</a:t>
            </a:r>
            <a:r>
              <a:rPr b="1" i="0" lang="en-US" sz="1800" u="none" cap="none" strike="noStrike">
                <a:solidFill>
                  <a:srgbClr val="D8D8D8"/>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South Carolina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rgbClr val="D8D8D8"/>
                </a:solidFill>
                <a:latin typeface="Century Gothic"/>
                <a:ea typeface="Century Gothic"/>
                <a:cs typeface="Century Gothic"/>
                <a:sym typeface="Century Gothic"/>
              </a:rPr>
              <a:t>Vermont</a:t>
            </a:r>
            <a:r>
              <a:rPr b="0" i="0" lang="en-US" sz="1800" u="none" cap="none" strike="noStrike">
                <a:solidFill>
                  <a:srgbClr val="D8D8D8"/>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Washington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D8D8D8"/>
                </a:solidFill>
                <a:latin typeface="Century Gothic"/>
                <a:ea typeface="Century Gothic"/>
                <a:cs typeface="Century Gothic"/>
                <a:sym typeface="Century Gothic"/>
              </a:rPr>
              <a:t>Wisconsin</a:t>
            </a:r>
            <a:endParaRPr b="0" i="0" sz="2000" u="none" cap="none" strike="noStrike">
              <a:solidFill>
                <a:srgbClr val="D8D8D8"/>
              </a:solidFill>
              <a:latin typeface="Century Gothic"/>
              <a:ea typeface="Century Gothic"/>
              <a:cs typeface="Century Gothic"/>
              <a:sym typeface="Century Gothic"/>
            </a:endParaRPr>
          </a:p>
        </p:txBody>
      </p:sp>
      <p:sp>
        <p:nvSpPr>
          <p:cNvPr id="371" name="Google Shape;371;p29"/>
          <p:cNvSpPr txBox="1"/>
          <p:nvPr/>
        </p:nvSpPr>
        <p:spPr>
          <a:xfrm>
            <a:off x="330508" y="4786734"/>
            <a:ext cx="4754880" cy="7232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Postpartum Support International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BFBFBF"/>
                </a:solidFill>
                <a:latin typeface="Century Gothic"/>
                <a:ea typeface="Century Gothic"/>
                <a:cs typeface="Century Gothic"/>
                <a:sym typeface="Century Gothic"/>
              </a:rPr>
              <a:t>* </a:t>
            </a:r>
            <a:r>
              <a:rPr b="0" i="1" lang="en-US" sz="1800" u="none" cap="none" strike="noStrike">
                <a:solidFill>
                  <a:srgbClr val="BFBFBF"/>
                </a:solidFill>
                <a:latin typeface="Century Gothic"/>
                <a:ea typeface="Century Gothic"/>
                <a:cs typeface="Century Gothic"/>
                <a:sym typeface="Century Gothic"/>
              </a:rPr>
              <a:t>HRSA grants</a:t>
            </a:r>
            <a:endParaRPr b="0" i="0" sz="1800" u="none" cap="none" strike="noStrike">
              <a:solidFill>
                <a:srgbClr val="BFBFBF"/>
              </a:solidFill>
              <a:latin typeface="Century Gothic"/>
              <a:ea typeface="Century Gothic"/>
              <a:cs typeface="Century Gothic"/>
              <a:sym typeface="Century Gothic"/>
            </a:endParaRPr>
          </a:p>
        </p:txBody>
      </p:sp>
      <p:sp>
        <p:nvSpPr>
          <p:cNvPr id="372" name="Google Shape;372;p29"/>
          <p:cNvSpPr txBox="1"/>
          <p:nvPr/>
        </p:nvSpPr>
        <p:spPr>
          <a:xfrm>
            <a:off x="7000975" y="2477811"/>
            <a:ext cx="1988024"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California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Florida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Illinois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Michigan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Minnesota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Missouri</a:t>
            </a:r>
            <a:endParaRPr b="0" i="0" sz="1400" u="none" cap="none" strike="noStrike">
              <a:solidFill>
                <a:srgbClr val="000000"/>
              </a:solidFill>
              <a:latin typeface="Arial"/>
              <a:ea typeface="Arial"/>
              <a:cs typeface="Arial"/>
              <a:sym typeface="Arial"/>
            </a:endParaRPr>
          </a:p>
        </p:txBody>
      </p:sp>
      <p:sp>
        <p:nvSpPr>
          <p:cNvPr id="373" name="Google Shape;373;p29"/>
          <p:cNvSpPr txBox="1"/>
          <p:nvPr/>
        </p:nvSpPr>
        <p:spPr>
          <a:xfrm>
            <a:off x="8886678" y="2473991"/>
            <a:ext cx="1988024"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New Jersey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New York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Pennsylvania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Rhode Island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Utah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Washington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
        <p:nvSpPr>
          <p:cNvPr id="374" name="Google Shape;374;p29"/>
          <p:cNvSpPr txBox="1"/>
          <p:nvPr/>
        </p:nvSpPr>
        <p:spPr>
          <a:xfrm>
            <a:off x="6623460" y="4581595"/>
            <a:ext cx="4812424" cy="45723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200"/>
              <a:buFont typeface="Noto Sans Symbols"/>
              <a:buNone/>
            </a:pPr>
            <a:r>
              <a:rPr b="1" i="0" lang="en-US" sz="2200" u="none" cap="none" strike="noStrike">
                <a:solidFill>
                  <a:srgbClr val="9FC3E3"/>
                </a:solidFill>
                <a:latin typeface="Century Gothic"/>
                <a:ea typeface="Century Gothic"/>
                <a:cs typeface="Century Gothic"/>
                <a:sym typeface="Century Gothic"/>
              </a:rPr>
              <a:t>Inpatient Treatment Programs</a:t>
            </a:r>
            <a:endParaRPr b="0" i="0" sz="1400" u="none" cap="none" strike="noStrike">
              <a:solidFill>
                <a:srgbClr val="000000"/>
              </a:solidFill>
              <a:latin typeface="Arial"/>
              <a:ea typeface="Arial"/>
              <a:cs typeface="Arial"/>
              <a:sym typeface="Arial"/>
            </a:endParaRPr>
          </a:p>
        </p:txBody>
      </p:sp>
      <p:sp>
        <p:nvSpPr>
          <p:cNvPr id="375" name="Google Shape;375;p29"/>
          <p:cNvSpPr txBox="1"/>
          <p:nvPr/>
        </p:nvSpPr>
        <p:spPr>
          <a:xfrm>
            <a:off x="6383437" y="4952331"/>
            <a:ext cx="531308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BFBFBF"/>
                </a:solidFill>
                <a:latin typeface="Century Gothic"/>
                <a:ea typeface="Century Gothic"/>
                <a:cs typeface="Century Gothic"/>
                <a:sym typeface="Century Gothic"/>
              </a:rPr>
              <a:t>Arkansas, Colorado, New York, North Carolina</a:t>
            </a:r>
            <a:endParaRPr b="0" i="0" sz="2000" u="none" cap="none" strike="noStrike">
              <a:solidFill>
                <a:schemeClr val="lt1"/>
              </a:solidFill>
              <a:latin typeface="Century Gothic"/>
              <a:ea typeface="Century Gothic"/>
              <a:cs typeface="Century Gothic"/>
              <a:sym typeface="Century Gothic"/>
            </a:endParaRPr>
          </a:p>
        </p:txBody>
      </p:sp>
      <p:pic>
        <p:nvPicPr>
          <p:cNvPr id="376" name="Google Shape;376;p29"/>
          <p:cNvPicPr preferRelativeResize="0"/>
          <p:nvPr/>
        </p:nvPicPr>
        <p:blipFill rotWithShape="1">
          <a:blip r:embed="rId3">
            <a:alphaModFix/>
          </a:blip>
          <a:srcRect b="0" l="0" r="0" t="0"/>
          <a:stretch/>
        </p:blipFill>
        <p:spPr>
          <a:xfrm>
            <a:off x="1979812" y="5541433"/>
            <a:ext cx="1595449" cy="1159740"/>
          </a:xfrm>
          <a:prstGeom prst="rect">
            <a:avLst/>
          </a:prstGeom>
          <a:noFill/>
          <a:ln>
            <a:noFill/>
          </a:ln>
        </p:spPr>
      </p:pic>
      <p:pic>
        <p:nvPicPr>
          <p:cNvPr id="377" name="Google Shape;377;p29"/>
          <p:cNvPicPr preferRelativeResize="0"/>
          <p:nvPr/>
        </p:nvPicPr>
        <p:blipFill rotWithShape="1">
          <a:blip r:embed="rId4">
            <a:alphaModFix/>
          </a:blip>
          <a:srcRect b="0" l="0" r="0" t="0"/>
          <a:stretch/>
        </p:blipFill>
        <p:spPr>
          <a:xfrm>
            <a:off x="8231947" y="5507068"/>
            <a:ext cx="1595449" cy="115982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fa0568d7eb_0_1"/>
          <p:cNvSpPr txBox="1"/>
          <p:nvPr>
            <p:ph type="title"/>
          </p:nvPr>
        </p:nvSpPr>
        <p:spPr>
          <a:xfrm>
            <a:off x="1202919" y="284176"/>
            <a:ext cx="9784200" cy="1508700"/>
          </a:xfrm>
          <a:prstGeom prst="rect">
            <a:avLst/>
          </a:prstGeom>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r>
              <a:rPr lang="en-US" sz="4800"/>
              <a:t>A Patient’s Perspective:</a:t>
            </a:r>
            <a:endParaRPr sz="4800"/>
          </a:p>
          <a:p>
            <a:pPr indent="0" lvl="0" marL="0" rtl="0" algn="ctr">
              <a:lnSpc>
                <a:spcPct val="80000"/>
              </a:lnSpc>
              <a:spcBef>
                <a:spcPts val="0"/>
              </a:spcBef>
              <a:spcAft>
                <a:spcPts val="0"/>
              </a:spcAft>
              <a:buNone/>
            </a:pPr>
            <a:r>
              <a:rPr lang="en-US" sz="4800"/>
              <a:t>One Voice Can Make a Difference</a:t>
            </a:r>
            <a:endParaRPr sz="4800"/>
          </a:p>
        </p:txBody>
      </p:sp>
      <p:pic>
        <p:nvPicPr>
          <p:cNvPr id="384" name="Google Shape;384;gfa0568d7eb_0_1"/>
          <p:cNvPicPr preferRelativeResize="0"/>
          <p:nvPr/>
        </p:nvPicPr>
        <p:blipFill>
          <a:blip r:embed="rId3">
            <a:alphaModFix/>
          </a:blip>
          <a:stretch>
            <a:fillRect/>
          </a:stretch>
        </p:blipFill>
        <p:spPr>
          <a:xfrm>
            <a:off x="152400" y="1945276"/>
            <a:ext cx="4760323" cy="4760323"/>
          </a:xfrm>
          <a:prstGeom prst="rect">
            <a:avLst/>
          </a:prstGeom>
          <a:noFill/>
          <a:ln>
            <a:noFill/>
          </a:ln>
        </p:spPr>
      </p:pic>
      <p:sp>
        <p:nvSpPr>
          <p:cNvPr id="385" name="Google Shape;385;gfa0568d7eb_0_1"/>
          <p:cNvSpPr txBox="1"/>
          <p:nvPr/>
        </p:nvSpPr>
        <p:spPr>
          <a:xfrm>
            <a:off x="5411900" y="2474925"/>
            <a:ext cx="64197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latin typeface="Century Gothic"/>
                <a:ea typeface="Century Gothic"/>
                <a:cs typeface="Century Gothic"/>
                <a:sym typeface="Century Gothic"/>
              </a:rPr>
              <a:t>I am the best Mom. Being a parent was the best decision I have ever made.</a:t>
            </a:r>
            <a:endParaRPr sz="2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2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2800">
                <a:solidFill>
                  <a:schemeClr val="lt1"/>
                </a:solidFill>
                <a:latin typeface="Century Gothic"/>
                <a:ea typeface="Century Gothic"/>
                <a:cs typeface="Century Gothic"/>
                <a:sym typeface="Century Gothic"/>
              </a:rPr>
              <a:t>I will take my experience and use it to create legacy for my daughters and for every future parent out there.  They deserve it.</a:t>
            </a:r>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f371a35f9c_0_99"/>
          <p:cNvSpPr txBox="1"/>
          <p:nvPr>
            <p:ph type="title"/>
          </p:nvPr>
        </p:nvSpPr>
        <p:spPr>
          <a:xfrm>
            <a:off x="1248899" y="777400"/>
            <a:ext cx="10056900" cy="591000"/>
          </a:xfrm>
          <a:prstGeom prst="rect">
            <a:avLst/>
          </a:prstGeom>
        </p:spPr>
        <p:txBody>
          <a:bodyPr anchorCtr="0" anchor="t" bIns="0" lIns="0" spcFirstLastPara="1" rIns="0" wrap="square" tIns="0">
            <a:spAutoFit/>
          </a:bodyPr>
          <a:lstStyle/>
          <a:p>
            <a:pPr indent="0" lvl="0" marL="0" rtl="0" algn="ctr">
              <a:lnSpc>
                <a:spcPct val="80000"/>
              </a:lnSpc>
              <a:spcBef>
                <a:spcPts val="0"/>
              </a:spcBef>
              <a:spcAft>
                <a:spcPts val="0"/>
              </a:spcAft>
              <a:buNone/>
            </a:pPr>
            <a:r>
              <a:rPr lang="en-US" sz="4800">
                <a:solidFill>
                  <a:schemeClr val="dk2"/>
                </a:solidFill>
              </a:rPr>
              <a:t>A Patient’s Perspective</a:t>
            </a:r>
            <a:endParaRPr/>
          </a:p>
        </p:txBody>
      </p:sp>
      <p:pic>
        <p:nvPicPr>
          <p:cNvPr id="132" name="Google Shape;132;gf371a35f9c_0_99"/>
          <p:cNvPicPr preferRelativeResize="0"/>
          <p:nvPr/>
        </p:nvPicPr>
        <p:blipFill>
          <a:blip r:embed="rId3">
            <a:alphaModFix/>
          </a:blip>
          <a:stretch>
            <a:fillRect/>
          </a:stretch>
        </p:blipFill>
        <p:spPr>
          <a:xfrm>
            <a:off x="838200" y="2372800"/>
            <a:ext cx="5238750" cy="3810000"/>
          </a:xfrm>
          <a:prstGeom prst="rect">
            <a:avLst/>
          </a:prstGeom>
          <a:noFill/>
          <a:ln>
            <a:noFill/>
          </a:ln>
        </p:spPr>
      </p:pic>
      <p:sp>
        <p:nvSpPr>
          <p:cNvPr id="133" name="Google Shape;133;gf371a35f9c_0_99"/>
          <p:cNvSpPr txBox="1"/>
          <p:nvPr/>
        </p:nvSpPr>
        <p:spPr>
          <a:xfrm>
            <a:off x="6595075" y="2372800"/>
            <a:ext cx="5127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chemeClr val="lt1"/>
                </a:solidFill>
                <a:latin typeface="Century Gothic"/>
                <a:ea typeface="Century Gothic"/>
                <a:cs typeface="Century Gothic"/>
                <a:sym typeface="Century Gothic"/>
              </a:rPr>
              <a:t>After a traumatic birthing experience, and a previous miscarriage, there were warning signs that providers could have identified ahead of time to support me and my mental wellness.</a:t>
            </a:r>
            <a:endParaRPr sz="30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f371a35f9c_0_106"/>
          <p:cNvSpPr txBox="1"/>
          <p:nvPr>
            <p:ph type="title"/>
          </p:nvPr>
        </p:nvSpPr>
        <p:spPr>
          <a:xfrm>
            <a:off x="1202919" y="284176"/>
            <a:ext cx="9784200" cy="1508700"/>
          </a:xfrm>
          <a:prstGeom prst="rect">
            <a:avLst/>
          </a:prstGeom>
        </p:spPr>
        <p:txBody>
          <a:bodyPr anchorCtr="0" anchor="ctr" bIns="45700" lIns="91425" spcFirstLastPara="1" rIns="91425" wrap="square" tIns="45700">
            <a:normAutofit/>
          </a:bodyPr>
          <a:lstStyle/>
          <a:p>
            <a:pPr indent="0" lvl="0" marL="0" rtl="0" algn="ctr">
              <a:lnSpc>
                <a:spcPct val="80000"/>
              </a:lnSpc>
              <a:spcBef>
                <a:spcPts val="0"/>
              </a:spcBef>
              <a:spcAft>
                <a:spcPts val="0"/>
              </a:spcAft>
              <a:buNone/>
            </a:pPr>
            <a:r>
              <a:rPr lang="en-US" sz="4800"/>
              <a:t>A Patient’s Perspective</a:t>
            </a:r>
            <a:endParaRPr/>
          </a:p>
        </p:txBody>
      </p:sp>
      <p:sp>
        <p:nvSpPr>
          <p:cNvPr id="140" name="Google Shape;140;gf371a35f9c_0_106"/>
          <p:cNvSpPr txBox="1"/>
          <p:nvPr>
            <p:ph idx="2" type="body"/>
          </p:nvPr>
        </p:nvSpPr>
        <p:spPr>
          <a:xfrm>
            <a:off x="6230402" y="2240275"/>
            <a:ext cx="5557500" cy="42063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lang="en-US" sz="2600"/>
              <a:t>This is a photo of me in Sainte Anne De Beaupré, Quebec, in front of the Saint Anne Basilica, the oldest shrine in North America.  The </a:t>
            </a:r>
            <a:r>
              <a:rPr lang="en-US" sz="2600"/>
              <a:t>shrine is dedicated to Saint Anne, the grandmother of Jesus.  This basilica is hailed as site of miracles and healing.  I was so desperate for help and forgiveness, that I came here,  hoping it would help me.</a:t>
            </a:r>
            <a:endParaRPr sz="2600"/>
          </a:p>
        </p:txBody>
      </p:sp>
      <p:pic>
        <p:nvPicPr>
          <p:cNvPr id="141" name="Google Shape;141;gf371a35f9c_0_106"/>
          <p:cNvPicPr preferRelativeResize="0"/>
          <p:nvPr/>
        </p:nvPicPr>
        <p:blipFill>
          <a:blip r:embed="rId3">
            <a:alphaModFix/>
          </a:blip>
          <a:stretch>
            <a:fillRect/>
          </a:stretch>
        </p:blipFill>
        <p:spPr>
          <a:xfrm>
            <a:off x="633250" y="2322525"/>
            <a:ext cx="5326426" cy="38737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f371a35f9c_0_214"/>
          <p:cNvSpPr txBox="1"/>
          <p:nvPr>
            <p:ph type="title"/>
          </p:nvPr>
        </p:nvSpPr>
        <p:spPr>
          <a:xfrm>
            <a:off x="1202919" y="284176"/>
            <a:ext cx="9784200" cy="15087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1100"/>
              <a:buFont typeface="Arial"/>
              <a:buNone/>
            </a:pPr>
            <a:r>
              <a:rPr lang="en-US" sz="4800"/>
              <a:t>A Patient’s Perspective</a:t>
            </a:r>
            <a:endParaRPr/>
          </a:p>
          <a:p>
            <a:pPr indent="0" lvl="0" marL="0" rtl="0" algn="ctr">
              <a:lnSpc>
                <a:spcPct val="85000"/>
              </a:lnSpc>
              <a:spcBef>
                <a:spcPts val="0"/>
              </a:spcBef>
              <a:spcAft>
                <a:spcPts val="0"/>
              </a:spcAft>
              <a:buClr>
                <a:srgbClr val="FFFFFF"/>
              </a:buClr>
              <a:buSzPts val="4000"/>
              <a:buFont typeface="Corbel"/>
              <a:buNone/>
            </a:pPr>
            <a:r>
              <a:rPr b="1" i="1" lang="en-US"/>
              <a:t>THE BOTTOM LINE</a:t>
            </a:r>
            <a:endParaRPr b="1" i="1"/>
          </a:p>
        </p:txBody>
      </p:sp>
      <p:sp>
        <p:nvSpPr>
          <p:cNvPr id="147" name="Google Shape;147;gf371a35f9c_0_214"/>
          <p:cNvSpPr txBox="1"/>
          <p:nvPr>
            <p:ph idx="1" type="body"/>
          </p:nvPr>
        </p:nvSpPr>
        <p:spPr>
          <a:xfrm>
            <a:off x="896129" y="2347466"/>
            <a:ext cx="10656300" cy="27726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2400"/>
              <a:buNone/>
            </a:pPr>
            <a:r>
              <a:rPr lang="en-US" sz="2400">
                <a:solidFill>
                  <a:srgbClr val="BFBFBF"/>
                </a:solidFill>
              </a:rPr>
              <a:t>Childbearing people are captive in the healthcare system </a:t>
            </a:r>
            <a:endParaRPr/>
          </a:p>
          <a:p>
            <a:pPr indent="0" lvl="0" marL="0" rtl="0" algn="ctr">
              <a:lnSpc>
                <a:spcPct val="90000"/>
              </a:lnSpc>
              <a:spcBef>
                <a:spcPts val="800"/>
              </a:spcBef>
              <a:spcAft>
                <a:spcPts val="0"/>
              </a:spcAft>
              <a:buSzPts val="2400"/>
              <a:buNone/>
            </a:pPr>
            <a:r>
              <a:rPr lang="en-US" sz="2400">
                <a:solidFill>
                  <a:srgbClr val="BFBFBF"/>
                </a:solidFill>
              </a:rPr>
              <a:t>during the perinatal timeframe</a:t>
            </a:r>
            <a:endParaRPr/>
          </a:p>
          <a:p>
            <a:pPr indent="0" lvl="0" marL="0" rtl="0" algn="ctr">
              <a:lnSpc>
                <a:spcPct val="90000"/>
              </a:lnSpc>
              <a:spcBef>
                <a:spcPts val="800"/>
              </a:spcBef>
              <a:spcAft>
                <a:spcPts val="0"/>
              </a:spcAft>
              <a:buSzPts val="2400"/>
              <a:buNone/>
            </a:pPr>
            <a:r>
              <a:rPr lang="en-US" sz="2400">
                <a:solidFill>
                  <a:srgbClr val="BFBFBF"/>
                </a:solidFill>
              </a:rPr>
              <a:t>visiting a healthcare provider an average</a:t>
            </a:r>
            <a:endParaRPr/>
          </a:p>
          <a:p>
            <a:pPr indent="0" lvl="0" marL="0" rtl="0" algn="ctr">
              <a:lnSpc>
                <a:spcPct val="90000"/>
              </a:lnSpc>
              <a:spcBef>
                <a:spcPts val="800"/>
              </a:spcBef>
              <a:spcAft>
                <a:spcPts val="0"/>
              </a:spcAft>
              <a:buSzPts val="4800"/>
              <a:buNone/>
            </a:pPr>
            <a:r>
              <a:rPr b="1" lang="en-US" sz="4800">
                <a:solidFill>
                  <a:srgbClr val="FFFF00"/>
                </a:solidFill>
              </a:rPr>
              <a:t>25 times</a:t>
            </a:r>
            <a:endParaRPr/>
          </a:p>
          <a:p>
            <a:pPr indent="0" lvl="0" marL="0" rtl="0" algn="ctr">
              <a:lnSpc>
                <a:spcPct val="90000"/>
              </a:lnSpc>
              <a:spcBef>
                <a:spcPts val="800"/>
              </a:spcBef>
              <a:spcAft>
                <a:spcPts val="0"/>
              </a:spcAft>
              <a:buSzPts val="2400"/>
              <a:buNone/>
            </a:pPr>
            <a:r>
              <a:rPr lang="en-US" sz="2400">
                <a:solidFill>
                  <a:srgbClr val="BFBFBF"/>
                </a:solidFill>
              </a:rPr>
              <a:t>during a healthy pregnancy and first year of baby’s life</a:t>
            </a:r>
            <a:endParaRPr/>
          </a:p>
          <a:p>
            <a:pPr indent="0" lvl="0" marL="0" rtl="0" algn="ctr">
              <a:lnSpc>
                <a:spcPct val="90000"/>
              </a:lnSpc>
              <a:spcBef>
                <a:spcPts val="1400"/>
              </a:spcBef>
              <a:spcAft>
                <a:spcPts val="0"/>
              </a:spcAft>
              <a:buSzPts val="2400"/>
              <a:buNone/>
            </a:pPr>
            <a:r>
              <a:t/>
            </a:r>
            <a:endParaRPr sz="2400">
              <a:solidFill>
                <a:srgbClr val="BFBFBF"/>
              </a:solidFill>
            </a:endParaRPr>
          </a:p>
        </p:txBody>
      </p:sp>
      <p:sp>
        <p:nvSpPr>
          <p:cNvPr id="148" name="Google Shape;148;gf371a35f9c_0_214"/>
          <p:cNvSpPr txBox="1"/>
          <p:nvPr/>
        </p:nvSpPr>
        <p:spPr>
          <a:xfrm>
            <a:off x="181118" y="4799559"/>
            <a:ext cx="11776800" cy="1385400"/>
          </a:xfrm>
          <a:prstGeom prst="rect">
            <a:avLst/>
          </a:prstGeom>
          <a:noFill/>
          <a:ln>
            <a:noFill/>
          </a:ln>
        </p:spPr>
        <p:txBody>
          <a:bodyPr anchorCtr="0" anchor="t" bIns="45700" lIns="91425" spcFirstLastPara="1" rIns="91425" wrap="square" tIns="45700">
            <a:spAutoFit/>
          </a:bodyPr>
          <a:lstStyle/>
          <a:p>
            <a:pPr indent="0" lvl="2" marL="457200" marR="0" rtl="0" algn="ctr">
              <a:spcBef>
                <a:spcPts val="0"/>
              </a:spcBef>
              <a:spcAft>
                <a:spcPts val="0"/>
              </a:spcAft>
              <a:buClr>
                <a:srgbClr val="7CB2E6"/>
              </a:buClr>
              <a:buSzPts val="2800"/>
              <a:buFont typeface="Corbel"/>
              <a:buNone/>
            </a:pPr>
            <a:r>
              <a:rPr b="0" i="1" lang="en-US" sz="2800" u="none" cap="none" strike="noStrike">
                <a:solidFill>
                  <a:srgbClr val="7CB2E6"/>
                </a:solidFill>
                <a:latin typeface="Corbel"/>
                <a:ea typeface="Corbel"/>
                <a:cs typeface="Corbel"/>
                <a:sym typeface="Corbel"/>
              </a:rPr>
              <a:t>Obstetric and primary care providers serving pregnant and postpartum women </a:t>
            </a:r>
            <a:r>
              <a:rPr b="0" i="1" lang="en-US" sz="2800" u="none" cap="none" strike="noStrike">
                <a:solidFill>
                  <a:srgbClr val="FFFF00"/>
                </a:solidFill>
                <a:latin typeface="Corbel"/>
                <a:ea typeface="Corbel"/>
                <a:cs typeface="Corbel"/>
                <a:sym typeface="Corbel"/>
              </a:rPr>
              <a:t>are uniquely positioned to intervene effectively </a:t>
            </a:r>
            <a:endParaRPr/>
          </a:p>
          <a:p>
            <a:pPr indent="0" lvl="2" marL="457200" marR="0" rtl="0" algn="ctr">
              <a:spcBef>
                <a:spcPts val="0"/>
              </a:spcBef>
              <a:spcAft>
                <a:spcPts val="0"/>
              </a:spcAft>
              <a:buClr>
                <a:srgbClr val="7CB2E6"/>
              </a:buClr>
              <a:buSzPts val="2800"/>
              <a:buFont typeface="Corbel"/>
              <a:buNone/>
            </a:pPr>
            <a:r>
              <a:rPr b="0" i="1" lang="en-US" sz="2800" u="none" cap="none" strike="noStrike">
                <a:solidFill>
                  <a:srgbClr val="7CB2E6"/>
                </a:solidFill>
                <a:latin typeface="Corbel"/>
                <a:ea typeface="Corbel"/>
                <a:cs typeface="Corbel"/>
                <a:sym typeface="Corbel"/>
              </a:rPr>
              <a:t>by screening and assessing women for mental health disorders</a:t>
            </a:r>
            <a:endParaRPr b="0" i="0" sz="2800" u="none" cap="none" strike="noStrike">
              <a:solidFill>
                <a:srgbClr val="7CB2E6"/>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f371a35f9c_0_311"/>
          <p:cNvSpPr txBox="1"/>
          <p:nvPr>
            <p:ph type="title"/>
          </p:nvPr>
        </p:nvSpPr>
        <p:spPr>
          <a:xfrm>
            <a:off x="1202919" y="284176"/>
            <a:ext cx="9784200" cy="1508700"/>
          </a:xfrm>
          <a:prstGeom prst="rect">
            <a:avLst/>
          </a:prstGeom>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990"/>
              <a:buNone/>
            </a:pPr>
            <a:r>
              <a:rPr lang="en-US" sz="3520"/>
              <a:t>A Patient’s Perspective:</a:t>
            </a:r>
            <a:endParaRPr sz="3520"/>
          </a:p>
          <a:p>
            <a:pPr indent="0" lvl="0" marL="0" rtl="0" algn="ctr">
              <a:lnSpc>
                <a:spcPct val="80000"/>
              </a:lnSpc>
              <a:spcBef>
                <a:spcPts val="0"/>
              </a:spcBef>
              <a:spcAft>
                <a:spcPts val="0"/>
              </a:spcAft>
              <a:buSzPts val="990"/>
              <a:buNone/>
            </a:pPr>
            <a:r>
              <a:rPr b="1" lang="en-US" sz="3520"/>
              <a:t>We are failing as a society when a mother dies from mental health complications</a:t>
            </a:r>
            <a:endParaRPr b="1" sz="3520"/>
          </a:p>
        </p:txBody>
      </p:sp>
      <p:pic>
        <p:nvPicPr>
          <p:cNvPr id="155" name="Google Shape;155;gf371a35f9c_0_311"/>
          <p:cNvPicPr preferRelativeResize="0"/>
          <p:nvPr/>
        </p:nvPicPr>
        <p:blipFill>
          <a:blip r:embed="rId3">
            <a:alphaModFix/>
          </a:blip>
          <a:stretch>
            <a:fillRect/>
          </a:stretch>
        </p:blipFill>
        <p:spPr>
          <a:xfrm>
            <a:off x="1003477" y="2393712"/>
            <a:ext cx="2873400" cy="3594624"/>
          </a:xfrm>
          <a:prstGeom prst="rect">
            <a:avLst/>
          </a:prstGeom>
          <a:noFill/>
          <a:ln>
            <a:noFill/>
          </a:ln>
        </p:spPr>
      </p:pic>
      <p:sp>
        <p:nvSpPr>
          <p:cNvPr id="156" name="Google Shape;156;gf371a35f9c_0_311"/>
          <p:cNvSpPr txBox="1"/>
          <p:nvPr/>
        </p:nvSpPr>
        <p:spPr>
          <a:xfrm>
            <a:off x="4895925" y="2464075"/>
            <a:ext cx="67386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lt1"/>
                </a:solidFill>
                <a:latin typeface="Century Gothic"/>
                <a:ea typeface="Century Gothic"/>
                <a:cs typeface="Century Gothic"/>
                <a:sym typeface="Century Gothic"/>
              </a:rPr>
              <a:t>On October 3, 2013, 4 days before my second daughter turned 1, a young mother of Miriam Carey was shot to death by the Capitol Hill police.  She was suffering from postpartum psychosis and was unable to find help.  Her daughter was with her when she was killed.</a:t>
            </a:r>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f371a35f9c_0_319"/>
          <p:cNvSpPr txBox="1"/>
          <p:nvPr>
            <p:ph type="title"/>
          </p:nvPr>
        </p:nvSpPr>
        <p:spPr>
          <a:xfrm>
            <a:off x="870299" y="643975"/>
            <a:ext cx="10451400" cy="591000"/>
          </a:xfrm>
          <a:prstGeom prst="rect">
            <a:avLst/>
          </a:prstGeom>
        </p:spPr>
        <p:txBody>
          <a:bodyPr anchorCtr="0" anchor="t" bIns="0" lIns="0" spcFirstLastPara="1" rIns="0" wrap="square" tIns="0">
            <a:spAutoFit/>
          </a:bodyPr>
          <a:lstStyle/>
          <a:p>
            <a:pPr indent="0" lvl="0" marL="0" rtl="0" algn="ctr">
              <a:lnSpc>
                <a:spcPct val="80000"/>
              </a:lnSpc>
              <a:spcBef>
                <a:spcPts val="0"/>
              </a:spcBef>
              <a:spcAft>
                <a:spcPts val="0"/>
              </a:spcAft>
              <a:buNone/>
            </a:pPr>
            <a:r>
              <a:rPr lang="en-US" sz="4800">
                <a:solidFill>
                  <a:schemeClr val="dk2"/>
                </a:solidFill>
              </a:rPr>
              <a:t>A Patient’s Perspective</a:t>
            </a:r>
            <a:endParaRPr/>
          </a:p>
        </p:txBody>
      </p:sp>
      <p:pic>
        <p:nvPicPr>
          <p:cNvPr id="163" name="Google Shape;163;gf371a35f9c_0_319"/>
          <p:cNvPicPr preferRelativeResize="0"/>
          <p:nvPr/>
        </p:nvPicPr>
        <p:blipFill>
          <a:blip r:embed="rId3">
            <a:alphaModFix/>
          </a:blip>
          <a:stretch>
            <a:fillRect/>
          </a:stretch>
        </p:blipFill>
        <p:spPr>
          <a:xfrm>
            <a:off x="228600" y="1983400"/>
            <a:ext cx="4646000" cy="4646000"/>
          </a:xfrm>
          <a:prstGeom prst="rect">
            <a:avLst/>
          </a:prstGeom>
          <a:noFill/>
          <a:ln>
            <a:noFill/>
          </a:ln>
        </p:spPr>
      </p:pic>
      <p:sp>
        <p:nvSpPr>
          <p:cNvPr id="164" name="Google Shape;164;gf371a35f9c_0_319"/>
          <p:cNvSpPr txBox="1"/>
          <p:nvPr/>
        </p:nvSpPr>
        <p:spPr>
          <a:xfrm>
            <a:off x="5324250" y="2234875"/>
            <a:ext cx="63540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chemeClr val="lt1"/>
                </a:solidFill>
                <a:latin typeface="Century Gothic"/>
                <a:ea typeface="Century Gothic"/>
                <a:cs typeface="Century Gothic"/>
                <a:sym typeface="Century Gothic"/>
              </a:rPr>
              <a:t>I called my state Senator, Joan Lovely, and set up a meeting with her during </a:t>
            </a:r>
            <a:r>
              <a:rPr lang="en-US" sz="2600">
                <a:solidFill>
                  <a:schemeClr val="lt1"/>
                </a:solidFill>
                <a:latin typeface="Century Gothic"/>
                <a:ea typeface="Century Gothic"/>
                <a:cs typeface="Century Gothic"/>
                <a:sym typeface="Century Gothic"/>
              </a:rPr>
              <a:t>constituent</a:t>
            </a:r>
            <a:r>
              <a:rPr lang="en-US" sz="2600">
                <a:solidFill>
                  <a:schemeClr val="lt1"/>
                </a:solidFill>
                <a:latin typeface="Century Gothic"/>
                <a:ea typeface="Century Gothic"/>
                <a:cs typeface="Century Gothic"/>
                <a:sym typeface="Century Gothic"/>
              </a:rPr>
              <a:t> service hours in my hometown.  </a:t>
            </a:r>
            <a:endParaRPr sz="26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2600">
                <a:solidFill>
                  <a:schemeClr val="lt1"/>
                </a:solidFill>
                <a:latin typeface="Century Gothic"/>
                <a:ea typeface="Century Gothic"/>
                <a:cs typeface="Century Gothic"/>
                <a:sym typeface="Century Gothic"/>
              </a:rPr>
              <a:t>I asked her what she knew about postpartum depression, I shared my story and told her that if one more mother dies because of lack of care, we are failing as a society.</a:t>
            </a:r>
            <a:endParaRPr sz="26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f371a35f9c_0_327"/>
          <p:cNvSpPr txBox="1"/>
          <p:nvPr>
            <p:ph type="title"/>
          </p:nvPr>
        </p:nvSpPr>
        <p:spPr>
          <a:xfrm>
            <a:off x="870299" y="643975"/>
            <a:ext cx="10451400" cy="591000"/>
          </a:xfrm>
          <a:prstGeom prst="rect">
            <a:avLst/>
          </a:prstGeom>
        </p:spPr>
        <p:txBody>
          <a:bodyPr anchorCtr="0" anchor="t" bIns="0" lIns="0" spcFirstLastPara="1" rIns="0" wrap="square" tIns="0">
            <a:spAutoFit/>
          </a:bodyPr>
          <a:lstStyle/>
          <a:p>
            <a:pPr indent="0" lvl="0" marL="0" rtl="0" algn="ctr">
              <a:lnSpc>
                <a:spcPct val="80000"/>
              </a:lnSpc>
              <a:spcBef>
                <a:spcPts val="0"/>
              </a:spcBef>
              <a:spcAft>
                <a:spcPts val="0"/>
              </a:spcAft>
              <a:buNone/>
            </a:pPr>
            <a:r>
              <a:rPr lang="en-US" sz="4800">
                <a:solidFill>
                  <a:schemeClr val="dk2"/>
                </a:solidFill>
              </a:rPr>
              <a:t>A Patient’s Perspective</a:t>
            </a:r>
            <a:endParaRPr/>
          </a:p>
        </p:txBody>
      </p:sp>
      <p:sp>
        <p:nvSpPr>
          <p:cNvPr id="171" name="Google Shape;171;gf371a35f9c_0_327"/>
          <p:cNvSpPr txBox="1"/>
          <p:nvPr/>
        </p:nvSpPr>
        <p:spPr>
          <a:xfrm>
            <a:off x="4097275" y="2212975"/>
            <a:ext cx="7581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Century Gothic"/>
                <a:ea typeface="Century Gothic"/>
                <a:cs typeface="Century Gothic"/>
                <a:sym typeface="Century Gothic"/>
              </a:rPr>
              <a:t>In partnership with </a:t>
            </a:r>
            <a:r>
              <a:rPr lang="en-US" sz="2400">
                <a:solidFill>
                  <a:schemeClr val="lt1"/>
                </a:solidFill>
                <a:latin typeface="Century Gothic"/>
                <a:ea typeface="Century Gothic"/>
                <a:cs typeface="Century Gothic"/>
                <a:sym typeface="Century Gothic"/>
              </a:rPr>
              <a:t>Senator Lovely, I helped </a:t>
            </a:r>
            <a:r>
              <a:rPr lang="en-US" sz="2400">
                <a:solidFill>
                  <a:schemeClr val="lt1"/>
                </a:solidFill>
                <a:latin typeface="Century Gothic"/>
                <a:ea typeface="Century Gothic"/>
                <a:cs typeface="Century Gothic"/>
                <a:sym typeface="Century Gothic"/>
              </a:rPr>
              <a:t>create</a:t>
            </a:r>
            <a:r>
              <a:rPr lang="en-US" sz="2400">
                <a:solidFill>
                  <a:schemeClr val="lt1"/>
                </a:solidFill>
                <a:latin typeface="Century Gothic"/>
                <a:ea typeface="Century Gothic"/>
                <a:cs typeface="Century Gothic"/>
                <a:sym typeface="Century Gothic"/>
              </a:rPr>
              <a:t> the first ever Postpartum Depression Advocacy Day on Beacon Hill.  </a:t>
            </a:r>
            <a:r>
              <a:rPr lang="en-US" sz="2400">
                <a:solidFill>
                  <a:schemeClr val="lt1"/>
                </a:solidFill>
                <a:latin typeface="Century Gothic"/>
                <a:ea typeface="Century Gothic"/>
                <a:cs typeface="Century Gothic"/>
                <a:sym typeface="Century Gothic"/>
              </a:rPr>
              <a:t>The Senator is now the chair of the postpartum commission.</a:t>
            </a:r>
            <a:endParaRPr sz="24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sz="24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2400">
                <a:solidFill>
                  <a:schemeClr val="lt1"/>
                </a:solidFill>
                <a:latin typeface="Century Gothic"/>
                <a:ea typeface="Century Gothic"/>
                <a:cs typeface="Century Gothic"/>
                <a:sym typeface="Century Gothic"/>
              </a:rPr>
              <a:t>Advocates all across the Commonwealth have changed the way our state screens for maternal mental health conditions, addresses racial equity within services and support comorbidities like substance use and MMH.</a:t>
            </a:r>
            <a:endParaRPr sz="2400">
              <a:solidFill>
                <a:schemeClr val="lt1"/>
              </a:solidFill>
              <a:latin typeface="Century Gothic"/>
              <a:ea typeface="Century Gothic"/>
              <a:cs typeface="Century Gothic"/>
              <a:sym typeface="Century Gothic"/>
            </a:endParaRPr>
          </a:p>
        </p:txBody>
      </p:sp>
      <p:pic>
        <p:nvPicPr>
          <p:cNvPr id="172" name="Google Shape;172;gf371a35f9c_0_327"/>
          <p:cNvPicPr preferRelativeResize="0"/>
          <p:nvPr/>
        </p:nvPicPr>
        <p:blipFill>
          <a:blip r:embed="rId3">
            <a:alphaModFix/>
          </a:blip>
          <a:stretch>
            <a:fillRect/>
          </a:stretch>
        </p:blipFill>
        <p:spPr>
          <a:xfrm>
            <a:off x="565737" y="2082475"/>
            <a:ext cx="2984364" cy="44707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Custom 9">
      <a:dk1>
        <a:srgbClr val="000000"/>
      </a:dk1>
      <a:lt1>
        <a:srgbClr val="FFFFFF"/>
      </a:lt1>
      <a:dk2>
        <a:srgbClr val="330072"/>
      </a:dk2>
      <a:lt2>
        <a:srgbClr val="9F8FCA"/>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2018-04-26T22:52:28Z</dcterms:created>
  <dc:creator>Adrienne</dc:creator>
</cp:coreProperties>
</file>