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9"/>
  </p:notesMasterIdLst>
  <p:sldIdLst>
    <p:sldId id="401" r:id="rId5"/>
    <p:sldId id="256" r:id="rId6"/>
    <p:sldId id="261" r:id="rId7"/>
    <p:sldId id="268" r:id="rId8"/>
    <p:sldId id="257" r:id="rId9"/>
    <p:sldId id="269" r:id="rId10"/>
    <p:sldId id="272" r:id="rId11"/>
    <p:sldId id="271" r:id="rId12"/>
    <p:sldId id="270" r:id="rId13"/>
    <p:sldId id="258" r:id="rId14"/>
    <p:sldId id="259" r:id="rId15"/>
    <p:sldId id="402" r:id="rId16"/>
    <p:sldId id="405" r:id="rId17"/>
    <p:sldId id="403" r:id="rId18"/>
    <p:sldId id="263" r:id="rId19"/>
    <p:sldId id="273" r:id="rId20"/>
    <p:sldId id="404" r:id="rId21"/>
    <p:sldId id="274" r:id="rId22"/>
    <p:sldId id="275" r:id="rId23"/>
    <p:sldId id="264" r:id="rId24"/>
    <p:sldId id="265" r:id="rId25"/>
    <p:sldId id="266" r:id="rId26"/>
    <p:sldId id="406" r:id="rId27"/>
    <p:sldId id="40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75767F"/>
    <a:srgbClr val="6C6D76"/>
    <a:srgbClr val="63646B"/>
    <a:srgbClr val="606167"/>
    <a:srgbClr val="5C5D62"/>
    <a:srgbClr val="E5B901"/>
    <a:srgbClr val="F0C200"/>
    <a:srgbClr val="008C95"/>
    <a:srgbClr val="007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2"/>
    <p:restoredTop sz="54917" autoAdjust="0"/>
  </p:normalViewPr>
  <p:slideViewPr>
    <p:cSldViewPr snapToGrid="0" snapToObjects="1">
      <p:cViewPr varScale="1">
        <p:scale>
          <a:sx n="39" d="100"/>
          <a:sy n="39" d="100"/>
        </p:scale>
        <p:origin x="1902" y="54"/>
      </p:cViewPr>
      <p:guideLst/>
    </p:cSldViewPr>
  </p:slideViewPr>
  <p:notesTextViewPr>
    <p:cViewPr>
      <p:scale>
        <a:sx n="66" d="100"/>
        <a:sy n="66"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767882">
                    <a:lumMod val="65000"/>
                    <a:lumOff val="35000"/>
                  </a:srgbClr>
                </a:solidFill>
                <a:latin typeface="+mn-lt"/>
                <a:ea typeface="+mn-ea"/>
                <a:cs typeface="+mn-cs"/>
              </a:defRPr>
            </a:pPr>
            <a:r>
              <a:rPr lang="en-US" sz="1800" dirty="0">
                <a:solidFill>
                  <a:schemeClr val="tx2"/>
                </a:solidFill>
                <a:effectLst/>
              </a:rPr>
              <a:t>Unadjusted risk for total GI bleed and AVM-related GIB in SSRI/SNRI versus non-SSRI/SNRI cohorts</a:t>
            </a:r>
            <a:r>
              <a:rPr lang="en-US" sz="1800" dirty="0">
                <a:effectLst/>
              </a:rPr>
              <a:t>.</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767882">
                    <a:lumMod val="65000"/>
                    <a:lumOff val="35000"/>
                  </a:srgb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767882">
                  <a:lumMod val="65000"/>
                  <a:lumOff val="35000"/>
                </a:srgbClr>
              </a:solidFill>
              <a:latin typeface="+mn-lt"/>
              <a:ea typeface="+mn-ea"/>
              <a:cs typeface="+mn-cs"/>
            </a:defRPr>
          </a:pPr>
          <a:endParaRPr lang="en-US"/>
        </a:p>
      </c:txPr>
    </c:title>
    <c:autoTitleDeleted val="0"/>
    <c:plotArea>
      <c:layout>
        <c:manualLayout>
          <c:layoutTarget val="inner"/>
          <c:xMode val="edge"/>
          <c:yMode val="edge"/>
          <c:x val="6.4229330708661422E-2"/>
          <c:y val="0.11037899173357581"/>
          <c:w val="0.93577066929133856"/>
          <c:h val="0.77869188123204469"/>
        </c:manualLayout>
      </c:layout>
      <c:barChart>
        <c:barDir val="col"/>
        <c:grouping val="clustered"/>
        <c:varyColors val="0"/>
        <c:ser>
          <c:idx val="0"/>
          <c:order val="0"/>
          <c:tx>
            <c:strRef>
              <c:f>Sheet1!$B$1</c:f>
              <c:strCache>
                <c:ptCount val="1"/>
                <c:pt idx="0">
                  <c:v>SSRI/SNRI</c:v>
                </c:pt>
              </c:strCache>
            </c:strRef>
          </c:tx>
          <c:spPr>
            <a:solidFill>
              <a:schemeClr val="accent1"/>
            </a:solidFill>
            <a:ln>
              <a:noFill/>
            </a:ln>
            <a:effectLst/>
          </c:spPr>
          <c:invertIfNegative val="0"/>
          <c:cat>
            <c:strRef>
              <c:f>Sheet1!$A$2:$A$5</c:f>
              <c:strCache>
                <c:ptCount val="2"/>
                <c:pt idx="0">
                  <c:v>Total GI Bleed</c:v>
                </c:pt>
                <c:pt idx="1">
                  <c:v>AVMs GIB</c:v>
                </c:pt>
              </c:strCache>
            </c:strRef>
          </c:cat>
          <c:val>
            <c:numRef>
              <c:f>Sheet1!$B$2:$B$5</c:f>
              <c:numCache>
                <c:formatCode>General</c:formatCode>
                <c:ptCount val="4"/>
                <c:pt idx="0">
                  <c:v>41.9</c:v>
                </c:pt>
                <c:pt idx="1">
                  <c:v>24.8</c:v>
                </c:pt>
              </c:numCache>
            </c:numRef>
          </c:val>
          <c:extLst>
            <c:ext xmlns:c16="http://schemas.microsoft.com/office/drawing/2014/chart" uri="{C3380CC4-5D6E-409C-BE32-E72D297353CC}">
              <c16:uniqueId val="{00000000-2848-42E5-AAB5-CE2C5F6F682E}"/>
            </c:ext>
          </c:extLst>
        </c:ser>
        <c:ser>
          <c:idx val="1"/>
          <c:order val="1"/>
          <c:tx>
            <c:strRef>
              <c:f>Sheet1!$C$1</c:f>
              <c:strCache>
                <c:ptCount val="1"/>
                <c:pt idx="0">
                  <c:v>Non SSRI/SNRI</c:v>
                </c:pt>
              </c:strCache>
            </c:strRef>
          </c:tx>
          <c:spPr>
            <a:solidFill>
              <a:schemeClr val="accent2"/>
            </a:solidFill>
            <a:ln>
              <a:noFill/>
            </a:ln>
            <a:effectLst/>
          </c:spPr>
          <c:invertIfNegative val="0"/>
          <c:cat>
            <c:strRef>
              <c:f>Sheet1!$A$2:$A$5</c:f>
              <c:strCache>
                <c:ptCount val="2"/>
                <c:pt idx="0">
                  <c:v>Total GI Bleed</c:v>
                </c:pt>
                <c:pt idx="1">
                  <c:v>AVMs GIB</c:v>
                </c:pt>
              </c:strCache>
            </c:strRef>
          </c:cat>
          <c:val>
            <c:numRef>
              <c:f>Sheet1!$C$2:$C$5</c:f>
              <c:numCache>
                <c:formatCode>General</c:formatCode>
                <c:ptCount val="4"/>
                <c:pt idx="0">
                  <c:v>28.7</c:v>
                </c:pt>
                <c:pt idx="1">
                  <c:v>14.7</c:v>
                </c:pt>
              </c:numCache>
            </c:numRef>
          </c:val>
          <c:extLst>
            <c:ext xmlns:c16="http://schemas.microsoft.com/office/drawing/2014/chart" uri="{C3380CC4-5D6E-409C-BE32-E72D297353CC}">
              <c16:uniqueId val="{00000001-2848-42E5-AAB5-CE2C5F6F682E}"/>
            </c:ext>
          </c:extLst>
        </c:ser>
        <c:dLbls>
          <c:showLegendKey val="0"/>
          <c:showVal val="0"/>
          <c:showCatName val="0"/>
          <c:showSerName val="0"/>
          <c:showPercent val="0"/>
          <c:showBubbleSize val="0"/>
        </c:dLbls>
        <c:gapWidth val="219"/>
        <c:overlap val="-27"/>
        <c:axId val="320933903"/>
        <c:axId val="320934319"/>
      </c:barChart>
      <c:catAx>
        <c:axId val="320933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934319"/>
        <c:crosses val="autoZero"/>
        <c:auto val="1"/>
        <c:lblAlgn val="ctr"/>
        <c:lblOffset val="100"/>
        <c:noMultiLvlLbl val="0"/>
      </c:catAx>
      <c:valAx>
        <c:axId val="3209343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933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0.44023</cdr:x>
      <cdr:y>0.35937</cdr:y>
    </cdr:from>
    <cdr:to>
      <cdr:x>0.59258</cdr:x>
      <cdr:y>0.47865</cdr:y>
    </cdr:to>
    <cdr:sp macro="" textlink="">
      <cdr:nvSpPr>
        <cdr:cNvPr id="2" name="TextBox 6">
          <a:extLst xmlns:a="http://schemas.openxmlformats.org/drawingml/2006/main">
            <a:ext uri="{FF2B5EF4-FFF2-40B4-BE49-F238E27FC236}">
              <a16:creationId xmlns:a16="http://schemas.microsoft.com/office/drawing/2014/main" id="{506E3810-33BB-4CD9-8F01-20F2915E8C0A}"/>
            </a:ext>
          </a:extLst>
        </cdr:cNvPr>
        <cdr:cNvSpPr txBox="1"/>
      </cdr:nvSpPr>
      <cdr:spPr>
        <a:xfrm xmlns:a="http://schemas.openxmlformats.org/drawingml/2006/main">
          <a:off x="3578225" y="1947333"/>
          <a:ext cx="123825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dirty="0"/>
            <a:t>RR 1.69</a:t>
          </a:r>
        </a:p>
        <a:p xmlns:a="http://schemas.openxmlformats.org/drawingml/2006/main">
          <a:r>
            <a:rPr lang="en-US" dirty="0"/>
            <a:t>P=0.05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230E9-7417-4567-8C3B-C72200E4C4E7}" type="datetimeFigureOut">
              <a:rPr lang="en-US" smtClean="0"/>
              <a:t>10/24/2021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89C8F-87F3-4AA4-BAA6-C15845F95A7F}" type="slidenum">
              <a:rPr lang="en-US" smtClean="0"/>
              <a:t>‹#›</a:t>
            </a:fld>
            <a:endParaRPr lang="en-US"/>
          </a:p>
        </p:txBody>
      </p:sp>
    </p:spTree>
    <p:extLst>
      <p:ext uri="{BB962C8B-B14F-4D97-AF65-F5344CB8AC3E}">
        <p14:creationId xmlns:p14="http://schemas.microsoft.com/office/powerpoint/2010/main" val="235147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Rej</a:t>
            </a:r>
            <a:r>
              <a:rPr lang="en-US" dirty="0"/>
              <a:t> S, Herrmann N, </a:t>
            </a:r>
            <a:r>
              <a:rPr lang="en-US" dirty="0" err="1"/>
              <a:t>Gruneir</a:t>
            </a:r>
            <a:r>
              <a:rPr lang="en-US" dirty="0"/>
              <a:t> A et al Association of Lithium Use and a Higher Serum Concentration of Lithium With the Risk of Declining Renal Function in Older Adults: A Population-Based Cohort Study. J Clin Psychiatry. 2020 Aug 18;81(5):19m13045. PMID: 32841553.</a:t>
            </a:r>
          </a:p>
          <a:p>
            <a:endParaRPr lang="en-US" dirty="0"/>
          </a:p>
        </p:txBody>
      </p:sp>
      <p:sp>
        <p:nvSpPr>
          <p:cNvPr id="4" name="Slide Number Placeholder 3"/>
          <p:cNvSpPr>
            <a:spLocks noGrp="1"/>
          </p:cNvSpPr>
          <p:nvPr>
            <p:ph type="sldNum" sz="quarter" idx="5"/>
          </p:nvPr>
        </p:nvSpPr>
        <p:spPr/>
        <p:txBody>
          <a:bodyPr/>
          <a:lstStyle/>
          <a:p>
            <a:fld id="{6D889C8F-87F3-4AA4-BAA6-C15845F95A7F}" type="slidenum">
              <a:rPr lang="en-US" smtClean="0"/>
              <a:t>2</a:t>
            </a:fld>
            <a:endParaRPr lang="en-US"/>
          </a:p>
        </p:txBody>
      </p:sp>
    </p:spTree>
    <p:extLst>
      <p:ext uri="{BB962C8B-B14F-4D97-AF65-F5344CB8AC3E}">
        <p14:creationId xmlns:p14="http://schemas.microsoft.com/office/powerpoint/2010/main" val="4267093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dirty="0">
                <a:solidFill>
                  <a:srgbClr val="202020"/>
                </a:solidFill>
                <a:effectLst/>
                <a:latin typeface="IBM Plex Sans" panose="020B0503050203000203" pitchFamily="34" charset="0"/>
              </a:rPr>
              <a:t>Reinforces the need for </a:t>
            </a:r>
            <a:r>
              <a:rPr lang="en-US" b="1" i="0" dirty="0">
                <a:solidFill>
                  <a:srgbClr val="202020"/>
                </a:solidFill>
                <a:effectLst/>
                <a:latin typeface="IBM Plex Sans" panose="020B0503050203000203" pitchFamily="34" charset="0"/>
              </a:rPr>
              <a:t>increased monitoring of lithium levels and eGFR in </a:t>
            </a:r>
            <a:r>
              <a:rPr lang="en-US" b="0" i="0" dirty="0">
                <a:solidFill>
                  <a:srgbClr val="202020"/>
                </a:solidFill>
                <a:effectLst/>
                <a:latin typeface="IBM Plex Sans" panose="020B0503050203000203" pitchFamily="34" charset="0"/>
              </a:rPr>
              <a:t>older adults. This is especially important because (1) psychiatrists still often do not use eGFR, even though it i</a:t>
            </a:r>
            <a:r>
              <a:rPr lang="en-US" b="1" i="0" dirty="0">
                <a:solidFill>
                  <a:srgbClr val="202020"/>
                </a:solidFill>
                <a:effectLst/>
                <a:latin typeface="IBM Plex Sans" panose="020B0503050203000203" pitchFamily="34" charset="0"/>
              </a:rPr>
              <a:t>s more precise than creatinine </a:t>
            </a:r>
            <a:r>
              <a:rPr lang="en-US" b="0" i="0" dirty="0">
                <a:solidFill>
                  <a:srgbClr val="202020"/>
                </a:solidFill>
                <a:effectLst/>
                <a:latin typeface="IBM Plex Sans" panose="020B0503050203000203" pitchFamily="34" charset="0"/>
              </a:rPr>
              <a:t>for measuring renal function</a:t>
            </a:r>
            <a:r>
              <a:rPr lang="en-US" b="1" i="0" u="none" strike="noStrike" dirty="0">
                <a:solidFill>
                  <a:srgbClr val="336797"/>
                </a:solidFill>
                <a:effectLst/>
                <a:latin typeface="IBM Plex Sans" panose="020B0503050203000203" pitchFamily="34" charset="0"/>
              </a:rPr>
              <a:t> </a:t>
            </a:r>
            <a:r>
              <a:rPr lang="en-US" b="0" i="0" dirty="0">
                <a:solidFill>
                  <a:srgbClr val="202020"/>
                </a:solidFill>
                <a:effectLst/>
                <a:latin typeface="IBM Plex Sans" panose="020B0503050203000203" pitchFamily="34" charset="0"/>
              </a:rPr>
              <a:t>(2) AKI can commonly lead to lithium level elevations in older age, which in our study is associated with worse renal outcomes; and (3) internationally only &lt; 25%-30% of older adult lithium users meet NICE and ISBD guidelines to screen for lithium levels and renal function every 3 months</a:t>
            </a:r>
            <a:endParaRPr lang="en-US" sz="1200" b="0" i="0" u="none" strike="noStrike" baseline="0" dirty="0">
              <a:solidFill>
                <a:srgbClr val="202020"/>
              </a:solidFill>
              <a:effectLst/>
              <a:latin typeface="+mn-lt"/>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800" b="0" i="0" u="none" strike="noStrike" baseline="0" dirty="0">
                <a:latin typeface="AdvTimes"/>
              </a:rPr>
              <a:t>Shifting to an anticonvulsant per se may not be associated with an advantage; however, this requires further investigation.</a:t>
            </a:r>
            <a:r>
              <a:rPr lang="en-US" sz="1200" b="0" i="0" u="none" strike="noStrike" baseline="0" dirty="0">
                <a:solidFill>
                  <a:srgbClr val="231F20"/>
                </a:solidFill>
                <a:effectLst/>
                <a:latin typeface="Arial" panose="020B0604020202020204" pitchFamily="34" charset="0"/>
              </a:rPr>
              <a:t> Kessing et al  Continuation of lithium after a diagnosis of chronic kidney disease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30000" dirty="0">
                <a:solidFill>
                  <a:srgbClr val="231F20"/>
                </a:solidFill>
                <a:effectLst/>
                <a:latin typeface="Arial" panose="020B0604020202020204" pitchFamily="34" charset="0"/>
              </a:rPr>
              <a:t>3. </a:t>
            </a:r>
            <a:r>
              <a:rPr lang="en-US" dirty="0"/>
              <a:t>Clinicians should screen older patients for lithium levels and renal function every 3 months consistent with NICE and ISBD guidelines.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The decision to continue or discontinue lithium treatment should thus only be taken after careful assessment of the benefits and risks, and because of uncertainties surrounding these, it is essential that the decision-making process should include patients and all of the professionals involved, including nephrologists.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Many psychiatric patients may prefer to maintain their mental stability against the unknown risk of further deterioration in renal function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6. </a:t>
            </a:r>
            <a:r>
              <a:rPr lang="en-US" dirty="0"/>
              <a:t>Recent NICE guidelines on managing CKD suggest using the CKD Epidemiology Collaboration (CKD-EPI) equation. They also suggest using the CKD-EPI equation based on cystatin C levels if accurate GFR estimates are necessary.33 </a:t>
            </a:r>
            <a:r>
              <a:rPr lang="en-US" b="1" dirty="0"/>
              <a:t>Psychiatry guidelines do not recommend any particular method for calculating the eGFR.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231F20"/>
                </a:solidFill>
                <a:effectLst/>
                <a:latin typeface="Arial" panose="020B0604020202020204" pitchFamily="34" charset="0"/>
              </a:rPr>
              <a:t>It remains unknown whether the potential  association between lithium and renal function decline is  mostly due </a:t>
            </a:r>
            <a:r>
              <a:rPr lang="en-US" sz="1200" b="1" i="0" u="none" strike="noStrike" dirty="0">
                <a:solidFill>
                  <a:srgbClr val="231F20"/>
                </a:solidFill>
                <a:effectLst/>
                <a:latin typeface="Arial" panose="020B0604020202020204" pitchFamily="34" charset="0"/>
              </a:rPr>
              <a:t>to unsafe lithium prescribing and monitoring  practices, </a:t>
            </a:r>
            <a:r>
              <a:rPr lang="en-US" sz="1200" b="0" i="0" u="none" strike="noStrike" dirty="0">
                <a:solidFill>
                  <a:srgbClr val="231F20"/>
                </a:solidFill>
                <a:effectLst/>
                <a:latin typeface="Arial" panose="020B0604020202020204" pitchFamily="34" charset="0"/>
              </a:rPr>
              <a:t>for example using lithium </a:t>
            </a:r>
            <a:r>
              <a:rPr lang="en-US" sz="1200" b="1" i="0" u="none" strike="noStrike" dirty="0">
                <a:solidFill>
                  <a:srgbClr val="231F20"/>
                </a:solidFill>
                <a:effectLst/>
                <a:latin typeface="Arial" panose="020B0604020202020204" pitchFamily="34" charset="0"/>
              </a:rPr>
              <a:t>levels&gt;0.7 mmol/L in  geriatric patients</a:t>
            </a:r>
            <a:r>
              <a:rPr lang="en-US" sz="1200" b="0" i="0" u="none" strike="noStrike" dirty="0">
                <a:solidFill>
                  <a:srgbClr val="231F20"/>
                </a:solidFill>
                <a:effectLst/>
                <a:latin typeface="Arial" panose="020B0604020202020204" pitchFamily="34" charset="0"/>
              </a:rPr>
              <a:t>,</a:t>
            </a:r>
            <a:r>
              <a:rPr lang="en-US" sz="1200" b="0" i="0" u="none" strike="noStrike" baseline="30000" dirty="0">
                <a:solidFill>
                  <a:srgbClr val="231F20"/>
                </a:solidFill>
                <a:effectLst/>
                <a:latin typeface="Arial" panose="020B0604020202020204" pitchFamily="34" charset="0"/>
              </a:rPr>
              <a:t>28</a:t>
            </a:r>
            <a:r>
              <a:rPr lang="en-US" sz="1200" b="0" i="0" u="none" strike="noStrike" dirty="0">
                <a:solidFill>
                  <a:srgbClr val="231F20"/>
                </a:solidFill>
                <a:effectLst/>
                <a:latin typeface="Arial" panose="020B0604020202020204" pitchFamily="34" charset="0"/>
              </a:rPr>
              <a:t> continuing lithium use after baseline  CKD has been diagnosed,</a:t>
            </a:r>
            <a:r>
              <a:rPr lang="en-US" sz="1200" b="0" i="0" u="none" strike="noStrike" baseline="30000" dirty="0">
                <a:solidFill>
                  <a:srgbClr val="231F20"/>
                </a:solidFill>
                <a:effectLst/>
                <a:latin typeface="Arial" panose="020B0604020202020204" pitchFamily="34" charset="0"/>
              </a:rPr>
              <a:t>29,30</a:t>
            </a:r>
            <a:r>
              <a:rPr lang="en-US" sz="1200" b="0" i="0" u="none" strike="noStrike" dirty="0">
                <a:solidFill>
                  <a:srgbClr val="231F20"/>
                </a:solidFill>
                <a:effectLst/>
                <a:latin typeface="Arial" panose="020B0604020202020204" pitchFamily="34" charset="0"/>
              </a:rPr>
              <a:t> and </a:t>
            </a:r>
            <a:r>
              <a:rPr lang="en-US" sz="1200" b="1" i="0" u="none" strike="noStrike" dirty="0">
                <a:solidFill>
                  <a:srgbClr val="231F20"/>
                </a:solidFill>
                <a:effectLst/>
                <a:latin typeface="Arial" panose="020B0604020202020204" pitchFamily="34" charset="0"/>
              </a:rPr>
              <a:t>infrequent monitoring of  serum lithium levels and </a:t>
            </a:r>
            <a:r>
              <a:rPr lang="en-US" sz="1200" b="0" i="0" u="none" strike="noStrike" dirty="0">
                <a:solidFill>
                  <a:srgbClr val="231F20"/>
                </a:solidFill>
                <a:effectLst/>
                <a:latin typeface="Arial" panose="020B0604020202020204" pitchFamily="34" charset="0"/>
              </a:rPr>
              <a:t>renal function, </a:t>
            </a:r>
            <a:r>
              <a:rPr lang="en-US" b="0" dirty="0"/>
              <a:t>prescribing (including avoiding drug–drug interactions), preventing cardiovascular disease,</a:t>
            </a:r>
            <a:endParaRPr lang="en-US" sz="1200" b="0" i="0" u="none" strike="noStrike" dirty="0">
              <a:solidFill>
                <a:srgbClr val="231F2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dirty="0">
              <a:solidFill>
                <a:srgbClr val="231F20"/>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6D889C8F-87F3-4AA4-BAA6-C15845F95A7F}" type="slidenum">
              <a:rPr lang="en-US" smtClean="0"/>
              <a:t>13</a:t>
            </a:fld>
            <a:endParaRPr lang="en-US"/>
          </a:p>
        </p:txBody>
      </p:sp>
    </p:spTree>
    <p:extLst>
      <p:ext uri="{BB962C8B-B14F-4D97-AF65-F5344CB8AC3E}">
        <p14:creationId xmlns:p14="http://schemas.microsoft.com/office/powerpoint/2010/main" val="3860549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Mawardi</a:t>
            </a:r>
            <a:r>
              <a:rPr lang="en-US" dirty="0"/>
              <a:t> G, Markman TM, </a:t>
            </a:r>
            <a:r>
              <a:rPr lang="en-US" dirty="0" err="1"/>
              <a:t>Muslem</a:t>
            </a:r>
            <a:r>
              <a:rPr lang="en-US" dirty="0"/>
              <a:t> R et al SSRI/SNRI Therapy is Associated With a Higher Risk of Gastrointestinal Bleeding in LVAD Patients. Heart Lung Circ. 2020 Aug;29(8):1241-1246.  </a:t>
            </a:r>
            <a:r>
              <a:rPr lang="en-US" dirty="0" err="1"/>
              <a:t>Epub</a:t>
            </a:r>
            <a:r>
              <a:rPr lang="en-US" dirty="0"/>
              <a:t> 2019 Aug 8. PMID: 31635997.</a:t>
            </a:r>
          </a:p>
          <a:p>
            <a:r>
              <a:rPr lang="en-US"/>
              <a:t>Timothy King</a:t>
            </a:r>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14</a:t>
            </a:fld>
            <a:endParaRPr lang="en-US"/>
          </a:p>
        </p:txBody>
      </p:sp>
    </p:spTree>
    <p:extLst>
      <p:ext uri="{BB962C8B-B14F-4D97-AF65-F5344CB8AC3E}">
        <p14:creationId xmlns:p14="http://schemas.microsoft.com/office/powerpoint/2010/main" val="435024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In 2019 alone, </a:t>
            </a:r>
            <a:r>
              <a:rPr lang="en-US" b="1" dirty="0"/>
              <a:t>3198 LVADs </a:t>
            </a:r>
            <a:r>
              <a:rPr lang="en-US" dirty="0"/>
              <a:t>were implanted in the </a:t>
            </a:r>
            <a:r>
              <a:rPr lang="en-US" dirty="0" err="1"/>
              <a:t>UnitedStates</a:t>
            </a:r>
            <a:r>
              <a:rPr lang="en-US" dirty="0"/>
              <a:t>.</a:t>
            </a:r>
          </a:p>
          <a:p>
            <a:r>
              <a:rPr lang="en-US" dirty="0"/>
              <a:t>2. average survival of patients with LVAD is close to </a:t>
            </a:r>
            <a:r>
              <a:rPr lang="en-US" b="1" dirty="0"/>
              <a:t>5 years</a:t>
            </a:r>
          </a:p>
          <a:p>
            <a:r>
              <a:rPr lang="en-US" sz="1800" b="0" i="0" u="none" strike="noStrike" baseline="0" dirty="0">
                <a:solidFill>
                  <a:srgbClr val="000000"/>
                </a:solidFill>
                <a:latin typeface="LHKGN D+ Adv P 1491"/>
              </a:rPr>
              <a:t>3. Patients who suffer a GIB while LVAD-supported may incur subsequent risk for thromboembolic events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dirty="0">
                <a:solidFill>
                  <a:srgbClr val="333333"/>
                </a:solidFill>
                <a:effectLst/>
                <a:latin typeface="interstateregular"/>
              </a:rPr>
              <a:t>4. Acquired von Willebrand syndrome </a:t>
            </a:r>
            <a:r>
              <a:rPr lang="en-US" sz="2800" b="1" i="0" dirty="0">
                <a:solidFill>
                  <a:srgbClr val="333333"/>
                </a:solidFill>
                <a:effectLst/>
                <a:latin typeface="interstateregular"/>
              </a:rPr>
              <a:t>(</a:t>
            </a:r>
            <a:r>
              <a:rPr lang="en-US" sz="2800" b="1" i="0" dirty="0" err="1">
                <a:solidFill>
                  <a:srgbClr val="333333"/>
                </a:solidFill>
                <a:effectLst/>
                <a:latin typeface="interstateregular"/>
              </a:rPr>
              <a:t>AvWS</a:t>
            </a:r>
            <a:r>
              <a:rPr lang="en-US" sz="2800" b="1" i="0" dirty="0">
                <a:solidFill>
                  <a:srgbClr val="333333"/>
                </a:solidFill>
                <a:effectLst/>
                <a:latin typeface="interstateregular"/>
              </a:rPr>
              <a:t>) </a:t>
            </a:r>
            <a:r>
              <a:rPr lang="en-US" sz="2800" b="0" i="0" dirty="0">
                <a:solidFill>
                  <a:srgbClr val="333333"/>
                </a:solidFill>
                <a:effectLst/>
                <a:latin typeface="interstateregular"/>
              </a:rPr>
              <a:t>secondary to </a:t>
            </a:r>
            <a:r>
              <a:rPr lang="en-US" sz="2800" b="1" i="0" dirty="0">
                <a:solidFill>
                  <a:srgbClr val="333333"/>
                </a:solidFill>
                <a:effectLst/>
                <a:latin typeface="interstateregular"/>
              </a:rPr>
              <a:t>mechanical damage on red blood cells within the pump</a:t>
            </a:r>
            <a:r>
              <a:rPr lang="en-US" sz="2800" b="0" i="0" dirty="0">
                <a:solidFill>
                  <a:srgbClr val="333333"/>
                </a:solidFill>
                <a:effectLst/>
                <a:latin typeface="interstateregular"/>
              </a:rPr>
              <a:t>. It is believed that the rotating components of CF-LVADs may cause von Willebrand factor (</a:t>
            </a:r>
            <a:r>
              <a:rPr lang="en-US" sz="2800" b="0" i="0" dirty="0" err="1">
                <a:solidFill>
                  <a:srgbClr val="333333"/>
                </a:solidFill>
                <a:effectLst/>
                <a:latin typeface="interstateregular"/>
              </a:rPr>
              <a:t>vWF</a:t>
            </a:r>
            <a:r>
              <a:rPr lang="en-US" sz="2800" b="0" i="0" dirty="0">
                <a:solidFill>
                  <a:srgbClr val="333333"/>
                </a:solidFill>
                <a:effectLst/>
                <a:latin typeface="interstateregular"/>
              </a:rPr>
              <a:t>) deformity and </a:t>
            </a:r>
            <a:r>
              <a:rPr lang="en-US" sz="2800" b="1" i="0" dirty="0">
                <a:solidFill>
                  <a:srgbClr val="333333"/>
                </a:solidFill>
                <a:effectLst/>
                <a:latin typeface="interstateregular"/>
              </a:rPr>
              <a:t>subsequent cleavage of the high-molecular-weight multimers into smaller ones that are cleared from the bloodstream, resulting in the loss or reduction of the large </a:t>
            </a:r>
            <a:r>
              <a:rPr lang="en-US" sz="2800" b="1" i="0" dirty="0" err="1">
                <a:solidFill>
                  <a:srgbClr val="333333"/>
                </a:solidFill>
                <a:effectLst/>
                <a:latin typeface="interstateregular"/>
              </a:rPr>
              <a:t>vWF</a:t>
            </a:r>
            <a:r>
              <a:rPr lang="en-US" sz="2800" b="1" i="0" dirty="0">
                <a:solidFill>
                  <a:srgbClr val="333333"/>
                </a:solidFill>
                <a:effectLst/>
                <a:latin typeface="interstateregular"/>
              </a:rPr>
              <a:t> multimers that are essential for promoting platelet</a:t>
            </a:r>
            <a:endParaRPr lang="en-US" sz="4000" b="1" i="0" u="none" strike="noStrike" baseline="0" dirty="0">
              <a:solidFill>
                <a:srgbClr val="000000"/>
              </a:solidFill>
              <a:effectLst/>
              <a:latin typeface="LHKGN D+ Adv P 1491"/>
            </a:endParaRPr>
          </a:p>
          <a:p>
            <a:r>
              <a:rPr lang="en-US" sz="2800" b="0" i="0" dirty="0">
                <a:solidFill>
                  <a:srgbClr val="333333"/>
                </a:solidFill>
                <a:effectLst/>
                <a:latin typeface="interstateregular"/>
              </a:rPr>
              <a:t>5. </a:t>
            </a:r>
            <a:r>
              <a:rPr lang="en-US" sz="4000" b="0" i="0" dirty="0">
                <a:solidFill>
                  <a:srgbClr val="202124"/>
                </a:solidFill>
                <a:effectLst/>
                <a:latin typeface="Roboto" panose="02000000000000000000" pitchFamily="2" charset="0"/>
              </a:rPr>
              <a:t>Angiodysplasia of the colon is </a:t>
            </a:r>
            <a:r>
              <a:rPr lang="en-US" sz="4000" b="1" i="0" dirty="0">
                <a:solidFill>
                  <a:srgbClr val="202124"/>
                </a:solidFill>
                <a:effectLst/>
                <a:latin typeface="Roboto" panose="02000000000000000000" pitchFamily="2" charset="0"/>
              </a:rPr>
              <a:t>swollen, fragile blood vessels in the colon</a:t>
            </a:r>
            <a:r>
              <a:rPr lang="en-US" sz="4000" b="0" i="0" dirty="0">
                <a:solidFill>
                  <a:srgbClr val="202124"/>
                </a:solidFill>
                <a:effectLst/>
                <a:latin typeface="Roboto" panose="02000000000000000000" pitchFamily="2" charset="0"/>
              </a:rPr>
              <a:t>.</a:t>
            </a:r>
          </a:p>
          <a:p>
            <a:r>
              <a:rPr lang="en-US" sz="1800" b="0" i="0" u="none" strike="noStrike" baseline="0" dirty="0">
                <a:solidFill>
                  <a:srgbClr val="000000"/>
                </a:solidFill>
                <a:effectLst/>
                <a:latin typeface="LHKGN D+ Adv P 1491"/>
              </a:rPr>
              <a:t>6. </a:t>
            </a:r>
            <a:r>
              <a:rPr lang="en-US" b="0" i="0" dirty="0">
                <a:solidFill>
                  <a:srgbClr val="333333"/>
                </a:solidFill>
                <a:effectLst/>
                <a:latin typeface="interstateregular"/>
              </a:rPr>
              <a:t>Efforts to reduce the bleeding rate are imperative and urgently needed. Strategies for lowering the incidence and severity of bleeding complications include</a:t>
            </a:r>
            <a:r>
              <a:rPr lang="en-US" b="1" i="0" dirty="0">
                <a:solidFill>
                  <a:srgbClr val="333333"/>
                </a:solidFill>
                <a:effectLst/>
                <a:latin typeface="interstateregular"/>
              </a:rPr>
              <a:t>: lowering the international </a:t>
            </a:r>
            <a:r>
              <a:rPr lang="en-US" b="1" i="0" dirty="0" err="1">
                <a:solidFill>
                  <a:srgbClr val="333333"/>
                </a:solidFill>
                <a:effectLst/>
                <a:latin typeface="interstateregular"/>
              </a:rPr>
              <a:t>normalised</a:t>
            </a:r>
            <a:r>
              <a:rPr lang="en-US" b="1" i="0" dirty="0">
                <a:solidFill>
                  <a:srgbClr val="333333"/>
                </a:solidFill>
                <a:effectLst/>
                <a:latin typeface="interstateregular"/>
              </a:rPr>
              <a:t> ratio (INR) goals, reducing the use of antiplatelet agents, and altering pump speed to allow pulsatile flow.</a:t>
            </a:r>
            <a:endParaRPr lang="en-US" sz="1800" b="1" i="0" u="none" strike="noStrike" baseline="0" dirty="0">
              <a:solidFill>
                <a:srgbClr val="000000"/>
              </a:solidFill>
              <a:effectLst/>
              <a:latin typeface="LHKGN D+ Adv P 1491"/>
            </a:endParaRPr>
          </a:p>
          <a:p>
            <a:r>
              <a:rPr lang="en-US" b="0" i="0" dirty="0">
                <a:solidFill>
                  <a:srgbClr val="333333"/>
                </a:solidFill>
                <a:effectLst/>
                <a:latin typeface="interstateregular"/>
              </a:rPr>
              <a:t>The ideal approach in a patient at an increased bleeding risk remains elusive and will always depend heavily on a combination of patient-related and device-related factors and the weighing of risks of bleeding risk against thrombotic risks. A patient’s clinical status will often necessitate a temporary change in INR target, often by decreasing the target INR or temporarily holding anticoagulation to stop significant or even life-threatening bleeding</a:t>
            </a:r>
          </a:p>
          <a:p>
            <a:endParaRPr lang="en-US" b="0" i="0" dirty="0">
              <a:solidFill>
                <a:srgbClr val="333333"/>
              </a:solidFill>
              <a:effectLst/>
              <a:latin typeface="interstateregular"/>
            </a:endParaRPr>
          </a:p>
        </p:txBody>
      </p:sp>
      <p:sp>
        <p:nvSpPr>
          <p:cNvPr id="4" name="Slide Number Placeholder 3"/>
          <p:cNvSpPr>
            <a:spLocks noGrp="1"/>
          </p:cNvSpPr>
          <p:nvPr>
            <p:ph type="sldNum" sz="quarter" idx="5"/>
          </p:nvPr>
        </p:nvSpPr>
        <p:spPr/>
        <p:txBody>
          <a:bodyPr/>
          <a:lstStyle/>
          <a:p>
            <a:fld id="{7F592EA9-9760-4CDA-A4B2-F52F07CC0696}" type="slidenum">
              <a:rPr lang="en-US" smtClean="0"/>
              <a:t>16</a:t>
            </a:fld>
            <a:endParaRPr lang="en-US"/>
          </a:p>
        </p:txBody>
      </p:sp>
    </p:spTree>
    <p:extLst>
      <p:ext uri="{BB962C8B-B14F-4D97-AF65-F5344CB8AC3E}">
        <p14:creationId xmlns:p14="http://schemas.microsoft.com/office/powerpoint/2010/main" val="272077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In human studies, SSRIs have induced a decrease of </a:t>
            </a:r>
            <a:r>
              <a:rPr lang="en-US" b="1" dirty="0"/>
              <a:t>80–90% in platelet serotonin content after several weeks of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 SSRI may also </a:t>
            </a:r>
            <a:r>
              <a:rPr lang="en-US" b="1" dirty="0"/>
              <a:t>increase gastric acidity. PPI can decrease risk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chemeClr val="tx1"/>
                </a:solidFill>
                <a:latin typeface="+mn-lt"/>
              </a:rPr>
              <a:t>3. </a:t>
            </a:r>
            <a:r>
              <a:rPr lang="en-US" sz="1200" b="0" i="0" u="none" strike="noStrike" baseline="0" dirty="0">
                <a:solidFill>
                  <a:srgbClr val="000000"/>
                </a:solidFill>
                <a:latin typeface="LHKGN D+ Adv P 1491"/>
              </a:rPr>
              <a:t>The </a:t>
            </a:r>
            <a:r>
              <a:rPr lang="en-US" sz="1200" b="1" i="0" u="none" strike="noStrike" baseline="0" dirty="0">
                <a:solidFill>
                  <a:srgbClr val="000000"/>
                </a:solidFill>
                <a:latin typeface="LHKGN D+ Adv P 1491"/>
              </a:rPr>
              <a:t>5-HTT structure is identical in both neurons and platelets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baseline="0" dirty="0">
              <a:solidFill>
                <a:srgbClr val="000000"/>
              </a:solidFill>
              <a:latin typeface="LHKGN D+ Adv P 1491"/>
            </a:endParaRPr>
          </a:p>
          <a:p>
            <a:endParaRPr lang="en-US" dirty="0"/>
          </a:p>
        </p:txBody>
      </p:sp>
      <p:sp>
        <p:nvSpPr>
          <p:cNvPr id="4" name="Slide Number Placeholder 3"/>
          <p:cNvSpPr>
            <a:spLocks noGrp="1"/>
          </p:cNvSpPr>
          <p:nvPr>
            <p:ph type="sldNum" sz="quarter" idx="5"/>
          </p:nvPr>
        </p:nvSpPr>
        <p:spPr/>
        <p:txBody>
          <a:bodyPr/>
          <a:lstStyle/>
          <a:p>
            <a:fld id="{6D889C8F-87F3-4AA4-BAA6-C15845F95A7F}" type="slidenum">
              <a:rPr lang="en-US" smtClean="0"/>
              <a:t>17</a:t>
            </a:fld>
            <a:endParaRPr lang="en-US"/>
          </a:p>
        </p:txBody>
      </p:sp>
    </p:spTree>
    <p:extLst>
      <p:ext uri="{BB962C8B-B14F-4D97-AF65-F5344CB8AC3E}">
        <p14:creationId xmlns:p14="http://schemas.microsoft.com/office/powerpoint/2010/main" val="482756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All patients were initiated on standard recommended </a:t>
            </a:r>
            <a:r>
              <a:rPr lang="en-US" b="1" dirty="0"/>
              <a:t>antiplatelet (aspirin) </a:t>
            </a:r>
            <a:r>
              <a:rPr lang="en-US" dirty="0"/>
              <a:t>and </a:t>
            </a:r>
            <a:r>
              <a:rPr lang="en-US" b="1" dirty="0"/>
              <a:t>anticoagulation (warfarin) </a:t>
            </a:r>
            <a:r>
              <a:rPr lang="en-US" dirty="0"/>
              <a:t>per institutional protocols (aspirin 81 mg for Heartmate II and 325 mg for </a:t>
            </a:r>
            <a:r>
              <a:rPr lang="en-US" dirty="0" err="1"/>
              <a:t>Heartware</a:t>
            </a:r>
            <a:r>
              <a:rPr lang="en-US" dirty="0"/>
              <a:t> HVAD; </a:t>
            </a:r>
            <a:r>
              <a:rPr lang="en-US" b="1" dirty="0"/>
              <a:t>INR initial goal 2–3</a:t>
            </a:r>
            <a:r>
              <a:rPr lang="en-US" dirty="0"/>
              <a:t>).</a:t>
            </a:r>
          </a:p>
          <a:p>
            <a:endParaRPr lang="en-US" dirty="0"/>
          </a:p>
          <a:p>
            <a:r>
              <a:rPr lang="en-US" sz="1800" b="0" i="0" u="none" strike="noStrike" baseline="0" dirty="0">
                <a:solidFill>
                  <a:srgbClr val="000000"/>
                </a:solidFill>
                <a:latin typeface="LHKGN D+ Adv P 1491"/>
              </a:rPr>
              <a:t>After exclusions, 248 patients were included for analysis—105 from MUSC, 143 from Johns Hopkins Hospital (JHH). The </a:t>
            </a:r>
            <a:r>
              <a:rPr lang="en-US" sz="1800" b="1" i="0" u="none" strike="noStrike" baseline="0" dirty="0">
                <a:solidFill>
                  <a:srgbClr val="000000"/>
                </a:solidFill>
                <a:latin typeface="LHKGN D+ Adv P 1491"/>
              </a:rPr>
              <a:t>mean age was 52 years. Males comprised 57.3</a:t>
            </a:r>
            <a:r>
              <a:rPr lang="en-US" sz="1800" b="0" i="0" u="none" strike="noStrike" baseline="0" dirty="0">
                <a:solidFill>
                  <a:srgbClr val="000000"/>
                </a:solidFill>
                <a:latin typeface="LHKGN D+ Adv P 1491"/>
              </a:rPr>
              <a:t>% of the cohort and </a:t>
            </a:r>
            <a:r>
              <a:rPr lang="en-US" sz="1800" b="1" i="0" u="none" strike="noStrike" baseline="0" dirty="0">
                <a:solidFill>
                  <a:srgbClr val="000000"/>
                </a:solidFill>
                <a:latin typeface="LHKGN D+ Adv P 1491"/>
              </a:rPr>
              <a:t>30.2% had </a:t>
            </a:r>
            <a:r>
              <a:rPr lang="en-US" sz="1800" b="1" i="0" u="none" strike="noStrike" baseline="0" dirty="0" err="1">
                <a:solidFill>
                  <a:srgbClr val="000000"/>
                </a:solidFill>
                <a:latin typeface="LHKGN D+ Adv P 1491"/>
              </a:rPr>
              <a:t>ischaemic</a:t>
            </a:r>
            <a:r>
              <a:rPr lang="en-US" sz="1800" b="1" i="0" u="none" strike="noStrike" baseline="0" dirty="0">
                <a:solidFill>
                  <a:srgbClr val="000000"/>
                </a:solidFill>
                <a:latin typeface="LHKGN D+ Adv P 1491"/>
              </a:rPr>
              <a:t> cardiomyopathy</a:t>
            </a:r>
            <a:r>
              <a:rPr lang="en-US" sz="1800" b="0" i="0" u="none" strike="noStrike" baseline="0" dirty="0">
                <a:solidFill>
                  <a:srgbClr val="000000"/>
                </a:solidFill>
                <a:latin typeface="LHKGN D+ Adv P 1491"/>
              </a:rPr>
              <a:t>. </a:t>
            </a:r>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18</a:t>
            </a:fld>
            <a:endParaRPr lang="en-US"/>
          </a:p>
        </p:txBody>
      </p:sp>
    </p:spTree>
    <p:extLst>
      <p:ext uri="{BB962C8B-B14F-4D97-AF65-F5344CB8AC3E}">
        <p14:creationId xmlns:p14="http://schemas.microsoft.com/office/powerpoint/2010/main" val="260626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Unadjusted risk for total GI bleed and AVM-related GIB in SSRI/SNRI versus non-SSRI/SNRI cohorts.</a:t>
            </a:r>
          </a:p>
          <a:p>
            <a:r>
              <a:rPr lang="en-US" dirty="0"/>
              <a:t>Abbreviations: GIB, gastrointestinal bleeding; AVM, arteriovenous malformations; SSRI, selective serotonin reuptake</a:t>
            </a:r>
          </a:p>
          <a:p>
            <a:r>
              <a:rPr lang="en-US" dirty="0"/>
              <a:t>inhibitor; SNRI, serotonin/norepinephrine reuptake inhibitor.</a:t>
            </a:r>
          </a:p>
        </p:txBody>
      </p:sp>
      <p:sp>
        <p:nvSpPr>
          <p:cNvPr id="4" name="Slide Number Placeholder 3"/>
          <p:cNvSpPr>
            <a:spLocks noGrp="1"/>
          </p:cNvSpPr>
          <p:nvPr>
            <p:ph type="sldNum" sz="quarter" idx="5"/>
          </p:nvPr>
        </p:nvSpPr>
        <p:spPr/>
        <p:txBody>
          <a:bodyPr/>
          <a:lstStyle/>
          <a:p>
            <a:fld id="{7F592EA9-9760-4CDA-A4B2-F52F07CC0696}" type="slidenum">
              <a:rPr lang="en-US" smtClean="0"/>
              <a:t>19</a:t>
            </a:fld>
            <a:endParaRPr lang="en-US"/>
          </a:p>
        </p:txBody>
      </p:sp>
    </p:spTree>
    <p:extLst>
      <p:ext uri="{BB962C8B-B14F-4D97-AF65-F5344CB8AC3E}">
        <p14:creationId xmlns:p14="http://schemas.microsoft.com/office/powerpoint/2010/main" val="2492997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u="none" strike="noStrike" baseline="0" dirty="0">
              <a:solidFill>
                <a:srgbClr val="000000"/>
              </a:solidFill>
              <a:latin typeface="LHKGN D+ Adv P 1491"/>
            </a:endParaRPr>
          </a:p>
        </p:txBody>
      </p:sp>
      <p:sp>
        <p:nvSpPr>
          <p:cNvPr id="4" name="Slide Number Placeholder 3"/>
          <p:cNvSpPr>
            <a:spLocks noGrp="1"/>
          </p:cNvSpPr>
          <p:nvPr>
            <p:ph type="sldNum" sz="quarter" idx="5"/>
          </p:nvPr>
        </p:nvSpPr>
        <p:spPr/>
        <p:txBody>
          <a:bodyPr/>
          <a:lstStyle/>
          <a:p>
            <a:fld id="{7F592EA9-9760-4CDA-A4B2-F52F07CC0696}" type="slidenum">
              <a:rPr lang="en-US" smtClean="0"/>
              <a:t>20</a:t>
            </a:fld>
            <a:endParaRPr lang="en-US"/>
          </a:p>
        </p:txBody>
      </p:sp>
    </p:spTree>
    <p:extLst>
      <p:ext uri="{BB962C8B-B14F-4D97-AF65-F5344CB8AC3E}">
        <p14:creationId xmlns:p14="http://schemas.microsoft.com/office/powerpoint/2010/main" val="779101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LHKGN D+ Adv P 1491"/>
              </a:rPr>
              <a:t>1. N=248</a:t>
            </a:r>
          </a:p>
          <a:p>
            <a:endParaRPr lang="en-US" sz="1800" b="0" i="0" u="none" strike="noStrike" baseline="0" dirty="0">
              <a:solidFill>
                <a:srgbClr val="000000"/>
              </a:solidFill>
              <a:latin typeface="LHKGN D+ Adv P 1491"/>
            </a:endParaRPr>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21</a:t>
            </a:fld>
            <a:endParaRPr lang="en-US"/>
          </a:p>
        </p:txBody>
      </p:sp>
    </p:spTree>
    <p:extLst>
      <p:ext uri="{BB962C8B-B14F-4D97-AF65-F5344CB8AC3E}">
        <p14:creationId xmlns:p14="http://schemas.microsoft.com/office/powerpoint/2010/main" val="1141172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LHKGN D+ Adv P 1491"/>
              </a:rPr>
              <a:t>In the largest study by Anglin et al., a meta-analysis including 19 studies and 393,269 participants, an increased risk of upper GI bleeding with SSRIs was noted in both the included case–control (OR = 1.66, 95% CI = 1.44– 1.92) and cohort studies (OR = 1.68, 95% CI = 1.13–2.50) [23]. This risk was significantly elevated when SSRIs were used in combination with NSAID medications (OR = 4.25, 95% CI = 2.82–6.42 for case–control studies). </a:t>
            </a:r>
          </a:p>
          <a:p>
            <a:endParaRPr lang="en-US" sz="1800" b="0" i="0" u="none" strike="noStrike" baseline="0" dirty="0">
              <a:solidFill>
                <a:srgbClr val="000000"/>
              </a:solidFill>
              <a:latin typeface="LHKGN D+ Adv P 1491"/>
            </a:endParaRPr>
          </a:p>
          <a:p>
            <a:r>
              <a:rPr lang="en-US" dirty="0"/>
              <a:t>Patients with heart failure often experience depressive symptoms, with </a:t>
            </a:r>
            <a:r>
              <a:rPr lang="en-US" b="1" dirty="0"/>
              <a:t>20% meeting diagnostic criteria for major depressive disorder</a:t>
            </a:r>
            <a:r>
              <a:rPr lang="en-US" dirty="0"/>
              <a:t>.. There are no publications assessing the prevalence of specific psychiatric disorders in large numbers of LVAD recipients, although some studies found varying rates of adjustment disorder (37–66%), delirium (19–30%), and depression (3–20%).</a:t>
            </a:r>
          </a:p>
        </p:txBody>
      </p:sp>
      <p:sp>
        <p:nvSpPr>
          <p:cNvPr id="4" name="Slide Number Placeholder 3"/>
          <p:cNvSpPr>
            <a:spLocks noGrp="1"/>
          </p:cNvSpPr>
          <p:nvPr>
            <p:ph type="sldNum" sz="quarter" idx="5"/>
          </p:nvPr>
        </p:nvSpPr>
        <p:spPr/>
        <p:txBody>
          <a:bodyPr/>
          <a:lstStyle/>
          <a:p>
            <a:fld id="{7F592EA9-9760-4CDA-A4B2-F52F07CC0696}" type="slidenum">
              <a:rPr lang="en-US" smtClean="0"/>
              <a:t>22</a:t>
            </a:fld>
            <a:endParaRPr lang="en-US"/>
          </a:p>
        </p:txBody>
      </p:sp>
    </p:spTree>
    <p:extLst>
      <p:ext uri="{BB962C8B-B14F-4D97-AF65-F5344CB8AC3E}">
        <p14:creationId xmlns:p14="http://schemas.microsoft.com/office/powerpoint/2010/main" val="108595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Li is gold standard for the use in bipolar disorder- </a:t>
            </a:r>
            <a:r>
              <a:rPr lang="en-US" b="1" dirty="0"/>
              <a:t>30-40% responding preferentially to this medication </a:t>
            </a:r>
          </a:p>
          <a:p>
            <a:r>
              <a:rPr lang="en-US" b="1" dirty="0"/>
              <a:t>2. Neuroprotective effects(at lower doses) in dementia and stroke and anti suicide action.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3. </a:t>
            </a:r>
            <a:r>
              <a:rPr lang="en-US" dirty="0"/>
              <a:t>Lithium has been considered by the OABD research community as </a:t>
            </a:r>
            <a:r>
              <a:rPr lang="en-US" b="1" dirty="0"/>
              <a:t>a first-line medication in the maintenance of OABD </a:t>
            </a:r>
            <a:r>
              <a:rPr lang="en-US" dirty="0"/>
              <a:t>because of its </a:t>
            </a:r>
            <a:r>
              <a:rPr lang="en-US" b="1" dirty="0"/>
              <a:t>effectiveness in both phases of the illness, </a:t>
            </a:r>
            <a:r>
              <a:rPr lang="en-US" dirty="0"/>
              <a:t>considerable evidence base from the adult literature, and being the agent with </a:t>
            </a:r>
            <a:r>
              <a:rPr lang="en-US" b="1" dirty="0"/>
              <a:t>the most number of geriatric studies. </a:t>
            </a:r>
          </a:p>
          <a:p>
            <a:r>
              <a:rPr lang="en-US" sz="1200" b="0" i="0" u="none" strike="noStrike" dirty="0">
                <a:solidFill>
                  <a:schemeClr val="tx1"/>
                </a:solidFill>
                <a:effectLst/>
                <a:latin typeface="+mn-lt"/>
              </a:rPr>
              <a:t>4. </a:t>
            </a:r>
            <a:r>
              <a:rPr lang="en-US" sz="1800" b="0" i="0" u="none" strike="noStrike" dirty="0">
                <a:solidFill>
                  <a:srgbClr val="231F20"/>
                </a:solidFill>
                <a:effectLst/>
                <a:latin typeface="Arial" panose="020B0604020202020204" pitchFamily="34" charset="0"/>
              </a:rPr>
              <a:t>With over 50% of patients treated for bipolar disorder and depression expected to be over the age of 60 by 2030,</a:t>
            </a:r>
            <a:r>
              <a:rPr lang="en-US" sz="1800" b="0" i="0" u="none" strike="noStrike" baseline="30000" dirty="0">
                <a:solidFill>
                  <a:srgbClr val="231F20"/>
                </a:solidFill>
                <a:effectLst/>
                <a:latin typeface="Arial" panose="020B0604020202020204" pitchFamily="34" charset="0"/>
              </a:rPr>
              <a:t>7</a:t>
            </a:r>
            <a:r>
              <a:rPr lang="en-US" sz="1800" b="0" i="0" u="none" strike="noStrike" dirty="0">
                <a:solidFill>
                  <a:srgbClr val="231F20"/>
                </a:solidFill>
                <a:effectLst/>
                <a:latin typeface="Arial" panose="020B0604020202020204" pitchFamily="34" charset="0"/>
              </a:rPr>
              <a:t> and 35%–45% of older adults(65+) having pre-morbid moderate chronic kidney disease (CKD),</a:t>
            </a:r>
            <a:r>
              <a:rPr lang="en-US" sz="1800" b="0" i="0" u="none" strike="noStrike" baseline="30000" dirty="0">
                <a:solidFill>
                  <a:srgbClr val="231F20"/>
                </a:solidFill>
                <a:effectLst/>
                <a:latin typeface="Arial" panose="020B0604020202020204" pitchFamily="34" charset="0"/>
              </a:rPr>
              <a:t>8</a:t>
            </a:r>
            <a:r>
              <a:rPr lang="en-US" sz="1800" b="0" i="0" u="none" strike="noStrike" dirty="0">
                <a:solidFill>
                  <a:srgbClr val="231F20"/>
                </a:solidFill>
                <a:effectLst/>
                <a:latin typeface="Arial" panose="020B0604020202020204" pitchFamily="34" charset="0"/>
              </a:rPr>
              <a:t> the renal safety of lithium is an important consideration</a:t>
            </a:r>
            <a:r>
              <a:rPr lang="en-US" sz="1800" b="1" i="0" u="none" strike="noStrike" dirty="0">
                <a:solidFill>
                  <a:srgbClr val="231F20"/>
                </a:solidFill>
                <a:effectLst/>
                <a:latin typeface="Arial" panose="020B0604020202020204" pitchFamily="34" charset="0"/>
              </a:rPr>
              <a:t>. 15% of adult population have CKD</a:t>
            </a:r>
            <a:r>
              <a:rPr lang="en-US" sz="1800" b="0" i="0" u="none" strike="noStrike" dirty="0">
                <a:solidFill>
                  <a:srgbClr val="231F20"/>
                </a:solidFill>
                <a:effectLst/>
                <a:latin typeface="Arial" panose="020B0604020202020204" pitchFamily="34" charset="0"/>
              </a:rPr>
              <a:t>. </a:t>
            </a:r>
          </a:p>
          <a:p>
            <a:r>
              <a:rPr lang="en-US" sz="1800" b="0" i="0" u="none" strike="noStrike" dirty="0">
                <a:solidFill>
                  <a:srgbClr val="231F20"/>
                </a:solidFill>
                <a:effectLst/>
                <a:latin typeface="Arial" panose="020B0604020202020204" pitchFamily="34" charset="0"/>
              </a:rPr>
              <a:t>5. Fears of renal disease has let lower Li prescribing in North America </a:t>
            </a:r>
            <a:r>
              <a:rPr lang="en-US" sz="1800" b="1" i="0" u="none" strike="noStrike" dirty="0">
                <a:solidFill>
                  <a:srgbClr val="231F20"/>
                </a:solidFill>
                <a:effectLst/>
                <a:latin typeface="Arial" panose="020B0604020202020204" pitchFamily="34" charset="0"/>
              </a:rPr>
              <a:t>&lt;8-15% vs 30-50% in Europe. </a:t>
            </a:r>
          </a:p>
          <a:p>
            <a:r>
              <a:rPr lang="en-US" sz="1800" b="1" i="0" u="none" strike="noStrike" dirty="0">
                <a:solidFill>
                  <a:srgbClr val="231F20"/>
                </a:solidFill>
                <a:effectLst/>
                <a:latin typeface="Arial" panose="020B0604020202020204" pitchFamily="34" charset="0"/>
              </a:rPr>
              <a:t>6. </a:t>
            </a:r>
            <a:r>
              <a:rPr lang="en-US" sz="1800" b="0" i="0" u="none" strike="noStrike" dirty="0">
                <a:solidFill>
                  <a:srgbClr val="231F20"/>
                </a:solidFill>
                <a:effectLst/>
                <a:latin typeface="Arial" panose="020B0604020202020204" pitchFamily="34" charset="0"/>
              </a:rPr>
              <a:t>Most studies in the field have not focused  on geriatric patients and have had limited geriatric sample  sizes (often n&lt;50–100).</a:t>
            </a:r>
            <a:r>
              <a:rPr lang="en-US" sz="1800" b="0" i="0" u="none" strike="noStrike" baseline="30000" dirty="0">
                <a:solidFill>
                  <a:srgbClr val="231F20"/>
                </a:solidFill>
                <a:effectLst/>
                <a:latin typeface="Arial" panose="020B0604020202020204" pitchFamily="34" charset="0"/>
              </a:rPr>
              <a:t>17</a:t>
            </a:r>
            <a:r>
              <a:rPr lang="en-US" sz="1800" b="0" i="0" u="none" strike="noStrike" dirty="0">
                <a:solidFill>
                  <a:srgbClr val="231F20"/>
                </a:solidFill>
                <a:effectLst/>
                <a:latin typeface="Arial" panose="020B0604020202020204" pitchFamily="34" charset="0"/>
              </a:rPr>
              <a:t> It is difficult to extrapolate the  findings of studies of younger adults, since </a:t>
            </a:r>
            <a:r>
              <a:rPr lang="en-US" sz="1800" b="1" i="0" u="none" strike="noStrike" dirty="0">
                <a:solidFill>
                  <a:srgbClr val="231F20"/>
                </a:solidFill>
                <a:effectLst/>
                <a:latin typeface="Arial" panose="020B0604020202020204" pitchFamily="34" charset="0"/>
              </a:rPr>
              <a:t>older adults  often have premorbid renal decline, multiple cardiovascular  comorbidities, and concurrent pharmacotherapies (</a:t>
            </a:r>
            <a:r>
              <a:rPr lang="en-US" sz="1800" b="1" i="0" u="none" strike="noStrike" dirty="0" err="1">
                <a:solidFill>
                  <a:srgbClr val="231F20"/>
                </a:solidFill>
                <a:effectLst/>
                <a:latin typeface="Arial" panose="020B0604020202020204" pitchFamily="34" charset="0"/>
              </a:rPr>
              <a:t>eg</a:t>
            </a:r>
            <a:r>
              <a:rPr lang="en-US" sz="1800" b="1" i="0" u="none" strike="noStrike" dirty="0">
                <a:solidFill>
                  <a:srgbClr val="231F20"/>
                </a:solidFill>
                <a:effectLst/>
                <a:latin typeface="Arial" panose="020B0604020202020204" pitchFamily="34" charset="0"/>
              </a:rPr>
              <a:t>,  diuretics, anti-inflammatories) that may affect risk.</a:t>
            </a:r>
            <a:r>
              <a:rPr lang="en-US" sz="1800" b="1" i="0" u="none" strike="noStrike" baseline="30000" dirty="0">
                <a:solidFill>
                  <a:srgbClr val="231F20"/>
                </a:solidFill>
                <a:effectLst/>
                <a:latin typeface="Arial" panose="020B0604020202020204" pitchFamily="34" charset="0"/>
              </a:rPr>
              <a:t>18</a:t>
            </a:r>
          </a:p>
        </p:txBody>
      </p:sp>
      <p:sp>
        <p:nvSpPr>
          <p:cNvPr id="4" name="Slide Number Placeholder 3"/>
          <p:cNvSpPr>
            <a:spLocks noGrp="1"/>
          </p:cNvSpPr>
          <p:nvPr>
            <p:ph type="sldNum" sz="quarter" idx="5"/>
          </p:nvPr>
        </p:nvSpPr>
        <p:spPr/>
        <p:txBody>
          <a:bodyPr/>
          <a:lstStyle/>
          <a:p>
            <a:fld id="{7F592EA9-9760-4CDA-A4B2-F52F07CC0696}" type="slidenum">
              <a:rPr lang="en-US" smtClean="0"/>
              <a:t>4</a:t>
            </a:fld>
            <a:endParaRPr lang="en-US"/>
          </a:p>
        </p:txBody>
      </p:sp>
    </p:spTree>
    <p:extLst>
      <p:ext uri="{BB962C8B-B14F-4D97-AF65-F5344CB8AC3E}">
        <p14:creationId xmlns:p14="http://schemas.microsoft.com/office/powerpoint/2010/main" val="761786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Took into account various confounding factors.</a:t>
            </a:r>
          </a:p>
          <a:p>
            <a:pPr marL="228600" indent="-228600">
              <a:buAutoNum type="arabicPeriod"/>
            </a:pPr>
            <a:r>
              <a:rPr lang="en-US" dirty="0"/>
              <a:t>First for primary outcome, rest were secondary outcomes</a:t>
            </a:r>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5</a:t>
            </a:fld>
            <a:endParaRPr lang="en-US"/>
          </a:p>
        </p:txBody>
      </p:sp>
    </p:spTree>
    <p:extLst>
      <p:ext uri="{BB962C8B-B14F-4D97-AF65-F5344CB8AC3E}">
        <p14:creationId xmlns:p14="http://schemas.microsoft.com/office/powerpoint/2010/main" val="1992256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1" dirty="0"/>
              <a:t>Total N- 10,000; </a:t>
            </a:r>
            <a:r>
              <a:rPr lang="en-US" dirty="0"/>
              <a:t>Li- 3857; VPA- 6257</a:t>
            </a:r>
          </a:p>
          <a:p>
            <a:r>
              <a:rPr lang="en-US" dirty="0"/>
              <a:t>2. </a:t>
            </a:r>
            <a:r>
              <a:rPr lang="en-US" b="1" dirty="0"/>
              <a:t>Mean age- 71y old</a:t>
            </a:r>
          </a:p>
          <a:p>
            <a:pPr rtl="0">
              <a:spcBef>
                <a:spcPts val="0"/>
              </a:spcBef>
              <a:spcAft>
                <a:spcPts val="0"/>
              </a:spcAft>
            </a:pPr>
            <a:r>
              <a:rPr lang="en-US" sz="1200" b="0" i="0" u="none" strike="noStrike" dirty="0">
                <a:solidFill>
                  <a:schemeClr val="tx1"/>
                </a:solidFill>
                <a:effectLst/>
                <a:latin typeface="+mn-lt"/>
              </a:rPr>
              <a:t>3. </a:t>
            </a:r>
            <a:r>
              <a:rPr lang="en-US" sz="1200" b="0" i="0" u="none" strike="noStrike" dirty="0">
                <a:solidFill>
                  <a:srgbClr val="231F20"/>
                </a:solidFill>
                <a:effectLst/>
                <a:latin typeface="Arial" panose="020B0604020202020204" pitchFamily="34" charset="0"/>
              </a:rPr>
              <a:t>In  </a:t>
            </a:r>
            <a:r>
              <a:rPr lang="en-US" sz="1200" b="1" i="0" u="none" strike="noStrike" dirty="0">
                <a:solidFill>
                  <a:srgbClr val="231F20"/>
                </a:solidFill>
                <a:effectLst/>
                <a:latin typeface="Arial" panose="020B0604020202020204" pitchFamily="34" charset="0"/>
              </a:rPr>
              <a:t>Ontario</a:t>
            </a:r>
            <a:r>
              <a:rPr lang="en-US" sz="1200" b="0" i="0" u="none" strike="noStrike" dirty="0">
                <a:solidFill>
                  <a:srgbClr val="231F20"/>
                </a:solidFill>
                <a:effectLst/>
                <a:latin typeface="Arial" panose="020B0604020202020204" pitchFamily="34" charset="0"/>
              </a:rPr>
              <a:t>, residents have </a:t>
            </a:r>
            <a:r>
              <a:rPr lang="en-US" sz="1200" b="1" i="0" u="none" strike="noStrike" dirty="0">
                <a:solidFill>
                  <a:srgbClr val="231F20"/>
                </a:solidFill>
                <a:effectLst/>
                <a:latin typeface="Arial" panose="020B0604020202020204" pitchFamily="34" charset="0"/>
              </a:rPr>
              <a:t>universal health insurance coverage  </a:t>
            </a:r>
            <a:r>
              <a:rPr lang="en-US" sz="1200" b="0" i="0" u="none" strike="noStrike" dirty="0">
                <a:solidFill>
                  <a:srgbClr val="231F20"/>
                </a:solidFill>
                <a:effectLst/>
                <a:latin typeface="Arial" panose="020B0604020202020204" pitchFamily="34" charset="0"/>
              </a:rPr>
              <a:t>for hospital and medically necessary physician services.  In addition, people aged ≥ 65 years obtain outpatient  prescription drug coverage from the </a:t>
            </a:r>
            <a:r>
              <a:rPr lang="en-US" sz="1200" b="1" i="0" u="none" strike="noStrike" dirty="0">
                <a:solidFill>
                  <a:srgbClr val="231F20"/>
                </a:solidFill>
                <a:effectLst/>
                <a:latin typeface="Arial" panose="020B0604020202020204" pitchFamily="34" charset="0"/>
              </a:rPr>
              <a:t>Ontario Drug Benefit  program. </a:t>
            </a:r>
          </a:p>
          <a:p>
            <a:pPr rtl="0">
              <a:spcBef>
                <a:spcPts val="0"/>
              </a:spcBef>
              <a:spcAft>
                <a:spcPts val="0"/>
              </a:spcAft>
            </a:pPr>
            <a:endParaRPr lang="en-US" sz="1200" b="0" i="0" u="none" strike="noStrike" dirty="0">
              <a:solidFill>
                <a:srgbClr val="231F20"/>
              </a:solidFill>
              <a:effectLst/>
              <a:latin typeface="Arial" panose="020B0604020202020204" pitchFamily="34" charset="0"/>
            </a:endParaRPr>
          </a:p>
          <a:p>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6</a:t>
            </a:fld>
            <a:endParaRPr lang="en-US"/>
          </a:p>
        </p:txBody>
      </p:sp>
    </p:spTree>
    <p:extLst>
      <p:ext uri="{BB962C8B-B14F-4D97-AF65-F5344CB8AC3E}">
        <p14:creationId xmlns:p14="http://schemas.microsoft.com/office/powerpoint/2010/main" val="246599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Lithium was associated with </a:t>
            </a:r>
            <a:r>
              <a:rPr lang="en-US" b="1" dirty="0"/>
              <a:t>a 14% increased </a:t>
            </a:r>
            <a:r>
              <a:rPr lang="en-US" dirty="0"/>
              <a:t>risk of clinically important decrease in renal function compared to valproate users</a:t>
            </a:r>
          </a:p>
          <a:p>
            <a:r>
              <a:rPr lang="en-US" b="0" i="0" dirty="0">
                <a:solidFill>
                  <a:schemeClr val="tx1"/>
                </a:solidFill>
                <a:effectLst/>
                <a:latin typeface="+mn-lt"/>
              </a:rPr>
              <a:t>2. </a:t>
            </a:r>
            <a:r>
              <a:rPr lang="en-US" b="0" i="0" dirty="0">
                <a:solidFill>
                  <a:srgbClr val="202020"/>
                </a:solidFill>
                <a:effectLst/>
                <a:latin typeface="IBM Plex Sans" panose="020B0503050203000203" pitchFamily="34" charset="0"/>
              </a:rPr>
              <a:t>These estimates are </a:t>
            </a:r>
            <a:r>
              <a:rPr lang="en-US" b="1" i="0" dirty="0">
                <a:solidFill>
                  <a:srgbClr val="202020"/>
                </a:solidFill>
                <a:effectLst/>
                <a:latin typeface="IBM Plex Sans" panose="020B0503050203000203" pitchFamily="34" charset="0"/>
              </a:rPr>
              <a:t>more modest </a:t>
            </a:r>
            <a:r>
              <a:rPr lang="en-US" b="0" i="0" dirty="0">
                <a:solidFill>
                  <a:srgbClr val="202020"/>
                </a:solidFill>
                <a:effectLst/>
                <a:latin typeface="IBM Plex Sans" panose="020B0503050203000203" pitchFamily="34" charset="0"/>
              </a:rPr>
              <a:t>than previous studies with similar follow-up duration, which have suggested a </a:t>
            </a:r>
            <a:r>
              <a:rPr lang="en-US" b="1" i="0" dirty="0">
                <a:solidFill>
                  <a:srgbClr val="202020"/>
                </a:solidFill>
                <a:effectLst/>
                <a:latin typeface="IBM Plex Sans" panose="020B0503050203000203" pitchFamily="34" charset="0"/>
              </a:rPr>
              <a:t>1.5-2.5 times increased risk of CKD </a:t>
            </a:r>
            <a:r>
              <a:rPr lang="en-US" b="0" i="0" dirty="0">
                <a:solidFill>
                  <a:srgbClr val="202020"/>
                </a:solidFill>
                <a:effectLst/>
                <a:latin typeface="IBM Plex Sans" panose="020B0503050203000203" pitchFamily="34" charset="0"/>
              </a:rPr>
              <a:t>and/or renal decline in older lithium users. These discrepancies may be due in large part to our use of a </a:t>
            </a:r>
            <a:r>
              <a:rPr lang="en-US" b="1" i="0" dirty="0">
                <a:solidFill>
                  <a:srgbClr val="202020"/>
                </a:solidFill>
                <a:effectLst/>
                <a:latin typeface="IBM Plex Sans" panose="020B0503050203000203" pitchFamily="34" charset="0"/>
              </a:rPr>
              <a:t>valproate-using control group </a:t>
            </a:r>
            <a:r>
              <a:rPr lang="en-US" b="0" i="0" dirty="0">
                <a:solidFill>
                  <a:srgbClr val="202020"/>
                </a:solidFill>
                <a:effectLst/>
                <a:latin typeface="IBM Plex Sans" panose="020B0503050203000203" pitchFamily="34" charset="0"/>
              </a:rPr>
              <a:t>with </a:t>
            </a:r>
            <a:r>
              <a:rPr lang="en-US" b="1" i="0" dirty="0">
                <a:solidFill>
                  <a:srgbClr val="202020"/>
                </a:solidFill>
                <a:effectLst/>
                <a:latin typeface="IBM Plex Sans" panose="020B0503050203000203" pitchFamily="34" charset="0"/>
              </a:rPr>
              <a:t>propensity-score matching to control for many important covariates </a:t>
            </a:r>
            <a:r>
              <a:rPr lang="en-US" dirty="0"/>
              <a:t>due to methodological differences such as varied parameters to assess renal function and definitions of renal impairment, short-term follow-up, a lack of patients on long-term lithium therapy, combining high-risk and low-risk groups, choice of control group (healthy v. psychiatric patients), and an inability to control the confounding variables</a:t>
            </a:r>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7</a:t>
            </a:fld>
            <a:endParaRPr lang="en-US"/>
          </a:p>
        </p:txBody>
      </p:sp>
    </p:spTree>
    <p:extLst>
      <p:ext uri="{BB962C8B-B14F-4D97-AF65-F5344CB8AC3E}">
        <p14:creationId xmlns:p14="http://schemas.microsoft.com/office/powerpoint/2010/main" val="242798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2000" dirty="0"/>
              <a:t>1. Higher lithium levels </a:t>
            </a:r>
            <a:r>
              <a:rPr lang="en-US" sz="122000" b="1" dirty="0"/>
              <a:t>(&gt; 0.7 mmol/L) </a:t>
            </a:r>
            <a:r>
              <a:rPr lang="en-US" sz="122000" dirty="0"/>
              <a:t>may be associated with subsequent </a:t>
            </a:r>
            <a:r>
              <a:rPr lang="en-US" sz="122000" b="1" dirty="0"/>
              <a:t>risk of renal decline (HR 1.26) </a:t>
            </a:r>
            <a:r>
              <a:rPr lang="en-US" sz="122000" dirty="0"/>
              <a:t>which was not observed with lower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2000" b="0" i="0" u="none" strike="noStrike" dirty="0">
                <a:solidFill>
                  <a:schemeClr val="tx1"/>
                </a:solidFill>
                <a:effectLst/>
                <a:latin typeface="+mn-lt"/>
              </a:rPr>
              <a:t>2.</a:t>
            </a:r>
            <a:r>
              <a:rPr lang="en-US" sz="122000" b="0" i="0" u="none" strike="noStrike" dirty="0">
                <a:solidFill>
                  <a:srgbClr val="231F20"/>
                </a:solidFill>
                <a:effectLst/>
                <a:latin typeface="Arial" panose="020B0604020202020204" pitchFamily="34" charset="0"/>
              </a:rPr>
              <a:t> </a:t>
            </a:r>
            <a:r>
              <a:rPr lang="en-US" sz="122000" b="0" i="0" dirty="0">
                <a:solidFill>
                  <a:srgbClr val="202020"/>
                </a:solidFill>
                <a:effectLst/>
                <a:latin typeface="IBM Plex Sans" panose="020B0604020202020204" pitchFamily="34" charset="0"/>
              </a:rPr>
              <a:t>CKD at baseline (eGFR &lt; 60 mL/min/1.73 m2) was not associated with greater subsequent decreases in renal function during follow-up (HR = 0.85 [95% CI = 0.71-1.02], </a:t>
            </a:r>
            <a:r>
              <a:rPr lang="en-US" sz="122000" b="0" i="1" dirty="0">
                <a:solidFill>
                  <a:srgbClr val="202020"/>
                </a:solidFill>
                <a:effectLst/>
                <a:latin typeface="IBM Plex Sans" panose="020B0604020202020204" pitchFamily="34" charset="0"/>
              </a:rPr>
              <a:t>P</a:t>
            </a:r>
            <a:r>
              <a:rPr lang="en-US" sz="122000" b="0" i="0" dirty="0">
                <a:solidFill>
                  <a:srgbClr val="202020"/>
                </a:solidFill>
                <a:effectLst/>
                <a:latin typeface="IBM Plex Sans" panose="020B0604020202020204" pitchFamily="34" charset="0"/>
              </a:rPr>
              <a:t> = .08). In contrast, patients who </a:t>
            </a:r>
            <a:r>
              <a:rPr lang="en-US" sz="122000" b="0" i="1" dirty="0">
                <a:solidFill>
                  <a:srgbClr val="202020"/>
                </a:solidFill>
                <a:effectLst/>
                <a:latin typeface="IBM Plex Sans" panose="020B0604020202020204" pitchFamily="34" charset="0"/>
              </a:rPr>
              <a:t>did not</a:t>
            </a:r>
            <a:r>
              <a:rPr lang="en-US" sz="122000" b="0" i="0" dirty="0">
                <a:solidFill>
                  <a:srgbClr val="202020"/>
                </a:solidFill>
                <a:effectLst/>
                <a:latin typeface="IBM Plex Sans" panose="020B0604020202020204" pitchFamily="34" charset="0"/>
              </a:rPr>
              <a:t> have CKD at baseline had a higher risk (HR = 1.34 [95%</a:t>
            </a:r>
            <a:r>
              <a:rPr lang="en-US" sz="122000" b="0" i="0" u="none" strike="noStrike" dirty="0">
                <a:solidFill>
                  <a:srgbClr val="231F20"/>
                </a:solidFill>
                <a:effectLst/>
                <a:latin typeface="Arial" panose="020B0604020202020204" pitchFamily="34" charset="0"/>
              </a:rPr>
              <a:t> </a:t>
            </a:r>
            <a:r>
              <a:rPr lang="en-US" sz="122000" b="0" i="0" dirty="0">
                <a:solidFill>
                  <a:srgbClr val="202020"/>
                </a:solidFill>
                <a:effectLst/>
                <a:latin typeface="IBM Plex Sans" panose="020B0503050203000203" pitchFamily="34" charset="0"/>
              </a:rPr>
              <a:t>CI = 1.17-1.54], </a:t>
            </a:r>
            <a:r>
              <a:rPr lang="en-US" sz="122000" b="0" i="1" dirty="0">
                <a:solidFill>
                  <a:srgbClr val="202020"/>
                </a:solidFill>
                <a:effectLst/>
                <a:latin typeface="IBM Plex Sans" panose="020B0503050203000203" pitchFamily="34" charset="0"/>
              </a:rPr>
              <a:t>P</a:t>
            </a:r>
            <a:r>
              <a:rPr lang="en-US" sz="122000" b="0" i="0" dirty="0">
                <a:solidFill>
                  <a:srgbClr val="202020"/>
                </a:solidFill>
                <a:effectLst/>
                <a:latin typeface="IBM Plex Sans" panose="020B0503050203000203" pitchFamily="34" charset="0"/>
              </a:rPr>
              <a:t> &lt; .0001)  Baseline CKD did significantly interact with our observed association between lithium use and renal outcome: patients </a:t>
            </a:r>
            <a:r>
              <a:rPr lang="en-US" sz="122000" b="1" i="0" dirty="0">
                <a:solidFill>
                  <a:srgbClr val="202020"/>
                </a:solidFill>
                <a:effectLst/>
                <a:latin typeface="IBM Plex Sans" panose="020B0503050203000203" pitchFamily="34" charset="0"/>
              </a:rPr>
              <a:t>who did not have CKD at baseline had a significantly higher risk of declined renal function </a:t>
            </a:r>
            <a:r>
              <a:rPr lang="en-US" sz="122000" b="0" i="0" dirty="0">
                <a:solidFill>
                  <a:srgbClr val="202020"/>
                </a:solidFill>
                <a:effectLst/>
                <a:latin typeface="IBM Plex Sans" panose="020B0503050203000203" pitchFamily="34" charset="0"/>
              </a:rPr>
              <a:t>(</a:t>
            </a:r>
            <a:r>
              <a:rPr lang="en-US" sz="122000" b="0" i="1" dirty="0">
                <a:solidFill>
                  <a:srgbClr val="202020"/>
                </a:solidFill>
                <a:effectLst/>
                <a:latin typeface="IBM Plex Sans" panose="020B0503050203000203" pitchFamily="34" charset="0"/>
              </a:rPr>
              <a:t>P</a:t>
            </a:r>
            <a:r>
              <a:rPr lang="en-US" sz="122000" b="0" i="0" dirty="0">
                <a:solidFill>
                  <a:srgbClr val="202020"/>
                </a:solidFill>
                <a:effectLst/>
                <a:latin typeface="IBM Plex Sans" panose="020B0503050203000203" pitchFamily="34" charset="0"/>
              </a:rPr>
              <a:t> value for interaction .0001).</a:t>
            </a:r>
            <a:endParaRPr lang="en-US" sz="122000" b="0" i="0" u="none" strike="noStrike" dirty="0">
              <a:solidFill>
                <a:srgbClr val="231F20"/>
              </a:solidFill>
              <a:effectLst/>
              <a:latin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8</a:t>
            </a:fld>
            <a:endParaRPr lang="en-US"/>
          </a:p>
        </p:txBody>
      </p:sp>
    </p:spTree>
    <p:extLst>
      <p:ext uri="{BB962C8B-B14F-4D97-AF65-F5344CB8AC3E}">
        <p14:creationId xmlns:p14="http://schemas.microsoft.com/office/powerpoint/2010/main" val="84100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dirty="0">
                <a:solidFill>
                  <a:srgbClr val="231F20"/>
                </a:solidFill>
                <a:effectLst/>
                <a:latin typeface="Arial" panose="020B0604020202020204" pitchFamily="34" charset="0"/>
              </a:rPr>
              <a:t>Lithium use was associated with an increased risk of  renal decline compared to valproate use (HR=1.14 [95%  CI=1.02–1.27]) over a median follow-up of 3.1 years (IQR,  1.4–5.2) years (maximum 8.3 years)</a:t>
            </a:r>
          </a:p>
          <a:p>
            <a:r>
              <a:rPr lang="en-US" sz="1200" b="0" i="0" u="none" strike="noStrike" dirty="0">
                <a:solidFill>
                  <a:srgbClr val="231F20"/>
                </a:solidFill>
                <a:effectLst/>
                <a:latin typeface="Arial" panose="020B0604020202020204" pitchFamily="34" charset="0"/>
              </a:rPr>
              <a:t>Kaplan Meyer curve</a:t>
            </a:r>
          </a:p>
          <a:p>
            <a:endParaRPr lang="en-US" sz="1200" b="0" i="0" u="none" strike="noStrike" dirty="0">
              <a:solidFill>
                <a:srgbClr val="231F20"/>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F592EA9-9760-4CDA-A4B2-F52F07CC0696}" type="slidenum">
              <a:rPr lang="en-US" smtClean="0"/>
              <a:t>9</a:t>
            </a:fld>
            <a:endParaRPr lang="en-US"/>
          </a:p>
        </p:txBody>
      </p:sp>
    </p:spTree>
    <p:extLst>
      <p:ext uri="{BB962C8B-B14F-4D97-AF65-F5344CB8AC3E}">
        <p14:creationId xmlns:p14="http://schemas.microsoft.com/office/powerpoint/2010/main" val="422933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Mitigation of various </a:t>
            </a:r>
            <a:r>
              <a:rPr lang="en-US" b="1" dirty="0"/>
              <a:t>confounding factors </a:t>
            </a:r>
          </a:p>
          <a:p>
            <a:pPr rtl="0">
              <a:spcBef>
                <a:spcPts val="33"/>
              </a:spcBef>
              <a:spcAft>
                <a:spcPts val="0"/>
              </a:spcAft>
            </a:pPr>
            <a:r>
              <a:rPr lang="en-US" sz="1200" b="0" i="0" u="none" strike="noStrike" dirty="0">
                <a:solidFill>
                  <a:schemeClr val="tx1"/>
                </a:solidFill>
                <a:effectLst/>
                <a:latin typeface="+mn-lt"/>
              </a:rPr>
              <a:t>2. </a:t>
            </a:r>
            <a:r>
              <a:rPr lang="en-US" sz="1800" b="0" i="0" u="none" strike="noStrike" dirty="0">
                <a:solidFill>
                  <a:srgbClr val="231F20"/>
                </a:solidFill>
                <a:effectLst/>
                <a:latin typeface="Arial" panose="020B0604020202020204" pitchFamily="34" charset="0"/>
              </a:rPr>
              <a:t>Valproate users were chosen as a </a:t>
            </a:r>
            <a:r>
              <a:rPr lang="en-US" sz="1800" b="1" i="0" u="none" strike="noStrike" dirty="0">
                <a:solidFill>
                  <a:srgbClr val="231F20"/>
                </a:solidFill>
                <a:effectLst/>
                <a:latin typeface="Arial" panose="020B0604020202020204" pitchFamily="34" charset="0"/>
              </a:rPr>
              <a:t>comparator group </a:t>
            </a:r>
            <a:r>
              <a:rPr lang="en-US" sz="1800" b="0" i="0" u="none" strike="noStrike" dirty="0">
                <a:solidFill>
                  <a:srgbClr val="231F20"/>
                </a:solidFill>
                <a:effectLst/>
                <a:latin typeface="Arial" panose="020B0604020202020204" pitchFamily="34" charset="0"/>
              </a:rPr>
              <a:t>(1) lithium and valproate are  prescribed for </a:t>
            </a:r>
            <a:r>
              <a:rPr lang="en-US" sz="1800" b="1" i="0" u="none" strike="noStrike" dirty="0">
                <a:solidFill>
                  <a:srgbClr val="231F20"/>
                </a:solidFill>
                <a:effectLst/>
                <a:latin typeface="Arial" panose="020B0604020202020204" pitchFamily="34" charset="0"/>
              </a:rPr>
              <a:t>similar indications</a:t>
            </a:r>
            <a:r>
              <a:rPr lang="en-US" sz="1800" b="0" i="0" u="none" strike="noStrike" dirty="0">
                <a:solidFill>
                  <a:srgbClr val="231F20"/>
                </a:solidFill>
                <a:effectLst/>
                <a:latin typeface="Arial" panose="020B0604020202020204" pitchFamily="34" charset="0"/>
              </a:rPr>
              <a:t>, (2) users both have </a:t>
            </a:r>
            <a:r>
              <a:rPr lang="en-US" sz="1800" b="1" i="0" u="none" strike="noStrike" dirty="0">
                <a:solidFill>
                  <a:srgbClr val="231F20"/>
                </a:solidFill>
                <a:effectLst/>
                <a:latin typeface="Arial" panose="020B0604020202020204" pitchFamily="34" charset="0"/>
              </a:rPr>
              <a:t>high rates of relevant physical comorbidities </a:t>
            </a:r>
            <a:r>
              <a:rPr lang="en-US" sz="1800" b="0" i="0" u="none" strike="noStrike" dirty="0">
                <a:solidFill>
                  <a:srgbClr val="231F20"/>
                </a:solidFill>
                <a:effectLst/>
                <a:latin typeface="Arial" panose="020B0604020202020204" pitchFamily="34" charset="0"/>
              </a:rPr>
              <a:t>compared to the  general population (</a:t>
            </a:r>
            <a:r>
              <a:rPr lang="en-US" sz="1800" b="0" i="0" u="none" strike="noStrike" dirty="0" err="1">
                <a:solidFill>
                  <a:srgbClr val="231F20"/>
                </a:solidFill>
                <a:effectLst/>
                <a:latin typeface="Arial" panose="020B0604020202020204" pitchFamily="34" charset="0"/>
              </a:rPr>
              <a:t>eg</a:t>
            </a:r>
            <a:r>
              <a:rPr lang="en-US" sz="1800" b="0" i="0" u="none" strike="noStrike" dirty="0">
                <a:solidFill>
                  <a:srgbClr val="231F20"/>
                </a:solidFill>
                <a:effectLst/>
                <a:latin typeface="Arial" panose="020B0604020202020204" pitchFamily="34" charset="0"/>
              </a:rPr>
              <a:t>, hypertension, diabetes mellitus),</a:t>
            </a:r>
            <a:r>
              <a:rPr lang="en-US" sz="1800" b="0" i="0" u="none" strike="noStrike" baseline="30000" dirty="0">
                <a:solidFill>
                  <a:srgbClr val="231F20"/>
                </a:solidFill>
                <a:effectLst/>
                <a:latin typeface="Arial" panose="020B0604020202020204" pitchFamily="34" charset="0"/>
              </a:rPr>
              <a:t>35</a:t>
            </a:r>
            <a:r>
              <a:rPr lang="en-US" sz="1800" b="0" i="0" u="none" strike="noStrike" dirty="0">
                <a:solidFill>
                  <a:srgbClr val="231F20"/>
                </a:solidFill>
                <a:effectLst/>
                <a:latin typeface="Arial" panose="020B0604020202020204" pitchFamily="34" charset="0"/>
              </a:rPr>
              <a:t> </a:t>
            </a:r>
            <a:r>
              <a:rPr lang="en-US" sz="1200" b="0" i="0" u="none" strike="noStrike" dirty="0">
                <a:solidFill>
                  <a:schemeClr val="tx1"/>
                </a:solidFill>
                <a:effectLst/>
                <a:latin typeface="+mn-lt"/>
              </a:rPr>
              <a:t> </a:t>
            </a:r>
            <a:r>
              <a:rPr lang="en-US" sz="1800" b="0" i="0" u="none" strike="noStrike" dirty="0">
                <a:solidFill>
                  <a:srgbClr val="231F20"/>
                </a:solidFill>
                <a:effectLst/>
                <a:latin typeface="Arial" panose="020B0604020202020204" pitchFamily="34" charset="0"/>
              </a:rPr>
              <a:t>and (3) </a:t>
            </a:r>
            <a:r>
              <a:rPr lang="en-US" sz="1800" b="1" i="0" u="none" strike="noStrike" dirty="0">
                <a:solidFill>
                  <a:srgbClr val="231F20"/>
                </a:solidFill>
                <a:effectLst/>
                <a:latin typeface="Arial" panose="020B0604020202020204" pitchFamily="34" charset="0"/>
              </a:rPr>
              <a:t>valproate use has not been associated with renal problems </a:t>
            </a:r>
            <a:r>
              <a:rPr lang="en-US" sz="1800" b="0" i="0" u="none" strike="noStrike" dirty="0">
                <a:solidFill>
                  <a:srgbClr val="231F20"/>
                </a:solidFill>
                <a:effectLst/>
                <a:latin typeface="Arial" panose="020B0604020202020204" pitchFamily="34" charset="0"/>
              </a:rPr>
              <a:t>after controlling for potential confounders.</a:t>
            </a:r>
            <a:endParaRPr lang="en-US" sz="1800" b="0" i="0" u="none" strike="noStrike" baseline="30000" dirty="0">
              <a:solidFill>
                <a:srgbClr val="231F20"/>
              </a:solidFill>
              <a:effectLst/>
              <a:latin typeface="Arial" panose="020B0604020202020204" pitchFamily="34" charset="0"/>
            </a:endParaRPr>
          </a:p>
          <a:p>
            <a:pPr rtl="0">
              <a:spcBef>
                <a:spcPts val="33"/>
              </a:spcBef>
              <a:spcAft>
                <a:spcPts val="0"/>
              </a:spcAft>
            </a:pPr>
            <a:r>
              <a:rPr lang="en-US" sz="1800" b="0" i="0" u="none" strike="noStrike" baseline="30000" dirty="0">
                <a:solidFill>
                  <a:srgbClr val="231F20"/>
                </a:solidFill>
                <a:effectLst/>
                <a:latin typeface="Arial" panose="020B0604020202020204" pitchFamily="34" charset="0"/>
              </a:rPr>
              <a:t>3. </a:t>
            </a:r>
            <a:r>
              <a:rPr lang="en-US" sz="1800" b="1" i="0" u="none" strike="noStrike" baseline="0" dirty="0">
                <a:solidFill>
                  <a:srgbClr val="231F20"/>
                </a:solidFill>
                <a:effectLst/>
                <a:latin typeface="Arial" panose="020B0604020202020204" pitchFamily="34" charset="0"/>
              </a:rPr>
              <a:t>Propensity score matching- </a:t>
            </a:r>
            <a:r>
              <a:rPr lang="en-US" sz="1800" b="0" i="0" u="none" strike="noStrike" baseline="0" dirty="0">
                <a:solidFill>
                  <a:srgbClr val="231F20"/>
                </a:solidFill>
                <a:effectLst/>
                <a:latin typeface="Arial" panose="020B0604020202020204" pitchFamily="34" charset="0"/>
              </a:rPr>
              <a:t>demographics, comorbidities, concurrent medication use, no. of health care contacts, lab values. </a:t>
            </a:r>
          </a:p>
        </p:txBody>
      </p:sp>
      <p:sp>
        <p:nvSpPr>
          <p:cNvPr id="4" name="Slide Number Placeholder 3"/>
          <p:cNvSpPr>
            <a:spLocks noGrp="1"/>
          </p:cNvSpPr>
          <p:nvPr>
            <p:ph type="sldNum" sz="quarter" idx="5"/>
          </p:nvPr>
        </p:nvSpPr>
        <p:spPr/>
        <p:txBody>
          <a:bodyPr/>
          <a:lstStyle/>
          <a:p>
            <a:fld id="{7F592EA9-9760-4CDA-A4B2-F52F07CC0696}" type="slidenum">
              <a:rPr lang="en-US" smtClean="0"/>
              <a:t>10</a:t>
            </a:fld>
            <a:endParaRPr lang="en-US"/>
          </a:p>
        </p:txBody>
      </p:sp>
    </p:spTree>
    <p:extLst>
      <p:ext uri="{BB962C8B-B14F-4D97-AF65-F5344CB8AC3E}">
        <p14:creationId xmlns:p14="http://schemas.microsoft.com/office/powerpoint/2010/main" val="128946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755"/>
              </a:spcBef>
              <a:spcAft>
                <a:spcPts val="0"/>
              </a:spcAft>
            </a:pPr>
            <a:r>
              <a:rPr lang="en-US" sz="1800" b="0" i="0" u="none" strike="noStrike" dirty="0">
                <a:solidFill>
                  <a:srgbClr val="231F20"/>
                </a:solidFill>
                <a:effectLst/>
                <a:latin typeface="Arial" panose="020B0604020202020204" pitchFamily="34" charset="0"/>
              </a:rPr>
              <a:t>1. Much of the renal risk in lithium patients is likely attributable to </a:t>
            </a:r>
            <a:r>
              <a:rPr lang="en-US" sz="1800" b="1" i="0" u="none" strike="noStrike" dirty="0">
                <a:solidFill>
                  <a:srgbClr val="231F20"/>
                </a:solidFill>
                <a:effectLst/>
                <a:latin typeface="Arial" panose="020B0604020202020204" pitchFamily="34" charset="0"/>
              </a:rPr>
              <a:t>physical health comorbidities such as  hypertension and diabetes</a:t>
            </a:r>
            <a:r>
              <a:rPr lang="en-US" sz="1800" b="0" i="0" u="none" strike="noStrike" dirty="0">
                <a:solidFill>
                  <a:srgbClr val="231F20"/>
                </a:solidFill>
                <a:effectLst/>
                <a:latin typeface="Arial" panose="020B0604020202020204" pitchFamily="34" charset="0"/>
              </a:rPr>
              <a:t>, which should be monitored and  managed in primary care.</a:t>
            </a:r>
          </a:p>
          <a:p>
            <a:r>
              <a:rPr lang="en-US" dirty="0"/>
              <a:t>2. Unlike its tubular adverse effects, which more commonly present with polyuria and polydipsia, the </a:t>
            </a:r>
            <a:r>
              <a:rPr lang="en-US" b="1" dirty="0"/>
              <a:t>glomerular adverse effects of lithium therapy appear after long-term </a:t>
            </a:r>
            <a:r>
              <a:rPr lang="en-US" dirty="0"/>
              <a:t>use and </a:t>
            </a:r>
            <a:r>
              <a:rPr lang="en-US" b="1" dirty="0"/>
              <a:t>might not normalize or improve after its discontinuation.</a:t>
            </a:r>
          </a:p>
          <a:p>
            <a:r>
              <a:rPr lang="en-US" b="0" dirty="0"/>
              <a:t>3.</a:t>
            </a:r>
            <a:r>
              <a:rPr lang="en-US" b="1" dirty="0"/>
              <a:t> </a:t>
            </a:r>
            <a:r>
              <a:rPr lang="en-US" dirty="0"/>
              <a:t>once-daily dosing might be safer than multiple daily doses. </a:t>
            </a:r>
          </a:p>
          <a:p>
            <a:r>
              <a:rPr lang="en-US" b="0" i="0" dirty="0">
                <a:solidFill>
                  <a:schemeClr val="tx1"/>
                </a:solidFill>
                <a:effectLst/>
                <a:latin typeface="+mn-lt"/>
              </a:rPr>
              <a:t>4. </a:t>
            </a:r>
            <a:r>
              <a:rPr lang="en-US" b="0" i="0" dirty="0">
                <a:solidFill>
                  <a:srgbClr val="202020"/>
                </a:solidFill>
                <a:effectLst/>
                <a:latin typeface="IBM Plex Sans" panose="020B0503050203000203" pitchFamily="34" charset="0"/>
              </a:rPr>
              <a:t>In many jurisdictions, laboratory test centers use a serum lithium level target range of 0.6-1.2 mmol/L based on the initial treatment trials of lithium in the 1960s-1980s with </a:t>
            </a:r>
            <a:r>
              <a:rPr lang="en-US" b="1" i="0" dirty="0">
                <a:solidFill>
                  <a:srgbClr val="202020"/>
                </a:solidFill>
                <a:effectLst/>
                <a:latin typeface="IBM Plex Sans" panose="020B0503050203000203" pitchFamily="34" charset="0"/>
              </a:rPr>
              <a:t>geriatric-specific lithium levels not being reported.</a:t>
            </a:r>
          </a:p>
          <a:p>
            <a:r>
              <a:rPr lang="en-US" b="1" i="0" dirty="0">
                <a:solidFill>
                  <a:srgbClr val="202020"/>
                </a:solidFill>
                <a:effectLst/>
                <a:latin typeface="IBM Plex Sans" panose="020B0503050203000203" pitchFamily="34" charset="0"/>
              </a:rPr>
              <a:t>5. GERI- BD- </a:t>
            </a:r>
            <a:r>
              <a:rPr lang="en-US" b="0" i="0" dirty="0">
                <a:solidFill>
                  <a:srgbClr val="202020"/>
                </a:solidFill>
                <a:effectLst/>
                <a:latin typeface="IBM Plex Sans" panose="020B0503050203000203" pitchFamily="34" charset="0"/>
              </a:rPr>
              <a:t>RCT, NIMH sponsored, 3 </a:t>
            </a:r>
            <a:r>
              <a:rPr lang="en-US" b="0" i="0" dirty="0" err="1">
                <a:solidFill>
                  <a:srgbClr val="202020"/>
                </a:solidFill>
                <a:effectLst/>
                <a:latin typeface="IBM Plex Sans" panose="020B0503050203000203" pitchFamily="34" charset="0"/>
              </a:rPr>
              <a:t>wk</a:t>
            </a:r>
            <a:r>
              <a:rPr lang="en-US" b="0" i="0" dirty="0">
                <a:solidFill>
                  <a:srgbClr val="202020"/>
                </a:solidFill>
                <a:effectLst/>
                <a:latin typeface="IBM Plex Sans" panose="020B0503050203000203" pitchFamily="34" charset="0"/>
              </a:rPr>
              <a:t> same outcome, 9wk li better, same safety/tolerability</a:t>
            </a:r>
            <a:endParaRPr lang="en-US" b="1" i="0" dirty="0">
              <a:solidFill>
                <a:srgbClr val="202020"/>
              </a:solidFill>
              <a:effectLst/>
              <a:latin typeface="IBM Plex Sans" panose="020B0503050203000203" pitchFamily="34" charset="0"/>
            </a:endParaRPr>
          </a:p>
        </p:txBody>
      </p:sp>
      <p:sp>
        <p:nvSpPr>
          <p:cNvPr id="4" name="Slide Number Placeholder 3"/>
          <p:cNvSpPr>
            <a:spLocks noGrp="1"/>
          </p:cNvSpPr>
          <p:nvPr>
            <p:ph type="sldNum" sz="quarter" idx="5"/>
          </p:nvPr>
        </p:nvSpPr>
        <p:spPr/>
        <p:txBody>
          <a:bodyPr/>
          <a:lstStyle/>
          <a:p>
            <a:fld id="{7F592EA9-9760-4CDA-A4B2-F52F07CC0696}" type="slidenum">
              <a:rPr lang="en-US" smtClean="0"/>
              <a:t>12</a:t>
            </a:fld>
            <a:endParaRPr lang="en-US"/>
          </a:p>
        </p:txBody>
      </p:sp>
    </p:spTree>
    <p:extLst>
      <p:ext uri="{BB962C8B-B14F-4D97-AF65-F5344CB8AC3E}">
        <p14:creationId xmlns:p14="http://schemas.microsoft.com/office/powerpoint/2010/main" val="3104572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55E185B-3BDF-D14D-B085-A580EE226EAB}"/>
              </a:ext>
            </a:extLst>
          </p:cNvPr>
          <p:cNvSpPr/>
          <p:nvPr userDrawn="1"/>
        </p:nvSpPr>
        <p:spPr>
          <a:xfrm>
            <a:off x="-1" y="0"/>
            <a:ext cx="12192000" cy="6858000"/>
          </a:xfrm>
          <a:prstGeom prst="rect">
            <a:avLst/>
          </a:prstGeom>
          <a:gradFill flip="none" rotWithShape="1">
            <a:gsLst>
              <a:gs pos="100000">
                <a:srgbClr val="E6E7E8"/>
              </a:gs>
              <a:gs pos="0">
                <a:schemeClr val="bg1"/>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3" name="Picture 2" descr="Icon&#10;&#10;Description automatically generated with medium confidence">
            <a:extLst>
              <a:ext uri="{FF2B5EF4-FFF2-40B4-BE49-F238E27FC236}">
                <a16:creationId xmlns:a16="http://schemas.microsoft.com/office/drawing/2014/main" id="{7C429685-219A-AF45-85AA-89BCC71FABB5}"/>
              </a:ext>
            </a:extLst>
          </p:cNvPr>
          <p:cNvPicPr>
            <a:picLocks noChangeAspect="1"/>
          </p:cNvPicPr>
          <p:nvPr userDrawn="1"/>
        </p:nvPicPr>
        <p:blipFill>
          <a:blip r:embed="rId2"/>
          <a:stretch>
            <a:fillRect/>
          </a:stretch>
        </p:blipFill>
        <p:spPr>
          <a:xfrm>
            <a:off x="3413288" y="1410764"/>
            <a:ext cx="5365422" cy="1033598"/>
          </a:xfrm>
          <a:prstGeom prst="rect">
            <a:avLst/>
          </a:prstGeom>
        </p:spPr>
      </p:pic>
      <p:sp>
        <p:nvSpPr>
          <p:cNvPr id="13" name="Rectangle 12">
            <a:extLst>
              <a:ext uri="{FF2B5EF4-FFF2-40B4-BE49-F238E27FC236}">
                <a16:creationId xmlns:a16="http://schemas.microsoft.com/office/drawing/2014/main" id="{F4D5828F-73AB-4E46-BF9F-BC0A8EBF0BF2}"/>
              </a:ext>
            </a:extLst>
          </p:cNvPr>
          <p:cNvSpPr/>
          <p:nvPr userDrawn="1"/>
        </p:nvSpPr>
        <p:spPr>
          <a:xfrm>
            <a:off x="0" y="3041354"/>
            <a:ext cx="12192000" cy="2336758"/>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98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34221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D34690B5-94E9-834D-A68A-03D61DA740EC}"/>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Icon&#10;&#10;Description automatically generated with medium confidence">
            <a:extLst>
              <a:ext uri="{FF2B5EF4-FFF2-40B4-BE49-F238E27FC236}">
                <a16:creationId xmlns:a16="http://schemas.microsoft.com/office/drawing/2014/main" id="{20E2215C-96C6-8D43-AA77-F5ABF5E574D0}"/>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736666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675B820-07C2-A949-BE2B-4A88861E9728}"/>
              </a:ext>
            </a:extLst>
          </p:cNvPr>
          <p:cNvSpPr/>
          <p:nvPr userDrawn="1"/>
        </p:nvSpPr>
        <p:spPr>
          <a:xfrm>
            <a:off x="0" y="0"/>
            <a:ext cx="12192000" cy="6858000"/>
          </a:xfrm>
          <a:prstGeom prst="rect">
            <a:avLst/>
          </a:prstGeom>
          <a:gradFill flip="none" rotWithShape="1">
            <a:gsLst>
              <a:gs pos="100000">
                <a:srgbClr val="E6E7E8"/>
              </a:gs>
              <a:gs pos="0">
                <a:schemeClr val="bg1"/>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8" name="Picture 7" descr="Icon&#10;&#10;Description automatically generated with medium confidence">
            <a:extLst>
              <a:ext uri="{FF2B5EF4-FFF2-40B4-BE49-F238E27FC236}">
                <a16:creationId xmlns:a16="http://schemas.microsoft.com/office/drawing/2014/main" id="{757CB469-7135-4240-A8AB-EEF1493C23E3}"/>
              </a:ext>
            </a:extLst>
          </p:cNvPr>
          <p:cNvPicPr>
            <a:picLocks noChangeAspect="1"/>
          </p:cNvPicPr>
          <p:nvPr userDrawn="1"/>
        </p:nvPicPr>
        <p:blipFill>
          <a:blip r:embed="rId2"/>
          <a:stretch>
            <a:fillRect/>
          </a:stretch>
        </p:blipFill>
        <p:spPr>
          <a:xfrm>
            <a:off x="8954769" y="5705922"/>
            <a:ext cx="2356403" cy="453939"/>
          </a:xfrm>
          <a:prstGeom prst="rect">
            <a:avLst/>
          </a:prstGeom>
        </p:spPr>
      </p:pic>
      <p:sp>
        <p:nvSpPr>
          <p:cNvPr id="15" name="Rectangle 14">
            <a:extLst>
              <a:ext uri="{FF2B5EF4-FFF2-40B4-BE49-F238E27FC236}">
                <a16:creationId xmlns:a16="http://schemas.microsoft.com/office/drawing/2014/main" id="{704B28AB-B922-D645-A3B2-3B6FC8273531}"/>
              </a:ext>
            </a:extLst>
          </p:cNvPr>
          <p:cNvSpPr/>
          <p:nvPr userDrawn="1"/>
        </p:nvSpPr>
        <p:spPr>
          <a:xfrm>
            <a:off x="0" y="2531400"/>
            <a:ext cx="12192000" cy="2336758"/>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80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786546"/>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3666271"/>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5433158"/>
            <a:ext cx="2743200" cy="365125"/>
          </a:xfrm>
          <a:prstGeom prst="rect">
            <a:avLst/>
          </a:prstGeom>
        </p:spPr>
        <p:txBody>
          <a:bodyPr/>
          <a:lstStyle/>
          <a:p>
            <a:fld id="{3955BA4C-A53A-AA4D-A3AA-4109DB938F72}" type="datetimeFigureOut">
              <a:rPr lang="en-US" smtClean="0"/>
              <a:t>10/24/2021</a:t>
            </a:fld>
            <a:endParaRPr lang="en-US"/>
          </a:p>
        </p:txBody>
      </p:sp>
      <p:sp>
        <p:nvSpPr>
          <p:cNvPr id="5" name="Footer Placeholder 4"/>
          <p:cNvSpPr>
            <a:spLocks noGrp="1"/>
          </p:cNvSpPr>
          <p:nvPr>
            <p:ph type="ftr" sz="quarter" idx="11"/>
          </p:nvPr>
        </p:nvSpPr>
        <p:spPr>
          <a:xfrm>
            <a:off x="4038600" y="5433158"/>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5414995"/>
            <a:ext cx="2743200" cy="365125"/>
          </a:xfrm>
          <a:prstGeom prst="rect">
            <a:avLst/>
          </a:prstGeom>
        </p:spPr>
        <p:txBody>
          <a:bodyPr/>
          <a:lstStyle/>
          <a:p>
            <a:fld id="{7A4E9FC1-05CE-2144-85E4-8B7AC2E2F0B2}" type="slidenum">
              <a:rPr lang="en-US" smtClean="0"/>
              <a:t>‹#›</a:t>
            </a:fld>
            <a:endParaRPr lang="en-US"/>
          </a:p>
        </p:txBody>
      </p:sp>
      <p:sp>
        <p:nvSpPr>
          <p:cNvPr id="10" name="Rectangle 9">
            <a:extLst>
              <a:ext uri="{FF2B5EF4-FFF2-40B4-BE49-F238E27FC236}">
                <a16:creationId xmlns:a16="http://schemas.microsoft.com/office/drawing/2014/main" id="{3D62FB26-8DBC-4E4E-9215-B6E21C4A450E}"/>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Icon&#10;&#10;Description automatically generated with medium confidence">
            <a:extLst>
              <a:ext uri="{FF2B5EF4-FFF2-40B4-BE49-F238E27FC236}">
                <a16:creationId xmlns:a16="http://schemas.microsoft.com/office/drawing/2014/main" id="{8F1EDDEF-2B7F-3540-9C73-692A6B5886C5}"/>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209540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6"/>
            <a:ext cx="5181600" cy="350879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6"/>
            <a:ext cx="5181600" cy="350879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10/24/2021</a:t>
            </a:fld>
            <a:endParaRPr lang="en-US"/>
          </a:p>
        </p:txBody>
      </p:sp>
      <p:sp>
        <p:nvSpPr>
          <p:cNvPr id="6" name="Footer Placeholder 5"/>
          <p:cNvSpPr>
            <a:spLocks noGrp="1"/>
          </p:cNvSpPr>
          <p:nvPr>
            <p:ph type="ftr" sz="quarter" idx="11"/>
          </p:nvPr>
        </p:nvSpPr>
        <p:spPr>
          <a:xfrm>
            <a:off x="4038600" y="5469279"/>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9" name="Rectangle 8">
            <a:extLst>
              <a:ext uri="{FF2B5EF4-FFF2-40B4-BE49-F238E27FC236}">
                <a16:creationId xmlns:a16="http://schemas.microsoft.com/office/drawing/2014/main" id="{63AD3E57-6927-AB4B-A396-BE9535E4BB41}"/>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Icon&#10;&#10;Description automatically generated with medium confidence">
            <a:extLst>
              <a:ext uri="{FF2B5EF4-FFF2-40B4-BE49-F238E27FC236}">
                <a16:creationId xmlns:a16="http://schemas.microsoft.com/office/drawing/2014/main" id="{5A43A9FE-B5DC-8C44-B8CC-6108C5ACD728}"/>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00930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10/24/2021</a:t>
            </a:fld>
            <a:endParaRPr lang="en-US"/>
          </a:p>
        </p:txBody>
      </p:sp>
      <p:sp>
        <p:nvSpPr>
          <p:cNvPr id="4" name="Footer Placeholder 3"/>
          <p:cNvSpPr>
            <a:spLocks noGrp="1"/>
          </p:cNvSpPr>
          <p:nvPr>
            <p:ph type="ftr" sz="quarter" idx="11"/>
          </p:nvPr>
        </p:nvSpPr>
        <p:spPr>
          <a:xfrm>
            <a:off x="4038600" y="5469279"/>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7" name="Rectangle 6">
            <a:extLst>
              <a:ext uri="{FF2B5EF4-FFF2-40B4-BE49-F238E27FC236}">
                <a16:creationId xmlns:a16="http://schemas.microsoft.com/office/drawing/2014/main" id="{896ACF14-7538-944A-B8D3-1F68ACCF22EF}"/>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Icon&#10;&#10;Description automatically generated with medium confidence">
            <a:extLst>
              <a:ext uri="{FF2B5EF4-FFF2-40B4-BE49-F238E27FC236}">
                <a16:creationId xmlns:a16="http://schemas.microsoft.com/office/drawing/2014/main" id="{542931A4-ADCD-2E4A-BB68-96666B651C97}"/>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80646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Icon&#10;&#10;Description automatically generated with medium confidence">
            <a:extLst>
              <a:ext uri="{FF2B5EF4-FFF2-40B4-BE49-F238E27FC236}">
                <a16:creationId xmlns:a16="http://schemas.microsoft.com/office/drawing/2014/main" id="{B613A13B-71E1-A444-AB28-18D6AC09F70C}"/>
              </a:ext>
            </a:extLst>
          </p:cNvPr>
          <p:cNvPicPr>
            <a:picLocks noChangeAspect="1"/>
          </p:cNvPicPr>
          <p:nvPr userDrawn="1"/>
        </p:nvPicPr>
        <p:blipFill>
          <a:blip r:embed="rId2"/>
          <a:stretch>
            <a:fillRect/>
          </a:stretch>
        </p:blipFill>
        <p:spPr>
          <a:xfrm>
            <a:off x="10332720" y="6428395"/>
            <a:ext cx="1631598" cy="314312"/>
          </a:xfrm>
          <a:prstGeom prst="rect">
            <a:avLst/>
          </a:prstGeom>
        </p:spPr>
      </p:pic>
      <p:sp>
        <p:nvSpPr>
          <p:cNvPr id="5" name="Date Placeholder 2">
            <a:extLst>
              <a:ext uri="{FF2B5EF4-FFF2-40B4-BE49-F238E27FC236}">
                <a16:creationId xmlns:a16="http://schemas.microsoft.com/office/drawing/2014/main" id="{AFDF682A-EA69-D145-AC8E-FC5B234D3FB5}"/>
              </a:ext>
            </a:extLst>
          </p:cNvPr>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10/24/2021</a:t>
            </a:fld>
            <a:endParaRPr lang="en-US"/>
          </a:p>
        </p:txBody>
      </p:sp>
      <p:sp>
        <p:nvSpPr>
          <p:cNvPr id="6" name="Footer Placeholder 3">
            <a:extLst>
              <a:ext uri="{FF2B5EF4-FFF2-40B4-BE49-F238E27FC236}">
                <a16:creationId xmlns:a16="http://schemas.microsoft.com/office/drawing/2014/main" id="{EBE4F81D-D791-B54B-B817-2D5B28414021}"/>
              </a:ext>
            </a:extLst>
          </p:cNvPr>
          <p:cNvSpPr>
            <a:spLocks noGrp="1"/>
          </p:cNvSpPr>
          <p:nvPr>
            <p:ph type="ftr" sz="quarter" idx="11"/>
          </p:nvPr>
        </p:nvSpPr>
        <p:spPr>
          <a:xfrm>
            <a:off x="4038600" y="5469279"/>
            <a:ext cx="4114800" cy="365125"/>
          </a:xfrm>
          <a:prstGeom prst="rect">
            <a:avLst/>
          </a:prstGeom>
        </p:spPr>
        <p:txBody>
          <a:bodyPr/>
          <a:lstStyle/>
          <a:p>
            <a:endParaRPr lang="en-US"/>
          </a:p>
        </p:txBody>
      </p:sp>
      <p:sp>
        <p:nvSpPr>
          <p:cNvPr id="7" name="Slide Number Placeholder 4">
            <a:extLst>
              <a:ext uri="{FF2B5EF4-FFF2-40B4-BE49-F238E27FC236}">
                <a16:creationId xmlns:a16="http://schemas.microsoft.com/office/drawing/2014/main" id="{64E3B238-6DB3-B24D-A9A1-1914CFF854B6}"/>
              </a:ext>
            </a:extLst>
          </p:cNvPr>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9" name="Rectangle 8">
            <a:extLst>
              <a:ext uri="{FF2B5EF4-FFF2-40B4-BE49-F238E27FC236}">
                <a16:creationId xmlns:a16="http://schemas.microsoft.com/office/drawing/2014/main" id="{1B9F6225-3A98-874A-B114-B830B68FF40C}"/>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76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39904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32906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2">
            <a:extLst>
              <a:ext uri="{FF2B5EF4-FFF2-40B4-BE49-F238E27FC236}">
                <a16:creationId xmlns:a16="http://schemas.microsoft.com/office/drawing/2014/main" id="{D954FD87-E782-B646-9AC7-30BE88FD3B27}"/>
              </a:ext>
            </a:extLst>
          </p:cNvPr>
          <p:cNvSpPr>
            <a:spLocks noGrp="1"/>
          </p:cNvSpPr>
          <p:nvPr>
            <p:ph type="dt" sz="half" idx="10"/>
          </p:nvPr>
        </p:nvSpPr>
        <p:spPr>
          <a:xfrm>
            <a:off x="838200" y="5469279"/>
            <a:ext cx="2743200" cy="365125"/>
          </a:xfrm>
          <a:prstGeom prst="rect">
            <a:avLst/>
          </a:prstGeom>
        </p:spPr>
        <p:txBody>
          <a:bodyPr/>
          <a:lstStyle/>
          <a:p>
            <a:fld id="{3955BA4C-A53A-AA4D-A3AA-4109DB938F72}" type="datetimeFigureOut">
              <a:rPr lang="en-US" smtClean="0"/>
              <a:t>10/24/2021</a:t>
            </a:fld>
            <a:endParaRPr lang="en-US"/>
          </a:p>
        </p:txBody>
      </p:sp>
      <p:sp>
        <p:nvSpPr>
          <p:cNvPr id="9" name="Footer Placeholder 3">
            <a:extLst>
              <a:ext uri="{FF2B5EF4-FFF2-40B4-BE49-F238E27FC236}">
                <a16:creationId xmlns:a16="http://schemas.microsoft.com/office/drawing/2014/main" id="{4091F6FA-435C-3441-AC05-CCB47A34EE7E}"/>
              </a:ext>
            </a:extLst>
          </p:cNvPr>
          <p:cNvSpPr>
            <a:spLocks noGrp="1"/>
          </p:cNvSpPr>
          <p:nvPr>
            <p:ph type="ftr" sz="quarter" idx="11"/>
          </p:nvPr>
        </p:nvSpPr>
        <p:spPr>
          <a:xfrm>
            <a:off x="4038600" y="5469279"/>
            <a:ext cx="4114800" cy="365125"/>
          </a:xfrm>
          <a:prstGeom prst="rect">
            <a:avLst/>
          </a:prstGeom>
        </p:spPr>
        <p:txBody>
          <a:bodyPr/>
          <a:lstStyle/>
          <a:p>
            <a:endParaRPr lang="en-US"/>
          </a:p>
        </p:txBody>
      </p:sp>
      <p:sp>
        <p:nvSpPr>
          <p:cNvPr id="10" name="Slide Number Placeholder 4">
            <a:extLst>
              <a:ext uri="{FF2B5EF4-FFF2-40B4-BE49-F238E27FC236}">
                <a16:creationId xmlns:a16="http://schemas.microsoft.com/office/drawing/2014/main" id="{C6AA0B62-C44F-7241-B4E4-B1A0DF648981}"/>
              </a:ext>
            </a:extLst>
          </p:cNvPr>
          <p:cNvSpPr>
            <a:spLocks noGrp="1"/>
          </p:cNvSpPr>
          <p:nvPr>
            <p:ph type="sldNum" sz="quarter" idx="12"/>
          </p:nvPr>
        </p:nvSpPr>
        <p:spPr>
          <a:xfrm>
            <a:off x="8610600" y="5451116"/>
            <a:ext cx="2743200" cy="365125"/>
          </a:xfrm>
          <a:prstGeom prst="rect">
            <a:avLst/>
          </a:prstGeom>
        </p:spPr>
        <p:txBody>
          <a:bodyPr/>
          <a:lstStyle/>
          <a:p>
            <a:fld id="{7A4E9FC1-05CE-2144-85E4-8B7AC2E2F0B2}" type="slidenum">
              <a:rPr lang="en-US" smtClean="0"/>
              <a:t>‹#›</a:t>
            </a:fld>
            <a:endParaRPr lang="en-US"/>
          </a:p>
        </p:txBody>
      </p:sp>
      <p:sp>
        <p:nvSpPr>
          <p:cNvPr id="12" name="Rectangle 11">
            <a:extLst>
              <a:ext uri="{FF2B5EF4-FFF2-40B4-BE49-F238E27FC236}">
                <a16:creationId xmlns:a16="http://schemas.microsoft.com/office/drawing/2014/main" id="{C178D541-3A9C-7F44-A648-CEE1110587DE}"/>
              </a:ext>
            </a:extLst>
          </p:cNvPr>
          <p:cNvSpPr/>
          <p:nvPr userDrawn="1"/>
        </p:nvSpPr>
        <p:spPr>
          <a:xfrm>
            <a:off x="0" y="5997328"/>
            <a:ext cx="12192000" cy="286795"/>
          </a:xfrm>
          <a:prstGeom prst="rect">
            <a:avLst/>
          </a:prstGeom>
          <a:solidFill>
            <a:srgbClr val="008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Icon&#10;&#10;Description automatically generated with medium confidence">
            <a:extLst>
              <a:ext uri="{FF2B5EF4-FFF2-40B4-BE49-F238E27FC236}">
                <a16:creationId xmlns:a16="http://schemas.microsoft.com/office/drawing/2014/main" id="{2C9C0F30-A5DB-7947-B02F-09E571940DFD}"/>
              </a:ext>
            </a:extLst>
          </p:cNvPr>
          <p:cNvPicPr>
            <a:picLocks noChangeAspect="1"/>
          </p:cNvPicPr>
          <p:nvPr userDrawn="1"/>
        </p:nvPicPr>
        <p:blipFill>
          <a:blip r:embed="rId2"/>
          <a:stretch>
            <a:fillRect/>
          </a:stretch>
        </p:blipFill>
        <p:spPr>
          <a:xfrm>
            <a:off x="10332720" y="6428395"/>
            <a:ext cx="1631598" cy="314312"/>
          </a:xfrm>
          <a:prstGeom prst="rect">
            <a:avLst/>
          </a:prstGeom>
        </p:spPr>
      </p:pic>
    </p:spTree>
    <p:extLst>
      <p:ext uri="{BB962C8B-B14F-4D97-AF65-F5344CB8AC3E}">
        <p14:creationId xmlns:p14="http://schemas.microsoft.com/office/powerpoint/2010/main" val="139080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ADD0D-E450-4696-A93D-42D7283A82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ED4D1C-FB23-402E-91A2-2DF90CFDC3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2A4910-6E49-487E-91EB-0AC125650F01}"/>
              </a:ext>
            </a:extLst>
          </p:cNvPr>
          <p:cNvSpPr>
            <a:spLocks noGrp="1"/>
          </p:cNvSpPr>
          <p:nvPr>
            <p:ph type="dt" sz="half" idx="10"/>
          </p:nvPr>
        </p:nvSpPr>
        <p:spPr/>
        <p:txBody>
          <a:bodyPr/>
          <a:lstStyle/>
          <a:p>
            <a:fld id="{5CCCE8A4-C6B4-4A50-AE9A-D52106755504}" type="datetimeFigureOut">
              <a:rPr lang="en-US" smtClean="0"/>
              <a:t>10/24/2021</a:t>
            </a:fld>
            <a:endParaRPr lang="en-US"/>
          </a:p>
        </p:txBody>
      </p:sp>
      <p:sp>
        <p:nvSpPr>
          <p:cNvPr id="5" name="Footer Placeholder 4">
            <a:extLst>
              <a:ext uri="{FF2B5EF4-FFF2-40B4-BE49-F238E27FC236}">
                <a16:creationId xmlns:a16="http://schemas.microsoft.com/office/drawing/2014/main" id="{D77DF301-DD6E-4583-A247-6D9E5F71B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A546F-DE75-4F95-8F3F-D4F803D429E3}"/>
              </a:ext>
            </a:extLst>
          </p:cNvPr>
          <p:cNvSpPr>
            <a:spLocks noGrp="1"/>
          </p:cNvSpPr>
          <p:nvPr>
            <p:ph type="sldNum" sz="quarter" idx="12"/>
          </p:nvPr>
        </p:nvSpPr>
        <p:spPr/>
        <p:txBody>
          <a:bodyPr/>
          <a:lstStyle/>
          <a:p>
            <a:fld id="{0DA2E45A-6DF6-441D-9E17-7E480BE556C8}" type="slidenum">
              <a:rPr lang="en-US" smtClean="0"/>
              <a:t>‹#›</a:t>
            </a:fld>
            <a:endParaRPr lang="en-US"/>
          </a:p>
        </p:txBody>
      </p:sp>
    </p:spTree>
    <p:extLst>
      <p:ext uri="{BB962C8B-B14F-4D97-AF65-F5344CB8AC3E}">
        <p14:creationId xmlns:p14="http://schemas.microsoft.com/office/powerpoint/2010/main" val="279027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09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9" r:id="rId3"/>
    <p:sldLayoutId id="2147483663" r:id="rId4"/>
    <p:sldLayoutId id="2147483664" r:id="rId5"/>
    <p:sldLayoutId id="2147483666" r:id="rId6"/>
    <p:sldLayoutId id="2147483667" r:id="rId7"/>
    <p:sldLayoutId id="2147483668" r:id="rId8"/>
    <p:sldLayoutId id="2147483670" r:id="rId9"/>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7375-7576-3645-AF3C-A1E5E6380F60}"/>
              </a:ext>
            </a:extLst>
          </p:cNvPr>
          <p:cNvSpPr txBox="1">
            <a:spLocks/>
          </p:cNvSpPr>
          <p:nvPr/>
        </p:nvSpPr>
        <p:spPr>
          <a:xfrm>
            <a:off x="1524000" y="3094665"/>
            <a:ext cx="9144000" cy="731838"/>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spc="-150" dirty="0">
                <a:solidFill>
                  <a:schemeClr val="bg1"/>
                </a:solidFill>
                <a:latin typeface="Arial" panose="020B0604020202020204" pitchFamily="34" charset="0"/>
              </a:rPr>
              <a:t>Ten Important Papers in Consultation-Liaison Psychiatry for the 2020-2021 Academic Year</a:t>
            </a:r>
            <a:r>
              <a:rPr lang="en-US" sz="4800" b="1" spc="-150" dirty="0">
                <a:solidFill>
                  <a:schemeClr val="bg1"/>
                </a:solidFill>
                <a:latin typeface="Arial" panose="020B0604020202020204" pitchFamily="34" charset="0"/>
              </a:rPr>
              <a:t>,</a:t>
            </a:r>
          </a:p>
        </p:txBody>
      </p:sp>
      <p:sp>
        <p:nvSpPr>
          <p:cNvPr id="3" name="Subtitle 2">
            <a:extLst>
              <a:ext uri="{FF2B5EF4-FFF2-40B4-BE49-F238E27FC236}">
                <a16:creationId xmlns:a16="http://schemas.microsoft.com/office/drawing/2014/main" id="{825C97AE-5E62-6949-B001-D10D9E2716D7}"/>
              </a:ext>
            </a:extLst>
          </p:cNvPr>
          <p:cNvSpPr txBox="1">
            <a:spLocks/>
          </p:cNvSpPr>
          <p:nvPr/>
        </p:nvSpPr>
        <p:spPr>
          <a:xfrm>
            <a:off x="1706880" y="4927468"/>
            <a:ext cx="9144000" cy="6039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latin typeface="Arial" panose="020B0604020202020204" pitchFamily="34" charset="0"/>
              </a:rPr>
              <a:t>Sahil Munjal, MD</a:t>
            </a:r>
          </a:p>
        </p:txBody>
      </p:sp>
      <p:sp>
        <p:nvSpPr>
          <p:cNvPr id="4" name="TextBox 3">
            <a:extLst>
              <a:ext uri="{FF2B5EF4-FFF2-40B4-BE49-F238E27FC236}">
                <a16:creationId xmlns:a16="http://schemas.microsoft.com/office/drawing/2014/main" id="{A44723A9-9B96-3448-A176-30EA898954BA}"/>
              </a:ext>
            </a:extLst>
          </p:cNvPr>
          <p:cNvSpPr txBox="1"/>
          <p:nvPr/>
        </p:nvSpPr>
        <p:spPr>
          <a:xfrm>
            <a:off x="465513" y="6074077"/>
            <a:ext cx="4186000" cy="646331"/>
          </a:xfrm>
          <a:prstGeom prst="rect">
            <a:avLst/>
          </a:prstGeom>
          <a:noFill/>
        </p:spPr>
        <p:txBody>
          <a:bodyPr wrap="square" rtlCol="0">
            <a:spAutoFit/>
          </a:bodyPr>
          <a:lstStyle/>
          <a:p>
            <a:r>
              <a:rPr lang="en-US" dirty="0">
                <a:latin typeface="Arial" panose="020B0604020202020204" pitchFamily="34" charset="0"/>
              </a:rPr>
              <a:t>10.15.2021 | Department of Psychiatry and Behavioral Health  </a:t>
            </a:r>
          </a:p>
        </p:txBody>
      </p:sp>
    </p:spTree>
    <p:extLst>
      <p:ext uri="{BB962C8B-B14F-4D97-AF65-F5344CB8AC3E}">
        <p14:creationId xmlns:p14="http://schemas.microsoft.com/office/powerpoint/2010/main" val="127974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C348-B3FC-49C7-8FB9-12BA2035AFB4}"/>
              </a:ext>
            </a:extLst>
          </p:cNvPr>
          <p:cNvSpPr>
            <a:spLocks noGrp="1"/>
          </p:cNvSpPr>
          <p:nvPr>
            <p:ph type="title"/>
          </p:nvPr>
        </p:nvSpPr>
        <p:spPr/>
        <p:txBody>
          <a:bodyPr/>
          <a:lstStyle/>
          <a:p>
            <a:r>
              <a:rPr lang="en-US" dirty="0"/>
              <a:t>Strengths</a:t>
            </a:r>
          </a:p>
        </p:txBody>
      </p:sp>
      <p:sp>
        <p:nvSpPr>
          <p:cNvPr id="3" name="Content Placeholder 2">
            <a:extLst>
              <a:ext uri="{FF2B5EF4-FFF2-40B4-BE49-F238E27FC236}">
                <a16:creationId xmlns:a16="http://schemas.microsoft.com/office/drawing/2014/main" id="{85EEB29D-8BA5-499B-9F5D-424945D575DE}"/>
              </a:ext>
            </a:extLst>
          </p:cNvPr>
          <p:cNvSpPr>
            <a:spLocks noGrp="1"/>
          </p:cNvSpPr>
          <p:nvPr>
            <p:ph idx="1"/>
          </p:nvPr>
        </p:nvSpPr>
        <p:spPr/>
        <p:txBody>
          <a:bodyPr/>
          <a:lstStyle/>
          <a:p>
            <a:r>
              <a:rPr lang="en-US" dirty="0"/>
              <a:t>First large study to examine the effects of serum Li levels on renal outcomes. </a:t>
            </a:r>
          </a:p>
          <a:p>
            <a:r>
              <a:rPr lang="en-US" dirty="0"/>
              <a:t>Study was five times larger and focused on geriatric patients.</a:t>
            </a:r>
          </a:p>
          <a:p>
            <a:r>
              <a:rPr lang="en-US" dirty="0"/>
              <a:t>VPA users were chosen as a control to reduce confounding by indication and relevant physical comorbidities. </a:t>
            </a:r>
          </a:p>
        </p:txBody>
      </p:sp>
    </p:spTree>
    <p:extLst>
      <p:ext uri="{BB962C8B-B14F-4D97-AF65-F5344CB8AC3E}">
        <p14:creationId xmlns:p14="http://schemas.microsoft.com/office/powerpoint/2010/main" val="274254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F61E-65E0-4904-B600-E5A1246C8746}"/>
              </a:ext>
            </a:extLst>
          </p:cNvPr>
          <p:cNvSpPr>
            <a:spLocks noGrp="1"/>
          </p:cNvSpPr>
          <p:nvPr>
            <p:ph type="title"/>
          </p:nvPr>
        </p:nvSpPr>
        <p:spPr/>
        <p:txBody>
          <a:bodyPr/>
          <a:lstStyle/>
          <a:p>
            <a:r>
              <a:rPr lang="en-US" dirty="0"/>
              <a:t>Weakness</a:t>
            </a:r>
          </a:p>
        </p:txBody>
      </p:sp>
      <p:sp>
        <p:nvSpPr>
          <p:cNvPr id="3" name="Content Placeholder 2">
            <a:extLst>
              <a:ext uri="{FF2B5EF4-FFF2-40B4-BE49-F238E27FC236}">
                <a16:creationId xmlns:a16="http://schemas.microsoft.com/office/drawing/2014/main" id="{4AC76AA2-8BF5-40E3-B9CC-40270941AEB0}"/>
              </a:ext>
            </a:extLst>
          </p:cNvPr>
          <p:cNvSpPr>
            <a:spLocks noGrp="1"/>
          </p:cNvSpPr>
          <p:nvPr>
            <p:ph idx="1"/>
          </p:nvPr>
        </p:nvSpPr>
        <p:spPr/>
        <p:txBody>
          <a:bodyPr/>
          <a:lstStyle/>
          <a:p>
            <a:r>
              <a:rPr lang="en-US" dirty="0"/>
              <a:t>Despite the use of a propensity score, there may be residual confounding. </a:t>
            </a:r>
          </a:p>
          <a:p>
            <a:r>
              <a:rPr lang="en-US" dirty="0"/>
              <a:t>Secondary analysis (lithium levels and renal decline) may have been underpowered.</a:t>
            </a:r>
          </a:p>
        </p:txBody>
      </p:sp>
    </p:spTree>
    <p:extLst>
      <p:ext uri="{BB962C8B-B14F-4D97-AF65-F5344CB8AC3E}">
        <p14:creationId xmlns:p14="http://schemas.microsoft.com/office/powerpoint/2010/main" val="2723112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81B-B1BA-4214-9B9B-FAB488502852}"/>
              </a:ext>
            </a:extLst>
          </p:cNvPr>
          <p:cNvSpPr>
            <a:spLocks noGrp="1"/>
          </p:cNvSpPr>
          <p:nvPr>
            <p:ph type="title"/>
          </p:nvPr>
        </p:nvSpPr>
        <p:spPr/>
        <p:txBody>
          <a:bodyPr/>
          <a:lstStyle/>
          <a:p>
            <a:r>
              <a:rPr lang="en-US" dirty="0"/>
              <a:t>Relevance</a:t>
            </a:r>
          </a:p>
        </p:txBody>
      </p:sp>
      <p:sp>
        <p:nvSpPr>
          <p:cNvPr id="3" name="Content Placeholder 2">
            <a:extLst>
              <a:ext uri="{FF2B5EF4-FFF2-40B4-BE49-F238E27FC236}">
                <a16:creationId xmlns:a16="http://schemas.microsoft.com/office/drawing/2014/main" id="{9BBA22A7-03BB-427E-AB1B-288CC9E64966}"/>
              </a:ext>
            </a:extLst>
          </p:cNvPr>
          <p:cNvSpPr>
            <a:spLocks noGrp="1"/>
          </p:cNvSpPr>
          <p:nvPr>
            <p:ph idx="1"/>
          </p:nvPr>
        </p:nvSpPr>
        <p:spPr>
          <a:xfrm>
            <a:off x="838200" y="1309816"/>
            <a:ext cx="10858500" cy="4899969"/>
          </a:xfrm>
        </p:spPr>
        <p:txBody>
          <a:bodyPr>
            <a:normAutofit fontScale="92500" lnSpcReduction="20000"/>
          </a:bodyPr>
          <a:lstStyle/>
          <a:p>
            <a:r>
              <a:rPr lang="en-US" dirty="0"/>
              <a:t>Substantial association between Li use and clinically important decrease in renal function</a:t>
            </a:r>
          </a:p>
          <a:p>
            <a:r>
              <a:rPr lang="en-US" dirty="0"/>
              <a:t>Association appears smaller than previously reported. </a:t>
            </a:r>
          </a:p>
          <a:p>
            <a:r>
              <a:rPr lang="en-US" dirty="0"/>
              <a:t>Lower levels (≤ 0.7 mmol/L) may be helpful at mitigating the risk. </a:t>
            </a:r>
          </a:p>
          <a:p>
            <a:r>
              <a:rPr lang="en-US" dirty="0"/>
              <a:t>Psychiatric stability and neuroprotective effects with Li are likely observed at &lt; 0.7 mmol/L for most older adults.  </a:t>
            </a:r>
          </a:p>
          <a:p>
            <a:r>
              <a:rPr lang="en-US" dirty="0"/>
              <a:t>Lower levels (0.4–0.7 mmol/L) have been recommended to minimize toxicity, while having clinical effectiveness in OABD and late-life depression). </a:t>
            </a:r>
          </a:p>
          <a:p>
            <a:r>
              <a:rPr lang="en-US" dirty="0"/>
              <a:t> GERI-BD trial Li head-to-head utility was confirmed vs valproate for mania/hypomania, with mean maximum lithium level of 0.76 mmol/L. </a:t>
            </a:r>
          </a:p>
          <a:p>
            <a:r>
              <a:rPr lang="en-US" dirty="0"/>
              <a:t>Levels of 0.3–0.6 mmol/L have been helpful for geriatric bipolar depression and maintenance.</a:t>
            </a:r>
          </a:p>
        </p:txBody>
      </p:sp>
    </p:spTree>
    <p:extLst>
      <p:ext uri="{BB962C8B-B14F-4D97-AF65-F5344CB8AC3E}">
        <p14:creationId xmlns:p14="http://schemas.microsoft.com/office/powerpoint/2010/main" val="59621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04A1A-65F2-42D1-892F-A4D3DE91F6BE}"/>
              </a:ext>
            </a:extLst>
          </p:cNvPr>
          <p:cNvSpPr>
            <a:spLocks noGrp="1"/>
          </p:cNvSpPr>
          <p:nvPr>
            <p:ph type="title"/>
          </p:nvPr>
        </p:nvSpPr>
        <p:spPr/>
        <p:txBody>
          <a:bodyPr/>
          <a:lstStyle/>
          <a:p>
            <a:r>
              <a:rPr lang="en-US" dirty="0"/>
              <a:t>Relevance </a:t>
            </a:r>
          </a:p>
        </p:txBody>
      </p:sp>
      <p:sp>
        <p:nvSpPr>
          <p:cNvPr id="3" name="Content Placeholder 2">
            <a:extLst>
              <a:ext uri="{FF2B5EF4-FFF2-40B4-BE49-F238E27FC236}">
                <a16:creationId xmlns:a16="http://schemas.microsoft.com/office/drawing/2014/main" id="{B616C479-6D10-42B4-A3FB-7C3C3DD69B1A}"/>
              </a:ext>
            </a:extLst>
          </p:cNvPr>
          <p:cNvSpPr>
            <a:spLocks noGrp="1"/>
          </p:cNvSpPr>
          <p:nvPr>
            <p:ph idx="1"/>
          </p:nvPr>
        </p:nvSpPr>
        <p:spPr>
          <a:xfrm>
            <a:off x="533400" y="742156"/>
            <a:ext cx="10515600" cy="3422162"/>
          </a:xfrm>
        </p:spPr>
        <p:txBody>
          <a:bodyPr/>
          <a:lstStyle/>
          <a:p>
            <a:endParaRPr lang="en-US" dirty="0"/>
          </a:p>
          <a:p>
            <a:r>
              <a:rPr lang="en-US" dirty="0"/>
              <a:t>Study reinforces the need for increased monitoring of Li levels and eGFR in older adults.</a:t>
            </a:r>
          </a:p>
          <a:p>
            <a:r>
              <a:rPr lang="en-US" dirty="0"/>
              <a:t>APA guidelines</a:t>
            </a:r>
          </a:p>
          <a:p>
            <a:pPr lvl="1">
              <a:buFontTx/>
              <a:buChar char="-"/>
            </a:pPr>
            <a:r>
              <a:rPr lang="en-US" dirty="0"/>
              <a:t>Li levels- 5days after initiating and after each dose adjustment. Minimum every 6 months in stable patients</a:t>
            </a:r>
          </a:p>
          <a:p>
            <a:pPr lvl="1">
              <a:buFontTx/>
              <a:buChar char="-"/>
            </a:pPr>
            <a:r>
              <a:rPr lang="en-US" dirty="0"/>
              <a:t>Renal function- every 2–3 months for the first 6 months, then every 6–12 months thereafter</a:t>
            </a:r>
          </a:p>
          <a:p>
            <a:pPr algn="l"/>
            <a:r>
              <a:rPr lang="en-US" dirty="0">
                <a:latin typeface="+mj-lt"/>
              </a:rPr>
              <a:t>CKD patients continued Li </a:t>
            </a:r>
            <a:r>
              <a:rPr lang="en-US" sz="2800" b="0" i="0" u="none" strike="noStrike" baseline="0" dirty="0">
                <a:latin typeface="+mj-lt"/>
              </a:rPr>
              <a:t>may not necessarily have an increased risk of developing end-stage CKD. </a:t>
            </a:r>
            <a:endParaRPr lang="en-US" dirty="0">
              <a:latin typeface="+mj-lt"/>
            </a:endParaRPr>
          </a:p>
          <a:p>
            <a:r>
              <a:rPr lang="en-US" dirty="0"/>
              <a:t>The decision to discontinue Li should thus only be taken after careful assessment of the benefits and risks.</a:t>
            </a:r>
          </a:p>
          <a:p>
            <a:endParaRPr lang="en-US" dirty="0"/>
          </a:p>
        </p:txBody>
      </p:sp>
    </p:spTree>
    <p:extLst>
      <p:ext uri="{BB962C8B-B14F-4D97-AF65-F5344CB8AC3E}">
        <p14:creationId xmlns:p14="http://schemas.microsoft.com/office/powerpoint/2010/main" val="1382804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1987-BFDC-4117-950A-C98725DE0EA6}"/>
              </a:ext>
            </a:extLst>
          </p:cNvPr>
          <p:cNvSpPr>
            <a:spLocks noGrp="1"/>
          </p:cNvSpPr>
          <p:nvPr>
            <p:ph type="ctrTitle"/>
          </p:nvPr>
        </p:nvSpPr>
        <p:spPr>
          <a:xfrm>
            <a:off x="1524000" y="1969836"/>
            <a:ext cx="9144000" cy="2387600"/>
          </a:xfrm>
        </p:spPr>
        <p:txBody>
          <a:bodyPr>
            <a:normAutofit fontScale="90000"/>
          </a:bodyPr>
          <a:lstStyle/>
          <a:p>
            <a:r>
              <a:rPr lang="en-US" dirty="0"/>
              <a:t>SSRI/SNRI Therapy is Associated With a Higher Risk of Gastrointestinal Bleeding in LVAD Patients</a:t>
            </a:r>
            <a:br>
              <a:rPr lang="en-US" dirty="0"/>
            </a:br>
            <a:endParaRPr lang="en-US" dirty="0"/>
          </a:p>
        </p:txBody>
      </p:sp>
      <p:sp>
        <p:nvSpPr>
          <p:cNvPr id="3" name="Subtitle 2">
            <a:extLst>
              <a:ext uri="{FF2B5EF4-FFF2-40B4-BE49-F238E27FC236}">
                <a16:creationId xmlns:a16="http://schemas.microsoft.com/office/drawing/2014/main" id="{0F782A3B-E8A4-4666-AAE6-4A2855C9FC1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7401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1B12-7C8D-471D-AD96-15EB8CDB755C}"/>
              </a:ext>
            </a:extLst>
          </p:cNvPr>
          <p:cNvSpPr>
            <a:spLocks noGrp="1"/>
          </p:cNvSpPr>
          <p:nvPr>
            <p:ph type="title"/>
          </p:nvPr>
        </p:nvSpPr>
        <p:spPr/>
        <p:txBody>
          <a:bodyPr/>
          <a:lstStyle/>
          <a:p>
            <a:r>
              <a:rPr lang="en-US" dirty="0"/>
              <a:t>Type of study</a:t>
            </a:r>
          </a:p>
        </p:txBody>
      </p:sp>
      <p:sp>
        <p:nvSpPr>
          <p:cNvPr id="3" name="Content Placeholder 2">
            <a:extLst>
              <a:ext uri="{FF2B5EF4-FFF2-40B4-BE49-F238E27FC236}">
                <a16:creationId xmlns:a16="http://schemas.microsoft.com/office/drawing/2014/main" id="{AC8132C6-914A-40E0-8936-588FEA838803}"/>
              </a:ext>
            </a:extLst>
          </p:cNvPr>
          <p:cNvSpPr>
            <a:spLocks noGrp="1"/>
          </p:cNvSpPr>
          <p:nvPr>
            <p:ph idx="1"/>
          </p:nvPr>
        </p:nvSpPr>
        <p:spPr/>
        <p:txBody>
          <a:bodyPr/>
          <a:lstStyle/>
          <a:p>
            <a:r>
              <a:rPr lang="en-US" dirty="0"/>
              <a:t>Cohort study</a:t>
            </a:r>
          </a:p>
        </p:txBody>
      </p:sp>
    </p:spTree>
    <p:extLst>
      <p:ext uri="{BB962C8B-B14F-4D97-AF65-F5344CB8AC3E}">
        <p14:creationId xmlns:p14="http://schemas.microsoft.com/office/powerpoint/2010/main" val="365220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73CB-0358-4D91-BFDF-B0F08A356CB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D301A8F-D871-46AF-94B4-35186300F42F}"/>
              </a:ext>
            </a:extLst>
          </p:cNvPr>
          <p:cNvSpPr>
            <a:spLocks noGrp="1"/>
          </p:cNvSpPr>
          <p:nvPr>
            <p:ph idx="1"/>
          </p:nvPr>
        </p:nvSpPr>
        <p:spPr>
          <a:xfrm>
            <a:off x="838200" y="1188811"/>
            <a:ext cx="10515600" cy="3422162"/>
          </a:xfrm>
        </p:spPr>
        <p:txBody>
          <a:bodyPr/>
          <a:lstStyle/>
          <a:p>
            <a:r>
              <a:rPr lang="en-US" sz="2400" dirty="0"/>
              <a:t>LVADs are the most common type of mechanical circulatory support device used for management of HF.</a:t>
            </a:r>
          </a:p>
          <a:p>
            <a:r>
              <a:rPr lang="en-US" sz="2400" dirty="0"/>
              <a:t>Destination therapy vs BTT</a:t>
            </a:r>
          </a:p>
          <a:p>
            <a:r>
              <a:rPr lang="en-US" sz="2400" dirty="0"/>
              <a:t>GIB is common complication(15%–61%). Most common cause of 30-day readmission</a:t>
            </a:r>
          </a:p>
          <a:p>
            <a:r>
              <a:rPr lang="en-US" sz="2400" dirty="0"/>
              <a:t>Risk factors- </a:t>
            </a:r>
          </a:p>
          <a:p>
            <a:pPr lvl="1"/>
            <a:r>
              <a:rPr lang="en-US" dirty="0"/>
              <a:t>Antiplatelet				</a:t>
            </a:r>
          </a:p>
          <a:p>
            <a:pPr lvl="1"/>
            <a:r>
              <a:rPr lang="en-US" dirty="0"/>
              <a:t>Anticoagulant therapy</a:t>
            </a:r>
          </a:p>
          <a:p>
            <a:pPr lvl="1"/>
            <a:r>
              <a:rPr lang="en-US" dirty="0"/>
              <a:t>Arteriovenous malformations</a:t>
            </a:r>
          </a:p>
          <a:p>
            <a:pPr lvl="1"/>
            <a:r>
              <a:rPr lang="en-US" dirty="0"/>
              <a:t>Hepatic dysfunction from post-implant RV failure </a:t>
            </a:r>
          </a:p>
          <a:p>
            <a:pPr lvl="1"/>
            <a:r>
              <a:rPr lang="en-US" dirty="0"/>
              <a:t>Acquired von Willebrand syndrome</a:t>
            </a:r>
          </a:p>
          <a:p>
            <a:pPr lvl="1"/>
            <a:r>
              <a:rPr lang="en-US" dirty="0"/>
              <a:t>Increased shear stress/intraluminal pressure </a:t>
            </a:r>
            <a:r>
              <a:rPr lang="en-US" dirty="0">
                <a:sym typeface="Wingdings" panose="05000000000000000000" pitchFamily="2" charset="2"/>
              </a:rPr>
              <a:t> </a:t>
            </a:r>
            <a:r>
              <a:rPr lang="en-US" dirty="0"/>
              <a:t>angiodysplasia. </a:t>
            </a:r>
          </a:p>
          <a:p>
            <a:endParaRPr lang="en-US" dirty="0"/>
          </a:p>
        </p:txBody>
      </p:sp>
    </p:spTree>
    <p:extLst>
      <p:ext uri="{BB962C8B-B14F-4D97-AF65-F5344CB8AC3E}">
        <p14:creationId xmlns:p14="http://schemas.microsoft.com/office/powerpoint/2010/main" val="2703850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2CF1-9926-4F42-8C17-DCB0C8E6BD2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C86F740-AA52-473C-940E-816F6F9277C9}"/>
              </a:ext>
            </a:extLst>
          </p:cNvPr>
          <p:cNvSpPr>
            <a:spLocks noGrp="1"/>
          </p:cNvSpPr>
          <p:nvPr>
            <p:ph idx="1"/>
          </p:nvPr>
        </p:nvSpPr>
        <p:spPr>
          <a:xfrm>
            <a:off x="838200" y="1430209"/>
            <a:ext cx="10515600" cy="3422162"/>
          </a:xfrm>
        </p:spPr>
        <p:txBody>
          <a:bodyPr/>
          <a:lstStyle/>
          <a:p>
            <a:r>
              <a:rPr lang="en-US" dirty="0"/>
              <a:t>Serotonin is a platelet activator and potentiator of ADP-induced aggregation. </a:t>
            </a:r>
          </a:p>
          <a:p>
            <a:r>
              <a:rPr lang="en-US" dirty="0"/>
              <a:t>Inhibition of platelet serotonin uptake and subsequent reduction in intra-cellular serotonin stored in granules is thought to lead to platelet dysfunction. </a:t>
            </a:r>
          </a:p>
          <a:p>
            <a:r>
              <a:rPr lang="en-US" dirty="0"/>
              <a:t>Downregulation of serotonin signaling may lead to a hemorrhagic, or anti-thrombotic, diathesis.</a:t>
            </a:r>
          </a:p>
          <a:p>
            <a:r>
              <a:rPr lang="en-US" dirty="0"/>
              <a:t>SRIs increased risk of bleeding OR 1.16- to 2.36 . The risk is synergistic between SRIs and NSAIDs, OR range 3.17-10.9. </a:t>
            </a:r>
          </a:p>
          <a:p>
            <a:endParaRPr lang="en-US" dirty="0"/>
          </a:p>
        </p:txBody>
      </p:sp>
    </p:spTree>
    <p:extLst>
      <p:ext uri="{BB962C8B-B14F-4D97-AF65-F5344CB8AC3E}">
        <p14:creationId xmlns:p14="http://schemas.microsoft.com/office/powerpoint/2010/main" val="426697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E4EE0-442C-41D6-B454-A9A2D983135C}"/>
              </a:ext>
            </a:extLst>
          </p:cNvPr>
          <p:cNvSpPr>
            <a:spLocks noGrp="1"/>
          </p:cNvSpPr>
          <p:nvPr>
            <p:ph type="title"/>
          </p:nvPr>
        </p:nvSpPr>
        <p:spPr/>
        <p:txBody>
          <a:bodyPr/>
          <a:lstStyle/>
          <a:p>
            <a:r>
              <a:rPr lang="en-US" dirty="0"/>
              <a:t>Study </a:t>
            </a:r>
          </a:p>
        </p:txBody>
      </p:sp>
      <p:sp>
        <p:nvSpPr>
          <p:cNvPr id="3" name="Content Placeholder 2">
            <a:extLst>
              <a:ext uri="{FF2B5EF4-FFF2-40B4-BE49-F238E27FC236}">
                <a16:creationId xmlns:a16="http://schemas.microsoft.com/office/drawing/2014/main" id="{4219B776-3F30-4C3F-8E0D-7E0CAAB27239}"/>
              </a:ext>
            </a:extLst>
          </p:cNvPr>
          <p:cNvSpPr>
            <a:spLocks noGrp="1"/>
          </p:cNvSpPr>
          <p:nvPr>
            <p:ph idx="1"/>
          </p:nvPr>
        </p:nvSpPr>
        <p:spPr/>
        <p:txBody>
          <a:bodyPr/>
          <a:lstStyle/>
          <a:p>
            <a:r>
              <a:rPr lang="en-US" dirty="0"/>
              <a:t>Primary outcome-  post-LVAD GIB </a:t>
            </a:r>
          </a:p>
          <a:p>
            <a:r>
              <a:rPr lang="en-US" dirty="0"/>
              <a:t>Secondary outcome- GIB due to AVMs. </a:t>
            </a:r>
          </a:p>
          <a:p>
            <a:r>
              <a:rPr lang="en-US" dirty="0"/>
              <a:t>GIB - medical record confirmed by +</a:t>
            </a:r>
            <a:r>
              <a:rPr lang="en-US" dirty="0" err="1"/>
              <a:t>ve</a:t>
            </a:r>
            <a:r>
              <a:rPr lang="en-US" dirty="0"/>
              <a:t> stool Hemoccult test or endoscopic study. </a:t>
            </a:r>
          </a:p>
          <a:p>
            <a:r>
              <a:rPr lang="en-US" dirty="0"/>
              <a:t>GI bleeding by AVM-  visualization of an AVM on endoscopic procedure or capsule endoscopy without other documented source of GIB.</a:t>
            </a:r>
          </a:p>
          <a:p>
            <a:endParaRPr lang="en-US" dirty="0"/>
          </a:p>
        </p:txBody>
      </p:sp>
    </p:spTree>
    <p:extLst>
      <p:ext uri="{BB962C8B-B14F-4D97-AF65-F5344CB8AC3E}">
        <p14:creationId xmlns:p14="http://schemas.microsoft.com/office/powerpoint/2010/main" val="1316302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A22B-B7B8-4D82-A16A-35A42E80C4CC}"/>
              </a:ext>
            </a:extLst>
          </p:cNvPr>
          <p:cNvSpPr>
            <a:spLocks noGrp="1"/>
          </p:cNvSpPr>
          <p:nvPr>
            <p:ph type="title"/>
          </p:nvPr>
        </p:nvSpPr>
        <p:spPr>
          <a:xfrm>
            <a:off x="971550" y="246063"/>
            <a:ext cx="10515600" cy="1325563"/>
          </a:xfrm>
        </p:spPr>
        <p:txBody>
          <a:bodyPr/>
          <a:lstStyle/>
          <a:p>
            <a:r>
              <a:rPr lang="en-US" dirty="0"/>
              <a:t>Findings </a:t>
            </a:r>
          </a:p>
        </p:txBody>
      </p:sp>
      <p:graphicFrame>
        <p:nvGraphicFramePr>
          <p:cNvPr id="6" name="Chart 5">
            <a:extLst>
              <a:ext uri="{FF2B5EF4-FFF2-40B4-BE49-F238E27FC236}">
                <a16:creationId xmlns:a16="http://schemas.microsoft.com/office/drawing/2014/main" id="{92D18AF0-5B10-4B0E-9CDF-72703E4A5177}"/>
              </a:ext>
            </a:extLst>
          </p:cNvPr>
          <p:cNvGraphicFramePr/>
          <p:nvPr>
            <p:extLst>
              <p:ext uri="{D42A27DB-BD31-4B8C-83A1-F6EECF244321}">
                <p14:modId xmlns:p14="http://schemas.microsoft.com/office/powerpoint/2010/main" val="103244165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06E3810-33BB-4CD9-8F01-20F2915E8C0A}"/>
              </a:ext>
            </a:extLst>
          </p:cNvPr>
          <p:cNvSpPr txBox="1"/>
          <p:nvPr/>
        </p:nvSpPr>
        <p:spPr>
          <a:xfrm>
            <a:off x="3752850" y="1733550"/>
            <a:ext cx="1238250" cy="646331"/>
          </a:xfrm>
          <a:prstGeom prst="rect">
            <a:avLst/>
          </a:prstGeom>
          <a:noFill/>
        </p:spPr>
        <p:txBody>
          <a:bodyPr wrap="square" rtlCol="0">
            <a:spAutoFit/>
          </a:bodyPr>
          <a:lstStyle/>
          <a:p>
            <a:r>
              <a:rPr lang="en-US" dirty="0"/>
              <a:t>RR 1.46</a:t>
            </a:r>
          </a:p>
          <a:p>
            <a:r>
              <a:rPr lang="en-US" dirty="0"/>
              <a:t>P=0.03</a:t>
            </a:r>
          </a:p>
        </p:txBody>
      </p:sp>
      <p:sp>
        <p:nvSpPr>
          <p:cNvPr id="8" name="TextBox 7">
            <a:extLst>
              <a:ext uri="{FF2B5EF4-FFF2-40B4-BE49-F238E27FC236}">
                <a16:creationId xmlns:a16="http://schemas.microsoft.com/office/drawing/2014/main" id="{DADE09FF-AEF2-4C1F-9B23-E85EBAB1F92F}"/>
              </a:ext>
            </a:extLst>
          </p:cNvPr>
          <p:cNvSpPr txBox="1"/>
          <p:nvPr/>
        </p:nvSpPr>
        <p:spPr>
          <a:xfrm rot="16200000">
            <a:off x="-454367" y="3450368"/>
            <a:ext cx="4540936" cy="369332"/>
          </a:xfrm>
          <a:prstGeom prst="rect">
            <a:avLst/>
          </a:prstGeom>
          <a:noFill/>
        </p:spPr>
        <p:txBody>
          <a:bodyPr wrap="square" rtlCol="0">
            <a:spAutoFit/>
          </a:bodyPr>
          <a:lstStyle/>
          <a:p>
            <a:r>
              <a:rPr lang="en-US" dirty="0"/>
              <a:t>Percent with GIB or GIB-AVM</a:t>
            </a:r>
          </a:p>
        </p:txBody>
      </p:sp>
    </p:spTree>
    <p:extLst>
      <p:ext uri="{BB962C8B-B14F-4D97-AF65-F5344CB8AC3E}">
        <p14:creationId xmlns:p14="http://schemas.microsoft.com/office/powerpoint/2010/main" val="103386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BE82F-BA1D-440B-8966-27B27BAD3E25}"/>
              </a:ext>
            </a:extLst>
          </p:cNvPr>
          <p:cNvSpPr>
            <a:spLocks noGrp="1"/>
          </p:cNvSpPr>
          <p:nvPr>
            <p:ph type="ctrTitle"/>
          </p:nvPr>
        </p:nvSpPr>
        <p:spPr>
          <a:xfrm>
            <a:off x="1636542" y="4209526"/>
            <a:ext cx="9144000" cy="1630763"/>
          </a:xfrm>
        </p:spPr>
        <p:txBody>
          <a:bodyPr>
            <a:normAutofit fontScale="90000"/>
          </a:bodyPr>
          <a:lstStyle/>
          <a:p>
            <a:r>
              <a:rPr lang="en-US" dirty="0"/>
              <a:t>Association of Lithium Use and a Higher Serum Concentration of Lithium With the Risk of Declining Renal Function in Older Adults: A Population-Based Cohort Study</a:t>
            </a:r>
          </a:p>
        </p:txBody>
      </p:sp>
      <p:sp>
        <p:nvSpPr>
          <p:cNvPr id="3" name="Subtitle 2">
            <a:extLst>
              <a:ext uri="{FF2B5EF4-FFF2-40B4-BE49-F238E27FC236}">
                <a16:creationId xmlns:a16="http://schemas.microsoft.com/office/drawing/2014/main" id="{46DB9917-D797-4BDE-B62F-38E093FEEB5F}"/>
              </a:ext>
            </a:extLst>
          </p:cNvPr>
          <p:cNvSpPr>
            <a:spLocks noGrp="1"/>
          </p:cNvSpPr>
          <p:nvPr>
            <p:ph type="subTitle" idx="1"/>
          </p:nvPr>
        </p:nvSpPr>
        <p:spPr>
          <a:xfrm>
            <a:off x="1636542" y="3779203"/>
            <a:ext cx="9144000" cy="1655762"/>
          </a:xfrm>
        </p:spPr>
        <p:txBody>
          <a:bodyPr/>
          <a:lstStyle/>
          <a:p>
            <a:endParaRPr lang="en-US" dirty="0"/>
          </a:p>
        </p:txBody>
      </p:sp>
    </p:spTree>
    <p:extLst>
      <p:ext uri="{BB962C8B-B14F-4D97-AF65-F5344CB8AC3E}">
        <p14:creationId xmlns:p14="http://schemas.microsoft.com/office/powerpoint/2010/main" val="633752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67BD-6E29-4F82-99AB-45AD981B90F1}"/>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247713B0-9068-4D8D-BF4C-6D6318BED3D2}"/>
              </a:ext>
            </a:extLst>
          </p:cNvPr>
          <p:cNvSpPr>
            <a:spLocks noGrp="1"/>
          </p:cNvSpPr>
          <p:nvPr>
            <p:ph idx="1"/>
          </p:nvPr>
        </p:nvSpPr>
        <p:spPr>
          <a:xfrm>
            <a:off x="838200" y="1480569"/>
            <a:ext cx="10515600" cy="3422162"/>
          </a:xfrm>
        </p:spPr>
        <p:txBody>
          <a:bodyPr/>
          <a:lstStyle/>
          <a:p>
            <a:r>
              <a:rPr lang="en-US" dirty="0">
                <a:latin typeface="+mj-lt"/>
              </a:rPr>
              <a:t>In total, GIB occurred in 85 patients (35%) with 55% of all first GIBs due to AVMs.</a:t>
            </a:r>
          </a:p>
          <a:p>
            <a:r>
              <a:rPr lang="en-US" dirty="0"/>
              <a:t>SSRI/SNRI status remained independently associated with GIB risk (OR 1.78, p = 0.045)</a:t>
            </a:r>
          </a:p>
          <a:p>
            <a:r>
              <a:rPr lang="en-US" dirty="0"/>
              <a:t>For total GIB, the number needed to harm (NNH) was 7.6 in the SSRI/SNRI arm </a:t>
            </a:r>
          </a:p>
          <a:p>
            <a:r>
              <a:rPr lang="en-US" dirty="0"/>
              <a:t>Proportion of total bleeds due to AVMs was similar in the SSRI/SNRI and non-SSRI/SNRI groups. </a:t>
            </a:r>
          </a:p>
          <a:p>
            <a:r>
              <a:rPr lang="en-US" dirty="0"/>
              <a:t>SSRI/SNRI therapy was associated with AVM-related GIB, non significant after adjustment </a:t>
            </a:r>
          </a:p>
        </p:txBody>
      </p:sp>
    </p:spTree>
    <p:extLst>
      <p:ext uri="{BB962C8B-B14F-4D97-AF65-F5344CB8AC3E}">
        <p14:creationId xmlns:p14="http://schemas.microsoft.com/office/powerpoint/2010/main" val="2281148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5D19-6CD8-487B-A52C-7265CBE4C2C6}"/>
              </a:ext>
            </a:extLst>
          </p:cNvPr>
          <p:cNvSpPr>
            <a:spLocks noGrp="1"/>
          </p:cNvSpPr>
          <p:nvPr>
            <p:ph type="title"/>
          </p:nvPr>
        </p:nvSpPr>
        <p:spPr/>
        <p:txBody>
          <a:bodyPr/>
          <a:lstStyle/>
          <a:p>
            <a:r>
              <a:rPr lang="en-US" dirty="0"/>
              <a:t>Strength &amp; Weakness</a:t>
            </a:r>
          </a:p>
        </p:txBody>
      </p:sp>
      <p:sp>
        <p:nvSpPr>
          <p:cNvPr id="3" name="Content Placeholder 2">
            <a:extLst>
              <a:ext uri="{FF2B5EF4-FFF2-40B4-BE49-F238E27FC236}">
                <a16:creationId xmlns:a16="http://schemas.microsoft.com/office/drawing/2014/main" id="{CC7F3347-B4B4-4835-A240-9E845E27ECD0}"/>
              </a:ext>
            </a:extLst>
          </p:cNvPr>
          <p:cNvSpPr>
            <a:spLocks noGrp="1"/>
          </p:cNvSpPr>
          <p:nvPr>
            <p:ph idx="1"/>
          </p:nvPr>
        </p:nvSpPr>
        <p:spPr/>
        <p:txBody>
          <a:bodyPr>
            <a:normAutofit/>
          </a:bodyPr>
          <a:lstStyle/>
          <a:p>
            <a:r>
              <a:rPr lang="en-US" dirty="0">
                <a:latin typeface="+mj-lt"/>
              </a:rPr>
              <a:t>M</a:t>
            </a:r>
            <a:r>
              <a:rPr lang="en-US" sz="2800" b="0" i="0" u="none" strike="noStrike" baseline="0" dirty="0">
                <a:latin typeface="+mj-lt"/>
              </a:rPr>
              <a:t>ulti-institutional analysis</a:t>
            </a:r>
            <a:endParaRPr lang="en-US" dirty="0">
              <a:latin typeface="+mj-lt"/>
            </a:endParaRPr>
          </a:p>
          <a:p>
            <a:r>
              <a:rPr lang="en-US" dirty="0">
                <a:latin typeface="+mj-lt"/>
              </a:rPr>
              <a:t>N was s</a:t>
            </a:r>
            <a:r>
              <a:rPr lang="en-US" sz="2800" b="0" i="0" u="none" strike="noStrike" baseline="0" dirty="0">
                <a:latin typeface="+mj-lt"/>
              </a:rPr>
              <a:t>mall </a:t>
            </a:r>
          </a:p>
          <a:p>
            <a:r>
              <a:rPr lang="en-US" dirty="0">
                <a:latin typeface="+mj-lt"/>
              </a:rPr>
              <a:t>U</a:t>
            </a:r>
            <a:r>
              <a:rPr lang="en-US" sz="2800" b="0" i="0" u="none" strike="noStrike" baseline="0" dirty="0">
                <a:latin typeface="+mj-lt"/>
              </a:rPr>
              <a:t>nable to quantify time in therapeutic range for INR in each study arm</a:t>
            </a:r>
          </a:p>
          <a:p>
            <a:r>
              <a:rPr lang="en-US" dirty="0">
                <a:latin typeface="+mj-lt"/>
              </a:rPr>
              <a:t>P</a:t>
            </a:r>
            <a:r>
              <a:rPr lang="en-US" sz="2800" b="0" i="0" u="none" strike="noStrike" baseline="0" dirty="0">
                <a:latin typeface="+mj-lt"/>
              </a:rPr>
              <a:t>reponderance of patients with axial- flow Heartmate II LVAD.</a:t>
            </a:r>
          </a:p>
          <a:p>
            <a:r>
              <a:rPr lang="en-US" sz="2800" b="0" i="0" u="none" strike="noStrike" baseline="0" dirty="0">
                <a:latin typeface="+mj-lt"/>
              </a:rPr>
              <a:t>All SSRI was considered equal</a:t>
            </a:r>
            <a:endParaRPr lang="en-US" dirty="0">
              <a:latin typeface="+mj-lt"/>
            </a:endParaRPr>
          </a:p>
        </p:txBody>
      </p:sp>
    </p:spTree>
    <p:extLst>
      <p:ext uri="{BB962C8B-B14F-4D97-AF65-F5344CB8AC3E}">
        <p14:creationId xmlns:p14="http://schemas.microsoft.com/office/powerpoint/2010/main" val="3067599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3466-5E3B-4737-B007-796ACA1E14DF}"/>
              </a:ext>
            </a:extLst>
          </p:cNvPr>
          <p:cNvSpPr>
            <a:spLocks noGrp="1"/>
          </p:cNvSpPr>
          <p:nvPr>
            <p:ph type="title"/>
          </p:nvPr>
        </p:nvSpPr>
        <p:spPr/>
        <p:txBody>
          <a:bodyPr/>
          <a:lstStyle/>
          <a:p>
            <a:r>
              <a:rPr lang="en-US" dirty="0"/>
              <a:t>Relevance </a:t>
            </a:r>
          </a:p>
        </p:txBody>
      </p:sp>
      <p:sp>
        <p:nvSpPr>
          <p:cNvPr id="3" name="Content Placeholder 2">
            <a:extLst>
              <a:ext uri="{FF2B5EF4-FFF2-40B4-BE49-F238E27FC236}">
                <a16:creationId xmlns:a16="http://schemas.microsoft.com/office/drawing/2014/main" id="{2F72F7D2-8ED3-4AAF-9A62-F805C6D6E5AD}"/>
              </a:ext>
            </a:extLst>
          </p:cNvPr>
          <p:cNvSpPr>
            <a:spLocks noGrp="1"/>
          </p:cNvSpPr>
          <p:nvPr>
            <p:ph idx="1"/>
          </p:nvPr>
        </p:nvSpPr>
        <p:spPr/>
        <p:txBody>
          <a:bodyPr>
            <a:normAutofit/>
          </a:bodyPr>
          <a:lstStyle/>
          <a:p>
            <a:r>
              <a:rPr lang="en-US" sz="2800" b="0" i="0" u="none" strike="noStrike" baseline="0" dirty="0">
                <a:latin typeface="+mj-lt"/>
              </a:rPr>
              <a:t>GIB is the most common adverse event and a frequent cause for early postimplant readmission. </a:t>
            </a:r>
            <a:endParaRPr lang="en-US" dirty="0">
              <a:latin typeface="+mj-lt"/>
            </a:endParaRPr>
          </a:p>
          <a:p>
            <a:r>
              <a:rPr lang="en-US" dirty="0">
                <a:latin typeface="+mj-lt"/>
              </a:rPr>
              <a:t>Careful discussion of risks and benefits should be had prior to starting on SSRI/SNRI therapy. </a:t>
            </a:r>
          </a:p>
          <a:p>
            <a:r>
              <a:rPr lang="en-US" dirty="0">
                <a:latin typeface="+mj-lt"/>
              </a:rPr>
              <a:t>Discussion should emphasize the possible increased risk of GI bleeds: NNH 7.6 in LVAD patients vs NNH 3,177 in the general population using an SSRI in prior studies.</a:t>
            </a:r>
          </a:p>
        </p:txBody>
      </p:sp>
    </p:spTree>
    <p:extLst>
      <p:ext uri="{BB962C8B-B14F-4D97-AF65-F5344CB8AC3E}">
        <p14:creationId xmlns:p14="http://schemas.microsoft.com/office/powerpoint/2010/main" val="6224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BBA7C-4CCA-41B5-B92F-77AC345A2AED}"/>
              </a:ext>
            </a:extLst>
          </p:cNvPr>
          <p:cNvSpPr>
            <a:spLocks noGrp="1"/>
          </p:cNvSpPr>
          <p:nvPr>
            <p:ph type="title"/>
          </p:nvPr>
        </p:nvSpPr>
        <p:spPr/>
        <p:txBody>
          <a:bodyPr/>
          <a:lstStyle/>
          <a:p>
            <a:r>
              <a:rPr lang="en-US" dirty="0"/>
              <a:t>References </a:t>
            </a:r>
            <a:br>
              <a:rPr lang="en-US" dirty="0"/>
            </a:br>
            <a:endParaRPr lang="en-US" dirty="0"/>
          </a:p>
        </p:txBody>
      </p:sp>
      <p:sp>
        <p:nvSpPr>
          <p:cNvPr id="3" name="Content Placeholder 2">
            <a:extLst>
              <a:ext uri="{FF2B5EF4-FFF2-40B4-BE49-F238E27FC236}">
                <a16:creationId xmlns:a16="http://schemas.microsoft.com/office/drawing/2014/main" id="{2E904736-0CB2-4178-B5C6-3052A4515748}"/>
              </a:ext>
            </a:extLst>
          </p:cNvPr>
          <p:cNvSpPr>
            <a:spLocks noGrp="1"/>
          </p:cNvSpPr>
          <p:nvPr>
            <p:ph idx="1"/>
          </p:nvPr>
        </p:nvSpPr>
        <p:spPr>
          <a:xfrm>
            <a:off x="838200" y="1690688"/>
            <a:ext cx="10515600" cy="3422162"/>
          </a:xfrm>
        </p:spPr>
        <p:txBody>
          <a:bodyPr/>
          <a:lstStyle/>
          <a:p>
            <a:r>
              <a:rPr lang="en-US" dirty="0" err="1"/>
              <a:t>Rej</a:t>
            </a:r>
            <a:r>
              <a:rPr lang="en-US" dirty="0"/>
              <a:t> S, Herrmann N, </a:t>
            </a:r>
            <a:r>
              <a:rPr lang="en-US" dirty="0" err="1"/>
              <a:t>Gruneir</a:t>
            </a:r>
            <a:r>
              <a:rPr lang="en-US" dirty="0"/>
              <a:t> A et al Association of Lithium Use and a Higher Serum Concentration of Lithium With the Risk of Declining Renal Function in Older Adults: A Population-Based Cohort Study. J Clin Psychiatry. 2020 Aug 18;81(5):19m13045. PMID: 32841553.</a:t>
            </a:r>
          </a:p>
          <a:p>
            <a:r>
              <a:rPr lang="en-US" dirty="0" err="1"/>
              <a:t>Mawardi</a:t>
            </a:r>
            <a:r>
              <a:rPr lang="en-US" dirty="0"/>
              <a:t> G, Markman TM, </a:t>
            </a:r>
            <a:r>
              <a:rPr lang="en-US" dirty="0" err="1"/>
              <a:t>Muslem</a:t>
            </a:r>
            <a:r>
              <a:rPr lang="en-US" dirty="0"/>
              <a:t> R et al SSRI/SNRI Therapy is Associated With a Higher Risk of Gastrointestinal Bleeding in LVAD Patients. Heart Lung Circ. 2020 Aug;29(8):1241-1246.  </a:t>
            </a:r>
            <a:r>
              <a:rPr lang="en-US" dirty="0" err="1"/>
              <a:t>Epub</a:t>
            </a:r>
            <a:r>
              <a:rPr lang="en-US" dirty="0"/>
              <a:t> 2019 Aug 8. PMID: 31635997.</a:t>
            </a:r>
          </a:p>
        </p:txBody>
      </p:sp>
    </p:spTree>
    <p:extLst>
      <p:ext uri="{BB962C8B-B14F-4D97-AF65-F5344CB8AC3E}">
        <p14:creationId xmlns:p14="http://schemas.microsoft.com/office/powerpoint/2010/main" val="3515272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17C4-4A40-9A41-8733-BF3511501D55}"/>
              </a:ext>
            </a:extLst>
          </p:cNvPr>
          <p:cNvSpPr txBox="1">
            <a:spLocks/>
          </p:cNvSpPr>
          <p:nvPr/>
        </p:nvSpPr>
        <p:spPr>
          <a:xfrm>
            <a:off x="1615440" y="3132582"/>
            <a:ext cx="9144000" cy="731838"/>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spc="-150" dirty="0">
                <a:solidFill>
                  <a:schemeClr val="bg1"/>
                </a:solidFill>
                <a:latin typeface="Arial" panose="020B0604020202020204" pitchFamily="34" charset="0"/>
              </a:rPr>
              <a:t>Thank you!</a:t>
            </a:r>
          </a:p>
        </p:txBody>
      </p:sp>
      <p:sp>
        <p:nvSpPr>
          <p:cNvPr id="3" name="Subtitle 2">
            <a:extLst>
              <a:ext uri="{FF2B5EF4-FFF2-40B4-BE49-F238E27FC236}">
                <a16:creationId xmlns:a16="http://schemas.microsoft.com/office/drawing/2014/main" id="{9739F05E-618A-D84B-8DE5-3051ED4479B2}"/>
              </a:ext>
            </a:extLst>
          </p:cNvPr>
          <p:cNvSpPr txBox="1">
            <a:spLocks/>
          </p:cNvSpPr>
          <p:nvPr/>
        </p:nvSpPr>
        <p:spPr>
          <a:xfrm>
            <a:off x="1615440" y="3864420"/>
            <a:ext cx="9144000" cy="6039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latin typeface="Arial" panose="020B0604020202020204" pitchFamily="34" charset="0"/>
              </a:rPr>
              <a:t>With Subhead or Supporting Thought</a:t>
            </a:r>
          </a:p>
        </p:txBody>
      </p:sp>
    </p:spTree>
    <p:extLst>
      <p:ext uri="{BB962C8B-B14F-4D97-AF65-F5344CB8AC3E}">
        <p14:creationId xmlns:p14="http://schemas.microsoft.com/office/powerpoint/2010/main" val="351145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23031-9349-4CEE-B2D0-D73B9D19EF63}"/>
              </a:ext>
            </a:extLst>
          </p:cNvPr>
          <p:cNvSpPr>
            <a:spLocks noGrp="1"/>
          </p:cNvSpPr>
          <p:nvPr>
            <p:ph type="title"/>
          </p:nvPr>
        </p:nvSpPr>
        <p:spPr/>
        <p:txBody>
          <a:bodyPr/>
          <a:lstStyle/>
          <a:p>
            <a:r>
              <a:rPr lang="en-US" dirty="0"/>
              <a:t>Study Type</a:t>
            </a:r>
          </a:p>
        </p:txBody>
      </p:sp>
      <p:sp>
        <p:nvSpPr>
          <p:cNvPr id="3" name="Content Placeholder 2">
            <a:extLst>
              <a:ext uri="{FF2B5EF4-FFF2-40B4-BE49-F238E27FC236}">
                <a16:creationId xmlns:a16="http://schemas.microsoft.com/office/drawing/2014/main" id="{B1406308-C522-45EC-913C-348D211C0051}"/>
              </a:ext>
            </a:extLst>
          </p:cNvPr>
          <p:cNvSpPr>
            <a:spLocks noGrp="1"/>
          </p:cNvSpPr>
          <p:nvPr>
            <p:ph idx="1"/>
          </p:nvPr>
        </p:nvSpPr>
        <p:spPr/>
        <p:txBody>
          <a:bodyPr/>
          <a:lstStyle/>
          <a:p>
            <a:r>
              <a:rPr lang="en-US" dirty="0"/>
              <a:t>Cohort study </a:t>
            </a:r>
          </a:p>
        </p:txBody>
      </p:sp>
    </p:spTree>
    <p:extLst>
      <p:ext uri="{BB962C8B-B14F-4D97-AF65-F5344CB8AC3E}">
        <p14:creationId xmlns:p14="http://schemas.microsoft.com/office/powerpoint/2010/main" val="188745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6743-37F7-432A-B78F-9D75F613F5A5}"/>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BF30422D-3CB3-408C-800D-116CFA4B97EB}"/>
              </a:ext>
            </a:extLst>
          </p:cNvPr>
          <p:cNvSpPr>
            <a:spLocks noGrp="1"/>
          </p:cNvSpPr>
          <p:nvPr>
            <p:ph idx="1"/>
          </p:nvPr>
        </p:nvSpPr>
        <p:spPr/>
        <p:txBody>
          <a:bodyPr/>
          <a:lstStyle/>
          <a:p>
            <a:r>
              <a:rPr lang="en-US" dirty="0"/>
              <a:t>Li is gold standard for bipolar disorder &amp; used as an adjunct for TRD</a:t>
            </a:r>
          </a:p>
          <a:p>
            <a:r>
              <a:rPr lang="en-US" dirty="0"/>
              <a:t>1.5- to 2.5-fold higher risk of incident CKD among Li users have been reported.</a:t>
            </a:r>
          </a:p>
          <a:p>
            <a:r>
              <a:rPr lang="en-US" dirty="0"/>
              <a:t>CKD can also sometimes necessitate discontinuation, which often leads to relapse.</a:t>
            </a:r>
          </a:p>
          <a:p>
            <a:r>
              <a:rPr lang="en-US" dirty="0"/>
              <a:t>Previous studies have not focused on geriatric population. </a:t>
            </a:r>
          </a:p>
          <a:p>
            <a:endParaRPr lang="en-US" dirty="0"/>
          </a:p>
        </p:txBody>
      </p:sp>
    </p:spTree>
    <p:extLst>
      <p:ext uri="{BB962C8B-B14F-4D97-AF65-F5344CB8AC3E}">
        <p14:creationId xmlns:p14="http://schemas.microsoft.com/office/powerpoint/2010/main" val="424333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A3D98-889A-4F6E-89D1-EB38BE325927}"/>
              </a:ext>
            </a:extLst>
          </p:cNvPr>
          <p:cNvSpPr>
            <a:spLocks noGrp="1"/>
          </p:cNvSpPr>
          <p:nvPr>
            <p:ph type="title"/>
          </p:nvPr>
        </p:nvSpPr>
        <p:spPr/>
        <p:txBody>
          <a:bodyPr/>
          <a:lstStyle/>
          <a:p>
            <a:r>
              <a:rPr lang="en-US" dirty="0"/>
              <a:t>Study</a:t>
            </a:r>
            <a:br>
              <a:rPr lang="en-US" dirty="0"/>
            </a:br>
            <a:endParaRPr lang="en-US" dirty="0"/>
          </a:p>
        </p:txBody>
      </p:sp>
      <p:sp>
        <p:nvSpPr>
          <p:cNvPr id="3" name="Content Placeholder 2">
            <a:extLst>
              <a:ext uri="{FF2B5EF4-FFF2-40B4-BE49-F238E27FC236}">
                <a16:creationId xmlns:a16="http://schemas.microsoft.com/office/drawing/2014/main" id="{784EFE6D-E954-424D-8F84-110340DAE7D8}"/>
              </a:ext>
            </a:extLst>
          </p:cNvPr>
          <p:cNvSpPr>
            <a:spLocks noGrp="1"/>
          </p:cNvSpPr>
          <p:nvPr>
            <p:ph idx="1"/>
          </p:nvPr>
        </p:nvSpPr>
        <p:spPr/>
        <p:txBody>
          <a:bodyPr>
            <a:normAutofit/>
          </a:bodyPr>
          <a:lstStyle/>
          <a:p>
            <a:r>
              <a:rPr lang="en-US" dirty="0"/>
              <a:t>Whether Li is associated with </a:t>
            </a:r>
            <a:r>
              <a:rPr lang="en-US" b="1" dirty="0"/>
              <a:t>increased risk of renal decline </a:t>
            </a:r>
            <a:r>
              <a:rPr lang="en-US" dirty="0"/>
              <a:t>compared to valproate in older adults </a:t>
            </a:r>
          </a:p>
          <a:p>
            <a:r>
              <a:rPr lang="en-US" dirty="0"/>
              <a:t>Whether this association differs with </a:t>
            </a:r>
            <a:r>
              <a:rPr lang="en-US" b="1" dirty="0"/>
              <a:t>higher vs lower baseline Li levels</a:t>
            </a:r>
          </a:p>
          <a:p>
            <a:r>
              <a:rPr lang="en-US" dirty="0"/>
              <a:t> Whether </a:t>
            </a:r>
            <a:r>
              <a:rPr lang="en-US" b="1" dirty="0"/>
              <a:t>baseline CKD </a:t>
            </a:r>
            <a:r>
              <a:rPr lang="en-US" dirty="0"/>
              <a:t>affected the association between Li use and the incidence of renal decline</a:t>
            </a:r>
          </a:p>
          <a:p>
            <a:pPr marL="0" indent="0">
              <a:buNone/>
            </a:pPr>
            <a:endParaRPr lang="en-US" dirty="0"/>
          </a:p>
        </p:txBody>
      </p:sp>
    </p:spTree>
    <p:extLst>
      <p:ext uri="{BB962C8B-B14F-4D97-AF65-F5344CB8AC3E}">
        <p14:creationId xmlns:p14="http://schemas.microsoft.com/office/powerpoint/2010/main" val="97974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410F-1BC8-4A0D-8286-13C7EB4225E8}"/>
              </a:ext>
            </a:extLst>
          </p:cNvPr>
          <p:cNvSpPr>
            <a:spLocks noGrp="1"/>
          </p:cNvSpPr>
          <p:nvPr>
            <p:ph type="title"/>
          </p:nvPr>
        </p:nvSpPr>
        <p:spPr/>
        <p:txBody>
          <a:bodyPr/>
          <a:lstStyle/>
          <a:p>
            <a:r>
              <a:rPr lang="en-US" dirty="0"/>
              <a:t>Study </a:t>
            </a:r>
          </a:p>
        </p:txBody>
      </p:sp>
      <p:sp>
        <p:nvSpPr>
          <p:cNvPr id="3" name="Content Placeholder 2">
            <a:extLst>
              <a:ext uri="{FF2B5EF4-FFF2-40B4-BE49-F238E27FC236}">
                <a16:creationId xmlns:a16="http://schemas.microsoft.com/office/drawing/2014/main" id="{9172319B-8163-4FFC-9241-FCF8C5E7E612}"/>
              </a:ext>
            </a:extLst>
          </p:cNvPr>
          <p:cNvSpPr>
            <a:spLocks noGrp="1"/>
          </p:cNvSpPr>
          <p:nvPr>
            <p:ph idx="1"/>
          </p:nvPr>
        </p:nvSpPr>
        <p:spPr/>
        <p:txBody>
          <a:bodyPr/>
          <a:lstStyle/>
          <a:p>
            <a:r>
              <a:rPr lang="en-US" dirty="0"/>
              <a:t>Large-scale population-based cohort study</a:t>
            </a:r>
          </a:p>
          <a:p>
            <a:r>
              <a:rPr lang="en-US" dirty="0"/>
              <a:t> Canadian patients ≥ 66 years </a:t>
            </a:r>
          </a:p>
          <a:p>
            <a:r>
              <a:rPr lang="en-US" dirty="0"/>
              <a:t>Linked health care database </a:t>
            </a:r>
          </a:p>
          <a:p>
            <a:r>
              <a:rPr lang="en-US" dirty="0"/>
              <a:t>Primary outcome (30% or greater decrease in eGFR from baseline)</a:t>
            </a:r>
          </a:p>
          <a:p>
            <a:r>
              <a:rPr lang="en-US" dirty="0"/>
              <a:t>High Li levels defined as &gt;0.7 mmol/L was based on ISBD consensus recommendations for geriatric Li prescribing.</a:t>
            </a:r>
          </a:p>
          <a:p>
            <a:r>
              <a:rPr lang="en-US" dirty="0"/>
              <a:t>Average follow-up of about 3 yrs. </a:t>
            </a:r>
          </a:p>
          <a:p>
            <a:endParaRPr lang="en-US" dirty="0"/>
          </a:p>
          <a:p>
            <a:endParaRPr lang="en-US" dirty="0"/>
          </a:p>
          <a:p>
            <a:endParaRPr lang="en-US" dirty="0"/>
          </a:p>
        </p:txBody>
      </p:sp>
    </p:spTree>
    <p:extLst>
      <p:ext uri="{BB962C8B-B14F-4D97-AF65-F5344CB8AC3E}">
        <p14:creationId xmlns:p14="http://schemas.microsoft.com/office/powerpoint/2010/main" val="1769434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66AF0-65AF-4F2F-BCDD-C6F175B9225A}"/>
              </a:ext>
            </a:extLst>
          </p:cNvPr>
          <p:cNvSpPr>
            <a:spLocks noGrp="1"/>
          </p:cNvSpPr>
          <p:nvPr>
            <p:ph type="title"/>
          </p:nvPr>
        </p:nvSpPr>
        <p:spPr/>
        <p:txBody>
          <a:bodyPr/>
          <a:lstStyle/>
          <a:p>
            <a:r>
              <a:rPr lang="en-US" dirty="0"/>
              <a:t>Findings </a:t>
            </a:r>
          </a:p>
        </p:txBody>
      </p:sp>
      <p:pic>
        <p:nvPicPr>
          <p:cNvPr id="5" name="Content Placeholder 4" descr="Table&#10;&#10;Description automatically generated with medium confidence">
            <a:extLst>
              <a:ext uri="{FF2B5EF4-FFF2-40B4-BE49-F238E27FC236}">
                <a16:creationId xmlns:a16="http://schemas.microsoft.com/office/drawing/2014/main" id="{9388E4F2-55F2-41DF-AE3D-46CC0D6725A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325880"/>
            <a:ext cx="10515600" cy="4206240"/>
          </a:xfrm>
        </p:spPr>
      </p:pic>
    </p:spTree>
    <p:extLst>
      <p:ext uri="{BB962C8B-B14F-4D97-AF65-F5344CB8AC3E}">
        <p14:creationId xmlns:p14="http://schemas.microsoft.com/office/powerpoint/2010/main" val="304260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EF3C-7A2D-4D0F-AD45-812068D3DFFB}"/>
              </a:ext>
            </a:extLst>
          </p:cNvPr>
          <p:cNvSpPr>
            <a:spLocks noGrp="1"/>
          </p:cNvSpPr>
          <p:nvPr>
            <p:ph type="title"/>
          </p:nvPr>
        </p:nvSpPr>
        <p:spPr/>
        <p:txBody>
          <a:bodyPr/>
          <a:lstStyle/>
          <a:p>
            <a:r>
              <a:rPr lang="en-US" dirty="0"/>
              <a:t>Findings</a:t>
            </a:r>
          </a:p>
        </p:txBody>
      </p:sp>
      <p:pic>
        <p:nvPicPr>
          <p:cNvPr id="5" name="Content Placeholder 4" descr="A screenshot of a computer&#10;&#10;Description automatically generated with medium confidence">
            <a:extLst>
              <a:ext uri="{FF2B5EF4-FFF2-40B4-BE49-F238E27FC236}">
                <a16:creationId xmlns:a16="http://schemas.microsoft.com/office/drawing/2014/main" id="{C57C6FEF-5E13-43DB-95AD-31004AF432C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64039" y="1253331"/>
            <a:ext cx="9863922" cy="4351338"/>
          </a:xfrm>
        </p:spPr>
      </p:pic>
    </p:spTree>
    <p:extLst>
      <p:ext uri="{BB962C8B-B14F-4D97-AF65-F5344CB8AC3E}">
        <p14:creationId xmlns:p14="http://schemas.microsoft.com/office/powerpoint/2010/main" val="142690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F8DFA-9958-4072-B8EF-2379191BE68F}"/>
              </a:ext>
            </a:extLst>
          </p:cNvPr>
          <p:cNvSpPr>
            <a:spLocks noGrp="1"/>
          </p:cNvSpPr>
          <p:nvPr>
            <p:ph type="title"/>
          </p:nvPr>
        </p:nvSpPr>
        <p:spPr/>
        <p:txBody>
          <a:bodyPr/>
          <a:lstStyle/>
          <a:p>
            <a:r>
              <a:rPr lang="en-US"/>
              <a:t>Findings </a:t>
            </a:r>
            <a:endParaRPr lang="en-US" dirty="0"/>
          </a:p>
        </p:txBody>
      </p:sp>
      <p:pic>
        <p:nvPicPr>
          <p:cNvPr id="5" name="Content Placeholder 4" descr="Chart, line chart&#10;&#10;Description automatically generated">
            <a:extLst>
              <a:ext uri="{FF2B5EF4-FFF2-40B4-BE49-F238E27FC236}">
                <a16:creationId xmlns:a16="http://schemas.microsoft.com/office/drawing/2014/main" id="{B6D57367-361F-42A4-AE57-476E0B9E710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11188" y="1253331"/>
            <a:ext cx="5369624" cy="4351338"/>
          </a:xfrm>
        </p:spPr>
      </p:pic>
    </p:spTree>
    <p:extLst>
      <p:ext uri="{BB962C8B-B14F-4D97-AF65-F5344CB8AC3E}">
        <p14:creationId xmlns:p14="http://schemas.microsoft.com/office/powerpoint/2010/main" val="1333404242"/>
      </p:ext>
    </p:extLst>
  </p:cSld>
  <p:clrMapOvr>
    <a:masterClrMapping/>
  </p:clrMapOvr>
</p:sld>
</file>

<file path=ppt/theme/theme1.xml><?xml version="1.0" encoding="utf-8"?>
<a:theme xmlns:a="http://schemas.openxmlformats.org/drawingml/2006/main" name="Office Theme">
  <a:themeElements>
    <a:clrScheme name="Atrium Presentation 1">
      <a:dk1>
        <a:srgbClr val="767882"/>
      </a:dk1>
      <a:lt1>
        <a:srgbClr val="FFFFFF"/>
      </a:lt1>
      <a:dk2>
        <a:srgbClr val="000000"/>
      </a:dk2>
      <a:lt2>
        <a:srgbClr val="008C94"/>
      </a:lt2>
      <a:accent1>
        <a:srgbClr val="006C74"/>
      </a:accent1>
      <a:accent2>
        <a:srgbClr val="E5B801"/>
      </a:accent2>
      <a:accent3>
        <a:srgbClr val="004797"/>
      </a:accent3>
      <a:accent4>
        <a:srgbClr val="04BB6E"/>
      </a:accent4>
      <a:accent5>
        <a:srgbClr val="FF7D2E"/>
      </a:accent5>
      <a:accent6>
        <a:srgbClr val="E4333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11A1C473963441BD86150D67F8ACB6" ma:contentTypeVersion="16" ma:contentTypeDescription="Create a new document." ma:contentTypeScope="" ma:versionID="b6027ac7c4c30af25b9aba57a64d9322">
  <xsd:schema xmlns:xsd="http://www.w3.org/2001/XMLSchema" xmlns:xs="http://www.w3.org/2001/XMLSchema" xmlns:p="http://schemas.microsoft.com/office/2006/metadata/properties" xmlns:ns2="2e2fa44a-b297-4cb3-ae00-3700515fc5c7" xmlns:ns3="990867f7-ed38-4c21-b441-c544514c8362" targetNamespace="http://schemas.microsoft.com/office/2006/metadata/properties" ma:root="true" ma:fieldsID="133d9d9c0223997ef7a48798d8ee9476" ns2:_="" ns3:_="">
    <xsd:import namespace="2e2fa44a-b297-4cb3-ae00-3700515fc5c7"/>
    <xsd:import namespace="990867f7-ed38-4c21-b441-c544514c8362"/>
    <xsd:element name="properties">
      <xsd:complexType>
        <xsd:sequence>
          <xsd:element name="documentManagement">
            <xsd:complexType>
              <xsd:all>
                <xsd:element ref="ns2:Template_x0020_Type"/>
                <xsd:element ref="ns2:Thumbnail" minOccurs="0"/>
                <xsd:element ref="ns2:LookupLocation" minOccurs="0"/>
                <xsd:element ref="ns2:Size" minOccurs="0"/>
                <xsd:element ref="ns2:Description0" minOccurs="0"/>
                <xsd:element ref="ns2:Viewer_x0020_Type" minOccurs="0"/>
                <xsd:element ref="ns2:Format" minOccurs="0"/>
                <xsd:element ref="ns2:Notes0" minOccurs="0"/>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2fa44a-b297-4cb3-ae00-3700515fc5c7" elementFormDefault="qualified">
    <xsd:import namespace="http://schemas.microsoft.com/office/2006/documentManagement/types"/>
    <xsd:import namespace="http://schemas.microsoft.com/office/infopath/2007/PartnerControls"/>
    <xsd:element name="Template_x0020_Type" ma:index="2" ma:displayName="Template Type" ma:format="Dropdown" ma:internalName="Template_x0020_Type">
      <xsd:simpleType>
        <xsd:restriction base="dms:Choice">
          <xsd:enumeration value="Research Poster Templates"/>
          <xsd:enumeration value="PowerPoint Presentation Templates"/>
          <xsd:enumeration value="Clinical Trials Memo Templates (Word)"/>
          <xsd:enumeration value="Memo Templates"/>
          <xsd:enumeration value="Newsletter Templates"/>
          <xsd:enumeration value="Fax Forms"/>
        </xsd:restriction>
      </xsd:simpleType>
    </xsd:element>
    <xsd:element name="Thumbnail" ma:index="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LookupLocation" ma:index="4" nillable="true" ma:displayName="Location" ma:list="{8c3d8ae5-af0e-43eb-a7ed-e0f5c1415c9c}" ma:internalName="LookupLocation" ma:readOnly="false" ma:showField="Title">
      <xsd:simpleType>
        <xsd:restriction base="dms:Lookup"/>
      </xsd:simpleType>
    </xsd:element>
    <xsd:element name="Size" ma:index="5" nillable="true" ma:displayName="Size" ma:internalName="Size">
      <xsd:simpleType>
        <xsd:restriction base="dms:Text">
          <xsd:maxLength value="255"/>
        </xsd:restriction>
      </xsd:simpleType>
    </xsd:element>
    <xsd:element name="Description0" ma:index="6" nillable="true" ma:displayName="Description" ma:internalName="Description0">
      <xsd:simpleType>
        <xsd:restriction base="dms:Text">
          <xsd:maxLength value="255"/>
        </xsd:restriction>
      </xsd:simpleType>
    </xsd:element>
    <xsd:element name="Viewer_x0020_Type" ma:index="7" nillable="true" ma:displayName="Viewer Type" ma:format="Dropdown" ma:internalName="Viewer_x0020_Type">
      <xsd:simpleType>
        <xsd:restriction base="dms:Choice">
          <xsd:enumeration value="Internal"/>
          <xsd:enumeration value="External"/>
        </xsd:restriction>
      </xsd:simpleType>
    </xsd:element>
    <xsd:element name="Format" ma:index="14" nillable="true" ma:displayName="Format" ma:format="Dropdown" ma:internalName="Format">
      <xsd:simpleType>
        <xsd:restriction base="dms:Choice">
          <xsd:enumeration value="Standard"/>
          <xsd:enumeration value="Widescreen"/>
        </xsd:restriction>
      </xsd:simpleType>
    </xsd:element>
    <xsd:element name="Notes0" ma:index="15" nillable="true" ma:displayName="Notes" ma:internalName="Notes0">
      <xsd:simpleType>
        <xsd:restriction base="dms:Note">
          <xsd:maxLength value="255"/>
        </xsd:restriction>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0867f7-ed38-4c21-b441-c544514c836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humbnail xmlns="2e2fa44a-b297-4cb3-ae00-3700515fc5c7">
      <Url xsi:nil="true"/>
      <Description xsi:nil="true"/>
    </Thumbnail>
    <Template_x0020_Type xmlns="2e2fa44a-b297-4cb3-ae00-3700515fc5c7">PowerPoint Presentation Templates</Template_x0020_Type>
    <Viewer_x0020_Type xmlns="2e2fa44a-b297-4cb3-ae00-3700515fc5c7" xsi:nil="true"/>
    <Notes0 xmlns="2e2fa44a-b297-4cb3-ae00-3700515fc5c7" xsi:nil="true"/>
    <Description0 xmlns="2e2fa44a-b297-4cb3-ae00-3700515fc5c7" xsi:nil="true"/>
    <LookupLocation xmlns="2e2fa44a-b297-4cb3-ae00-3700515fc5c7" xsi:nil="true"/>
    <Size xmlns="2e2fa44a-b297-4cb3-ae00-3700515fc5c7" xsi:nil="true"/>
    <Format xmlns="2e2fa44a-b297-4cb3-ae00-3700515fc5c7" xsi:nil="true"/>
  </documentManagement>
</p:properties>
</file>

<file path=customXml/itemProps1.xml><?xml version="1.0" encoding="utf-8"?>
<ds:datastoreItem xmlns:ds="http://schemas.openxmlformats.org/officeDocument/2006/customXml" ds:itemID="{E63523AF-DDDA-4640-8FDD-706FD8583505}">
  <ds:schemaRefs>
    <ds:schemaRef ds:uri="http://schemas.microsoft.com/sharepoint/v3/contenttype/forms"/>
  </ds:schemaRefs>
</ds:datastoreItem>
</file>

<file path=customXml/itemProps2.xml><?xml version="1.0" encoding="utf-8"?>
<ds:datastoreItem xmlns:ds="http://schemas.openxmlformats.org/officeDocument/2006/customXml" ds:itemID="{7E296A1C-221C-4CD9-AB8C-1B0FBD4BF0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2fa44a-b297-4cb3-ae00-3700515fc5c7"/>
    <ds:schemaRef ds:uri="990867f7-ed38-4c21-b441-c544514c83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F4885C-7609-4458-9BFE-1B0CB90D3740}">
  <ds:schemaRefs>
    <ds:schemaRef ds:uri="http://www.w3.org/XML/1998/namespace"/>
    <ds:schemaRef ds:uri="990867f7-ed38-4c21-b441-c544514c8362"/>
    <ds:schemaRef ds:uri="http://purl.org/dc/elements/1.1/"/>
    <ds:schemaRef ds:uri="http://purl.org/dc/terms/"/>
    <ds:schemaRef ds:uri="2e2fa44a-b297-4cb3-ae00-3700515fc5c7"/>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6042</TotalTime>
  <Words>2997</Words>
  <Application>Microsoft Office PowerPoint</Application>
  <PresentationFormat>Widescreen</PresentationFormat>
  <Paragraphs>177</Paragraphs>
  <Slides>24</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AdvTimes</vt:lpstr>
      <vt:lpstr>Arial</vt:lpstr>
      <vt:lpstr>Calibri</vt:lpstr>
      <vt:lpstr>IBM Plex Sans</vt:lpstr>
      <vt:lpstr>interstateregular</vt:lpstr>
      <vt:lpstr>LHKGN D+ Adv P 1491</vt:lpstr>
      <vt:lpstr>Roboto</vt:lpstr>
      <vt:lpstr>Office Theme</vt:lpstr>
      <vt:lpstr>PowerPoint Presentation</vt:lpstr>
      <vt:lpstr>Association of Lithium Use and a Higher Serum Concentration of Lithium With the Risk of Declining Renal Function in Older Adults: A Population-Based Cohort Study</vt:lpstr>
      <vt:lpstr>Study Type</vt:lpstr>
      <vt:lpstr>Background </vt:lpstr>
      <vt:lpstr>Study </vt:lpstr>
      <vt:lpstr>Study </vt:lpstr>
      <vt:lpstr>Findings </vt:lpstr>
      <vt:lpstr>Findings</vt:lpstr>
      <vt:lpstr>Findings </vt:lpstr>
      <vt:lpstr>Strengths</vt:lpstr>
      <vt:lpstr>Weakness</vt:lpstr>
      <vt:lpstr>Relevance</vt:lpstr>
      <vt:lpstr>Relevance </vt:lpstr>
      <vt:lpstr>SSRI/SNRI Therapy is Associated With a Higher Risk of Gastrointestinal Bleeding in LVAD Patients </vt:lpstr>
      <vt:lpstr>Type of study</vt:lpstr>
      <vt:lpstr>Background</vt:lpstr>
      <vt:lpstr>Background</vt:lpstr>
      <vt:lpstr>Study </vt:lpstr>
      <vt:lpstr>Findings </vt:lpstr>
      <vt:lpstr>Findings</vt:lpstr>
      <vt:lpstr>Strength &amp; Weakness</vt:lpstr>
      <vt:lpstr>Relevance </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Kym Stone</dc:creator>
  <cp:lastModifiedBy>Sahil Munjal</cp:lastModifiedBy>
  <cp:revision>134</cp:revision>
  <dcterms:created xsi:type="dcterms:W3CDTF">2020-08-30T18:26:08Z</dcterms:created>
  <dcterms:modified xsi:type="dcterms:W3CDTF">2021-10-25T01:01:21Z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0x0101006C11A1C473963441BD86150D67F8ACB6</vt:lpwstr>
  </property>
</Properties>
</file>