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0"/>
  </p:notesMasterIdLst>
  <p:handoutMasterIdLst>
    <p:handoutMasterId r:id="rId41"/>
  </p:handoutMasterIdLst>
  <p:sldIdLst>
    <p:sldId id="256" r:id="rId5"/>
    <p:sldId id="259" r:id="rId6"/>
    <p:sldId id="709" r:id="rId7"/>
    <p:sldId id="630" r:id="rId8"/>
    <p:sldId id="574" r:id="rId9"/>
    <p:sldId id="605" r:id="rId10"/>
    <p:sldId id="695" r:id="rId11"/>
    <p:sldId id="696" r:id="rId12"/>
    <p:sldId id="565" r:id="rId13"/>
    <p:sldId id="567" r:id="rId14"/>
    <p:sldId id="727" r:id="rId15"/>
    <p:sldId id="608" r:id="rId16"/>
    <p:sldId id="720" r:id="rId17"/>
    <p:sldId id="569" r:id="rId18"/>
    <p:sldId id="577" r:id="rId19"/>
    <p:sldId id="578" r:id="rId20"/>
    <p:sldId id="581" r:id="rId21"/>
    <p:sldId id="570" r:id="rId22"/>
    <p:sldId id="585" r:id="rId23"/>
    <p:sldId id="588" r:id="rId24"/>
    <p:sldId id="589" r:id="rId25"/>
    <p:sldId id="597" r:id="rId26"/>
    <p:sldId id="731" r:id="rId27"/>
    <p:sldId id="702" r:id="rId28"/>
    <p:sldId id="665" r:id="rId29"/>
    <p:sldId id="703" r:id="rId30"/>
    <p:sldId id="662" r:id="rId31"/>
    <p:sldId id="666" r:id="rId32"/>
    <p:sldId id="704" r:id="rId33"/>
    <p:sldId id="724" r:id="rId34"/>
    <p:sldId id="708" r:id="rId35"/>
    <p:sldId id="730" r:id="rId36"/>
    <p:sldId id="257" r:id="rId37"/>
    <p:sldId id="714" r:id="rId38"/>
    <p:sldId id="729"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28" userDrawn="1">
          <p15:clr>
            <a:srgbClr val="A4A3A4"/>
          </p15:clr>
        </p15:guide>
        <p15:guide id="2" pos="38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7D38"/>
    <a:srgbClr val="C5FFDE"/>
    <a:srgbClr val="81D297"/>
    <a:srgbClr val="66A677"/>
    <a:srgbClr val="105A25"/>
    <a:srgbClr val="38915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978" autoAdjust="0"/>
    <p:restoredTop sz="94660"/>
  </p:normalViewPr>
  <p:slideViewPr>
    <p:cSldViewPr snapToGrid="0" snapToObjects="1" showGuides="1">
      <p:cViewPr varScale="1">
        <p:scale>
          <a:sx n="73" d="100"/>
          <a:sy n="73" d="100"/>
        </p:scale>
        <p:origin x="862" y="34"/>
      </p:cViewPr>
      <p:guideLst>
        <p:guide orient="horz" pos="4228"/>
        <p:guide pos="3841"/>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spPr>
        <a:noFill/>
        <a:ln w="20436">
          <a:noFill/>
        </a:ln>
      </c:spPr>
      <c:txPr>
        <a:bodyPr/>
        <a:lstStyle/>
        <a:p>
          <a:pPr algn="ctr" rtl="0">
            <a:defRPr/>
          </a:pPr>
          <a:endParaRPr lang="en-US"/>
        </a:p>
      </c:txPr>
    </c:title>
    <c:autoTitleDeleted val="0"/>
    <c:plotArea>
      <c:layout>
        <c:manualLayout>
          <c:layoutTarget val="inner"/>
          <c:xMode val="edge"/>
          <c:yMode val="edge"/>
          <c:x val="6.6201707263227633E-2"/>
          <c:y val="3.8725490196078405E-2"/>
          <c:w val="0.92422106115240299"/>
          <c:h val="0.86455882352941216"/>
        </c:manualLayout>
      </c:layout>
      <c:barChart>
        <c:barDir val="col"/>
        <c:grouping val="clustered"/>
        <c:varyColors val="0"/>
        <c:ser>
          <c:idx val="0"/>
          <c:order val="0"/>
          <c:tx>
            <c:strRef>
              <c:f>Sheet1!$B$1</c:f>
              <c:strCache>
                <c:ptCount val="1"/>
                <c:pt idx="0">
                  <c:v>ED visits (2011)</c:v>
                </c:pt>
              </c:strCache>
            </c:strRef>
          </c:tx>
          <c:spPr>
            <a:solidFill>
              <a:srgbClr val="FF6600"/>
            </a:solidFill>
            <a:ln w="20436">
              <a:noFill/>
            </a:ln>
            <a:effectLst>
              <a:outerShdw dist="35921" dir="2700000" algn="br">
                <a:srgbClr val="000000"/>
              </a:outerShdw>
            </a:effectLst>
          </c:spPr>
          <c:invertIfNegative val="0"/>
          <c:cat>
            <c:strRef>
              <c:f>Sheet1!$A$2:$A$10</c:f>
              <c:strCache>
                <c:ptCount val="9"/>
                <c:pt idx="0">
                  <c:v>Cocaine</c:v>
                </c:pt>
                <c:pt idx="1">
                  <c:v>Cannabis</c:v>
                </c:pt>
                <c:pt idx="2">
                  <c:v>Heroin</c:v>
                </c:pt>
                <c:pt idx="3">
                  <c:v>Amphetamines</c:v>
                </c:pt>
                <c:pt idx="4">
                  <c:v>MDMA</c:v>
                </c:pt>
                <c:pt idx="5">
                  <c:v>Ketamine</c:v>
                </c:pt>
                <c:pt idx="6">
                  <c:v>PCP</c:v>
                </c:pt>
                <c:pt idx="7">
                  <c:v>LSD</c:v>
                </c:pt>
                <c:pt idx="8">
                  <c:v>Other hallucinogens</c:v>
                </c:pt>
              </c:strCache>
            </c:strRef>
          </c:cat>
          <c:val>
            <c:numRef>
              <c:f>Sheet1!$B$2:$B$10</c:f>
              <c:numCache>
                <c:formatCode>#,##0</c:formatCode>
                <c:ptCount val="9"/>
                <c:pt idx="0">
                  <c:v>505224</c:v>
                </c:pt>
                <c:pt idx="1">
                  <c:v>480000</c:v>
                </c:pt>
                <c:pt idx="2">
                  <c:v>258482</c:v>
                </c:pt>
                <c:pt idx="3">
                  <c:v>159840</c:v>
                </c:pt>
                <c:pt idx="4">
                  <c:v>22498</c:v>
                </c:pt>
                <c:pt idx="5">
                  <c:v>1550</c:v>
                </c:pt>
                <c:pt idx="6">
                  <c:v>75538</c:v>
                </c:pt>
                <c:pt idx="7">
                  <c:v>4819</c:v>
                </c:pt>
                <c:pt idx="8">
                  <c:v>8043</c:v>
                </c:pt>
              </c:numCache>
            </c:numRef>
          </c:val>
          <c:extLst>
            <c:ext xmlns:c16="http://schemas.microsoft.com/office/drawing/2014/chart" uri="{C3380CC4-5D6E-409C-BE32-E72D297353CC}">
              <c16:uniqueId val="{00000000-49F1-4B06-93C1-07000166F475}"/>
            </c:ext>
          </c:extLst>
        </c:ser>
        <c:dLbls>
          <c:showLegendKey val="0"/>
          <c:showVal val="0"/>
          <c:showCatName val="0"/>
          <c:showSerName val="0"/>
          <c:showPercent val="0"/>
          <c:showBubbleSize val="0"/>
        </c:dLbls>
        <c:gapWidth val="150"/>
        <c:axId val="247058416"/>
        <c:axId val="1"/>
      </c:barChart>
      <c:catAx>
        <c:axId val="247058416"/>
        <c:scaling>
          <c:orientation val="minMax"/>
        </c:scaling>
        <c:delete val="0"/>
        <c:axPos val="b"/>
        <c:numFmt formatCode="General" sourceLinked="1"/>
        <c:majorTickMark val="out"/>
        <c:minorTickMark val="none"/>
        <c:tickLblPos val="nextTo"/>
        <c:spPr>
          <a:ln w="2555">
            <a:solidFill>
              <a:srgbClr val="808080"/>
            </a:solidFill>
            <a:prstDash val="solid"/>
          </a:ln>
        </c:spPr>
        <c:crossAx val="1"/>
        <c:crosses val="autoZero"/>
        <c:auto val="1"/>
        <c:lblAlgn val="ctr"/>
        <c:lblOffset val="100"/>
        <c:noMultiLvlLbl val="0"/>
      </c:catAx>
      <c:valAx>
        <c:axId val="1"/>
        <c:scaling>
          <c:orientation val="minMax"/>
        </c:scaling>
        <c:delete val="0"/>
        <c:axPos val="l"/>
        <c:numFmt formatCode="#,##0" sourceLinked="1"/>
        <c:majorTickMark val="out"/>
        <c:minorTickMark val="none"/>
        <c:tickLblPos val="nextTo"/>
        <c:spPr>
          <a:ln w="2555">
            <a:solidFill>
              <a:srgbClr val="808080"/>
            </a:solidFill>
            <a:prstDash val="solid"/>
          </a:ln>
        </c:spPr>
        <c:crossAx val="247058416"/>
        <c:crosses val="autoZero"/>
        <c:crossBetween val="between"/>
      </c:valAx>
      <c:spPr>
        <a:noFill/>
        <a:ln w="20436">
          <a:noFill/>
        </a:ln>
      </c:spPr>
    </c:plotArea>
    <c:plotVisOnly val="1"/>
    <c:dispBlanksAs val="gap"/>
    <c:showDLblsOverMax val="0"/>
  </c:chart>
  <c:spPr>
    <a:noFill/>
    <a:ln>
      <a:noFill/>
    </a:ln>
  </c:spPr>
  <c:txPr>
    <a:bodyPr/>
    <a:lstStyle/>
    <a:p>
      <a:pPr>
        <a:defRPr sz="2000">
          <a:solidFill>
            <a:schemeClr val="tx1"/>
          </a:solidFill>
          <a:latin typeface="+mn-lt"/>
        </a:defRPr>
      </a:pPr>
      <a:endParaRPr lang="en-US"/>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 Id="rId5" Type="http://schemas.openxmlformats.org/officeDocument/2006/relationships/image" Target="../media/image9.jpeg"/><Relationship Id="rId4" Type="http://schemas.openxmlformats.org/officeDocument/2006/relationships/image" Target="../media/image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 Id="rId5" Type="http://schemas.openxmlformats.org/officeDocument/2006/relationships/image" Target="../media/image9.jpeg"/><Relationship Id="rId4" Type="http://schemas.openxmlformats.org/officeDocument/2006/relationships/image" Target="../media/image8.jpe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6FE96E-F18D-4042-94F8-B87D9D026E1B}" type="doc">
      <dgm:prSet loTypeId="urn:microsoft.com/office/officeart/2005/8/layout/vList3" loCatId="list" qsTypeId="urn:microsoft.com/office/officeart/2005/8/quickstyle/simple1" qsCatId="simple" csTypeId="urn:microsoft.com/office/officeart/2005/8/colors/accent2_1" csCatId="accent2" phldr="1"/>
      <dgm:spPr/>
    </dgm:pt>
    <dgm:pt modelId="{C621E06D-FEE5-4E96-B86D-942A0E491FB7}">
      <dgm:prSet phldrT="[Text]" custT="1"/>
      <dgm:spPr/>
      <dgm:t>
        <a:bodyPr/>
        <a:lstStyle/>
        <a:p>
          <a:r>
            <a:rPr lang="en-US" sz="2000" dirty="0">
              <a:latin typeface="+mn-lt"/>
            </a:rPr>
            <a:t>“Classic” </a:t>
          </a:r>
          <a:r>
            <a:rPr lang="en-US" sz="2000" dirty="0">
              <a:latin typeface="+mn-lt"/>
              <a:sym typeface="Wingdings" panose="05000000000000000000" pitchFamily="2" charset="2"/>
            </a:rPr>
            <a:t> serotonergic</a:t>
          </a:r>
          <a:endParaRPr lang="en-US" sz="2000" dirty="0">
            <a:latin typeface="+mn-lt"/>
          </a:endParaRPr>
        </a:p>
      </dgm:t>
    </dgm:pt>
    <dgm:pt modelId="{D178B3B3-7FC5-42B2-95AF-804BD8A5EB52}" type="parTrans" cxnId="{6CC8BE0F-2E9C-4F08-BAF8-A744CEBE212C}">
      <dgm:prSet/>
      <dgm:spPr/>
      <dgm:t>
        <a:bodyPr/>
        <a:lstStyle/>
        <a:p>
          <a:endParaRPr lang="en-US" sz="3200">
            <a:latin typeface="+mn-lt"/>
          </a:endParaRPr>
        </a:p>
      </dgm:t>
    </dgm:pt>
    <dgm:pt modelId="{01B3F54E-4F10-4734-8488-DFA809DF2015}" type="sibTrans" cxnId="{6CC8BE0F-2E9C-4F08-BAF8-A744CEBE212C}">
      <dgm:prSet/>
      <dgm:spPr/>
      <dgm:t>
        <a:bodyPr/>
        <a:lstStyle/>
        <a:p>
          <a:endParaRPr lang="en-US" sz="3200">
            <a:latin typeface="+mn-lt"/>
          </a:endParaRPr>
        </a:p>
      </dgm:t>
    </dgm:pt>
    <dgm:pt modelId="{860908A5-7411-4EF1-91BC-ECF02199BA40}">
      <dgm:prSet phldrT="[Text]" custT="1"/>
      <dgm:spPr/>
      <dgm:t>
        <a:bodyPr/>
        <a:lstStyle/>
        <a:p>
          <a:r>
            <a:rPr lang="en-US" sz="2000" dirty="0">
              <a:latin typeface="+mn-lt"/>
            </a:rPr>
            <a:t>“Novel” </a:t>
          </a:r>
          <a:r>
            <a:rPr lang="en-US" sz="2000" dirty="0">
              <a:latin typeface="+mn-lt"/>
              <a:sym typeface="Wingdings" panose="05000000000000000000" pitchFamily="2" charset="2"/>
            </a:rPr>
            <a:t> varied mechanisms</a:t>
          </a:r>
          <a:endParaRPr lang="en-US" sz="2000" dirty="0">
            <a:latin typeface="+mn-lt"/>
          </a:endParaRPr>
        </a:p>
      </dgm:t>
    </dgm:pt>
    <dgm:pt modelId="{7DFFADA1-12EC-4EBC-BD95-6694DA1FDD1D}" type="parTrans" cxnId="{19DE65D6-D7AA-445F-B704-A45A2225F055}">
      <dgm:prSet/>
      <dgm:spPr/>
      <dgm:t>
        <a:bodyPr/>
        <a:lstStyle/>
        <a:p>
          <a:endParaRPr lang="en-US" sz="3200">
            <a:latin typeface="+mn-lt"/>
          </a:endParaRPr>
        </a:p>
      </dgm:t>
    </dgm:pt>
    <dgm:pt modelId="{FED5F3EE-DE7E-4A1C-B849-BC88CEC24022}" type="sibTrans" cxnId="{19DE65D6-D7AA-445F-B704-A45A2225F055}">
      <dgm:prSet/>
      <dgm:spPr/>
      <dgm:t>
        <a:bodyPr/>
        <a:lstStyle/>
        <a:p>
          <a:endParaRPr lang="en-US" sz="3200">
            <a:latin typeface="+mn-lt"/>
          </a:endParaRPr>
        </a:p>
      </dgm:t>
    </dgm:pt>
    <dgm:pt modelId="{333A99AD-61EF-442B-A5FD-48E91FEDD4F4}">
      <dgm:prSet phldrT="[Text]" custT="1"/>
      <dgm:spPr/>
      <dgm:t>
        <a:bodyPr/>
        <a:lstStyle/>
        <a:p>
          <a:r>
            <a:rPr lang="en-US" sz="2000" dirty="0">
              <a:latin typeface="+mn-lt"/>
            </a:rPr>
            <a:t>Dissociative </a:t>
          </a:r>
          <a:r>
            <a:rPr lang="en-US" sz="2000" dirty="0">
              <a:latin typeface="+mn-lt"/>
              <a:sym typeface="Wingdings" panose="05000000000000000000" pitchFamily="2" charset="2"/>
            </a:rPr>
            <a:t> NMDA antagonist</a:t>
          </a:r>
          <a:endParaRPr lang="en-US" sz="2000" dirty="0">
            <a:latin typeface="+mn-lt"/>
          </a:endParaRPr>
        </a:p>
      </dgm:t>
    </dgm:pt>
    <dgm:pt modelId="{12FCBF75-8A00-4867-855E-D3FED4FB6502}" type="parTrans" cxnId="{440E2F08-9030-4161-A873-328F442120B3}">
      <dgm:prSet/>
      <dgm:spPr/>
      <dgm:t>
        <a:bodyPr/>
        <a:lstStyle/>
        <a:p>
          <a:endParaRPr lang="en-US" sz="3200">
            <a:latin typeface="+mn-lt"/>
          </a:endParaRPr>
        </a:p>
      </dgm:t>
    </dgm:pt>
    <dgm:pt modelId="{42A6CE6E-E925-4635-8C71-BD170A3A8646}" type="sibTrans" cxnId="{440E2F08-9030-4161-A873-328F442120B3}">
      <dgm:prSet/>
      <dgm:spPr/>
      <dgm:t>
        <a:bodyPr/>
        <a:lstStyle/>
        <a:p>
          <a:endParaRPr lang="en-US" sz="3200">
            <a:latin typeface="+mn-lt"/>
          </a:endParaRPr>
        </a:p>
      </dgm:t>
    </dgm:pt>
    <dgm:pt modelId="{2A517FF6-FB5B-4CF2-927D-A3386D559B08}">
      <dgm:prSet phldrT="[Text]" custT="1"/>
      <dgm:spPr/>
      <dgm:t>
        <a:bodyPr/>
        <a:lstStyle/>
        <a:p>
          <a:r>
            <a:rPr lang="en-US" sz="1800" dirty="0">
              <a:latin typeface="+mn-lt"/>
            </a:rPr>
            <a:t>Empathogen </a:t>
          </a:r>
          <a:r>
            <a:rPr lang="en-US" sz="1800" dirty="0">
              <a:latin typeface="+mn-lt"/>
              <a:sym typeface="Wingdings" panose="05000000000000000000" pitchFamily="2" charset="2"/>
            </a:rPr>
            <a:t> serotonergic/Noradrenergic</a:t>
          </a:r>
          <a:endParaRPr lang="en-US" sz="2000" dirty="0">
            <a:latin typeface="+mn-lt"/>
          </a:endParaRPr>
        </a:p>
      </dgm:t>
    </dgm:pt>
    <dgm:pt modelId="{8A331687-0264-4505-BAE1-0E0B18BFFFBC}" type="parTrans" cxnId="{EE9C8DBE-9563-46F0-B3BF-738AA5BF791D}">
      <dgm:prSet/>
      <dgm:spPr/>
      <dgm:t>
        <a:bodyPr/>
        <a:lstStyle/>
        <a:p>
          <a:endParaRPr lang="en-US" sz="3200">
            <a:latin typeface="+mn-lt"/>
          </a:endParaRPr>
        </a:p>
      </dgm:t>
    </dgm:pt>
    <dgm:pt modelId="{0FB618E3-2818-463F-AF41-60A5CB42AE73}" type="sibTrans" cxnId="{EE9C8DBE-9563-46F0-B3BF-738AA5BF791D}">
      <dgm:prSet/>
      <dgm:spPr/>
      <dgm:t>
        <a:bodyPr/>
        <a:lstStyle/>
        <a:p>
          <a:endParaRPr lang="en-US" sz="3200">
            <a:latin typeface="+mn-lt"/>
          </a:endParaRPr>
        </a:p>
      </dgm:t>
    </dgm:pt>
    <dgm:pt modelId="{BFACA68E-899B-4DD0-8B53-D7CDEC7CA120}">
      <dgm:prSet phldrT="[Text]" custT="1"/>
      <dgm:spPr/>
      <dgm:t>
        <a:bodyPr/>
        <a:lstStyle/>
        <a:p>
          <a:r>
            <a:rPr lang="en-US" sz="1400" dirty="0">
              <a:latin typeface="+mn-lt"/>
            </a:rPr>
            <a:t>LSD, Psilocybin, Mescaline, 5-MeO-Dimethyl-tryptamine (5-MeO-DMT)</a:t>
          </a:r>
        </a:p>
      </dgm:t>
    </dgm:pt>
    <dgm:pt modelId="{9B450F0D-DD17-4E86-ABF8-895C72921B6D}" type="parTrans" cxnId="{9823D5E0-B50D-4078-B17B-B98C92040830}">
      <dgm:prSet/>
      <dgm:spPr/>
      <dgm:t>
        <a:bodyPr/>
        <a:lstStyle/>
        <a:p>
          <a:endParaRPr lang="en-US" sz="3200">
            <a:latin typeface="+mn-lt"/>
          </a:endParaRPr>
        </a:p>
      </dgm:t>
    </dgm:pt>
    <dgm:pt modelId="{15087F0B-89D3-4B0E-AB96-577DF6D83375}" type="sibTrans" cxnId="{9823D5E0-B50D-4078-B17B-B98C92040830}">
      <dgm:prSet/>
      <dgm:spPr/>
      <dgm:t>
        <a:bodyPr/>
        <a:lstStyle/>
        <a:p>
          <a:endParaRPr lang="en-US" sz="3200">
            <a:latin typeface="+mn-lt"/>
          </a:endParaRPr>
        </a:p>
      </dgm:t>
    </dgm:pt>
    <dgm:pt modelId="{57E62B0F-CE51-43CA-845A-69380CEB9D70}">
      <dgm:prSet phldrT="[Text]" custT="1"/>
      <dgm:spPr/>
      <dgm:t>
        <a:bodyPr/>
        <a:lstStyle/>
        <a:p>
          <a:r>
            <a:rPr lang="en-US" sz="1400" dirty="0">
              <a:latin typeface="+mn-lt"/>
            </a:rPr>
            <a:t>Tryptamines/phenethylamines (2CI, NBOMe, Ibogaine, </a:t>
          </a:r>
          <a:r>
            <a:rPr lang="en-US" sz="1400" dirty="0" err="1">
              <a:latin typeface="+mn-lt"/>
            </a:rPr>
            <a:t>etc</a:t>
          </a:r>
          <a:r>
            <a:rPr lang="en-US" sz="1400" dirty="0">
              <a:latin typeface="+mn-lt"/>
            </a:rPr>
            <a:t>) / Salvia </a:t>
          </a:r>
          <a:r>
            <a:rPr lang="en-US" sz="1400" dirty="0" err="1">
              <a:latin typeface="+mn-lt"/>
            </a:rPr>
            <a:t>Divinorum</a:t>
          </a:r>
          <a:endParaRPr lang="en-US" sz="1400" dirty="0">
            <a:latin typeface="+mn-lt"/>
          </a:endParaRPr>
        </a:p>
      </dgm:t>
    </dgm:pt>
    <dgm:pt modelId="{C7BD3EA8-F40C-4831-9EB4-24652E20E94B}" type="parTrans" cxnId="{B314E750-5835-437E-B3E9-98983E0358EC}">
      <dgm:prSet/>
      <dgm:spPr/>
      <dgm:t>
        <a:bodyPr/>
        <a:lstStyle/>
        <a:p>
          <a:endParaRPr lang="en-US" sz="3200">
            <a:latin typeface="+mn-lt"/>
          </a:endParaRPr>
        </a:p>
      </dgm:t>
    </dgm:pt>
    <dgm:pt modelId="{F2CD2843-817F-4317-93C7-DDE11851C054}" type="sibTrans" cxnId="{B314E750-5835-437E-B3E9-98983E0358EC}">
      <dgm:prSet/>
      <dgm:spPr/>
      <dgm:t>
        <a:bodyPr/>
        <a:lstStyle/>
        <a:p>
          <a:endParaRPr lang="en-US" sz="3200">
            <a:latin typeface="+mn-lt"/>
          </a:endParaRPr>
        </a:p>
      </dgm:t>
    </dgm:pt>
    <dgm:pt modelId="{4BABBEA1-DA49-4307-83FB-B7560787DBAA}">
      <dgm:prSet phldrT="[Text]" custT="1"/>
      <dgm:spPr/>
      <dgm:t>
        <a:bodyPr/>
        <a:lstStyle/>
        <a:p>
          <a:r>
            <a:rPr lang="en-US" sz="1400" dirty="0">
              <a:latin typeface="+mn-lt"/>
            </a:rPr>
            <a:t>Phencyclidine, Ketamine, Dextromethorphan</a:t>
          </a:r>
        </a:p>
      </dgm:t>
    </dgm:pt>
    <dgm:pt modelId="{1A5C6453-FF2C-45C7-9E34-E3E08BC84A71}" type="parTrans" cxnId="{D138A833-ECEB-4CDC-9211-2D2FDF538EFA}">
      <dgm:prSet/>
      <dgm:spPr/>
      <dgm:t>
        <a:bodyPr/>
        <a:lstStyle/>
        <a:p>
          <a:endParaRPr lang="en-US" sz="3200">
            <a:latin typeface="+mn-lt"/>
          </a:endParaRPr>
        </a:p>
      </dgm:t>
    </dgm:pt>
    <dgm:pt modelId="{668E7DA8-F987-45CA-A122-4FDBF937A8B3}" type="sibTrans" cxnId="{D138A833-ECEB-4CDC-9211-2D2FDF538EFA}">
      <dgm:prSet/>
      <dgm:spPr/>
      <dgm:t>
        <a:bodyPr/>
        <a:lstStyle/>
        <a:p>
          <a:endParaRPr lang="en-US" sz="3200">
            <a:latin typeface="+mn-lt"/>
          </a:endParaRPr>
        </a:p>
      </dgm:t>
    </dgm:pt>
    <dgm:pt modelId="{42A41ECD-BDEF-47BF-B998-E036A3834021}">
      <dgm:prSet phldrT="[Text]" custT="1"/>
      <dgm:spPr/>
      <dgm:t>
        <a:bodyPr/>
        <a:lstStyle/>
        <a:p>
          <a:r>
            <a:rPr lang="en-US" sz="2000" dirty="0">
              <a:latin typeface="+mn-lt"/>
            </a:rPr>
            <a:t>Deliriant </a:t>
          </a:r>
          <a:r>
            <a:rPr lang="en-US" sz="2000" dirty="0">
              <a:latin typeface="+mn-lt"/>
              <a:sym typeface="Wingdings" panose="05000000000000000000" pitchFamily="2" charset="2"/>
            </a:rPr>
            <a:t> cholinergic</a:t>
          </a:r>
          <a:endParaRPr lang="en-US" sz="2000" dirty="0">
            <a:latin typeface="+mn-lt"/>
          </a:endParaRPr>
        </a:p>
      </dgm:t>
    </dgm:pt>
    <dgm:pt modelId="{51FACA2E-E6D7-484D-AED9-3E1D022EC7D2}" type="parTrans" cxnId="{10BDE161-0FD6-4DFA-9CCB-0804A0FDF4B2}">
      <dgm:prSet/>
      <dgm:spPr/>
      <dgm:t>
        <a:bodyPr/>
        <a:lstStyle/>
        <a:p>
          <a:endParaRPr lang="en-US" sz="3200">
            <a:latin typeface="+mn-lt"/>
          </a:endParaRPr>
        </a:p>
      </dgm:t>
    </dgm:pt>
    <dgm:pt modelId="{A8E4AF0B-4CF7-407C-98BC-A8712852176D}" type="sibTrans" cxnId="{10BDE161-0FD6-4DFA-9CCB-0804A0FDF4B2}">
      <dgm:prSet/>
      <dgm:spPr/>
      <dgm:t>
        <a:bodyPr/>
        <a:lstStyle/>
        <a:p>
          <a:endParaRPr lang="en-US" sz="3200">
            <a:latin typeface="+mn-lt"/>
          </a:endParaRPr>
        </a:p>
      </dgm:t>
    </dgm:pt>
    <dgm:pt modelId="{0492B57D-579C-475F-835E-962A14D8C3AD}">
      <dgm:prSet phldrT="[Text]" custT="1"/>
      <dgm:spPr/>
      <dgm:t>
        <a:bodyPr/>
        <a:lstStyle/>
        <a:p>
          <a:r>
            <a:rPr lang="en-US" sz="1400" dirty="0">
              <a:latin typeface="+mn-lt"/>
            </a:rPr>
            <a:t>Scopolamine, Atropine, </a:t>
          </a:r>
          <a:r>
            <a:rPr lang="en-US" sz="1400" dirty="0" err="1">
              <a:latin typeface="+mn-lt"/>
            </a:rPr>
            <a:t>Muscimol</a:t>
          </a:r>
          <a:endParaRPr lang="en-US" sz="1400" dirty="0">
            <a:latin typeface="+mn-lt"/>
          </a:endParaRPr>
        </a:p>
      </dgm:t>
    </dgm:pt>
    <dgm:pt modelId="{FA035B3F-524D-4F06-9D1B-43F01FAB6F48}" type="parTrans" cxnId="{7E43358A-3191-4130-8847-64E6E75ED8E5}">
      <dgm:prSet/>
      <dgm:spPr/>
      <dgm:t>
        <a:bodyPr/>
        <a:lstStyle/>
        <a:p>
          <a:endParaRPr lang="en-US" sz="3200">
            <a:latin typeface="+mn-lt"/>
          </a:endParaRPr>
        </a:p>
      </dgm:t>
    </dgm:pt>
    <dgm:pt modelId="{1BBD8F17-A5DD-48D2-AA26-8F931AF06DD1}" type="sibTrans" cxnId="{7E43358A-3191-4130-8847-64E6E75ED8E5}">
      <dgm:prSet/>
      <dgm:spPr/>
      <dgm:t>
        <a:bodyPr/>
        <a:lstStyle/>
        <a:p>
          <a:endParaRPr lang="en-US" sz="3200">
            <a:latin typeface="+mn-lt"/>
          </a:endParaRPr>
        </a:p>
      </dgm:t>
    </dgm:pt>
    <dgm:pt modelId="{B6D9555D-D422-4C76-9B23-B406D546533B}">
      <dgm:prSet phldrT="[Text]" custT="1"/>
      <dgm:spPr/>
      <dgm:t>
        <a:bodyPr/>
        <a:lstStyle/>
        <a:p>
          <a:r>
            <a:rPr lang="en-US" sz="1400" dirty="0">
              <a:latin typeface="+mn-lt"/>
            </a:rPr>
            <a:t>MDMA, Cathinone, DOM/DOB</a:t>
          </a:r>
        </a:p>
      </dgm:t>
    </dgm:pt>
    <dgm:pt modelId="{2E9B17B7-0EB7-4BC7-94B1-AC73D3DB9430}" type="parTrans" cxnId="{B006F80F-EE56-4D9D-8893-3357158A029C}">
      <dgm:prSet/>
      <dgm:spPr/>
      <dgm:t>
        <a:bodyPr/>
        <a:lstStyle/>
        <a:p>
          <a:endParaRPr lang="en-US" sz="3200">
            <a:latin typeface="+mn-lt"/>
          </a:endParaRPr>
        </a:p>
      </dgm:t>
    </dgm:pt>
    <dgm:pt modelId="{BA3B59F2-FEB1-4519-8A11-0AB7888C46A4}" type="sibTrans" cxnId="{B006F80F-EE56-4D9D-8893-3357158A029C}">
      <dgm:prSet/>
      <dgm:spPr/>
      <dgm:t>
        <a:bodyPr/>
        <a:lstStyle/>
        <a:p>
          <a:endParaRPr lang="en-US" sz="3200">
            <a:latin typeface="+mn-lt"/>
          </a:endParaRPr>
        </a:p>
      </dgm:t>
    </dgm:pt>
    <dgm:pt modelId="{87248ABE-DE13-4E40-B1E1-9E90CC36F351}" type="pres">
      <dgm:prSet presAssocID="{766FE96E-F18D-4042-94F8-B87D9D026E1B}" presName="linearFlow" presStyleCnt="0">
        <dgm:presLayoutVars>
          <dgm:dir/>
          <dgm:resizeHandles val="exact"/>
        </dgm:presLayoutVars>
      </dgm:prSet>
      <dgm:spPr/>
    </dgm:pt>
    <dgm:pt modelId="{5B4456CF-033D-4343-BC35-8C7B737C5DFA}" type="pres">
      <dgm:prSet presAssocID="{C621E06D-FEE5-4E96-B86D-942A0E491FB7}" presName="composite" presStyleCnt="0"/>
      <dgm:spPr/>
    </dgm:pt>
    <dgm:pt modelId="{206E09EB-F52E-4DDE-8EB8-897B7C3163B6}" type="pres">
      <dgm:prSet presAssocID="{C621E06D-FEE5-4E96-B86D-942A0E491FB7}" presName="imgShp" presStyleLbl="fgImgPlace1" presStyleIdx="0" presStyleCnt="5"/>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l="-50000" r="-50000"/>
          </a:stretch>
        </a:blipFill>
      </dgm:spPr>
    </dgm:pt>
    <dgm:pt modelId="{3E342A68-4AA9-45C9-99B9-71E0655B4A51}" type="pres">
      <dgm:prSet presAssocID="{C621E06D-FEE5-4E96-B86D-942A0E491FB7}" presName="txShp" presStyleLbl="node1" presStyleIdx="0" presStyleCnt="5">
        <dgm:presLayoutVars>
          <dgm:bulletEnabled val="1"/>
        </dgm:presLayoutVars>
      </dgm:prSet>
      <dgm:spPr/>
    </dgm:pt>
    <dgm:pt modelId="{03EE2A0C-A0F0-4182-AD19-B2878CA5113F}" type="pres">
      <dgm:prSet presAssocID="{01B3F54E-4F10-4734-8488-DFA809DF2015}" presName="spacing" presStyleCnt="0"/>
      <dgm:spPr/>
    </dgm:pt>
    <dgm:pt modelId="{DB59F212-E6F5-42F8-AAC8-4CA9835040A8}" type="pres">
      <dgm:prSet presAssocID="{860908A5-7411-4EF1-91BC-ECF02199BA40}" presName="composite" presStyleCnt="0"/>
      <dgm:spPr/>
    </dgm:pt>
    <dgm:pt modelId="{2C330FC7-32E7-44B9-852B-6A9B81AAE73E}" type="pres">
      <dgm:prSet presAssocID="{860908A5-7411-4EF1-91BC-ECF02199BA40}" presName="imgShp" presStyleLbl="fgImgPlace1" presStyleIdx="1" presStyleCnt="5"/>
      <dgm:spPr>
        <a:blipFill>
          <a:blip xmlns:r="http://schemas.openxmlformats.org/officeDocument/2006/relationships" r:embed="rId2" cstate="email">
            <a:extLst>
              <a:ext uri="{28A0092B-C50C-407E-A947-70E740481C1C}">
                <a14:useLocalDpi xmlns:a14="http://schemas.microsoft.com/office/drawing/2010/main" val="0"/>
              </a:ext>
            </a:extLst>
          </a:blip>
          <a:srcRect/>
          <a:stretch>
            <a:fillRect l="-1000" r="-1000"/>
          </a:stretch>
        </a:blipFill>
      </dgm:spPr>
    </dgm:pt>
    <dgm:pt modelId="{158867D3-B721-4FC8-9F92-73A82AC20ED7}" type="pres">
      <dgm:prSet presAssocID="{860908A5-7411-4EF1-91BC-ECF02199BA40}" presName="txShp" presStyleLbl="node1" presStyleIdx="1" presStyleCnt="5" custLinFactNeighborX="-81" custLinFactNeighborY="805">
        <dgm:presLayoutVars>
          <dgm:bulletEnabled val="1"/>
        </dgm:presLayoutVars>
      </dgm:prSet>
      <dgm:spPr/>
    </dgm:pt>
    <dgm:pt modelId="{81DBBA2D-50C0-41AF-994E-14E5D6144A47}" type="pres">
      <dgm:prSet presAssocID="{FED5F3EE-DE7E-4A1C-B849-BC88CEC24022}" presName="spacing" presStyleCnt="0"/>
      <dgm:spPr/>
    </dgm:pt>
    <dgm:pt modelId="{1F06238C-5F25-4BCF-A573-6FF88BB57F45}" type="pres">
      <dgm:prSet presAssocID="{333A99AD-61EF-442B-A5FD-48E91FEDD4F4}" presName="composite" presStyleCnt="0"/>
      <dgm:spPr/>
    </dgm:pt>
    <dgm:pt modelId="{14C78876-B73D-45D4-B0AD-0E3C26900BC4}" type="pres">
      <dgm:prSet presAssocID="{333A99AD-61EF-442B-A5FD-48E91FEDD4F4}" presName="imgShp" presStyleLbl="fgImgPlace1" presStyleIdx="2" presStyleCnt="5"/>
      <dgm:spPr>
        <a:blipFill>
          <a:blip xmlns:r="http://schemas.openxmlformats.org/officeDocument/2006/relationships" r:embed="rId3" cstate="email">
            <a:extLst>
              <a:ext uri="{28A0092B-C50C-407E-A947-70E740481C1C}">
                <a14:useLocalDpi xmlns:a14="http://schemas.microsoft.com/office/drawing/2010/main" val="0"/>
              </a:ext>
            </a:extLst>
          </a:blip>
          <a:srcRect/>
          <a:stretch>
            <a:fillRect l="-65000" r="-65000"/>
          </a:stretch>
        </a:blipFill>
      </dgm:spPr>
    </dgm:pt>
    <dgm:pt modelId="{7193AD27-47A1-485B-A1CD-5EA702B8FE09}" type="pres">
      <dgm:prSet presAssocID="{333A99AD-61EF-442B-A5FD-48E91FEDD4F4}" presName="txShp" presStyleLbl="node1" presStyleIdx="2" presStyleCnt="5">
        <dgm:presLayoutVars>
          <dgm:bulletEnabled val="1"/>
        </dgm:presLayoutVars>
      </dgm:prSet>
      <dgm:spPr/>
    </dgm:pt>
    <dgm:pt modelId="{6348A5EE-A81D-426F-BDC3-6A871F55000A}" type="pres">
      <dgm:prSet presAssocID="{42A6CE6E-E925-4635-8C71-BD170A3A8646}" presName="spacing" presStyleCnt="0"/>
      <dgm:spPr/>
    </dgm:pt>
    <dgm:pt modelId="{FF739965-1284-4262-8F71-A9009CF4F2C7}" type="pres">
      <dgm:prSet presAssocID="{42A41ECD-BDEF-47BF-B998-E036A3834021}" presName="composite" presStyleCnt="0"/>
      <dgm:spPr/>
    </dgm:pt>
    <dgm:pt modelId="{C96E9B0F-8653-4C8E-8104-143D85CB2A30}" type="pres">
      <dgm:prSet presAssocID="{42A41ECD-BDEF-47BF-B998-E036A3834021}" presName="imgShp" presStyleLbl="fgImgPlace1" presStyleIdx="3" presStyleCnt="5"/>
      <dgm:spPr>
        <a:blipFill>
          <a:blip xmlns:r="http://schemas.openxmlformats.org/officeDocument/2006/relationships" r:embed="rId4" cstate="email">
            <a:extLst>
              <a:ext uri="{28A0092B-C50C-407E-A947-70E740481C1C}">
                <a14:useLocalDpi xmlns:a14="http://schemas.microsoft.com/office/drawing/2010/main" val="0"/>
              </a:ext>
            </a:extLst>
          </a:blip>
          <a:srcRect/>
          <a:stretch>
            <a:fillRect l="-47000" r="-47000"/>
          </a:stretch>
        </a:blipFill>
      </dgm:spPr>
    </dgm:pt>
    <dgm:pt modelId="{21779333-D124-4542-A996-7A3672BE5524}" type="pres">
      <dgm:prSet presAssocID="{42A41ECD-BDEF-47BF-B998-E036A3834021}" presName="txShp" presStyleLbl="node1" presStyleIdx="3" presStyleCnt="5">
        <dgm:presLayoutVars>
          <dgm:bulletEnabled val="1"/>
        </dgm:presLayoutVars>
      </dgm:prSet>
      <dgm:spPr/>
    </dgm:pt>
    <dgm:pt modelId="{CAED207D-2D6D-432E-A662-B28B3810471F}" type="pres">
      <dgm:prSet presAssocID="{A8E4AF0B-4CF7-407C-98BC-A8712852176D}" presName="spacing" presStyleCnt="0"/>
      <dgm:spPr/>
    </dgm:pt>
    <dgm:pt modelId="{E1A556A7-70F0-4257-BA00-1E29B595E74B}" type="pres">
      <dgm:prSet presAssocID="{2A517FF6-FB5B-4CF2-927D-A3386D559B08}" presName="composite" presStyleCnt="0"/>
      <dgm:spPr/>
    </dgm:pt>
    <dgm:pt modelId="{4C3E9D3B-1AAE-4C51-9515-F7A761E849B4}" type="pres">
      <dgm:prSet presAssocID="{2A517FF6-FB5B-4CF2-927D-A3386D559B08}" presName="imgShp" presStyleLbl="fgImgPlace1" presStyleIdx="4" presStyleCnt="5"/>
      <dgm:spPr>
        <a:blipFill>
          <a:blip xmlns:r="http://schemas.openxmlformats.org/officeDocument/2006/relationships" r:embed="rId5" cstate="email">
            <a:extLst>
              <a:ext uri="{28A0092B-C50C-407E-A947-70E740481C1C}">
                <a14:useLocalDpi xmlns:a14="http://schemas.microsoft.com/office/drawing/2010/main" val="0"/>
              </a:ext>
            </a:extLst>
          </a:blip>
          <a:srcRect/>
          <a:stretch>
            <a:fillRect l="-47000" r="-47000"/>
          </a:stretch>
        </a:blipFill>
      </dgm:spPr>
    </dgm:pt>
    <dgm:pt modelId="{454B8E47-2207-4D82-9A24-C859C97CBDB1}" type="pres">
      <dgm:prSet presAssocID="{2A517FF6-FB5B-4CF2-927D-A3386D559B08}" presName="txShp" presStyleLbl="node1" presStyleIdx="4" presStyleCnt="5">
        <dgm:presLayoutVars>
          <dgm:bulletEnabled val="1"/>
        </dgm:presLayoutVars>
      </dgm:prSet>
      <dgm:spPr/>
    </dgm:pt>
  </dgm:ptLst>
  <dgm:cxnLst>
    <dgm:cxn modelId="{440E2F08-9030-4161-A873-328F442120B3}" srcId="{766FE96E-F18D-4042-94F8-B87D9D026E1B}" destId="{333A99AD-61EF-442B-A5FD-48E91FEDD4F4}" srcOrd="2" destOrd="0" parTransId="{12FCBF75-8A00-4867-855E-D3FED4FB6502}" sibTransId="{42A6CE6E-E925-4635-8C71-BD170A3A8646}"/>
    <dgm:cxn modelId="{6CC8BE0F-2E9C-4F08-BAF8-A744CEBE212C}" srcId="{766FE96E-F18D-4042-94F8-B87D9D026E1B}" destId="{C621E06D-FEE5-4E96-B86D-942A0E491FB7}" srcOrd="0" destOrd="0" parTransId="{D178B3B3-7FC5-42B2-95AF-804BD8A5EB52}" sibTransId="{01B3F54E-4F10-4734-8488-DFA809DF2015}"/>
    <dgm:cxn modelId="{B006F80F-EE56-4D9D-8893-3357158A029C}" srcId="{2A517FF6-FB5B-4CF2-927D-A3386D559B08}" destId="{B6D9555D-D422-4C76-9B23-B406D546533B}" srcOrd="0" destOrd="0" parTransId="{2E9B17B7-0EB7-4BC7-94B1-AC73D3DB9430}" sibTransId="{BA3B59F2-FEB1-4519-8A11-0AB7888C46A4}"/>
    <dgm:cxn modelId="{D138A833-ECEB-4CDC-9211-2D2FDF538EFA}" srcId="{333A99AD-61EF-442B-A5FD-48E91FEDD4F4}" destId="{4BABBEA1-DA49-4307-83FB-B7560787DBAA}" srcOrd="0" destOrd="0" parTransId="{1A5C6453-FF2C-45C7-9E34-E3E08BC84A71}" sibTransId="{668E7DA8-F987-45CA-A122-4FDBF937A8B3}"/>
    <dgm:cxn modelId="{32135F3C-EBB7-48EE-B86F-3C9DC0274617}" type="presOf" srcId="{860908A5-7411-4EF1-91BC-ECF02199BA40}" destId="{158867D3-B721-4FC8-9F92-73A82AC20ED7}" srcOrd="0" destOrd="0" presId="urn:microsoft.com/office/officeart/2005/8/layout/vList3"/>
    <dgm:cxn modelId="{10BDE161-0FD6-4DFA-9CCB-0804A0FDF4B2}" srcId="{766FE96E-F18D-4042-94F8-B87D9D026E1B}" destId="{42A41ECD-BDEF-47BF-B998-E036A3834021}" srcOrd="3" destOrd="0" parTransId="{51FACA2E-E6D7-484D-AED9-3E1D022EC7D2}" sibTransId="{A8E4AF0B-4CF7-407C-98BC-A8712852176D}"/>
    <dgm:cxn modelId="{6038024B-4FB4-4C22-8F87-607016EAC09F}" type="presOf" srcId="{2A517FF6-FB5B-4CF2-927D-A3386D559B08}" destId="{454B8E47-2207-4D82-9A24-C859C97CBDB1}" srcOrd="0" destOrd="0" presId="urn:microsoft.com/office/officeart/2005/8/layout/vList3"/>
    <dgm:cxn modelId="{B314E750-5835-437E-B3E9-98983E0358EC}" srcId="{860908A5-7411-4EF1-91BC-ECF02199BA40}" destId="{57E62B0F-CE51-43CA-845A-69380CEB9D70}" srcOrd="0" destOrd="0" parTransId="{C7BD3EA8-F40C-4831-9EB4-24652E20E94B}" sibTransId="{F2CD2843-817F-4317-93C7-DDE11851C054}"/>
    <dgm:cxn modelId="{9FEC9E57-8293-4297-A629-830FF47D8E2E}" type="presOf" srcId="{C621E06D-FEE5-4E96-B86D-942A0E491FB7}" destId="{3E342A68-4AA9-45C9-99B9-71E0655B4A51}" srcOrd="0" destOrd="0" presId="urn:microsoft.com/office/officeart/2005/8/layout/vList3"/>
    <dgm:cxn modelId="{7E43358A-3191-4130-8847-64E6E75ED8E5}" srcId="{42A41ECD-BDEF-47BF-B998-E036A3834021}" destId="{0492B57D-579C-475F-835E-962A14D8C3AD}" srcOrd="0" destOrd="0" parTransId="{FA035B3F-524D-4F06-9D1B-43F01FAB6F48}" sibTransId="{1BBD8F17-A5DD-48D2-AA26-8F931AF06DD1}"/>
    <dgm:cxn modelId="{63BF9B90-A734-4DE3-ADF3-2667E9E63EE5}" type="presOf" srcId="{B6D9555D-D422-4C76-9B23-B406D546533B}" destId="{454B8E47-2207-4D82-9A24-C859C97CBDB1}" srcOrd="0" destOrd="1" presId="urn:microsoft.com/office/officeart/2005/8/layout/vList3"/>
    <dgm:cxn modelId="{FEBA3BA4-D950-4311-8C03-3739DC8B2359}" type="presOf" srcId="{BFACA68E-899B-4DD0-8B53-D7CDEC7CA120}" destId="{3E342A68-4AA9-45C9-99B9-71E0655B4A51}" srcOrd="0" destOrd="1" presId="urn:microsoft.com/office/officeart/2005/8/layout/vList3"/>
    <dgm:cxn modelId="{A0CC7BA8-5692-44EE-98C2-587C03E7CE95}" type="presOf" srcId="{766FE96E-F18D-4042-94F8-B87D9D026E1B}" destId="{87248ABE-DE13-4E40-B1E1-9E90CC36F351}" srcOrd="0" destOrd="0" presId="urn:microsoft.com/office/officeart/2005/8/layout/vList3"/>
    <dgm:cxn modelId="{F437D7AB-8DF3-4E41-94B7-7816F00D2819}" type="presOf" srcId="{42A41ECD-BDEF-47BF-B998-E036A3834021}" destId="{21779333-D124-4542-A996-7A3672BE5524}" srcOrd="0" destOrd="0" presId="urn:microsoft.com/office/officeart/2005/8/layout/vList3"/>
    <dgm:cxn modelId="{433FA6B8-CB93-42CA-99F0-56FA0169F6AE}" type="presOf" srcId="{333A99AD-61EF-442B-A5FD-48E91FEDD4F4}" destId="{7193AD27-47A1-485B-A1CD-5EA702B8FE09}" srcOrd="0" destOrd="0" presId="urn:microsoft.com/office/officeart/2005/8/layout/vList3"/>
    <dgm:cxn modelId="{EE9C8DBE-9563-46F0-B3BF-738AA5BF791D}" srcId="{766FE96E-F18D-4042-94F8-B87D9D026E1B}" destId="{2A517FF6-FB5B-4CF2-927D-A3386D559B08}" srcOrd="4" destOrd="0" parTransId="{8A331687-0264-4505-BAE1-0E0B18BFFFBC}" sibTransId="{0FB618E3-2818-463F-AF41-60A5CB42AE73}"/>
    <dgm:cxn modelId="{005A83C1-E710-4DDE-AC09-07524F2DB69D}" type="presOf" srcId="{4BABBEA1-DA49-4307-83FB-B7560787DBAA}" destId="{7193AD27-47A1-485B-A1CD-5EA702B8FE09}" srcOrd="0" destOrd="1" presId="urn:microsoft.com/office/officeart/2005/8/layout/vList3"/>
    <dgm:cxn modelId="{9975B1C8-68F1-441D-B6F8-965F1FC3B776}" type="presOf" srcId="{0492B57D-579C-475F-835E-962A14D8C3AD}" destId="{21779333-D124-4542-A996-7A3672BE5524}" srcOrd="0" destOrd="1" presId="urn:microsoft.com/office/officeart/2005/8/layout/vList3"/>
    <dgm:cxn modelId="{19DE65D6-D7AA-445F-B704-A45A2225F055}" srcId="{766FE96E-F18D-4042-94F8-B87D9D026E1B}" destId="{860908A5-7411-4EF1-91BC-ECF02199BA40}" srcOrd="1" destOrd="0" parTransId="{7DFFADA1-12EC-4EBC-BD95-6694DA1FDD1D}" sibTransId="{FED5F3EE-DE7E-4A1C-B849-BC88CEC24022}"/>
    <dgm:cxn modelId="{9823D5E0-B50D-4078-B17B-B98C92040830}" srcId="{C621E06D-FEE5-4E96-B86D-942A0E491FB7}" destId="{BFACA68E-899B-4DD0-8B53-D7CDEC7CA120}" srcOrd="0" destOrd="0" parTransId="{9B450F0D-DD17-4E86-ABF8-895C72921B6D}" sibTransId="{15087F0B-89D3-4B0E-AB96-577DF6D83375}"/>
    <dgm:cxn modelId="{B26590E2-6AA7-4CD6-9F95-A59259B0E653}" type="presOf" srcId="{57E62B0F-CE51-43CA-845A-69380CEB9D70}" destId="{158867D3-B721-4FC8-9F92-73A82AC20ED7}" srcOrd="0" destOrd="1" presId="urn:microsoft.com/office/officeart/2005/8/layout/vList3"/>
    <dgm:cxn modelId="{53512391-F9B9-4355-BD94-1E1F76F963E4}" type="presParOf" srcId="{87248ABE-DE13-4E40-B1E1-9E90CC36F351}" destId="{5B4456CF-033D-4343-BC35-8C7B737C5DFA}" srcOrd="0" destOrd="0" presId="urn:microsoft.com/office/officeart/2005/8/layout/vList3"/>
    <dgm:cxn modelId="{EA96AE25-9177-4C19-B650-753B3BDE2022}" type="presParOf" srcId="{5B4456CF-033D-4343-BC35-8C7B737C5DFA}" destId="{206E09EB-F52E-4DDE-8EB8-897B7C3163B6}" srcOrd="0" destOrd="0" presId="urn:microsoft.com/office/officeart/2005/8/layout/vList3"/>
    <dgm:cxn modelId="{55B7C8D3-1043-47C9-B00E-040C2382F638}" type="presParOf" srcId="{5B4456CF-033D-4343-BC35-8C7B737C5DFA}" destId="{3E342A68-4AA9-45C9-99B9-71E0655B4A51}" srcOrd="1" destOrd="0" presId="urn:microsoft.com/office/officeart/2005/8/layout/vList3"/>
    <dgm:cxn modelId="{37E0109B-E2FB-4BEE-AED1-8DF714D17E01}" type="presParOf" srcId="{87248ABE-DE13-4E40-B1E1-9E90CC36F351}" destId="{03EE2A0C-A0F0-4182-AD19-B2878CA5113F}" srcOrd="1" destOrd="0" presId="urn:microsoft.com/office/officeart/2005/8/layout/vList3"/>
    <dgm:cxn modelId="{88F1F2FE-7EE6-4EC9-BC67-314AC10CC69A}" type="presParOf" srcId="{87248ABE-DE13-4E40-B1E1-9E90CC36F351}" destId="{DB59F212-E6F5-42F8-AAC8-4CA9835040A8}" srcOrd="2" destOrd="0" presId="urn:microsoft.com/office/officeart/2005/8/layout/vList3"/>
    <dgm:cxn modelId="{6BF6E1B3-68C4-4A9B-AAE1-DEA2C61C4B9D}" type="presParOf" srcId="{DB59F212-E6F5-42F8-AAC8-4CA9835040A8}" destId="{2C330FC7-32E7-44B9-852B-6A9B81AAE73E}" srcOrd="0" destOrd="0" presId="urn:microsoft.com/office/officeart/2005/8/layout/vList3"/>
    <dgm:cxn modelId="{660518AE-E45D-4BA5-AC6E-102A7C2C17D8}" type="presParOf" srcId="{DB59F212-E6F5-42F8-AAC8-4CA9835040A8}" destId="{158867D3-B721-4FC8-9F92-73A82AC20ED7}" srcOrd="1" destOrd="0" presId="urn:microsoft.com/office/officeart/2005/8/layout/vList3"/>
    <dgm:cxn modelId="{DF3E9CC9-52D1-489C-99D4-F0172A1391C9}" type="presParOf" srcId="{87248ABE-DE13-4E40-B1E1-9E90CC36F351}" destId="{81DBBA2D-50C0-41AF-994E-14E5D6144A47}" srcOrd="3" destOrd="0" presId="urn:microsoft.com/office/officeart/2005/8/layout/vList3"/>
    <dgm:cxn modelId="{E47A9494-F75F-418F-96F6-DCB5578E1BE0}" type="presParOf" srcId="{87248ABE-DE13-4E40-B1E1-9E90CC36F351}" destId="{1F06238C-5F25-4BCF-A573-6FF88BB57F45}" srcOrd="4" destOrd="0" presId="urn:microsoft.com/office/officeart/2005/8/layout/vList3"/>
    <dgm:cxn modelId="{6911FB5C-C9B1-4253-9147-F8B0E466C2B2}" type="presParOf" srcId="{1F06238C-5F25-4BCF-A573-6FF88BB57F45}" destId="{14C78876-B73D-45D4-B0AD-0E3C26900BC4}" srcOrd="0" destOrd="0" presId="urn:microsoft.com/office/officeart/2005/8/layout/vList3"/>
    <dgm:cxn modelId="{171C373B-4DBE-4B43-B68F-B97C06ED107C}" type="presParOf" srcId="{1F06238C-5F25-4BCF-A573-6FF88BB57F45}" destId="{7193AD27-47A1-485B-A1CD-5EA702B8FE09}" srcOrd="1" destOrd="0" presId="urn:microsoft.com/office/officeart/2005/8/layout/vList3"/>
    <dgm:cxn modelId="{5D46B01C-F3F3-4F58-B241-F4DD68AA7A59}" type="presParOf" srcId="{87248ABE-DE13-4E40-B1E1-9E90CC36F351}" destId="{6348A5EE-A81D-426F-BDC3-6A871F55000A}" srcOrd="5" destOrd="0" presId="urn:microsoft.com/office/officeart/2005/8/layout/vList3"/>
    <dgm:cxn modelId="{A097D30B-0F82-4A35-B1A6-848F524F9841}" type="presParOf" srcId="{87248ABE-DE13-4E40-B1E1-9E90CC36F351}" destId="{FF739965-1284-4262-8F71-A9009CF4F2C7}" srcOrd="6" destOrd="0" presId="urn:microsoft.com/office/officeart/2005/8/layout/vList3"/>
    <dgm:cxn modelId="{826F0552-56E6-4ECF-AAA8-4F61205EC4B4}" type="presParOf" srcId="{FF739965-1284-4262-8F71-A9009CF4F2C7}" destId="{C96E9B0F-8653-4C8E-8104-143D85CB2A30}" srcOrd="0" destOrd="0" presId="urn:microsoft.com/office/officeart/2005/8/layout/vList3"/>
    <dgm:cxn modelId="{CD24CE2B-46FA-448E-949F-625B9DF2B418}" type="presParOf" srcId="{FF739965-1284-4262-8F71-A9009CF4F2C7}" destId="{21779333-D124-4542-A996-7A3672BE5524}" srcOrd="1" destOrd="0" presId="urn:microsoft.com/office/officeart/2005/8/layout/vList3"/>
    <dgm:cxn modelId="{AF763E0B-0ED9-4FF9-9831-0B4B159C4F49}" type="presParOf" srcId="{87248ABE-DE13-4E40-B1E1-9E90CC36F351}" destId="{CAED207D-2D6D-432E-A662-B28B3810471F}" srcOrd="7" destOrd="0" presId="urn:microsoft.com/office/officeart/2005/8/layout/vList3"/>
    <dgm:cxn modelId="{ABA51641-9BC0-4BC8-BE8F-C7C5E0D029A9}" type="presParOf" srcId="{87248ABE-DE13-4E40-B1E1-9E90CC36F351}" destId="{E1A556A7-70F0-4257-BA00-1E29B595E74B}" srcOrd="8" destOrd="0" presId="urn:microsoft.com/office/officeart/2005/8/layout/vList3"/>
    <dgm:cxn modelId="{53EF3CE2-E4AC-431C-8541-EFA2F29DF97B}" type="presParOf" srcId="{E1A556A7-70F0-4257-BA00-1E29B595E74B}" destId="{4C3E9D3B-1AAE-4C51-9515-F7A761E849B4}" srcOrd="0" destOrd="0" presId="urn:microsoft.com/office/officeart/2005/8/layout/vList3"/>
    <dgm:cxn modelId="{78D1DF37-4AB7-4831-8E65-208E736D6F4D}" type="presParOf" srcId="{E1A556A7-70F0-4257-BA00-1E29B595E74B}" destId="{454B8E47-2207-4D82-9A24-C859C97CBDB1}"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82ABEA-6BBB-4795-9447-F300BC2BE02F}" type="doc">
      <dgm:prSet loTypeId="urn:microsoft.com/office/officeart/2005/8/layout/arrow6" loCatId="relationship" qsTypeId="urn:microsoft.com/office/officeart/2005/8/quickstyle/simple1" qsCatId="simple" csTypeId="urn:microsoft.com/office/officeart/2005/8/colors/accent0_1" csCatId="mainScheme" phldr="1"/>
      <dgm:spPr/>
      <dgm:t>
        <a:bodyPr/>
        <a:lstStyle/>
        <a:p>
          <a:endParaRPr lang="en-US"/>
        </a:p>
      </dgm:t>
    </dgm:pt>
    <dgm:pt modelId="{30BF773A-791B-4A5F-8155-11FCDD62957A}">
      <dgm:prSet phldrT="[Text]"/>
      <dgm:spPr/>
      <dgm:t>
        <a:bodyPr/>
        <a:lstStyle/>
        <a:p>
          <a:r>
            <a:rPr lang="en-US" dirty="0"/>
            <a:t>Psychedelics as pharmacotherapy</a:t>
          </a:r>
        </a:p>
      </dgm:t>
    </dgm:pt>
    <dgm:pt modelId="{8372E1B4-C3F4-4CAC-B7B5-F62C538E927E}" type="parTrans" cxnId="{C9603570-7CD8-4038-9D97-82F7F2B92B33}">
      <dgm:prSet/>
      <dgm:spPr/>
      <dgm:t>
        <a:bodyPr/>
        <a:lstStyle/>
        <a:p>
          <a:endParaRPr lang="en-US"/>
        </a:p>
      </dgm:t>
    </dgm:pt>
    <dgm:pt modelId="{BF84942F-DDAC-4D6F-8704-EA03D70BB770}" type="sibTrans" cxnId="{C9603570-7CD8-4038-9D97-82F7F2B92B33}">
      <dgm:prSet/>
      <dgm:spPr/>
      <dgm:t>
        <a:bodyPr/>
        <a:lstStyle/>
        <a:p>
          <a:endParaRPr lang="en-US"/>
        </a:p>
      </dgm:t>
    </dgm:pt>
    <dgm:pt modelId="{8E972CA3-02AC-47AD-BD72-47930B641468}">
      <dgm:prSet phldrT="[Text]"/>
      <dgm:spPr/>
      <dgm:t>
        <a:bodyPr/>
        <a:lstStyle/>
        <a:p>
          <a:r>
            <a:rPr lang="en-US" dirty="0"/>
            <a:t>Psychedelic-assisted psychotherapy</a:t>
          </a:r>
        </a:p>
      </dgm:t>
    </dgm:pt>
    <dgm:pt modelId="{7C501F4D-B783-4FD0-B59E-4FAFB80C3D38}" type="parTrans" cxnId="{5D9D7ED8-1E7E-441D-913C-EB697A85C32B}">
      <dgm:prSet/>
      <dgm:spPr/>
      <dgm:t>
        <a:bodyPr/>
        <a:lstStyle/>
        <a:p>
          <a:endParaRPr lang="en-US"/>
        </a:p>
      </dgm:t>
    </dgm:pt>
    <dgm:pt modelId="{A2939005-0170-4E99-84B6-D63D7F5439D4}" type="sibTrans" cxnId="{5D9D7ED8-1E7E-441D-913C-EB697A85C32B}">
      <dgm:prSet/>
      <dgm:spPr/>
      <dgm:t>
        <a:bodyPr/>
        <a:lstStyle/>
        <a:p>
          <a:endParaRPr lang="en-US"/>
        </a:p>
      </dgm:t>
    </dgm:pt>
    <dgm:pt modelId="{571C2A37-5391-40F9-AC14-050614D3E7F0}" type="pres">
      <dgm:prSet presAssocID="{DE82ABEA-6BBB-4795-9447-F300BC2BE02F}" presName="compositeShape" presStyleCnt="0">
        <dgm:presLayoutVars>
          <dgm:chMax val="2"/>
          <dgm:dir/>
          <dgm:resizeHandles val="exact"/>
        </dgm:presLayoutVars>
      </dgm:prSet>
      <dgm:spPr/>
    </dgm:pt>
    <dgm:pt modelId="{7EF71271-2B14-4D6C-B0A8-8E3990142EFB}" type="pres">
      <dgm:prSet presAssocID="{DE82ABEA-6BBB-4795-9447-F300BC2BE02F}" presName="ribbon" presStyleLbl="node1" presStyleIdx="0" presStyleCnt="1"/>
      <dgm:spPr/>
    </dgm:pt>
    <dgm:pt modelId="{A73E3FD9-D237-4523-9C22-6E821581312C}" type="pres">
      <dgm:prSet presAssocID="{DE82ABEA-6BBB-4795-9447-F300BC2BE02F}" presName="leftArrowText" presStyleLbl="node1" presStyleIdx="0" presStyleCnt="1">
        <dgm:presLayoutVars>
          <dgm:chMax val="0"/>
          <dgm:bulletEnabled val="1"/>
        </dgm:presLayoutVars>
      </dgm:prSet>
      <dgm:spPr/>
    </dgm:pt>
    <dgm:pt modelId="{F0018856-F8E3-430A-986F-EA8C8C0D4234}" type="pres">
      <dgm:prSet presAssocID="{DE82ABEA-6BBB-4795-9447-F300BC2BE02F}" presName="rightArrowText" presStyleLbl="node1" presStyleIdx="0" presStyleCnt="1">
        <dgm:presLayoutVars>
          <dgm:chMax val="0"/>
          <dgm:bulletEnabled val="1"/>
        </dgm:presLayoutVars>
      </dgm:prSet>
      <dgm:spPr/>
    </dgm:pt>
  </dgm:ptLst>
  <dgm:cxnLst>
    <dgm:cxn modelId="{304B476F-5C00-4CBA-9824-2CE2EA901F9C}" type="presOf" srcId="{30BF773A-791B-4A5F-8155-11FCDD62957A}" destId="{A73E3FD9-D237-4523-9C22-6E821581312C}" srcOrd="0" destOrd="0" presId="urn:microsoft.com/office/officeart/2005/8/layout/arrow6"/>
    <dgm:cxn modelId="{C9603570-7CD8-4038-9D97-82F7F2B92B33}" srcId="{DE82ABEA-6BBB-4795-9447-F300BC2BE02F}" destId="{30BF773A-791B-4A5F-8155-11FCDD62957A}" srcOrd="0" destOrd="0" parTransId="{8372E1B4-C3F4-4CAC-B7B5-F62C538E927E}" sibTransId="{BF84942F-DDAC-4D6F-8704-EA03D70BB770}"/>
    <dgm:cxn modelId="{D652B38F-A8A2-4DC9-AF22-2350745A6FF3}" type="presOf" srcId="{8E972CA3-02AC-47AD-BD72-47930B641468}" destId="{F0018856-F8E3-430A-986F-EA8C8C0D4234}" srcOrd="0" destOrd="0" presId="urn:microsoft.com/office/officeart/2005/8/layout/arrow6"/>
    <dgm:cxn modelId="{5D9D7ED8-1E7E-441D-913C-EB697A85C32B}" srcId="{DE82ABEA-6BBB-4795-9447-F300BC2BE02F}" destId="{8E972CA3-02AC-47AD-BD72-47930B641468}" srcOrd="1" destOrd="0" parTransId="{7C501F4D-B783-4FD0-B59E-4FAFB80C3D38}" sibTransId="{A2939005-0170-4E99-84B6-D63D7F5439D4}"/>
    <dgm:cxn modelId="{4B52EBFE-1FBF-4FE9-871C-BDB060FC9D78}" type="presOf" srcId="{DE82ABEA-6BBB-4795-9447-F300BC2BE02F}" destId="{571C2A37-5391-40F9-AC14-050614D3E7F0}" srcOrd="0" destOrd="0" presId="urn:microsoft.com/office/officeart/2005/8/layout/arrow6"/>
    <dgm:cxn modelId="{54DD718B-01DE-49BC-8F00-8DCF6B6C5FDB}" type="presParOf" srcId="{571C2A37-5391-40F9-AC14-050614D3E7F0}" destId="{7EF71271-2B14-4D6C-B0A8-8E3990142EFB}" srcOrd="0" destOrd="0" presId="urn:microsoft.com/office/officeart/2005/8/layout/arrow6"/>
    <dgm:cxn modelId="{1A72C59E-388C-44DF-B3F6-5CA59ABC7863}" type="presParOf" srcId="{571C2A37-5391-40F9-AC14-050614D3E7F0}" destId="{A73E3FD9-D237-4523-9C22-6E821581312C}" srcOrd="1" destOrd="0" presId="urn:microsoft.com/office/officeart/2005/8/layout/arrow6"/>
    <dgm:cxn modelId="{B9369DE5-0E56-4D3F-8553-6DC6AB246FC1}" type="presParOf" srcId="{571C2A37-5391-40F9-AC14-050614D3E7F0}" destId="{F0018856-F8E3-430A-986F-EA8C8C0D4234}"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42A68-4AA9-45C9-99B9-71E0655B4A51}">
      <dsp:nvSpPr>
        <dsp:cNvPr id="0" name=""/>
        <dsp:cNvSpPr/>
      </dsp:nvSpPr>
      <dsp:spPr>
        <a:xfrm rot="10800000">
          <a:off x="2292806" y="242"/>
          <a:ext cx="8257115" cy="852027"/>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5720" tIns="76200" rIns="14224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mn-lt"/>
            </a:rPr>
            <a:t>“Classic” </a:t>
          </a:r>
          <a:r>
            <a:rPr lang="en-US" sz="2000" kern="1200" dirty="0">
              <a:latin typeface="+mn-lt"/>
              <a:sym typeface="Wingdings" panose="05000000000000000000" pitchFamily="2" charset="2"/>
            </a:rPr>
            <a:t> serotonergic</a:t>
          </a:r>
          <a:endParaRPr lang="en-US" sz="2000" kern="1200" dirty="0">
            <a:latin typeface="+mn-lt"/>
          </a:endParaRPr>
        </a:p>
        <a:p>
          <a:pPr marL="114300" lvl="1" indent="-114300" algn="l" defTabSz="622300">
            <a:lnSpc>
              <a:spcPct val="90000"/>
            </a:lnSpc>
            <a:spcBef>
              <a:spcPct val="0"/>
            </a:spcBef>
            <a:spcAft>
              <a:spcPct val="15000"/>
            </a:spcAft>
            <a:buChar char="•"/>
          </a:pPr>
          <a:r>
            <a:rPr lang="en-US" sz="1400" kern="1200" dirty="0">
              <a:latin typeface="+mn-lt"/>
            </a:rPr>
            <a:t>LSD, Psilocybin, Mescaline, 5-MeO-Dimethyl-tryptamine (5-MeO-DMT)</a:t>
          </a:r>
        </a:p>
      </dsp:txBody>
      <dsp:txXfrm rot="10800000">
        <a:off x="2505813" y="242"/>
        <a:ext cx="8044108" cy="852027"/>
      </dsp:txXfrm>
    </dsp:sp>
    <dsp:sp modelId="{206E09EB-F52E-4DDE-8EB8-897B7C3163B6}">
      <dsp:nvSpPr>
        <dsp:cNvPr id="0" name=""/>
        <dsp:cNvSpPr/>
      </dsp:nvSpPr>
      <dsp:spPr>
        <a:xfrm>
          <a:off x="1866792" y="242"/>
          <a:ext cx="852027" cy="852027"/>
        </a:xfrm>
        <a:prstGeom prst="ellipse">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l="-50000" r="-50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8867D3-B721-4FC8-9F92-73A82AC20ED7}">
      <dsp:nvSpPr>
        <dsp:cNvPr id="0" name=""/>
        <dsp:cNvSpPr/>
      </dsp:nvSpPr>
      <dsp:spPr>
        <a:xfrm rot="10800000">
          <a:off x="2286118" y="1113464"/>
          <a:ext cx="8257115" cy="852027"/>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5720" tIns="76200" rIns="14224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mn-lt"/>
            </a:rPr>
            <a:t>“Novel” </a:t>
          </a:r>
          <a:r>
            <a:rPr lang="en-US" sz="2000" kern="1200" dirty="0">
              <a:latin typeface="+mn-lt"/>
              <a:sym typeface="Wingdings" panose="05000000000000000000" pitchFamily="2" charset="2"/>
            </a:rPr>
            <a:t> varied mechanisms</a:t>
          </a:r>
          <a:endParaRPr lang="en-US" sz="2000" kern="1200" dirty="0">
            <a:latin typeface="+mn-lt"/>
          </a:endParaRPr>
        </a:p>
        <a:p>
          <a:pPr marL="114300" lvl="1" indent="-114300" algn="l" defTabSz="622300">
            <a:lnSpc>
              <a:spcPct val="90000"/>
            </a:lnSpc>
            <a:spcBef>
              <a:spcPct val="0"/>
            </a:spcBef>
            <a:spcAft>
              <a:spcPct val="15000"/>
            </a:spcAft>
            <a:buChar char="•"/>
          </a:pPr>
          <a:r>
            <a:rPr lang="en-US" sz="1400" kern="1200" dirty="0">
              <a:latin typeface="+mn-lt"/>
            </a:rPr>
            <a:t>Tryptamines/phenethylamines (2CI, NBOMe, Ibogaine, </a:t>
          </a:r>
          <a:r>
            <a:rPr lang="en-US" sz="1400" kern="1200" dirty="0" err="1">
              <a:latin typeface="+mn-lt"/>
            </a:rPr>
            <a:t>etc</a:t>
          </a:r>
          <a:r>
            <a:rPr lang="en-US" sz="1400" kern="1200" dirty="0">
              <a:latin typeface="+mn-lt"/>
            </a:rPr>
            <a:t>) / Salvia </a:t>
          </a:r>
          <a:r>
            <a:rPr lang="en-US" sz="1400" kern="1200" dirty="0" err="1">
              <a:latin typeface="+mn-lt"/>
            </a:rPr>
            <a:t>Divinorum</a:t>
          </a:r>
          <a:endParaRPr lang="en-US" sz="1400" kern="1200" dirty="0">
            <a:latin typeface="+mn-lt"/>
          </a:endParaRPr>
        </a:p>
      </dsp:txBody>
      <dsp:txXfrm rot="10800000">
        <a:off x="2499125" y="1113464"/>
        <a:ext cx="8044108" cy="852027"/>
      </dsp:txXfrm>
    </dsp:sp>
    <dsp:sp modelId="{2C330FC7-32E7-44B9-852B-6A9B81AAE73E}">
      <dsp:nvSpPr>
        <dsp:cNvPr id="0" name=""/>
        <dsp:cNvSpPr/>
      </dsp:nvSpPr>
      <dsp:spPr>
        <a:xfrm>
          <a:off x="1866792" y="1106605"/>
          <a:ext cx="852027" cy="852027"/>
        </a:xfrm>
        <a:prstGeom prst="ellipse">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l="-1000" r="-1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93AD27-47A1-485B-A1CD-5EA702B8FE09}">
      <dsp:nvSpPr>
        <dsp:cNvPr id="0" name=""/>
        <dsp:cNvSpPr/>
      </dsp:nvSpPr>
      <dsp:spPr>
        <a:xfrm rot="10800000">
          <a:off x="2292806" y="2212969"/>
          <a:ext cx="8257115" cy="852027"/>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5720" tIns="76200" rIns="14224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mn-lt"/>
            </a:rPr>
            <a:t>Dissociative </a:t>
          </a:r>
          <a:r>
            <a:rPr lang="en-US" sz="2000" kern="1200" dirty="0">
              <a:latin typeface="+mn-lt"/>
              <a:sym typeface="Wingdings" panose="05000000000000000000" pitchFamily="2" charset="2"/>
            </a:rPr>
            <a:t> NMDA antagonist</a:t>
          </a:r>
          <a:endParaRPr lang="en-US" sz="2000" kern="1200" dirty="0">
            <a:latin typeface="+mn-lt"/>
          </a:endParaRPr>
        </a:p>
        <a:p>
          <a:pPr marL="114300" lvl="1" indent="-114300" algn="l" defTabSz="622300">
            <a:lnSpc>
              <a:spcPct val="90000"/>
            </a:lnSpc>
            <a:spcBef>
              <a:spcPct val="0"/>
            </a:spcBef>
            <a:spcAft>
              <a:spcPct val="15000"/>
            </a:spcAft>
            <a:buChar char="•"/>
          </a:pPr>
          <a:r>
            <a:rPr lang="en-US" sz="1400" kern="1200" dirty="0">
              <a:latin typeface="+mn-lt"/>
            </a:rPr>
            <a:t>Phencyclidine, Ketamine, Dextromethorphan</a:t>
          </a:r>
        </a:p>
      </dsp:txBody>
      <dsp:txXfrm rot="10800000">
        <a:off x="2505813" y="2212969"/>
        <a:ext cx="8044108" cy="852027"/>
      </dsp:txXfrm>
    </dsp:sp>
    <dsp:sp modelId="{14C78876-B73D-45D4-B0AD-0E3C26900BC4}">
      <dsp:nvSpPr>
        <dsp:cNvPr id="0" name=""/>
        <dsp:cNvSpPr/>
      </dsp:nvSpPr>
      <dsp:spPr>
        <a:xfrm>
          <a:off x="1866792" y="2212969"/>
          <a:ext cx="852027" cy="852027"/>
        </a:xfrm>
        <a:prstGeom prst="ellipse">
          <a:avLst/>
        </a:prstGeom>
        <a:blipFill>
          <a:blip xmlns:r="http://schemas.openxmlformats.org/officeDocument/2006/relationships" r:embed="rId3" cstate="email">
            <a:extLst>
              <a:ext uri="{28A0092B-C50C-407E-A947-70E740481C1C}">
                <a14:useLocalDpi xmlns:a14="http://schemas.microsoft.com/office/drawing/2010/main" val="0"/>
              </a:ext>
            </a:extLst>
          </a:blip>
          <a:srcRect/>
          <a:stretch>
            <a:fillRect l="-65000" r="-65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779333-D124-4542-A996-7A3672BE5524}">
      <dsp:nvSpPr>
        <dsp:cNvPr id="0" name=""/>
        <dsp:cNvSpPr/>
      </dsp:nvSpPr>
      <dsp:spPr>
        <a:xfrm rot="10800000">
          <a:off x="2292806" y="3319333"/>
          <a:ext cx="8257115" cy="852027"/>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5720" tIns="76200" rIns="14224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mn-lt"/>
            </a:rPr>
            <a:t>Deliriant </a:t>
          </a:r>
          <a:r>
            <a:rPr lang="en-US" sz="2000" kern="1200" dirty="0">
              <a:latin typeface="+mn-lt"/>
              <a:sym typeface="Wingdings" panose="05000000000000000000" pitchFamily="2" charset="2"/>
            </a:rPr>
            <a:t> cholinergic</a:t>
          </a:r>
          <a:endParaRPr lang="en-US" sz="2000" kern="1200" dirty="0">
            <a:latin typeface="+mn-lt"/>
          </a:endParaRPr>
        </a:p>
        <a:p>
          <a:pPr marL="114300" lvl="1" indent="-114300" algn="l" defTabSz="622300">
            <a:lnSpc>
              <a:spcPct val="90000"/>
            </a:lnSpc>
            <a:spcBef>
              <a:spcPct val="0"/>
            </a:spcBef>
            <a:spcAft>
              <a:spcPct val="15000"/>
            </a:spcAft>
            <a:buChar char="•"/>
          </a:pPr>
          <a:r>
            <a:rPr lang="en-US" sz="1400" kern="1200" dirty="0">
              <a:latin typeface="+mn-lt"/>
            </a:rPr>
            <a:t>Scopolamine, Atropine, </a:t>
          </a:r>
          <a:r>
            <a:rPr lang="en-US" sz="1400" kern="1200" dirty="0" err="1">
              <a:latin typeface="+mn-lt"/>
            </a:rPr>
            <a:t>Muscimol</a:t>
          </a:r>
          <a:endParaRPr lang="en-US" sz="1400" kern="1200" dirty="0">
            <a:latin typeface="+mn-lt"/>
          </a:endParaRPr>
        </a:p>
      </dsp:txBody>
      <dsp:txXfrm rot="10800000">
        <a:off x="2505813" y="3319333"/>
        <a:ext cx="8044108" cy="852027"/>
      </dsp:txXfrm>
    </dsp:sp>
    <dsp:sp modelId="{C96E9B0F-8653-4C8E-8104-143D85CB2A30}">
      <dsp:nvSpPr>
        <dsp:cNvPr id="0" name=""/>
        <dsp:cNvSpPr/>
      </dsp:nvSpPr>
      <dsp:spPr>
        <a:xfrm>
          <a:off x="1866792" y="3319333"/>
          <a:ext cx="852027" cy="852027"/>
        </a:xfrm>
        <a:prstGeom prst="ellipse">
          <a:avLst/>
        </a:prstGeom>
        <a:blipFill>
          <a:blip xmlns:r="http://schemas.openxmlformats.org/officeDocument/2006/relationships" r:embed="rId4" cstate="email">
            <a:extLst>
              <a:ext uri="{28A0092B-C50C-407E-A947-70E740481C1C}">
                <a14:useLocalDpi xmlns:a14="http://schemas.microsoft.com/office/drawing/2010/main" val="0"/>
              </a:ext>
            </a:extLst>
          </a:blip>
          <a:srcRect/>
          <a:stretch>
            <a:fillRect l="-47000" r="-47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4B8E47-2207-4D82-9A24-C859C97CBDB1}">
      <dsp:nvSpPr>
        <dsp:cNvPr id="0" name=""/>
        <dsp:cNvSpPr/>
      </dsp:nvSpPr>
      <dsp:spPr>
        <a:xfrm rot="10800000">
          <a:off x="2292806" y="4425697"/>
          <a:ext cx="8257115" cy="852027"/>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5720" tIns="68580" rIns="128016"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mn-lt"/>
            </a:rPr>
            <a:t>Empathogen </a:t>
          </a:r>
          <a:r>
            <a:rPr lang="en-US" sz="1800" kern="1200" dirty="0">
              <a:latin typeface="+mn-lt"/>
              <a:sym typeface="Wingdings" panose="05000000000000000000" pitchFamily="2" charset="2"/>
            </a:rPr>
            <a:t> serotonergic/Noradrenergic</a:t>
          </a:r>
          <a:endParaRPr lang="en-US" sz="2000" kern="1200" dirty="0">
            <a:latin typeface="+mn-lt"/>
          </a:endParaRPr>
        </a:p>
        <a:p>
          <a:pPr marL="114300" lvl="1" indent="-114300" algn="l" defTabSz="622300">
            <a:lnSpc>
              <a:spcPct val="90000"/>
            </a:lnSpc>
            <a:spcBef>
              <a:spcPct val="0"/>
            </a:spcBef>
            <a:spcAft>
              <a:spcPct val="15000"/>
            </a:spcAft>
            <a:buChar char="•"/>
          </a:pPr>
          <a:r>
            <a:rPr lang="en-US" sz="1400" kern="1200" dirty="0">
              <a:latin typeface="+mn-lt"/>
            </a:rPr>
            <a:t>MDMA, Cathinone, DOM/DOB</a:t>
          </a:r>
        </a:p>
      </dsp:txBody>
      <dsp:txXfrm rot="10800000">
        <a:off x="2505813" y="4425697"/>
        <a:ext cx="8044108" cy="852027"/>
      </dsp:txXfrm>
    </dsp:sp>
    <dsp:sp modelId="{4C3E9D3B-1AAE-4C51-9515-F7A761E849B4}">
      <dsp:nvSpPr>
        <dsp:cNvPr id="0" name=""/>
        <dsp:cNvSpPr/>
      </dsp:nvSpPr>
      <dsp:spPr>
        <a:xfrm>
          <a:off x="1866792" y="4425697"/>
          <a:ext cx="852027" cy="852027"/>
        </a:xfrm>
        <a:prstGeom prst="ellipse">
          <a:avLst/>
        </a:prstGeom>
        <a:blipFill>
          <a:blip xmlns:r="http://schemas.openxmlformats.org/officeDocument/2006/relationships" r:embed="rId5" cstate="email">
            <a:extLst>
              <a:ext uri="{28A0092B-C50C-407E-A947-70E740481C1C}">
                <a14:useLocalDpi xmlns:a14="http://schemas.microsoft.com/office/drawing/2010/main" val="0"/>
              </a:ext>
            </a:extLst>
          </a:blip>
          <a:srcRect/>
          <a:stretch>
            <a:fillRect l="-47000" r="-47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F71271-2B14-4D6C-B0A8-8E3990142EFB}">
      <dsp:nvSpPr>
        <dsp:cNvPr id="0" name=""/>
        <dsp:cNvSpPr/>
      </dsp:nvSpPr>
      <dsp:spPr>
        <a:xfrm>
          <a:off x="0" y="139893"/>
          <a:ext cx="8128000" cy="3251199"/>
        </a:xfrm>
        <a:prstGeom prst="leftRightRibb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3E3FD9-D237-4523-9C22-6E821581312C}">
      <dsp:nvSpPr>
        <dsp:cNvPr id="0" name=""/>
        <dsp:cNvSpPr/>
      </dsp:nvSpPr>
      <dsp:spPr>
        <a:xfrm>
          <a:off x="975360" y="708853"/>
          <a:ext cx="2682239" cy="159308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03124" rIns="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Psychedelics as pharmacotherapy</a:t>
          </a:r>
        </a:p>
      </dsp:txBody>
      <dsp:txXfrm>
        <a:off x="975360" y="708853"/>
        <a:ext cx="2682239" cy="1593088"/>
      </dsp:txXfrm>
    </dsp:sp>
    <dsp:sp modelId="{F0018856-F8E3-430A-986F-EA8C8C0D4234}">
      <dsp:nvSpPr>
        <dsp:cNvPr id="0" name=""/>
        <dsp:cNvSpPr/>
      </dsp:nvSpPr>
      <dsp:spPr>
        <a:xfrm>
          <a:off x="4064000" y="1229045"/>
          <a:ext cx="3169920" cy="159308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03124" rIns="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Psychedelic-assisted psychotherapy</a:t>
          </a:r>
        </a:p>
      </dsp:txBody>
      <dsp:txXfrm>
        <a:off x="4064000" y="1229045"/>
        <a:ext cx="3169920" cy="1593088"/>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80009BD-8F19-0B44-8E85-44C88B02A425}" type="datetimeFigureOut">
              <a:rPr lang="en-US" smtClean="0"/>
              <a:t>10/13/2021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F5F82E-548B-494F-89A6-3B3ADDAECC67}" type="slidenum">
              <a:rPr lang="en-US" smtClean="0"/>
              <a:t>‹#›</a:t>
            </a:fld>
            <a:endParaRPr lang="en-US"/>
          </a:p>
        </p:txBody>
      </p:sp>
    </p:spTree>
    <p:extLst>
      <p:ext uri="{BB962C8B-B14F-4D97-AF65-F5344CB8AC3E}">
        <p14:creationId xmlns:p14="http://schemas.microsoft.com/office/powerpoint/2010/main" val="17701107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4CD39A-F679-DF43-BBE4-8BF4AC45CCF4}" type="datetimeFigureOut">
              <a:rPr lang="en-US" smtClean="0"/>
              <a:t>10/13/2021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5259CE-35B4-F249-A2D4-2A860B274D7B}" type="slidenum">
              <a:rPr lang="en-US" smtClean="0"/>
              <a:t>‹#›</a:t>
            </a:fld>
            <a:endParaRPr lang="en-US"/>
          </a:p>
        </p:txBody>
      </p:sp>
    </p:spTree>
    <p:extLst>
      <p:ext uri="{BB962C8B-B14F-4D97-AF65-F5344CB8AC3E}">
        <p14:creationId xmlns:p14="http://schemas.microsoft.com/office/powerpoint/2010/main" val="190701226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9ADFCF-1CD7-4BB5-A337-19EA650697AB}" type="slidenum">
              <a:rPr lang="en-US" smtClean="0"/>
              <a:t>3</a:t>
            </a:fld>
            <a:endParaRPr lang="en-US"/>
          </a:p>
        </p:txBody>
      </p:sp>
    </p:spTree>
    <p:extLst>
      <p:ext uri="{BB962C8B-B14F-4D97-AF65-F5344CB8AC3E}">
        <p14:creationId xmlns:p14="http://schemas.microsoft.com/office/powerpoint/2010/main" val="3807026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7F3F928-55CC-8442-9C11-AD6030AF23C7}" type="slidenum">
              <a:rPr lang="en-US"/>
              <a:pPr>
                <a:defRPr/>
              </a:pPr>
              <a:t>15</a:t>
            </a:fld>
            <a:endParaRPr lang="en-US"/>
          </a:p>
        </p:txBody>
      </p:sp>
      <p:sp>
        <p:nvSpPr>
          <p:cNvPr id="307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072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50E5FD-C88A-E647-9E53-9B0EC90317CD}" type="slidenum">
              <a:rPr lang="en-US"/>
              <a:pPr>
                <a:defRPr/>
              </a:pPr>
              <a:t>16</a:t>
            </a:fld>
            <a:endParaRPr lang="en-US"/>
          </a:p>
        </p:txBody>
      </p:sp>
      <p:sp>
        <p:nvSpPr>
          <p:cNvPr id="1525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2579"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4151906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4F81677-0108-2E4B-B4AC-F56BC3F03632}" type="slidenum">
              <a:rPr lang="en-US"/>
              <a:pPr>
                <a:defRPr/>
              </a:pPr>
              <a:t>17</a:t>
            </a:fld>
            <a:endParaRPr lang="en-US"/>
          </a:p>
        </p:txBody>
      </p:sp>
      <p:sp>
        <p:nvSpPr>
          <p:cNvPr id="1689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8963" name="Rectangle 3"/>
          <p:cNvSpPr>
            <a:spLocks noGrp="1" noChangeArrowheads="1"/>
          </p:cNvSpPr>
          <p:nvPr>
            <p:ph type="body" idx="1"/>
          </p:nvPr>
        </p:nvSpPr>
        <p:spPr/>
        <p:txBody>
          <a:bodyPr/>
          <a:lstStyle/>
          <a:p>
            <a:pPr eaLnBrk="1" hangingPunct="1">
              <a:defRPr/>
            </a:pPr>
            <a:endParaRPr lang="en-US" dirty="0"/>
          </a:p>
        </p:txBody>
      </p:sp>
    </p:spTree>
    <p:extLst>
      <p:ext uri="{BB962C8B-B14F-4D97-AF65-F5344CB8AC3E}">
        <p14:creationId xmlns:p14="http://schemas.microsoft.com/office/powerpoint/2010/main" val="345634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0649474-4E3C-5D4A-A9A4-A40838978D14}" type="slidenum">
              <a:rPr lang="en-US"/>
              <a:pPr>
                <a:defRPr/>
              </a:pPr>
              <a:t>19</a:t>
            </a:fld>
            <a:endParaRPr lang="en-US"/>
          </a:p>
        </p:txBody>
      </p:sp>
      <p:sp>
        <p:nvSpPr>
          <p:cNvPr id="327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771"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3915224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60D6D0-B3BA-EE42-8BDF-DE2364356C67}" type="slidenum">
              <a:rPr lang="en-US"/>
              <a:pPr>
                <a:defRPr/>
              </a:pPr>
              <a:t>20</a:t>
            </a:fld>
            <a:endParaRPr lang="en-US"/>
          </a:p>
        </p:txBody>
      </p:sp>
      <p:sp>
        <p:nvSpPr>
          <p:cNvPr id="430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3011"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1367515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A4D6657-3A04-BA4A-8828-5EAF9A887EB6}" type="slidenum">
              <a:rPr lang="en-US"/>
              <a:pPr>
                <a:defRPr/>
              </a:pPr>
              <a:t>21</a:t>
            </a:fld>
            <a:endParaRPr lang="en-US"/>
          </a:p>
        </p:txBody>
      </p:sp>
      <p:sp>
        <p:nvSpPr>
          <p:cNvPr id="450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5059"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3641740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209737B-5C9E-6A42-B088-D69ED0C7B204}" type="slidenum">
              <a:rPr lang="en-US"/>
              <a:pPr>
                <a:defRPr/>
              </a:pPr>
              <a:t>22</a:t>
            </a:fld>
            <a:endParaRPr lang="en-US"/>
          </a:p>
        </p:txBody>
      </p:sp>
      <p:sp>
        <p:nvSpPr>
          <p:cNvPr id="614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1443" name="Rectangle 3"/>
          <p:cNvSpPr>
            <a:spLocks noGrp="1" noChangeArrowheads="1"/>
          </p:cNvSpPr>
          <p:nvPr>
            <p:ph type="body" idx="1"/>
          </p:nvPr>
        </p:nvSpPr>
        <p:spPr/>
        <p:txBody>
          <a:bodyPr/>
          <a:lstStyle/>
          <a:p>
            <a:pPr eaLnBrk="1" hangingPunct="1">
              <a:defRPr/>
            </a:pPr>
            <a:endParaRPr lang="en-US" dirty="0"/>
          </a:p>
        </p:txBody>
      </p:sp>
    </p:spTree>
    <p:extLst>
      <p:ext uri="{BB962C8B-B14F-4D97-AF65-F5344CB8AC3E}">
        <p14:creationId xmlns:p14="http://schemas.microsoft.com/office/powerpoint/2010/main" val="647425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8204988-C06F-CD40-AADD-D540929D1796}" type="slidenum">
              <a:rPr lang="en-US" smtClean="0"/>
              <a:pPr>
                <a:defRPr/>
              </a:pPr>
              <a:t>25</a:t>
            </a:fld>
            <a:endParaRPr lang="en-US" dirty="0"/>
          </a:p>
        </p:txBody>
      </p:sp>
    </p:spTree>
    <p:extLst>
      <p:ext uri="{BB962C8B-B14F-4D97-AF65-F5344CB8AC3E}">
        <p14:creationId xmlns:p14="http://schemas.microsoft.com/office/powerpoint/2010/main" val="2130062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8204988-C06F-CD40-AADD-D540929D1796}" type="slidenum">
              <a:rPr lang="en-US" smtClean="0"/>
              <a:pPr>
                <a:defRPr/>
              </a:pPr>
              <a:t>27</a:t>
            </a:fld>
            <a:endParaRPr lang="en-US" dirty="0"/>
          </a:p>
        </p:txBody>
      </p:sp>
    </p:spTree>
    <p:extLst>
      <p:ext uri="{BB962C8B-B14F-4D97-AF65-F5344CB8AC3E}">
        <p14:creationId xmlns:p14="http://schemas.microsoft.com/office/powerpoint/2010/main" val="3504935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8204988-C06F-CD40-AADD-D540929D1796}" type="slidenum">
              <a:rPr lang="en-US" smtClean="0"/>
              <a:pPr>
                <a:defRPr/>
              </a:pPr>
              <a:t>28</a:t>
            </a:fld>
            <a:endParaRPr lang="en-US" dirty="0"/>
          </a:p>
        </p:txBody>
      </p:sp>
    </p:spTree>
    <p:extLst>
      <p:ext uri="{BB962C8B-B14F-4D97-AF65-F5344CB8AC3E}">
        <p14:creationId xmlns:p14="http://schemas.microsoft.com/office/powerpoint/2010/main" val="3961743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8204988-C06F-CD40-AADD-D540929D1796}" type="slidenum">
              <a:rPr lang="en-US" smtClean="0"/>
              <a:pPr>
                <a:defRPr/>
              </a:pPr>
              <a:t>4</a:t>
            </a:fld>
            <a:endParaRPr lang="en-US" dirty="0"/>
          </a:p>
        </p:txBody>
      </p:sp>
    </p:spTree>
    <p:extLst>
      <p:ext uri="{BB962C8B-B14F-4D97-AF65-F5344CB8AC3E}">
        <p14:creationId xmlns:p14="http://schemas.microsoft.com/office/powerpoint/2010/main" val="1757434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8204988-C06F-CD40-AADD-D540929D1796}" type="slidenum">
              <a:rPr lang="en-US" smtClean="0"/>
              <a:pPr>
                <a:defRPr/>
              </a:pPr>
              <a:t>29</a:t>
            </a:fld>
            <a:endParaRPr lang="en-US" dirty="0"/>
          </a:p>
        </p:txBody>
      </p:sp>
    </p:spTree>
    <p:extLst>
      <p:ext uri="{BB962C8B-B14F-4D97-AF65-F5344CB8AC3E}">
        <p14:creationId xmlns:p14="http://schemas.microsoft.com/office/powerpoint/2010/main" val="3800254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9ADFCF-1CD7-4BB5-A337-19EA650697AB}" type="slidenum">
              <a:rPr lang="en-US" smtClean="0"/>
              <a:t>30</a:t>
            </a:fld>
            <a:endParaRPr lang="en-US"/>
          </a:p>
        </p:txBody>
      </p:sp>
    </p:spTree>
    <p:extLst>
      <p:ext uri="{BB962C8B-B14F-4D97-AF65-F5344CB8AC3E}">
        <p14:creationId xmlns:p14="http://schemas.microsoft.com/office/powerpoint/2010/main" val="87368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9ADFCF-1CD7-4BB5-A337-19EA650697AB}" type="slidenum">
              <a:rPr lang="en-US" smtClean="0"/>
              <a:t>35</a:t>
            </a:fld>
            <a:endParaRPr lang="en-US"/>
          </a:p>
        </p:txBody>
      </p:sp>
    </p:spTree>
    <p:extLst>
      <p:ext uri="{BB962C8B-B14F-4D97-AF65-F5344CB8AC3E}">
        <p14:creationId xmlns:p14="http://schemas.microsoft.com/office/powerpoint/2010/main" val="3566002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74D674B-E042-D34E-AE33-202A30EB0B9A}" type="slidenum">
              <a:rPr lang="en-US"/>
              <a:pPr>
                <a:defRPr/>
              </a:pPr>
              <a:t>5</a:t>
            </a:fld>
            <a:endParaRPr lang="en-US"/>
          </a:p>
        </p:txBody>
      </p:sp>
      <p:sp>
        <p:nvSpPr>
          <p:cNvPr id="122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291" name="Rectangle 3"/>
          <p:cNvSpPr>
            <a:spLocks noGrp="1" noChangeArrowheads="1"/>
          </p:cNvSpPr>
          <p:nvPr>
            <p:ph type="body" idx="1"/>
          </p:nvPr>
        </p:nvSpPr>
        <p:spPr/>
        <p:txBody>
          <a:bodyPr/>
          <a:lstStyle/>
          <a:p>
            <a:pPr eaLnBrk="1" hangingPunct="1">
              <a:defRPr/>
            </a:pPr>
            <a:endParaRPr lang="en-US" dirty="0"/>
          </a:p>
        </p:txBody>
      </p:sp>
    </p:spTree>
    <p:extLst>
      <p:ext uri="{BB962C8B-B14F-4D97-AF65-F5344CB8AC3E}">
        <p14:creationId xmlns:p14="http://schemas.microsoft.com/office/powerpoint/2010/main" val="1191964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8204988-C06F-CD40-AADD-D540929D1796}" type="slidenum">
              <a:rPr lang="en-US" smtClean="0"/>
              <a:pPr>
                <a:defRPr/>
              </a:pPr>
              <a:t>8</a:t>
            </a:fld>
            <a:endParaRPr lang="en-US" dirty="0"/>
          </a:p>
        </p:txBody>
      </p:sp>
    </p:spTree>
    <p:extLst>
      <p:ext uri="{BB962C8B-B14F-4D97-AF65-F5344CB8AC3E}">
        <p14:creationId xmlns:p14="http://schemas.microsoft.com/office/powerpoint/2010/main" val="3494548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80C8FB3-050D-9445-BFD8-BC930E89FA29}" type="slidenum">
              <a:rPr lang="en-US"/>
              <a:pPr>
                <a:defRPr/>
              </a:pPr>
              <a:t>9</a:t>
            </a:fld>
            <a:endParaRPr lang="en-US" dirty="0"/>
          </a:p>
        </p:txBody>
      </p:sp>
      <p:sp>
        <p:nvSpPr>
          <p:cNvPr id="225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53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E04D47F-A638-2A4A-9027-D68FED6A2B05}" type="slidenum">
              <a:rPr lang="en-US"/>
              <a:pPr>
                <a:defRPr/>
              </a:pPr>
              <a:t>10</a:t>
            </a:fld>
            <a:endParaRPr lang="en-US" dirty="0"/>
          </a:p>
        </p:txBody>
      </p:sp>
      <p:sp>
        <p:nvSpPr>
          <p:cNvPr id="266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627"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9ADFCF-1CD7-4BB5-A337-19EA650697AB}" type="slidenum">
              <a:rPr lang="en-US" smtClean="0"/>
              <a:t>11</a:t>
            </a:fld>
            <a:endParaRPr lang="en-US"/>
          </a:p>
        </p:txBody>
      </p:sp>
    </p:spTree>
    <p:extLst>
      <p:ext uri="{BB962C8B-B14F-4D97-AF65-F5344CB8AC3E}">
        <p14:creationId xmlns:p14="http://schemas.microsoft.com/office/powerpoint/2010/main" val="775089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8204988-C06F-CD40-AADD-D540929D1796}" type="slidenum">
              <a:rPr lang="en-US" smtClean="0"/>
              <a:pPr>
                <a:defRPr/>
              </a:pPr>
              <a:t>12</a:t>
            </a:fld>
            <a:endParaRPr lang="en-US" dirty="0"/>
          </a:p>
        </p:txBody>
      </p:sp>
    </p:spTree>
    <p:extLst>
      <p:ext uri="{BB962C8B-B14F-4D97-AF65-F5344CB8AC3E}">
        <p14:creationId xmlns:p14="http://schemas.microsoft.com/office/powerpoint/2010/main" val="3922242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8204988-C06F-CD40-AADD-D540929D1796}" type="slidenum">
              <a:rPr lang="en-US"/>
              <a:pPr>
                <a:defRPr/>
              </a:pPr>
              <a:t>14</a:t>
            </a:fld>
            <a:endParaRPr lang="en-US" dirty="0"/>
          </a:p>
        </p:txBody>
      </p:sp>
    </p:spTree>
    <p:extLst>
      <p:ext uri="{BB962C8B-B14F-4D97-AF65-F5344CB8AC3E}">
        <p14:creationId xmlns:p14="http://schemas.microsoft.com/office/powerpoint/2010/main" val="199513092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rgbClr val="66A677">
                <a:alpha val="35000"/>
              </a:srgbClr>
            </a:gs>
            <a:gs pos="50000">
              <a:srgbClr val="FFFFFF">
                <a:alpha val="48000"/>
              </a:srgbClr>
            </a:gs>
            <a:gs pos="100000">
              <a:srgbClr val="389155">
                <a:alpha val="20000"/>
              </a:srgbClr>
            </a:gs>
          </a:gsLst>
          <a:lin ang="3420000" scaled="0"/>
          <a:tileRect/>
        </a:gradFill>
        <a:effectLst/>
      </p:bgPr>
    </p:bg>
    <p:spTree>
      <p:nvGrpSpPr>
        <p:cNvPr id="1" name=""/>
        <p:cNvGrpSpPr/>
        <p:nvPr/>
      </p:nvGrpSpPr>
      <p:grpSpPr>
        <a:xfrm>
          <a:off x="0" y="0"/>
          <a:ext cx="0" cy="0"/>
          <a:chOff x="0" y="0"/>
          <a:chExt cx="0" cy="0"/>
        </a:xfrm>
      </p:grpSpPr>
      <p:pic>
        <p:nvPicPr>
          <p:cNvPr id="16" name="Picture 15" descr="White bands.psd"/>
          <p:cNvPicPr>
            <a:picLocks noChangeAspect="1"/>
          </p:cNvPicPr>
          <p:nvPr userDrawn="1"/>
        </p:nvPicPr>
        <p:blipFill>
          <a:blip r:embed="rId2">
            <a:alphaModFix amt="45000"/>
            <a:extLst>
              <a:ext uri="{BEBA8EAE-BF5A-486C-A8C5-ECC9F3942E4B}">
                <a14:imgProps xmlns:a14="http://schemas.microsoft.com/office/drawing/2010/main">
                  <a14:imgLayer r:embed="rId3">
                    <a14:imgEffect>
                      <a14:sharpenSoften amount="67000"/>
                    </a14:imgEffect>
                  </a14:imgLayer>
                </a14:imgProps>
              </a:ext>
              <a:ext uri="{28A0092B-C50C-407E-A947-70E740481C1C}">
                <a14:useLocalDpi xmlns:a14="http://schemas.microsoft.com/office/drawing/2010/main" val="0"/>
              </a:ext>
            </a:extLst>
          </a:blip>
          <a:stretch>
            <a:fillRect/>
          </a:stretch>
        </p:blipFill>
        <p:spPr>
          <a:xfrm>
            <a:off x="222249" y="1221184"/>
            <a:ext cx="9282993" cy="5467147"/>
          </a:xfrm>
          <a:prstGeom prst="rect">
            <a:avLst/>
          </a:prstGeom>
        </p:spPr>
      </p:pic>
      <p:sp>
        <p:nvSpPr>
          <p:cNvPr id="2" name="Title 1"/>
          <p:cNvSpPr>
            <a:spLocks noGrp="1"/>
          </p:cNvSpPr>
          <p:nvPr>
            <p:ph type="ctrTitle" hasCustomPrompt="1"/>
          </p:nvPr>
        </p:nvSpPr>
        <p:spPr>
          <a:xfrm>
            <a:off x="1675718" y="2553747"/>
            <a:ext cx="8844801" cy="1019176"/>
          </a:xfrm>
        </p:spPr>
        <p:txBody>
          <a:bodyPr>
            <a:normAutofit/>
          </a:bodyPr>
          <a:lstStyle>
            <a:lvl1pPr algn="ctr">
              <a:defRPr sz="4000">
                <a:solidFill>
                  <a:srgbClr val="177D38"/>
                </a:solidFill>
              </a:defRPr>
            </a:lvl1pPr>
          </a:lstStyle>
          <a:p>
            <a:r>
              <a:rPr lang="en-US" dirty="0"/>
              <a:t>Title Goes Here</a:t>
            </a:r>
          </a:p>
        </p:txBody>
      </p:sp>
      <p:sp>
        <p:nvSpPr>
          <p:cNvPr id="3" name="Subtitle 2"/>
          <p:cNvSpPr>
            <a:spLocks noGrp="1"/>
          </p:cNvSpPr>
          <p:nvPr>
            <p:ph type="subTitle" idx="1" hasCustomPrompt="1"/>
          </p:nvPr>
        </p:nvSpPr>
        <p:spPr>
          <a:xfrm>
            <a:off x="1726516" y="3581910"/>
            <a:ext cx="8743203" cy="695325"/>
          </a:xfrm>
        </p:spPr>
        <p:txBody>
          <a:bodyPr>
            <a:normAutofit/>
          </a:bodyPr>
          <a:lstStyle>
            <a:lvl1pPr marL="0" indent="0" algn="ctr">
              <a:buNone/>
              <a:defRPr sz="2800">
                <a:solidFill>
                  <a:schemeClr val="accent5">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25" name="TextBox 24"/>
          <p:cNvSpPr txBox="1"/>
          <p:nvPr userDrawn="1"/>
        </p:nvSpPr>
        <p:spPr>
          <a:xfrm>
            <a:off x="1870428" y="5927934"/>
            <a:ext cx="8455379" cy="461665"/>
          </a:xfrm>
          <a:prstGeom prst="rect">
            <a:avLst/>
          </a:prstGeom>
          <a:noFill/>
        </p:spPr>
        <p:txBody>
          <a:bodyPr wrap="square" rtlCol="0">
            <a:spAutoFit/>
          </a:bodyPr>
          <a:lstStyle/>
          <a:p>
            <a:pPr algn="ctr"/>
            <a:r>
              <a:rPr lang="en-US" sz="2400" b="0" kern="1200" dirty="0">
                <a:solidFill>
                  <a:srgbClr val="105A25"/>
                </a:solidFill>
                <a:latin typeface="+mn-lt"/>
                <a:ea typeface="+mn-ea"/>
                <a:cs typeface="+mn-cs"/>
              </a:rPr>
              <a:t>ACADEMY OF CONSULTATION-LIAISON PSYCHIATRY</a:t>
            </a:r>
            <a:endParaRPr lang="en-US" sz="2400" b="0" dirty="0">
              <a:solidFill>
                <a:srgbClr val="105A25"/>
              </a:solidFill>
            </a:endParaRPr>
          </a:p>
        </p:txBody>
      </p:sp>
      <p:sp>
        <p:nvSpPr>
          <p:cNvPr id="26" name="TextBox 25"/>
          <p:cNvSpPr txBox="1"/>
          <p:nvPr userDrawn="1"/>
        </p:nvSpPr>
        <p:spPr>
          <a:xfrm>
            <a:off x="289984" y="6293597"/>
            <a:ext cx="11616267" cy="369332"/>
          </a:xfrm>
          <a:prstGeom prst="rect">
            <a:avLst/>
          </a:prstGeom>
          <a:noFill/>
        </p:spPr>
        <p:txBody>
          <a:bodyPr wrap="square" rtlCol="0">
            <a:spAutoFit/>
          </a:bodyPr>
          <a:lstStyle/>
          <a:p>
            <a:pPr algn="ctr"/>
            <a:r>
              <a:rPr lang="en-US" sz="1800" kern="1200" dirty="0">
                <a:solidFill>
                  <a:srgbClr val="389155"/>
                </a:solidFill>
                <a:latin typeface="+mn-lt"/>
                <a:ea typeface="+mn-ea"/>
                <a:cs typeface="+mn-cs"/>
              </a:rPr>
              <a:t>Advancing Integrated Psychiatric Care for the Medically Ill</a:t>
            </a:r>
            <a:endParaRPr lang="en-US" sz="1800" dirty="0">
              <a:solidFill>
                <a:srgbClr val="389155"/>
              </a:solidFill>
            </a:endParaRPr>
          </a:p>
        </p:txBody>
      </p:sp>
      <p:sp>
        <p:nvSpPr>
          <p:cNvPr id="27" name="Rectangle 26"/>
          <p:cNvSpPr/>
          <p:nvPr userDrawn="1"/>
        </p:nvSpPr>
        <p:spPr>
          <a:xfrm>
            <a:off x="56447" y="67731"/>
            <a:ext cx="12074591" cy="6722533"/>
          </a:xfrm>
          <a:prstGeom prst="rect">
            <a:avLst/>
          </a:prstGeom>
          <a:noFill/>
          <a:ln w="152400" cap="sq" cmpd="sng">
            <a:solidFill>
              <a:srgbClr val="66A677"/>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8" name="Rectangle 27"/>
          <p:cNvSpPr/>
          <p:nvPr userDrawn="1"/>
        </p:nvSpPr>
        <p:spPr>
          <a:xfrm>
            <a:off x="146756" y="177799"/>
            <a:ext cx="11898488" cy="6561667"/>
          </a:xfrm>
          <a:prstGeom prst="rect">
            <a:avLst/>
          </a:prstGeom>
          <a:noFill/>
          <a:ln w="76200" cap="sq" cmpd="sng">
            <a:solidFill>
              <a:srgbClr val="105A25"/>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5" name="Picture 4" descr="A picture containing drawing&#10;&#10;Description automatically generated">
            <a:extLst>
              <a:ext uri="{FF2B5EF4-FFF2-40B4-BE49-F238E27FC236}">
                <a16:creationId xmlns:a16="http://schemas.microsoft.com/office/drawing/2014/main" id="{D5C007CC-4C52-49E7-A3C5-671006195797}"/>
              </a:ext>
            </a:extLst>
          </p:cNvPr>
          <p:cNvPicPr>
            <a:picLocks noChangeAspect="1"/>
          </p:cNvPicPr>
          <p:nvPr userDrawn="1"/>
        </p:nvPicPr>
        <p:blipFill>
          <a:blip r:embed="rId4"/>
          <a:stretch>
            <a:fillRect/>
          </a:stretch>
        </p:blipFill>
        <p:spPr>
          <a:xfrm>
            <a:off x="5179098" y="610118"/>
            <a:ext cx="1829288" cy="1829288"/>
          </a:xfrm>
          <a:prstGeom prst="rect">
            <a:avLst/>
          </a:prstGeom>
        </p:spPr>
      </p:pic>
    </p:spTree>
    <p:extLst>
      <p:ext uri="{BB962C8B-B14F-4D97-AF65-F5344CB8AC3E}">
        <p14:creationId xmlns:p14="http://schemas.microsoft.com/office/powerpoint/2010/main" val="4239522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flip="none" rotWithShape="1">
          <a:gsLst>
            <a:gs pos="0">
              <a:schemeClr val="bg1"/>
            </a:gs>
            <a:gs pos="100000">
              <a:srgbClr val="81D297">
                <a:alpha val="10000"/>
              </a:srgbClr>
            </a:gs>
          </a:gsLst>
          <a:lin ang="312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rgbClr val="105A25"/>
                </a:solidFill>
              </a:defRPr>
            </a:lvl1pPr>
          </a:lstStyle>
          <a:p>
            <a:r>
              <a:rPr lang="en-US"/>
              <a:t>Click to edit Master title style</a:t>
            </a:r>
            <a:endParaRPr lang="en-US" dirty="0"/>
          </a:p>
        </p:txBody>
      </p:sp>
      <p:sp>
        <p:nvSpPr>
          <p:cNvPr id="3" name="Content Placeholder 2"/>
          <p:cNvSpPr>
            <a:spLocks noGrp="1"/>
          </p:cNvSpPr>
          <p:nvPr>
            <p:ph idx="1"/>
          </p:nvPr>
        </p:nvSpPr>
        <p:spPr/>
        <p:txBody>
          <a:bodyPr>
            <a:noAutofit/>
          </a:bodyPr>
          <a:lstStyle>
            <a:lvl1pPr marL="228600" indent="-228600">
              <a:buClr>
                <a:srgbClr val="177D38"/>
              </a:buClr>
              <a:defRPr/>
            </a:lvl1pPr>
            <a:lvl2pPr marL="627063" indent="-228600">
              <a:buClr>
                <a:srgbClr val="177D38"/>
              </a:buClr>
              <a:buFont typeface="Lucida Grande"/>
              <a:buChar char="–"/>
              <a:defRPr/>
            </a:lvl2pPr>
            <a:lvl3pPr>
              <a:buClr>
                <a:srgbClr val="177D38"/>
              </a:buClr>
              <a:defRPr/>
            </a:lvl3pPr>
            <a:lvl4pPr>
              <a:buClr>
                <a:srgbClr val="177D38"/>
              </a:buClr>
              <a:defRPr/>
            </a:lvl4pPr>
            <a:lvl5pPr>
              <a:buClr>
                <a:srgbClr val="177D38"/>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1606389" y="6474884"/>
            <a:ext cx="483616" cy="365125"/>
          </a:xfrm>
          <a:noFill/>
          <a:ln>
            <a:noFill/>
          </a:ln>
        </p:spPr>
        <p:txBody>
          <a:bodyPr/>
          <a:lstStyle>
            <a:lvl1pPr algn="r">
              <a:defRPr sz="1000">
                <a:solidFill>
                  <a:srgbClr val="177D38"/>
                </a:solidFill>
              </a:defRPr>
            </a:lvl1pPr>
          </a:lstStyle>
          <a:p>
            <a:fld id="{68CDBAF2-F266-C14C-8ABF-54B90D837FA3}" type="slidenum">
              <a:rPr lang="en-US" smtClean="0"/>
              <a:pPr/>
              <a:t>‹#›</a:t>
            </a:fld>
            <a:endParaRPr lang="en-US" dirty="0"/>
          </a:p>
        </p:txBody>
      </p:sp>
      <p:grpSp>
        <p:nvGrpSpPr>
          <p:cNvPr id="40" name="Group 39"/>
          <p:cNvGrpSpPr/>
          <p:nvPr userDrawn="1"/>
        </p:nvGrpSpPr>
        <p:grpSpPr>
          <a:xfrm>
            <a:off x="678729" y="28282"/>
            <a:ext cx="11535851" cy="290045"/>
            <a:chOff x="0" y="0"/>
            <a:chExt cx="9153144" cy="265851"/>
          </a:xfrm>
        </p:grpSpPr>
        <p:sp>
          <p:nvSpPr>
            <p:cNvPr id="12" name="Rectangle 11"/>
            <p:cNvSpPr/>
            <p:nvPr userDrawn="1"/>
          </p:nvSpPr>
          <p:spPr>
            <a:xfrm>
              <a:off x="0" y="0"/>
              <a:ext cx="9153144" cy="59267"/>
            </a:xfrm>
            <a:prstGeom prst="rect">
              <a:avLst/>
            </a:prstGeom>
            <a:solidFill>
              <a:srgbClr val="177D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54343"/>
              <a:ext cx="9153144" cy="68411"/>
            </a:xfrm>
            <a:prstGeom prst="rect">
              <a:avLst/>
            </a:prstGeom>
            <a:solidFill>
              <a:srgbClr val="66A6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0" y="118532"/>
              <a:ext cx="9153144" cy="50123"/>
            </a:xfrm>
            <a:prstGeom prst="rect">
              <a:avLst/>
            </a:prstGeom>
            <a:solidFill>
              <a:srgbClr val="105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0" y="160866"/>
              <a:ext cx="9153144" cy="104985"/>
            </a:xfrm>
            <a:prstGeom prst="rect">
              <a:avLst/>
            </a:prstGeom>
            <a:solidFill>
              <a:srgbClr val="3891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sp>
        <p:nvSpPr>
          <p:cNvPr id="47" name="TextBox 46"/>
          <p:cNvSpPr txBox="1"/>
          <p:nvPr userDrawn="1"/>
        </p:nvSpPr>
        <p:spPr>
          <a:xfrm>
            <a:off x="120651" y="6534094"/>
            <a:ext cx="8455379" cy="246221"/>
          </a:xfrm>
          <a:prstGeom prst="rect">
            <a:avLst/>
          </a:prstGeom>
          <a:noFill/>
        </p:spPr>
        <p:txBody>
          <a:bodyPr wrap="square" rtlCol="0">
            <a:spAutoFit/>
          </a:bodyPr>
          <a:lstStyle/>
          <a:p>
            <a:pPr algn="l"/>
            <a:r>
              <a:rPr lang="en-US" sz="1000" b="0" kern="1200" dirty="0">
                <a:solidFill>
                  <a:srgbClr val="105A25"/>
                </a:solidFill>
                <a:latin typeface="+mn-lt"/>
                <a:ea typeface="+mn-ea"/>
                <a:cs typeface="+mn-cs"/>
              </a:rPr>
              <a:t>Academy of Consultation-Liaison Psychiatry</a:t>
            </a:r>
            <a:endParaRPr lang="en-US" sz="1000" b="0" dirty="0">
              <a:solidFill>
                <a:srgbClr val="105A25"/>
              </a:solidFill>
            </a:endParaRPr>
          </a:p>
        </p:txBody>
      </p:sp>
      <p:pic>
        <p:nvPicPr>
          <p:cNvPr id="5" name="Picture 4" descr="A picture containing drawing&#10;&#10;Description automatically generated">
            <a:extLst>
              <a:ext uri="{FF2B5EF4-FFF2-40B4-BE49-F238E27FC236}">
                <a16:creationId xmlns:a16="http://schemas.microsoft.com/office/drawing/2014/main" id="{332D079E-D821-416A-8815-52795C84D8CC}"/>
              </a:ext>
            </a:extLst>
          </p:cNvPr>
          <p:cNvPicPr>
            <a:picLocks noChangeAspect="1"/>
          </p:cNvPicPr>
          <p:nvPr userDrawn="1"/>
        </p:nvPicPr>
        <p:blipFill>
          <a:blip r:embed="rId2"/>
          <a:stretch>
            <a:fillRect/>
          </a:stretch>
        </p:blipFill>
        <p:spPr>
          <a:xfrm>
            <a:off x="13119" y="20086"/>
            <a:ext cx="596481" cy="596481"/>
          </a:xfrm>
          <a:prstGeom prst="rect">
            <a:avLst/>
          </a:prstGeom>
        </p:spPr>
      </p:pic>
    </p:spTree>
    <p:extLst>
      <p:ext uri="{BB962C8B-B14F-4D97-AF65-F5344CB8AC3E}">
        <p14:creationId xmlns:p14="http://schemas.microsoft.com/office/powerpoint/2010/main" val="1270419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256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Nova Light" panose="020B0304020202020204" pitchFamily="34" charset="0"/>
              </a:defRPr>
            </a:lvl1pPr>
          </a:lstStyle>
          <a:p>
            <a:r>
              <a:rPr lang="en-US" dirty="0"/>
              <a:t>Click to edit Master title style</a:t>
            </a:r>
          </a:p>
        </p:txBody>
      </p:sp>
    </p:spTree>
    <p:extLst>
      <p:ext uri="{BB962C8B-B14F-4D97-AF65-F5344CB8AC3E}">
        <p14:creationId xmlns:p14="http://schemas.microsoft.com/office/powerpoint/2010/main" val="21651221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CDBAF2-F266-C14C-8ABF-54B90D837FA3}" type="slidenum">
              <a:rPr lang="en-US" smtClean="0"/>
              <a:t>‹#›</a:t>
            </a:fld>
            <a:endParaRPr lang="en-US"/>
          </a:p>
        </p:txBody>
      </p:sp>
    </p:spTree>
    <p:extLst>
      <p:ext uri="{BB962C8B-B14F-4D97-AF65-F5344CB8AC3E}">
        <p14:creationId xmlns:p14="http://schemas.microsoft.com/office/powerpoint/2010/main" val="236727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hdr="0" ftr="0" dt="0"/>
  <p:txStyles>
    <p:titleStyle>
      <a:lvl1pPr algn="l"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Wingdings" charset="2"/>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Wingdings" charset="2"/>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3598" y="2700051"/>
            <a:ext cx="8844801" cy="1019176"/>
          </a:xfrm>
        </p:spPr>
        <p:txBody>
          <a:bodyPr>
            <a:normAutofit/>
          </a:bodyPr>
          <a:lstStyle/>
          <a:p>
            <a:r>
              <a:rPr lang="en-US" dirty="0"/>
              <a:t>Psychedelics and substance use disorders</a:t>
            </a:r>
          </a:p>
        </p:txBody>
      </p:sp>
      <p:sp>
        <p:nvSpPr>
          <p:cNvPr id="3" name="Subtitle 2"/>
          <p:cNvSpPr>
            <a:spLocks noGrp="1"/>
          </p:cNvSpPr>
          <p:nvPr>
            <p:ph type="subTitle" idx="1"/>
          </p:nvPr>
        </p:nvSpPr>
        <p:spPr>
          <a:xfrm>
            <a:off x="1724398" y="3917936"/>
            <a:ext cx="8743203" cy="1366300"/>
          </a:xfrm>
        </p:spPr>
        <p:txBody>
          <a:bodyPr>
            <a:normAutofit fontScale="70000" lnSpcReduction="20000"/>
          </a:bodyPr>
          <a:lstStyle/>
          <a:p>
            <a:r>
              <a:rPr lang="en-US" dirty="0"/>
              <a:t>Joji Suzuki MD</a:t>
            </a:r>
          </a:p>
          <a:p>
            <a:r>
              <a:rPr lang="en-US" dirty="0"/>
              <a:t>Director, Division of Addiction Psychiatry, Brigham and Women’s Hospital</a:t>
            </a:r>
          </a:p>
          <a:p>
            <a:r>
              <a:rPr lang="en-US" dirty="0"/>
              <a:t>Program Director, BWH Addiction Medicine Fellowship Program</a:t>
            </a:r>
          </a:p>
          <a:p>
            <a:r>
              <a:rPr lang="en-US" dirty="0"/>
              <a:t>Assistant Professor of Psychiatry, Harvard Medical School</a:t>
            </a:r>
          </a:p>
        </p:txBody>
      </p:sp>
    </p:spTree>
    <p:extLst>
      <p:ext uri="{BB962C8B-B14F-4D97-AF65-F5344CB8AC3E}">
        <p14:creationId xmlns:p14="http://schemas.microsoft.com/office/powerpoint/2010/main" val="3676199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p:txBody>
          <a:bodyPr/>
          <a:lstStyle/>
          <a:p>
            <a:pPr eaLnBrk="1" hangingPunct="1"/>
            <a:r>
              <a:rPr lang="en-US" dirty="0">
                <a:latin typeface="Helvetica Neue Light" charset="0"/>
                <a:ea typeface="ＭＳ Ｐゴシック" charset="0"/>
              </a:rPr>
              <a:t>Biological effects</a:t>
            </a:r>
          </a:p>
        </p:txBody>
      </p:sp>
      <p:sp>
        <p:nvSpPr>
          <p:cNvPr id="25603" name="Rectangle 3"/>
          <p:cNvSpPr>
            <a:spLocks noGrp="1" noChangeArrowheads="1"/>
          </p:cNvSpPr>
          <p:nvPr>
            <p:ph type="body" idx="1"/>
          </p:nvPr>
        </p:nvSpPr>
        <p:spPr>
          <a:xfrm>
            <a:off x="2386853" y="2095500"/>
            <a:ext cx="7418294" cy="2667000"/>
          </a:xfrm>
        </p:spPr>
        <p:txBody>
          <a:bodyPr numCol="2">
            <a:normAutofit/>
          </a:bodyPr>
          <a:lstStyle/>
          <a:p>
            <a:pPr lvl="1" eaLnBrk="1" hangingPunct="1">
              <a:lnSpc>
                <a:spcPct val="110000"/>
              </a:lnSpc>
              <a:spcBef>
                <a:spcPts val="600"/>
              </a:spcBef>
              <a:defRPr/>
            </a:pPr>
            <a:r>
              <a:rPr lang="en-US" dirty="0"/>
              <a:t>Dilated pupils</a:t>
            </a:r>
          </a:p>
          <a:p>
            <a:pPr lvl="1" eaLnBrk="1" hangingPunct="1">
              <a:lnSpc>
                <a:spcPct val="110000"/>
              </a:lnSpc>
              <a:spcBef>
                <a:spcPts val="600"/>
              </a:spcBef>
              <a:defRPr/>
            </a:pPr>
            <a:r>
              <a:rPr lang="en-US" dirty="0"/>
              <a:t>Tachycardia</a:t>
            </a:r>
          </a:p>
          <a:p>
            <a:pPr lvl="1">
              <a:lnSpc>
                <a:spcPct val="110000"/>
              </a:lnSpc>
              <a:spcBef>
                <a:spcPts val="600"/>
              </a:spcBef>
              <a:tabLst>
                <a:tab pos="3657600" algn="l"/>
              </a:tabLst>
              <a:defRPr/>
            </a:pPr>
            <a:r>
              <a:rPr lang="en-US" dirty="0"/>
              <a:t>Nausea</a:t>
            </a:r>
          </a:p>
          <a:p>
            <a:pPr lvl="1">
              <a:lnSpc>
                <a:spcPct val="110000"/>
              </a:lnSpc>
              <a:spcBef>
                <a:spcPts val="600"/>
              </a:spcBef>
              <a:tabLst>
                <a:tab pos="3657600" algn="l"/>
              </a:tabLst>
              <a:defRPr/>
            </a:pPr>
            <a:r>
              <a:rPr lang="en-US" dirty="0"/>
              <a:t>Hypertension</a:t>
            </a:r>
          </a:p>
          <a:p>
            <a:pPr lvl="1">
              <a:lnSpc>
                <a:spcPct val="110000"/>
              </a:lnSpc>
              <a:spcBef>
                <a:spcPts val="600"/>
              </a:spcBef>
              <a:tabLst>
                <a:tab pos="3657600" algn="l"/>
              </a:tabLst>
              <a:defRPr/>
            </a:pPr>
            <a:r>
              <a:rPr lang="en-US" dirty="0"/>
              <a:t>Hyperthermia</a:t>
            </a:r>
          </a:p>
          <a:p>
            <a:pPr lvl="1">
              <a:lnSpc>
                <a:spcPct val="110000"/>
              </a:lnSpc>
              <a:spcBef>
                <a:spcPts val="600"/>
              </a:spcBef>
              <a:defRPr/>
            </a:pPr>
            <a:r>
              <a:rPr lang="en-US" dirty="0"/>
              <a:t>Ataxia	</a:t>
            </a:r>
          </a:p>
          <a:p>
            <a:pPr lvl="1">
              <a:lnSpc>
                <a:spcPct val="110000"/>
              </a:lnSpc>
              <a:spcBef>
                <a:spcPts val="600"/>
              </a:spcBef>
              <a:defRPr/>
            </a:pPr>
            <a:r>
              <a:rPr lang="en-US" dirty="0"/>
              <a:t>Dizziness</a:t>
            </a:r>
          </a:p>
          <a:p>
            <a:pPr lvl="1">
              <a:lnSpc>
                <a:spcPct val="110000"/>
              </a:lnSpc>
              <a:spcBef>
                <a:spcPts val="600"/>
              </a:spcBef>
              <a:defRPr/>
            </a:pPr>
            <a:r>
              <a:rPr lang="en-US" dirty="0"/>
              <a:t>Anorexia</a:t>
            </a:r>
          </a:p>
          <a:p>
            <a:pPr lvl="1">
              <a:lnSpc>
                <a:spcPct val="110000"/>
              </a:lnSpc>
              <a:spcBef>
                <a:spcPts val="600"/>
              </a:spcBef>
              <a:defRPr/>
            </a:pPr>
            <a:r>
              <a:rPr lang="en-US" dirty="0"/>
              <a:t>Insomnia</a:t>
            </a:r>
          </a:p>
          <a:p>
            <a:pPr lvl="1">
              <a:lnSpc>
                <a:spcPct val="110000"/>
              </a:lnSpc>
              <a:spcBef>
                <a:spcPts val="600"/>
              </a:spcBef>
              <a:defRPr/>
            </a:pPr>
            <a:r>
              <a:rPr lang="en-US" dirty="0"/>
              <a:t>Sweating</a:t>
            </a:r>
          </a:p>
        </p:txBody>
      </p:sp>
    </p:spTree>
    <p:extLst>
      <p:ext uri="{BB962C8B-B14F-4D97-AF65-F5344CB8AC3E}">
        <p14:creationId xmlns:p14="http://schemas.microsoft.com/office/powerpoint/2010/main" val="4281090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DA303D-B128-4985-80A2-B62704589571}"/>
              </a:ext>
            </a:extLst>
          </p:cNvPr>
          <p:cNvPicPr>
            <a:picLocks noChangeAspect="1"/>
          </p:cNvPicPr>
          <p:nvPr/>
        </p:nvPicPr>
        <p:blipFill rotWithShape="1">
          <a:blip r:embed="rId3"/>
          <a:srcRect l="44937" t="18332" r="22250" b="26334"/>
          <a:stretch/>
        </p:blipFill>
        <p:spPr>
          <a:xfrm>
            <a:off x="1049600" y="1211334"/>
            <a:ext cx="8303405" cy="5250916"/>
          </a:xfrm>
          <a:prstGeom prst="rect">
            <a:avLst/>
          </a:prstGeom>
        </p:spPr>
      </p:pic>
      <p:sp>
        <p:nvSpPr>
          <p:cNvPr id="7" name="TextBox 6">
            <a:extLst>
              <a:ext uri="{FF2B5EF4-FFF2-40B4-BE49-F238E27FC236}">
                <a16:creationId xmlns:a16="http://schemas.microsoft.com/office/drawing/2014/main" id="{A3265396-85BE-449F-9939-A9837FA5D2F0}"/>
              </a:ext>
            </a:extLst>
          </p:cNvPr>
          <p:cNvSpPr txBox="1"/>
          <p:nvPr/>
        </p:nvSpPr>
        <p:spPr>
          <a:xfrm>
            <a:off x="6872369" y="6462250"/>
            <a:ext cx="5105400" cy="369332"/>
          </a:xfrm>
          <a:prstGeom prst="rect">
            <a:avLst/>
          </a:prstGeom>
          <a:noFill/>
        </p:spPr>
        <p:txBody>
          <a:bodyPr wrap="square" rtlCol="0">
            <a:spAutoFit/>
          </a:bodyPr>
          <a:lstStyle/>
          <a:p>
            <a:pPr algn="r"/>
            <a:r>
              <a:rPr lang="en-US" dirty="0" err="1"/>
              <a:t>Kadriu</a:t>
            </a:r>
            <a:r>
              <a:rPr lang="en-US" dirty="0"/>
              <a:t> et al Int J </a:t>
            </a:r>
            <a:r>
              <a:rPr lang="en-US" dirty="0" err="1"/>
              <a:t>Neuropsychopharm</a:t>
            </a:r>
            <a:r>
              <a:rPr lang="en-US" dirty="0"/>
              <a:t> 2021</a:t>
            </a:r>
          </a:p>
        </p:txBody>
      </p:sp>
      <p:sp>
        <p:nvSpPr>
          <p:cNvPr id="8" name="Title 7">
            <a:extLst>
              <a:ext uri="{FF2B5EF4-FFF2-40B4-BE49-F238E27FC236}">
                <a16:creationId xmlns:a16="http://schemas.microsoft.com/office/drawing/2014/main" id="{F20304AF-D15C-4A0E-ABC5-CC2DBF07379E}"/>
              </a:ext>
            </a:extLst>
          </p:cNvPr>
          <p:cNvSpPr>
            <a:spLocks noGrp="1"/>
          </p:cNvSpPr>
          <p:nvPr>
            <p:ph type="title"/>
          </p:nvPr>
        </p:nvSpPr>
        <p:spPr/>
        <p:txBody>
          <a:bodyPr>
            <a:normAutofit/>
          </a:bodyPr>
          <a:lstStyle/>
          <a:p>
            <a:r>
              <a:rPr lang="en-US" sz="3200" dirty="0"/>
              <a:t>Classic psychedelics and ketamine may enhance neuroplasticity</a:t>
            </a:r>
          </a:p>
        </p:txBody>
      </p:sp>
      <p:sp>
        <p:nvSpPr>
          <p:cNvPr id="2" name="Oval 1">
            <a:extLst>
              <a:ext uri="{FF2B5EF4-FFF2-40B4-BE49-F238E27FC236}">
                <a16:creationId xmlns:a16="http://schemas.microsoft.com/office/drawing/2014/main" id="{1E5C2E00-8BA5-4E66-98B7-340AC8BC6F9B}"/>
              </a:ext>
            </a:extLst>
          </p:cNvPr>
          <p:cNvSpPr/>
          <p:nvPr/>
        </p:nvSpPr>
        <p:spPr>
          <a:xfrm>
            <a:off x="1049600" y="1417638"/>
            <a:ext cx="935954" cy="936696"/>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58D53DB-DBBD-435D-9863-4D8B922B789E}"/>
              </a:ext>
            </a:extLst>
          </p:cNvPr>
          <p:cNvSpPr/>
          <p:nvPr/>
        </p:nvSpPr>
        <p:spPr>
          <a:xfrm>
            <a:off x="7900633" y="1025489"/>
            <a:ext cx="1347870" cy="125789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40952E0-62F3-4277-AA14-66184FE9192A}"/>
              </a:ext>
            </a:extLst>
          </p:cNvPr>
          <p:cNvSpPr/>
          <p:nvPr/>
        </p:nvSpPr>
        <p:spPr>
          <a:xfrm>
            <a:off x="7513973" y="4856653"/>
            <a:ext cx="935954" cy="936696"/>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053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B67AB-A13A-472F-AA1B-D76E1C59EC9E}"/>
              </a:ext>
            </a:extLst>
          </p:cNvPr>
          <p:cNvSpPr>
            <a:spLocks noGrp="1"/>
          </p:cNvSpPr>
          <p:nvPr>
            <p:ph type="title"/>
          </p:nvPr>
        </p:nvSpPr>
        <p:spPr>
          <a:xfrm>
            <a:off x="558052" y="520555"/>
            <a:ext cx="11221571" cy="685799"/>
          </a:xfrm>
        </p:spPr>
        <p:txBody>
          <a:bodyPr>
            <a:noAutofit/>
          </a:bodyPr>
          <a:lstStyle/>
          <a:p>
            <a:r>
              <a:rPr lang="en-US" sz="3600" dirty="0"/>
              <a:t>Psychedelics disrupt the default mode network (DMN)</a:t>
            </a:r>
          </a:p>
        </p:txBody>
      </p:sp>
      <p:pic>
        <p:nvPicPr>
          <p:cNvPr id="6" name="Picture 5">
            <a:extLst>
              <a:ext uri="{FF2B5EF4-FFF2-40B4-BE49-F238E27FC236}">
                <a16:creationId xmlns:a16="http://schemas.microsoft.com/office/drawing/2014/main" id="{76143474-AC40-4107-ADF2-FA1EDCB2FC1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58512" y="2074381"/>
            <a:ext cx="4104888" cy="2379560"/>
          </a:xfrm>
          <a:prstGeom prst="rect">
            <a:avLst/>
          </a:prstGeom>
          <a:ln>
            <a:noFill/>
          </a:ln>
          <a:effectLst>
            <a:softEdge rad="112500"/>
          </a:effectLst>
        </p:spPr>
      </p:pic>
      <p:sp>
        <p:nvSpPr>
          <p:cNvPr id="3" name="TextBox 2">
            <a:extLst>
              <a:ext uri="{FF2B5EF4-FFF2-40B4-BE49-F238E27FC236}">
                <a16:creationId xmlns:a16="http://schemas.microsoft.com/office/drawing/2014/main" id="{4FEAC4AC-330A-4A41-8705-00B2014ACD58}"/>
              </a:ext>
            </a:extLst>
          </p:cNvPr>
          <p:cNvSpPr txBox="1"/>
          <p:nvPr/>
        </p:nvSpPr>
        <p:spPr>
          <a:xfrm>
            <a:off x="228600" y="1421219"/>
            <a:ext cx="7624790"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Involved in the experience of “self”, retrieve autobiographical memory, daydreaming, thinking into the future, thinking about others, no explicit tasks or goals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Psychedelics</a:t>
            </a:r>
            <a:r>
              <a:rPr lang="en-US" sz="2400" dirty="0">
                <a:sym typeface="Wingdings" panose="05000000000000000000" pitchFamily="2" charset="2"/>
              </a:rPr>
              <a:t></a:t>
            </a:r>
            <a:endParaRPr lang="en-US" sz="2400" dirty="0"/>
          </a:p>
          <a:p>
            <a:pPr marL="742950" lvl="1" indent="-285750">
              <a:buFont typeface="Arial" panose="020B0604020202020204" pitchFamily="34" charset="0"/>
              <a:buChar char="•"/>
            </a:pPr>
            <a:r>
              <a:rPr lang="en-US" sz="2400" dirty="0"/>
              <a:t>Decrease coupling of DMN hubs</a:t>
            </a:r>
          </a:p>
          <a:p>
            <a:pPr marL="742950" lvl="1" indent="-285750">
              <a:buFont typeface="Arial" panose="020B0604020202020204" pitchFamily="34" charset="0"/>
              <a:buChar char="•"/>
            </a:pPr>
            <a:r>
              <a:rPr lang="en-US" sz="2400" dirty="0"/>
              <a:t>Increase connectivity of visual cortex with other cortical regions</a:t>
            </a:r>
          </a:p>
          <a:p>
            <a:pPr marL="742950" lvl="1" indent="-285750">
              <a:buFont typeface="Arial" panose="020B0604020202020204" pitchFamily="34" charset="0"/>
              <a:buChar char="•"/>
            </a:pPr>
            <a:r>
              <a:rPr lang="en-US" sz="2400" dirty="0"/>
              <a:t>Inhibit our “normal” habitual way of thinking and permits other connections to form</a:t>
            </a:r>
          </a:p>
          <a:p>
            <a:pPr marL="742950" lvl="1" indent="-285750">
              <a:buFont typeface="Arial" panose="020B0604020202020204" pitchFamily="34" charset="0"/>
              <a:buChar char="•"/>
            </a:pPr>
            <a:r>
              <a:rPr lang="en-US" sz="2400" dirty="0"/>
              <a:t>Degree of mystical-type experience correlated with the decrease in DMN activity</a:t>
            </a:r>
          </a:p>
        </p:txBody>
      </p:sp>
      <p:sp>
        <p:nvSpPr>
          <p:cNvPr id="5" name="TextBox 4">
            <a:extLst>
              <a:ext uri="{FF2B5EF4-FFF2-40B4-BE49-F238E27FC236}">
                <a16:creationId xmlns:a16="http://schemas.microsoft.com/office/drawing/2014/main" id="{8242C937-EC48-4EE1-90F1-C71299955A4C}"/>
              </a:ext>
            </a:extLst>
          </p:cNvPr>
          <p:cNvSpPr txBox="1"/>
          <p:nvPr/>
        </p:nvSpPr>
        <p:spPr>
          <a:xfrm>
            <a:off x="8897015" y="6330434"/>
            <a:ext cx="3131263" cy="369332"/>
          </a:xfrm>
          <a:prstGeom prst="rect">
            <a:avLst/>
          </a:prstGeom>
          <a:noFill/>
        </p:spPr>
        <p:txBody>
          <a:bodyPr wrap="square" rtlCol="0">
            <a:spAutoFit/>
          </a:bodyPr>
          <a:lstStyle/>
          <a:p>
            <a:r>
              <a:rPr lang="en-US" dirty="0"/>
              <a:t>Carhart-Harris et al </a:t>
            </a:r>
            <a:r>
              <a:rPr lang="en-US" i="1" dirty="0"/>
              <a:t>PNAS</a:t>
            </a:r>
            <a:r>
              <a:rPr lang="en-US" dirty="0"/>
              <a:t> 2012</a:t>
            </a:r>
          </a:p>
        </p:txBody>
      </p:sp>
    </p:spTree>
    <p:extLst>
      <p:ext uri="{BB962C8B-B14F-4D97-AF65-F5344CB8AC3E}">
        <p14:creationId xmlns:p14="http://schemas.microsoft.com/office/powerpoint/2010/main" val="3262796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8E9E1667-4371-4CCD-B252-2A69940BC9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9096" y="772816"/>
            <a:ext cx="8763000" cy="5312368"/>
          </a:xfrm>
        </p:spPr>
      </p:pic>
      <p:sp>
        <p:nvSpPr>
          <p:cNvPr id="6" name="TextBox 5">
            <a:extLst>
              <a:ext uri="{FF2B5EF4-FFF2-40B4-BE49-F238E27FC236}">
                <a16:creationId xmlns:a16="http://schemas.microsoft.com/office/drawing/2014/main" id="{7C912668-41B6-4CD8-AC9F-4EE569C889CB}"/>
              </a:ext>
            </a:extLst>
          </p:cNvPr>
          <p:cNvSpPr txBox="1"/>
          <p:nvPr/>
        </p:nvSpPr>
        <p:spPr>
          <a:xfrm>
            <a:off x="9296183" y="6390837"/>
            <a:ext cx="2849580" cy="369332"/>
          </a:xfrm>
          <a:prstGeom prst="rect">
            <a:avLst/>
          </a:prstGeom>
          <a:noFill/>
        </p:spPr>
        <p:txBody>
          <a:bodyPr wrap="square" rtlCol="0">
            <a:spAutoFit/>
          </a:bodyPr>
          <a:lstStyle/>
          <a:p>
            <a:r>
              <a:rPr lang="en-US" dirty="0"/>
              <a:t>Carhart-Harris et al </a:t>
            </a:r>
            <a:r>
              <a:rPr lang="en-US" i="1" dirty="0"/>
              <a:t>2013</a:t>
            </a:r>
            <a:endParaRPr lang="en-US" dirty="0"/>
          </a:p>
        </p:txBody>
      </p:sp>
    </p:spTree>
    <p:extLst>
      <p:ext uri="{BB962C8B-B14F-4D97-AF65-F5344CB8AC3E}">
        <p14:creationId xmlns:p14="http://schemas.microsoft.com/office/powerpoint/2010/main" val="4209913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ll wilson.jpg"/>
          <p:cNvPicPr>
            <a:picLocks noChangeAspect="1"/>
          </p:cNvPicPr>
          <p:nvPr/>
        </p:nvPicPr>
        <p:blipFill rotWithShape="1">
          <a:blip r:embed="rId3" cstate="print">
            <a:extLst>
              <a:ext uri="{28A0092B-C50C-407E-A947-70E740481C1C}">
                <a14:useLocalDpi xmlns:a14="http://schemas.microsoft.com/office/drawing/2010/main" val="0"/>
              </a:ext>
            </a:extLst>
          </a:blip>
          <a:srcRect t="16526"/>
          <a:stretch/>
        </p:blipFill>
        <p:spPr>
          <a:xfrm>
            <a:off x="247346" y="1102139"/>
            <a:ext cx="2118360" cy="2222375"/>
          </a:xfrm>
          <a:prstGeom prst="rect">
            <a:avLst/>
          </a:prstGeom>
        </p:spPr>
      </p:pic>
      <p:sp>
        <p:nvSpPr>
          <p:cNvPr id="2" name="Rectangle 1">
            <a:extLst>
              <a:ext uri="{FF2B5EF4-FFF2-40B4-BE49-F238E27FC236}">
                <a16:creationId xmlns:a16="http://schemas.microsoft.com/office/drawing/2014/main" id="{7D567768-1254-4128-A7C4-8F04738697FE}"/>
              </a:ext>
            </a:extLst>
          </p:cNvPr>
          <p:cNvSpPr/>
          <p:nvPr/>
        </p:nvSpPr>
        <p:spPr>
          <a:xfrm>
            <a:off x="2545080" y="1080791"/>
            <a:ext cx="9494520" cy="166199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spcAft>
                <a:spcPts val="600"/>
              </a:spcAft>
            </a:pPr>
            <a:r>
              <a:rPr lang="en-US" sz="2000" i="1" u="sng" dirty="0">
                <a:latin typeface="Arial Nova" panose="020B0504020202020204" pitchFamily="34" charset="0"/>
              </a:rPr>
              <a:t>Bill’s letter to Carl Jung on January 23 1961</a:t>
            </a:r>
          </a:p>
          <a:p>
            <a:pPr>
              <a:spcAft>
                <a:spcPts val="600"/>
              </a:spcAft>
            </a:pPr>
            <a:r>
              <a:rPr lang="en-US" dirty="0">
                <a:latin typeface="Arial Nova" panose="020B0504020202020204" pitchFamily="34" charset="0"/>
              </a:rPr>
              <a:t>Certain that you were his …last resort, he … returned to your care. Then followed the conversation…that was to become….the founding of Alcoholics Anonymous.</a:t>
            </a:r>
          </a:p>
          <a:p>
            <a:pPr>
              <a:spcAft>
                <a:spcPts val="600"/>
              </a:spcAft>
            </a:pPr>
            <a:r>
              <a:rPr lang="en-US" dirty="0">
                <a:latin typeface="Arial Nova" panose="020B0504020202020204" pitchFamily="34" charset="0"/>
              </a:rPr>
              <a:t>...When he … asked …if there was any … hope, you told him that there might be, provided he could become the subject of a spiritual or religious experience—…a genuine conversion. </a:t>
            </a:r>
          </a:p>
        </p:txBody>
      </p:sp>
      <p:sp>
        <p:nvSpPr>
          <p:cNvPr id="3" name="Title 2">
            <a:extLst>
              <a:ext uri="{FF2B5EF4-FFF2-40B4-BE49-F238E27FC236}">
                <a16:creationId xmlns:a16="http://schemas.microsoft.com/office/drawing/2014/main" id="{CC63DE6A-C057-498A-B9A5-5DCD93F6872C}"/>
              </a:ext>
            </a:extLst>
          </p:cNvPr>
          <p:cNvSpPr>
            <a:spLocks noGrp="1"/>
          </p:cNvSpPr>
          <p:nvPr>
            <p:ph type="title"/>
          </p:nvPr>
        </p:nvSpPr>
        <p:spPr/>
        <p:txBody>
          <a:bodyPr>
            <a:normAutofit/>
          </a:bodyPr>
          <a:lstStyle/>
          <a:p>
            <a:r>
              <a:rPr lang="en-US" sz="3600" dirty="0"/>
              <a:t>Bill Wilson and his experience with psychedelics</a:t>
            </a:r>
          </a:p>
        </p:txBody>
      </p:sp>
      <p:sp>
        <p:nvSpPr>
          <p:cNvPr id="8" name="Rectangle 7">
            <a:extLst>
              <a:ext uri="{FF2B5EF4-FFF2-40B4-BE49-F238E27FC236}">
                <a16:creationId xmlns:a16="http://schemas.microsoft.com/office/drawing/2014/main" id="{1F7C6711-469C-498F-973D-86441FD31518}"/>
              </a:ext>
            </a:extLst>
          </p:cNvPr>
          <p:cNvSpPr/>
          <p:nvPr/>
        </p:nvSpPr>
        <p:spPr>
          <a:xfrm>
            <a:off x="2545081" y="2884111"/>
            <a:ext cx="9494519" cy="123110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000" i="1" u="sng" dirty="0">
                <a:latin typeface="Arial Nova" panose="020B0504020202020204" pitchFamily="34" charset="0"/>
              </a:rPr>
              <a:t>Carl Jung’s response to Bill on January 30 1961 </a:t>
            </a:r>
          </a:p>
          <a:p>
            <a:r>
              <a:rPr lang="en-US" dirty="0">
                <a:latin typeface="Arial Nova" panose="020B0504020202020204" pitchFamily="34" charset="0"/>
              </a:rPr>
              <a:t>You see, “alcohol” in Latin is </a:t>
            </a:r>
            <a:r>
              <a:rPr lang="en-US" i="1" dirty="0">
                <a:latin typeface="Arial Nova" panose="020B0504020202020204" pitchFamily="34" charset="0"/>
              </a:rPr>
              <a:t>spiritus</a:t>
            </a:r>
            <a:r>
              <a:rPr lang="en-US" dirty="0">
                <a:latin typeface="Arial Nova" panose="020B0504020202020204" pitchFamily="34" charset="0"/>
              </a:rPr>
              <a:t>, and you use the same word for the highest religious experience as well as for the most depraving poison. The helpful formula therefore is: </a:t>
            </a:r>
            <a:r>
              <a:rPr lang="en-US" i="1" dirty="0">
                <a:latin typeface="Arial Nova" panose="020B0504020202020204" pitchFamily="34" charset="0"/>
              </a:rPr>
              <a:t>spiritus contra </a:t>
            </a:r>
            <a:r>
              <a:rPr lang="en-US" i="1" dirty="0" err="1">
                <a:latin typeface="Arial Nova" panose="020B0504020202020204" pitchFamily="34" charset="0"/>
              </a:rPr>
              <a:t>spiritum</a:t>
            </a:r>
            <a:r>
              <a:rPr lang="en-US" dirty="0">
                <a:latin typeface="Arial Nova" panose="020B0504020202020204" pitchFamily="34" charset="0"/>
              </a:rPr>
              <a:t>.</a:t>
            </a:r>
          </a:p>
        </p:txBody>
      </p:sp>
      <p:pic>
        <p:nvPicPr>
          <p:cNvPr id="10" name="Picture 9" descr="A picture containing person, person, old, older&#10;&#10;Description automatically generated">
            <a:extLst>
              <a:ext uri="{FF2B5EF4-FFF2-40B4-BE49-F238E27FC236}">
                <a16:creationId xmlns:a16="http://schemas.microsoft.com/office/drawing/2014/main" id="{1BC945BE-699B-4D1F-8D68-615E09B3B6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31" y="3429000"/>
            <a:ext cx="2107275" cy="2107275"/>
          </a:xfrm>
          <a:prstGeom prst="rect">
            <a:avLst/>
          </a:prstGeom>
        </p:spPr>
      </p:pic>
      <p:sp>
        <p:nvSpPr>
          <p:cNvPr id="11" name="Rectangle 10">
            <a:extLst>
              <a:ext uri="{FF2B5EF4-FFF2-40B4-BE49-F238E27FC236}">
                <a16:creationId xmlns:a16="http://schemas.microsoft.com/office/drawing/2014/main" id="{E595812C-4605-4BC0-87C2-A0DD2BA711A5}"/>
              </a:ext>
            </a:extLst>
          </p:cNvPr>
          <p:cNvSpPr/>
          <p:nvPr/>
        </p:nvSpPr>
        <p:spPr>
          <a:xfrm>
            <a:off x="2545080" y="4179577"/>
            <a:ext cx="9494519" cy="150810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000" i="1" u="sng" dirty="0">
                <a:latin typeface="Arial Nova" panose="020B0504020202020204" pitchFamily="34" charset="0"/>
              </a:rPr>
              <a:t>Bill’s letter to Carl Jung on March 29 1961 </a:t>
            </a:r>
          </a:p>
          <a:p>
            <a:r>
              <a:rPr lang="en-US" dirty="0">
                <a:latin typeface="Arial Nova" panose="020B0504020202020204" pitchFamily="34" charset="0"/>
              </a:rPr>
              <a:t>Some of my AA friends and I have taken the material (LSD) frequently and with much benefit, …[sparking] a great broadening and deepening and heightening of consciousness…. My original spontaneous spiritual experience of twenty-five years before was enacted with wonderful splendor and conviction.</a:t>
            </a:r>
          </a:p>
        </p:txBody>
      </p:sp>
    </p:spTree>
    <p:extLst>
      <p:ext uri="{BB962C8B-B14F-4D97-AF65-F5344CB8AC3E}">
        <p14:creationId xmlns:p14="http://schemas.microsoft.com/office/powerpoint/2010/main" val="2420369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a:xfrm>
            <a:off x="797705" y="436617"/>
            <a:ext cx="10972800" cy="1143000"/>
          </a:xfrm>
        </p:spPr>
        <p:txBody>
          <a:bodyPr/>
          <a:lstStyle/>
          <a:p>
            <a:pPr eaLnBrk="1" hangingPunct="1"/>
            <a:r>
              <a:rPr lang="en-US" sz="3600" dirty="0">
                <a:latin typeface="+mn-lt"/>
                <a:ea typeface="ＭＳ Ｐゴシック" charset="0"/>
              </a:rPr>
              <a:t>Hallucinogen-related disorders in DSM5</a:t>
            </a:r>
          </a:p>
        </p:txBody>
      </p:sp>
      <p:sp>
        <p:nvSpPr>
          <p:cNvPr id="29699" name="Rectangle 3"/>
          <p:cNvSpPr>
            <a:spLocks noGrp="1" noChangeArrowheads="1"/>
          </p:cNvSpPr>
          <p:nvPr>
            <p:ph type="body" idx="1"/>
          </p:nvPr>
        </p:nvSpPr>
        <p:spPr>
          <a:xfrm>
            <a:off x="1981200" y="2133601"/>
            <a:ext cx="8229600" cy="3992563"/>
          </a:xfrm>
        </p:spPr>
        <p:txBody>
          <a:bodyPr/>
          <a:lstStyle/>
          <a:p>
            <a:pPr eaLnBrk="1" hangingPunct="1">
              <a:defRPr/>
            </a:pPr>
            <a:r>
              <a:rPr lang="en-US" dirty="0"/>
              <a:t>Hallucinogen intoxication</a:t>
            </a:r>
          </a:p>
          <a:p>
            <a:pPr eaLnBrk="1" hangingPunct="1">
              <a:defRPr/>
            </a:pPr>
            <a:r>
              <a:rPr lang="en-US" dirty="0"/>
              <a:t>PCP/Other Hallucinogen use disorder</a:t>
            </a:r>
          </a:p>
          <a:p>
            <a:pPr eaLnBrk="1" hangingPunct="1">
              <a:defRPr/>
            </a:pPr>
            <a:r>
              <a:rPr lang="en-US" dirty="0"/>
              <a:t>Hallucinogen persisting perceptual disorder</a:t>
            </a:r>
          </a:p>
          <a:p>
            <a:pPr eaLnBrk="1" hangingPunct="1">
              <a:defRPr/>
            </a:pPr>
            <a:r>
              <a:rPr lang="en-US" dirty="0"/>
              <a:t>Hallucinogen-induced psychotic disorder</a:t>
            </a:r>
          </a:p>
        </p:txBody>
      </p:sp>
    </p:spTree>
    <p:extLst>
      <p:ext uri="{BB962C8B-B14F-4D97-AF65-F5344CB8AC3E}">
        <p14:creationId xmlns:p14="http://schemas.microsoft.com/office/powerpoint/2010/main" val="2757747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p:nvPr>
        </p:nvSpPr>
        <p:spPr>
          <a:xfrm>
            <a:off x="502023" y="365125"/>
            <a:ext cx="10515600" cy="777875"/>
          </a:xfrm>
        </p:spPr>
        <p:txBody>
          <a:bodyPr/>
          <a:lstStyle/>
          <a:p>
            <a:pPr eaLnBrk="1" hangingPunct="1"/>
            <a:r>
              <a:rPr lang="en-US" dirty="0">
                <a:latin typeface="+mn-lt"/>
                <a:ea typeface="ＭＳ Ｐゴシック" charset="0"/>
              </a:rPr>
              <a:t>Hallucinogen Intoxication</a:t>
            </a:r>
          </a:p>
        </p:txBody>
      </p:sp>
      <p:sp>
        <p:nvSpPr>
          <p:cNvPr id="151555" name="Rectangle 3"/>
          <p:cNvSpPr>
            <a:spLocks noGrp="1" noChangeArrowheads="1"/>
          </p:cNvSpPr>
          <p:nvPr>
            <p:ph type="body" idx="1"/>
          </p:nvPr>
        </p:nvSpPr>
        <p:spPr>
          <a:xfrm>
            <a:off x="549089" y="1311275"/>
            <a:ext cx="11371729" cy="5181600"/>
          </a:xfrm>
        </p:spPr>
        <p:txBody>
          <a:bodyPr>
            <a:normAutofit/>
          </a:bodyPr>
          <a:lstStyle/>
          <a:p>
            <a:pPr eaLnBrk="1" hangingPunct="1">
              <a:lnSpc>
                <a:spcPct val="120000"/>
              </a:lnSpc>
              <a:spcBef>
                <a:spcPts val="600"/>
              </a:spcBef>
              <a:defRPr/>
            </a:pPr>
            <a:r>
              <a:rPr lang="en-US" sz="2400" dirty="0"/>
              <a:t>Most common reason for those on psychedelics to come to clinical attention</a:t>
            </a:r>
          </a:p>
          <a:p>
            <a:pPr eaLnBrk="1" hangingPunct="1">
              <a:lnSpc>
                <a:spcPct val="120000"/>
              </a:lnSpc>
              <a:spcBef>
                <a:spcPts val="600"/>
              </a:spcBef>
              <a:defRPr/>
            </a:pPr>
            <a:r>
              <a:rPr lang="en-US" sz="2400" dirty="0"/>
              <a:t>Typically characterized by self-limited anxiety or fears of </a:t>
            </a:r>
            <a:r>
              <a:rPr lang="ja-JP" altLang="en-US" sz="2400" dirty="0"/>
              <a:t>“</a:t>
            </a:r>
            <a:r>
              <a:rPr lang="en-US" sz="2400" dirty="0"/>
              <a:t>going insane</a:t>
            </a:r>
            <a:r>
              <a:rPr lang="ja-JP" altLang="en-US" sz="2400" dirty="0"/>
              <a:t>”</a:t>
            </a:r>
            <a:endParaRPr lang="en-US" altLang="ja-JP" sz="2400" dirty="0"/>
          </a:p>
          <a:p>
            <a:pPr lvl="1">
              <a:lnSpc>
                <a:spcPct val="120000"/>
              </a:lnSpc>
              <a:spcBef>
                <a:spcPts val="600"/>
              </a:spcBef>
              <a:defRPr/>
            </a:pPr>
            <a:r>
              <a:rPr lang="en-US" sz="2000" dirty="0"/>
              <a:t>Most patients are discharged to home once stable</a:t>
            </a:r>
          </a:p>
          <a:p>
            <a:pPr lvl="1">
              <a:lnSpc>
                <a:spcPct val="120000"/>
              </a:lnSpc>
              <a:spcBef>
                <a:spcPts val="600"/>
              </a:spcBef>
              <a:defRPr/>
            </a:pPr>
            <a:r>
              <a:rPr lang="en-US" sz="2000" dirty="0"/>
              <a:t>Rarely severe reactions such as suicide attempt or completion</a:t>
            </a:r>
          </a:p>
          <a:p>
            <a:pPr eaLnBrk="1" hangingPunct="1">
              <a:lnSpc>
                <a:spcPct val="120000"/>
              </a:lnSpc>
              <a:spcBef>
                <a:spcPts val="600"/>
              </a:spcBef>
              <a:defRPr/>
            </a:pPr>
            <a:r>
              <a:rPr lang="en-US" sz="2400" dirty="0"/>
              <a:t>Reactions typically less than 24hrs, and rarely longer</a:t>
            </a:r>
          </a:p>
          <a:p>
            <a:pPr lvl="1">
              <a:lnSpc>
                <a:spcPct val="120000"/>
              </a:lnSpc>
              <a:spcBef>
                <a:spcPts val="600"/>
              </a:spcBef>
              <a:defRPr/>
            </a:pPr>
            <a:r>
              <a:rPr lang="en-US" sz="2000" dirty="0" err="1"/>
              <a:t>NBOMe</a:t>
            </a:r>
            <a:r>
              <a:rPr lang="en-US" sz="2000" dirty="0"/>
              <a:t>, DOM/DOB, PCP ingestion in particular can cause a prolonged toxidrome, presenting with severe agitation and delirium, and even death</a:t>
            </a:r>
          </a:p>
          <a:p>
            <a:pPr lvl="1">
              <a:lnSpc>
                <a:spcPct val="120000"/>
              </a:lnSpc>
              <a:spcBef>
                <a:spcPts val="600"/>
              </a:spcBef>
              <a:defRPr/>
            </a:pPr>
            <a:r>
              <a:rPr lang="en-US" sz="2000" dirty="0"/>
              <a:t>Longer duration require investigation of other etiologies</a:t>
            </a:r>
            <a:endParaRPr lang="en-US" altLang="ja-JP" sz="2000" dirty="0"/>
          </a:p>
        </p:txBody>
      </p:sp>
      <p:sp>
        <p:nvSpPr>
          <p:cNvPr id="4" name="TextBox 3">
            <a:extLst>
              <a:ext uri="{FF2B5EF4-FFF2-40B4-BE49-F238E27FC236}">
                <a16:creationId xmlns:a16="http://schemas.microsoft.com/office/drawing/2014/main" id="{2579AFB0-AB20-431E-9631-D05993CAC3A5}"/>
              </a:ext>
            </a:extLst>
          </p:cNvPr>
          <p:cNvSpPr txBox="1"/>
          <p:nvPr/>
        </p:nvSpPr>
        <p:spPr>
          <a:xfrm>
            <a:off x="4235825" y="6405690"/>
            <a:ext cx="7956176" cy="369332"/>
          </a:xfrm>
          <a:prstGeom prst="rect">
            <a:avLst/>
          </a:prstGeom>
          <a:noFill/>
        </p:spPr>
        <p:txBody>
          <a:bodyPr wrap="square" rtlCol="0">
            <a:spAutoFit/>
          </a:bodyPr>
          <a:lstStyle/>
          <a:p>
            <a:r>
              <a:rPr lang="en-US" dirty="0"/>
              <a:t>Leonard et al 2018; Johnson et al 2020; Suzuki et al 2014; Suzuki et al 2015 </a:t>
            </a:r>
          </a:p>
        </p:txBody>
      </p:sp>
    </p:spTree>
    <p:extLst>
      <p:ext uri="{BB962C8B-B14F-4D97-AF65-F5344CB8AC3E}">
        <p14:creationId xmlns:p14="http://schemas.microsoft.com/office/powerpoint/2010/main" val="1473161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a:xfrm>
            <a:off x="865952" y="534706"/>
            <a:ext cx="10123394" cy="609600"/>
          </a:xfrm>
        </p:spPr>
        <p:txBody>
          <a:bodyPr>
            <a:normAutofit/>
          </a:bodyPr>
          <a:lstStyle/>
          <a:p>
            <a:pPr eaLnBrk="1" hangingPunct="1"/>
            <a:r>
              <a:rPr lang="en-US" dirty="0">
                <a:latin typeface="+mn-lt"/>
                <a:ea typeface="ＭＳ Ｐゴシック" charset="0"/>
              </a:rPr>
              <a:t>Hallucinogen intoxication</a:t>
            </a:r>
          </a:p>
        </p:txBody>
      </p:sp>
      <p:sp>
        <p:nvSpPr>
          <p:cNvPr id="167939" name="Rectangle 3"/>
          <p:cNvSpPr>
            <a:spLocks noGrp="1" noChangeArrowheads="1"/>
          </p:cNvSpPr>
          <p:nvPr>
            <p:ph type="body" idx="1"/>
          </p:nvPr>
        </p:nvSpPr>
        <p:spPr>
          <a:xfrm>
            <a:off x="940526" y="1499615"/>
            <a:ext cx="10805481" cy="4598127"/>
          </a:xfrm>
        </p:spPr>
        <p:txBody>
          <a:bodyPr>
            <a:normAutofit/>
          </a:bodyPr>
          <a:lstStyle/>
          <a:p>
            <a:pPr eaLnBrk="1" hangingPunct="1">
              <a:lnSpc>
                <a:spcPct val="110000"/>
              </a:lnSpc>
              <a:spcBef>
                <a:spcPts val="0"/>
              </a:spcBef>
              <a:defRPr/>
            </a:pPr>
            <a:r>
              <a:rPr lang="en-US" sz="2000" dirty="0"/>
              <a:t>Treatment of choice for most cases is the “talk through”</a:t>
            </a:r>
          </a:p>
          <a:p>
            <a:pPr lvl="1">
              <a:lnSpc>
                <a:spcPct val="110000"/>
              </a:lnSpc>
              <a:spcBef>
                <a:spcPts val="0"/>
              </a:spcBef>
              <a:defRPr/>
            </a:pPr>
            <a:r>
              <a:rPr lang="en-US" sz="1800" dirty="0"/>
              <a:t>Dimmed lights, minimal distractions with sitter (non-intoxicated person)</a:t>
            </a:r>
          </a:p>
          <a:p>
            <a:pPr lvl="1">
              <a:lnSpc>
                <a:spcPct val="110000"/>
              </a:lnSpc>
              <a:spcBef>
                <a:spcPts val="0"/>
              </a:spcBef>
              <a:defRPr/>
            </a:pPr>
            <a:r>
              <a:rPr lang="en-US" sz="1800" dirty="0"/>
              <a:t>Reassurance that experience is time-limited and drug induce</a:t>
            </a:r>
          </a:p>
          <a:p>
            <a:pPr lvl="1">
              <a:lnSpc>
                <a:spcPct val="110000"/>
              </a:lnSpc>
              <a:spcBef>
                <a:spcPts val="0"/>
              </a:spcBef>
              <a:defRPr/>
            </a:pPr>
            <a:r>
              <a:rPr lang="en-US" sz="1800" dirty="0"/>
              <a:t>Should not be left alone, and </a:t>
            </a:r>
            <a:r>
              <a:rPr lang="en-US" sz="1800" b="1" u="sng" dirty="0"/>
              <a:t>avoid</a:t>
            </a:r>
            <a:r>
              <a:rPr lang="en-US" sz="1800" dirty="0"/>
              <a:t> restraints if possible</a:t>
            </a:r>
          </a:p>
          <a:p>
            <a:pPr lvl="1" eaLnBrk="1" hangingPunct="1">
              <a:lnSpc>
                <a:spcPct val="110000"/>
              </a:lnSpc>
              <a:spcBef>
                <a:spcPts val="0"/>
              </a:spcBef>
              <a:defRPr/>
            </a:pPr>
            <a:endParaRPr lang="en-US" sz="1800" dirty="0"/>
          </a:p>
          <a:p>
            <a:pPr>
              <a:lnSpc>
                <a:spcPct val="110000"/>
              </a:lnSpc>
              <a:spcBef>
                <a:spcPts val="0"/>
              </a:spcBef>
              <a:defRPr/>
            </a:pPr>
            <a:r>
              <a:rPr lang="en-US" sz="2000" dirty="0"/>
              <a:t>If </a:t>
            </a:r>
            <a:r>
              <a:rPr lang="ja-JP" altLang="en-US" sz="2000" dirty="0"/>
              <a:t>“</a:t>
            </a:r>
            <a:r>
              <a:rPr lang="en-US" sz="2000" dirty="0"/>
              <a:t>talk through</a:t>
            </a:r>
            <a:r>
              <a:rPr lang="ja-JP" altLang="en-US" sz="2000" dirty="0"/>
              <a:t>”</a:t>
            </a:r>
            <a:r>
              <a:rPr lang="en-US" sz="2000" dirty="0"/>
              <a:t> is not sufficient, or if patient is severely agitated, </a:t>
            </a:r>
            <a:r>
              <a:rPr lang="en-US" sz="2000" b="1" u="sng" dirty="0"/>
              <a:t>benzodiazepines</a:t>
            </a:r>
            <a:r>
              <a:rPr lang="en-US" sz="2000" dirty="0"/>
              <a:t> are treatment of choice, </a:t>
            </a:r>
            <a:r>
              <a:rPr lang="en-US" sz="2000" u="sng" dirty="0"/>
              <a:t>generally </a:t>
            </a:r>
            <a:r>
              <a:rPr lang="en-US" sz="2000" b="1" u="sng" dirty="0"/>
              <a:t>NOT antipsychotics but can be used if needed</a:t>
            </a:r>
          </a:p>
          <a:p>
            <a:pPr lvl="1" eaLnBrk="1" hangingPunct="1">
              <a:lnSpc>
                <a:spcPct val="110000"/>
              </a:lnSpc>
              <a:spcBef>
                <a:spcPts val="0"/>
              </a:spcBef>
              <a:defRPr/>
            </a:pPr>
            <a:endParaRPr lang="en-US" sz="1800" dirty="0"/>
          </a:p>
          <a:p>
            <a:pPr>
              <a:lnSpc>
                <a:spcPct val="110000"/>
              </a:lnSpc>
              <a:spcBef>
                <a:spcPts val="0"/>
              </a:spcBef>
              <a:defRPr/>
            </a:pPr>
            <a:r>
              <a:rPr lang="en-US" sz="2000" dirty="0"/>
              <a:t>For </a:t>
            </a:r>
            <a:r>
              <a:rPr lang="en-US" sz="2000" dirty="0" err="1"/>
              <a:t>NBOMe</a:t>
            </a:r>
            <a:r>
              <a:rPr lang="en-US" sz="2000" dirty="0"/>
              <a:t> and other newer potent psychedelics, aggressive sedation, fluid resuscitation, and symptomatic treatment may be needed for several days or more. </a:t>
            </a:r>
          </a:p>
          <a:p>
            <a:pPr lvl="1" eaLnBrk="1" hangingPunct="1">
              <a:lnSpc>
                <a:spcPct val="110000"/>
              </a:lnSpc>
              <a:spcBef>
                <a:spcPts val="0"/>
              </a:spcBef>
              <a:defRPr/>
            </a:pPr>
            <a:endParaRPr lang="en-US" sz="1800" dirty="0"/>
          </a:p>
          <a:p>
            <a:pPr>
              <a:lnSpc>
                <a:spcPct val="110000"/>
              </a:lnSpc>
              <a:spcBef>
                <a:spcPts val="0"/>
              </a:spcBef>
              <a:defRPr/>
            </a:pPr>
            <a:r>
              <a:rPr lang="en-US" sz="2000" dirty="0"/>
              <a:t>Paradoxical effects seen with chlorpromazine but haloperidol may be beneficial</a:t>
            </a:r>
          </a:p>
          <a:p>
            <a:pPr>
              <a:lnSpc>
                <a:spcPct val="110000"/>
              </a:lnSpc>
              <a:spcBef>
                <a:spcPts val="0"/>
              </a:spcBef>
              <a:defRPr/>
            </a:pPr>
            <a:endParaRPr lang="en-US" sz="2000" dirty="0"/>
          </a:p>
          <a:p>
            <a:pPr>
              <a:lnSpc>
                <a:spcPct val="110000"/>
              </a:lnSpc>
              <a:spcBef>
                <a:spcPts val="0"/>
              </a:spcBef>
              <a:defRPr/>
            </a:pPr>
            <a:r>
              <a:rPr lang="en-US" sz="2000" dirty="0"/>
              <a:t>NMS offers a NPS panel 1 and 2 that tests dozens of psychedelics on blood and urine</a:t>
            </a:r>
          </a:p>
          <a:p>
            <a:pPr>
              <a:lnSpc>
                <a:spcPct val="110000"/>
              </a:lnSpc>
              <a:spcBef>
                <a:spcPts val="0"/>
              </a:spcBef>
              <a:defRPr/>
            </a:pPr>
            <a:endParaRPr lang="en-US" sz="2000" dirty="0"/>
          </a:p>
        </p:txBody>
      </p:sp>
      <p:sp>
        <p:nvSpPr>
          <p:cNvPr id="2" name="Rectangle 1">
            <a:extLst>
              <a:ext uri="{FF2B5EF4-FFF2-40B4-BE49-F238E27FC236}">
                <a16:creationId xmlns:a16="http://schemas.microsoft.com/office/drawing/2014/main" id="{FC65B450-CA8A-4A7D-8931-C1CA0A0F7FA8}"/>
              </a:ext>
            </a:extLst>
          </p:cNvPr>
          <p:cNvSpPr/>
          <p:nvPr/>
        </p:nvSpPr>
        <p:spPr>
          <a:xfrm>
            <a:off x="4911209" y="6411807"/>
            <a:ext cx="6717993" cy="369332"/>
          </a:xfrm>
          <a:prstGeom prst="rect">
            <a:avLst/>
          </a:prstGeom>
        </p:spPr>
        <p:txBody>
          <a:bodyPr wrap="none">
            <a:spAutoFit/>
          </a:bodyPr>
          <a:lstStyle/>
          <a:p>
            <a:pPr lvl="1">
              <a:defRPr/>
            </a:pPr>
            <a:r>
              <a:rPr lang="en-US" dirty="0" err="1"/>
              <a:t>Tacke</a:t>
            </a:r>
            <a:r>
              <a:rPr lang="en-US" dirty="0"/>
              <a:t> and Ebert 2005; Abraham et al 2002;  Strassman et al 1984</a:t>
            </a:r>
          </a:p>
        </p:txBody>
      </p:sp>
    </p:spTree>
    <p:extLst>
      <p:ext uri="{BB962C8B-B14F-4D97-AF65-F5344CB8AC3E}">
        <p14:creationId xmlns:p14="http://schemas.microsoft.com/office/powerpoint/2010/main" val="530733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103" y="304842"/>
            <a:ext cx="11741524" cy="861218"/>
          </a:xfrm>
        </p:spPr>
        <p:txBody>
          <a:bodyPr>
            <a:normAutofit/>
          </a:bodyPr>
          <a:lstStyle/>
          <a:p>
            <a:r>
              <a:rPr lang="en-US" dirty="0"/>
              <a:t>Review of the literature of </a:t>
            </a:r>
            <a:r>
              <a:rPr lang="en-US" dirty="0" err="1"/>
              <a:t>NBOMe</a:t>
            </a:r>
            <a:r>
              <a:rPr lang="en-US" dirty="0"/>
              <a:t> associated toxicity</a:t>
            </a:r>
          </a:p>
        </p:txBody>
      </p:sp>
      <p:sp>
        <p:nvSpPr>
          <p:cNvPr id="3" name="Content Placeholder 2"/>
          <p:cNvSpPr>
            <a:spLocks noGrp="1"/>
          </p:cNvSpPr>
          <p:nvPr>
            <p:ph idx="1"/>
          </p:nvPr>
        </p:nvSpPr>
        <p:spPr>
          <a:xfrm>
            <a:off x="240927" y="1186188"/>
            <a:ext cx="10492387" cy="5082382"/>
          </a:xfrm>
        </p:spPr>
        <p:txBody>
          <a:bodyPr>
            <a:normAutofit/>
          </a:bodyPr>
          <a:lstStyle/>
          <a:p>
            <a:r>
              <a:rPr lang="en-US" sz="2400" dirty="0" err="1"/>
              <a:t>NBOMes</a:t>
            </a:r>
            <a:r>
              <a:rPr lang="en-US" sz="2400" dirty="0"/>
              <a:t> (aka 25I, 25C, 25B) are structural analogs of the 2C family of mescaline-like substances. It was synthesized as a highly specific brain imaging marker for 5-HT2A receptors. </a:t>
            </a:r>
          </a:p>
          <a:p>
            <a:endParaRPr lang="en-US" sz="2400" dirty="0"/>
          </a:p>
          <a:p>
            <a:r>
              <a:rPr lang="en-US" sz="2400" dirty="0"/>
              <a:t>10 citations with analytically confirmed ingestion</a:t>
            </a:r>
          </a:p>
          <a:p>
            <a:r>
              <a:rPr lang="en-US" sz="2400" dirty="0"/>
              <a:t>20 individual patients</a:t>
            </a:r>
          </a:p>
          <a:p>
            <a:r>
              <a:rPr lang="en-US" sz="2400" dirty="0"/>
              <a:t>Typical profile:</a:t>
            </a:r>
          </a:p>
          <a:p>
            <a:pPr lvl="1"/>
            <a:r>
              <a:rPr lang="en-US" sz="2000" dirty="0"/>
              <a:t>Young male 18-25</a:t>
            </a:r>
          </a:p>
          <a:p>
            <a:pPr lvl="1"/>
            <a:r>
              <a:rPr lang="en-US" sz="2000" dirty="0"/>
              <a:t>Prior history of using marijuana, LSD, MDMA</a:t>
            </a:r>
          </a:p>
          <a:p>
            <a:r>
              <a:rPr lang="en-US" sz="2400" dirty="0"/>
              <a:t>Oral ingestion is most common, but some insufflate or inject</a:t>
            </a:r>
          </a:p>
          <a:p>
            <a:r>
              <a:rPr lang="en-US" sz="2400" dirty="0"/>
              <a:t>Majority thought they were ingesting LSD or something else</a:t>
            </a:r>
          </a:p>
        </p:txBody>
      </p:sp>
      <p:sp>
        <p:nvSpPr>
          <p:cNvPr id="4" name="TextBox 3">
            <a:extLst>
              <a:ext uri="{FF2B5EF4-FFF2-40B4-BE49-F238E27FC236}">
                <a16:creationId xmlns:a16="http://schemas.microsoft.com/office/drawing/2014/main" id="{01CF1AAD-E8CB-4460-8399-4D9A02ADB68B}"/>
              </a:ext>
            </a:extLst>
          </p:cNvPr>
          <p:cNvSpPr txBox="1"/>
          <p:nvPr/>
        </p:nvSpPr>
        <p:spPr>
          <a:xfrm>
            <a:off x="9930653" y="6368492"/>
            <a:ext cx="2057400" cy="369332"/>
          </a:xfrm>
          <a:prstGeom prst="rect">
            <a:avLst/>
          </a:prstGeom>
          <a:noFill/>
        </p:spPr>
        <p:txBody>
          <a:bodyPr wrap="square" rtlCol="0">
            <a:spAutoFit/>
          </a:bodyPr>
          <a:lstStyle/>
          <a:p>
            <a:r>
              <a:rPr lang="en-US" dirty="0"/>
              <a:t>Suzuki et al 2016</a:t>
            </a:r>
          </a:p>
        </p:txBody>
      </p:sp>
      <p:pic>
        <p:nvPicPr>
          <p:cNvPr id="5" name="Picture 4" descr="Slide1.jpg">
            <a:extLst>
              <a:ext uri="{FF2B5EF4-FFF2-40B4-BE49-F238E27FC236}">
                <a16:creationId xmlns:a16="http://schemas.microsoft.com/office/drawing/2014/main" id="{524C1CAF-43C4-4AE3-9E17-9AE476B93B9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709604" y="2553195"/>
            <a:ext cx="3027073" cy="22703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6833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a:xfrm>
            <a:off x="838200" y="365125"/>
            <a:ext cx="10515600" cy="771151"/>
          </a:xfrm>
        </p:spPr>
        <p:txBody>
          <a:bodyPr/>
          <a:lstStyle/>
          <a:p>
            <a:pPr eaLnBrk="1" hangingPunct="1"/>
            <a:r>
              <a:rPr lang="en-US" dirty="0">
                <a:latin typeface="+mn-lt"/>
                <a:ea typeface="ＭＳ Ｐゴシック" charset="0"/>
              </a:rPr>
              <a:t>Hallucinogen use disorder</a:t>
            </a:r>
          </a:p>
        </p:txBody>
      </p:sp>
      <p:sp>
        <p:nvSpPr>
          <p:cNvPr id="31747" name="Rectangle 3"/>
          <p:cNvSpPr>
            <a:spLocks noGrp="1" noChangeArrowheads="1"/>
          </p:cNvSpPr>
          <p:nvPr>
            <p:ph type="body" idx="1"/>
          </p:nvPr>
        </p:nvSpPr>
        <p:spPr>
          <a:xfrm>
            <a:off x="685799" y="1483659"/>
            <a:ext cx="11013142" cy="4056529"/>
          </a:xfrm>
        </p:spPr>
        <p:txBody>
          <a:bodyPr>
            <a:normAutofit lnSpcReduction="10000"/>
          </a:bodyPr>
          <a:lstStyle/>
          <a:p>
            <a:pPr eaLnBrk="1" hangingPunct="1">
              <a:lnSpc>
                <a:spcPct val="100000"/>
              </a:lnSpc>
              <a:spcBef>
                <a:spcPts val="600"/>
              </a:spcBef>
              <a:defRPr/>
            </a:pPr>
            <a:r>
              <a:rPr lang="en-US" sz="2400" dirty="0"/>
              <a:t>DSM5 has 2 categories: “PCP and related compounds” vs “Others”</a:t>
            </a:r>
          </a:p>
          <a:p>
            <a:pPr eaLnBrk="1" hangingPunct="1">
              <a:lnSpc>
                <a:spcPct val="100000"/>
              </a:lnSpc>
              <a:spcBef>
                <a:spcPts val="600"/>
              </a:spcBef>
              <a:defRPr/>
            </a:pPr>
            <a:r>
              <a:rPr lang="en-US" sz="2400" dirty="0"/>
              <a:t>Tolerance builds rapidly to classic psychedelics, therefore report of daily classic psychedelic use is not likely to be accurate (other than “micro-dosing”)</a:t>
            </a:r>
          </a:p>
          <a:p>
            <a:pPr eaLnBrk="1" hangingPunct="1">
              <a:lnSpc>
                <a:spcPct val="100000"/>
              </a:lnSpc>
              <a:spcBef>
                <a:spcPts val="600"/>
              </a:spcBef>
              <a:defRPr/>
            </a:pPr>
            <a:r>
              <a:rPr lang="en-US" sz="2400" dirty="0"/>
              <a:t>Ketamine or PCP use are the most likely reasons for HUD diagnosis</a:t>
            </a:r>
          </a:p>
          <a:p>
            <a:pPr eaLnBrk="1" hangingPunct="1">
              <a:lnSpc>
                <a:spcPct val="100000"/>
              </a:lnSpc>
              <a:spcBef>
                <a:spcPts val="600"/>
              </a:spcBef>
              <a:defRPr/>
            </a:pPr>
            <a:r>
              <a:rPr lang="en-US" sz="2400" dirty="0"/>
              <a:t>Classic physiologic dependence syndromes are uncommon with hallucinogens with no clear emergence of withdrawal </a:t>
            </a:r>
          </a:p>
          <a:p>
            <a:pPr eaLnBrk="1" hangingPunct="1">
              <a:lnSpc>
                <a:spcPct val="100000"/>
              </a:lnSpc>
              <a:spcBef>
                <a:spcPts val="600"/>
              </a:spcBef>
              <a:defRPr/>
            </a:pPr>
            <a:r>
              <a:rPr lang="en-US" sz="2400" dirty="0"/>
              <a:t>Consider HUD when a patient reports regular use of hallucinogens despite knowledge of harm, or when the pattern of use appears to be out of control</a:t>
            </a:r>
          </a:p>
          <a:p>
            <a:pPr eaLnBrk="1" hangingPunct="1">
              <a:lnSpc>
                <a:spcPct val="100000"/>
              </a:lnSpc>
              <a:spcBef>
                <a:spcPts val="600"/>
              </a:spcBef>
              <a:defRPr/>
            </a:pPr>
            <a:r>
              <a:rPr lang="en-US" sz="2400" dirty="0"/>
              <a:t>Always important to assess for other drug use</a:t>
            </a:r>
          </a:p>
          <a:p>
            <a:pPr eaLnBrk="1" hangingPunct="1">
              <a:lnSpc>
                <a:spcPct val="100000"/>
              </a:lnSpc>
              <a:spcBef>
                <a:spcPts val="600"/>
              </a:spcBef>
              <a:defRPr/>
            </a:pPr>
            <a:r>
              <a:rPr lang="en-US" sz="2400" dirty="0"/>
              <a:t>No evidence-based treatment options</a:t>
            </a:r>
          </a:p>
          <a:p>
            <a:pPr eaLnBrk="1" hangingPunct="1">
              <a:lnSpc>
                <a:spcPct val="100000"/>
              </a:lnSpc>
              <a:spcBef>
                <a:spcPts val="600"/>
              </a:spcBef>
              <a:defRPr/>
            </a:pPr>
            <a:endParaRPr lang="en-US" sz="2400" dirty="0">
              <a:solidFill>
                <a:schemeClr val="bg1">
                  <a:lumMod val="85000"/>
                </a:schemeClr>
              </a:solidFill>
            </a:endParaRPr>
          </a:p>
        </p:txBody>
      </p:sp>
      <p:sp>
        <p:nvSpPr>
          <p:cNvPr id="2" name="Rectangle 1">
            <a:extLst>
              <a:ext uri="{FF2B5EF4-FFF2-40B4-BE49-F238E27FC236}">
                <a16:creationId xmlns:a16="http://schemas.microsoft.com/office/drawing/2014/main" id="{32577821-E12E-4386-80AA-28FA658806CD}"/>
              </a:ext>
            </a:extLst>
          </p:cNvPr>
          <p:cNvSpPr/>
          <p:nvPr/>
        </p:nvSpPr>
        <p:spPr>
          <a:xfrm>
            <a:off x="8799136" y="6371651"/>
            <a:ext cx="2877711" cy="341632"/>
          </a:xfrm>
          <a:prstGeom prst="rect">
            <a:avLst/>
          </a:prstGeom>
        </p:spPr>
        <p:txBody>
          <a:bodyPr wrap="none">
            <a:spAutoFit/>
          </a:bodyPr>
          <a:lstStyle/>
          <a:p>
            <a:pPr>
              <a:lnSpc>
                <a:spcPct val="90000"/>
              </a:lnSpc>
              <a:defRPr/>
            </a:pPr>
            <a:r>
              <a:rPr lang="en-US" dirty="0"/>
              <a:t>Johnson 2020; O</a:t>
            </a:r>
            <a:r>
              <a:rPr lang="ja-JP" altLang="en-US" dirty="0"/>
              <a:t>’</a:t>
            </a:r>
            <a:r>
              <a:rPr lang="en-US" dirty="0"/>
              <a:t>Brien 2001</a:t>
            </a:r>
          </a:p>
        </p:txBody>
      </p:sp>
    </p:spTree>
    <p:extLst>
      <p:ext uri="{BB962C8B-B14F-4D97-AF65-F5344CB8AC3E}">
        <p14:creationId xmlns:p14="http://schemas.microsoft.com/office/powerpoint/2010/main" val="3472012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14400"/>
            <a:ext cx="8229600" cy="1143000"/>
          </a:xfrm>
        </p:spPr>
        <p:txBody>
          <a:bodyPr>
            <a:normAutofit/>
          </a:bodyPr>
          <a:lstStyle/>
          <a:p>
            <a:r>
              <a:rPr lang="en-US" dirty="0"/>
              <a:t>CLP 2021</a:t>
            </a:r>
            <a:br>
              <a:rPr lang="en-US" dirty="0"/>
            </a:br>
            <a:r>
              <a:rPr lang="en-US" sz="3600" dirty="0"/>
              <a:t>Disclosure: Joji Suzuki, MD</a:t>
            </a:r>
            <a:endParaRPr lang="en-US" dirty="0"/>
          </a:p>
        </p:txBody>
      </p:sp>
      <p:sp>
        <p:nvSpPr>
          <p:cNvPr id="3" name="Content Placeholder 2"/>
          <p:cNvSpPr>
            <a:spLocks noGrp="1"/>
          </p:cNvSpPr>
          <p:nvPr>
            <p:ph idx="1"/>
          </p:nvPr>
        </p:nvSpPr>
        <p:spPr>
          <a:xfrm>
            <a:off x="1981200" y="2362201"/>
            <a:ext cx="8229600" cy="3763963"/>
          </a:xfrm>
        </p:spPr>
        <p:txBody>
          <a:bodyPr/>
          <a:lstStyle/>
          <a:p>
            <a:pPr marL="0" indent="0" algn="ctr">
              <a:buNone/>
            </a:pPr>
            <a:r>
              <a:rPr lang="en-US" dirty="0"/>
              <a:t>With respect to the following presentation, there has been no relevant (direct or indirect) financial relationship between the party listed above (and/or spouse/partner) and any for-profit company which could be considered a conflict of interest.</a:t>
            </a:r>
          </a:p>
        </p:txBody>
      </p:sp>
    </p:spTree>
    <p:extLst>
      <p:ext uri="{BB962C8B-B14F-4D97-AF65-F5344CB8AC3E}">
        <p14:creationId xmlns:p14="http://schemas.microsoft.com/office/powerpoint/2010/main" val="408126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396688" y="365126"/>
            <a:ext cx="11369488" cy="878728"/>
          </a:xfrm>
        </p:spPr>
        <p:txBody>
          <a:bodyPr>
            <a:normAutofit/>
          </a:bodyPr>
          <a:lstStyle/>
          <a:p>
            <a:pPr eaLnBrk="1" hangingPunct="1"/>
            <a:r>
              <a:rPr lang="en-US" sz="4000" dirty="0">
                <a:latin typeface="+mn-lt"/>
                <a:ea typeface="ＭＳ Ｐゴシック" charset="0"/>
              </a:rPr>
              <a:t>Hallucinogen persisting perceptual disorder (HPPD)</a:t>
            </a:r>
          </a:p>
        </p:txBody>
      </p:sp>
      <p:sp>
        <p:nvSpPr>
          <p:cNvPr id="41987" name="Rectangle 3"/>
          <p:cNvSpPr>
            <a:spLocks noGrp="1" noChangeArrowheads="1"/>
          </p:cNvSpPr>
          <p:nvPr>
            <p:ph type="body" idx="1"/>
          </p:nvPr>
        </p:nvSpPr>
        <p:spPr>
          <a:xfrm>
            <a:off x="127747" y="1447800"/>
            <a:ext cx="11893924" cy="4442012"/>
          </a:xfrm>
        </p:spPr>
        <p:txBody>
          <a:bodyPr>
            <a:noAutofit/>
          </a:bodyPr>
          <a:lstStyle/>
          <a:p>
            <a:pPr>
              <a:lnSpc>
                <a:spcPct val="100000"/>
              </a:lnSpc>
              <a:spcBef>
                <a:spcPts val="0"/>
              </a:spcBef>
              <a:defRPr/>
            </a:pPr>
            <a:r>
              <a:rPr lang="en-US" sz="2000" dirty="0"/>
              <a:t>The reexperiencing of one or more of the perceptual symptoms that were experienced while intoxicated with the hallucinogen following cessation of use of a hallucinogen. </a:t>
            </a:r>
          </a:p>
          <a:p>
            <a:pPr eaLnBrk="1" hangingPunct="1">
              <a:lnSpc>
                <a:spcPct val="100000"/>
              </a:lnSpc>
              <a:spcBef>
                <a:spcPts val="0"/>
              </a:spcBef>
              <a:defRPr/>
            </a:pPr>
            <a:endParaRPr lang="en-US" sz="2000" dirty="0"/>
          </a:p>
          <a:p>
            <a:pPr>
              <a:lnSpc>
                <a:spcPct val="100000"/>
              </a:lnSpc>
              <a:spcBef>
                <a:spcPts val="0"/>
              </a:spcBef>
            </a:pPr>
            <a:r>
              <a:rPr lang="en-US" sz="2000" dirty="0"/>
              <a:t>Type I</a:t>
            </a:r>
          </a:p>
          <a:p>
            <a:pPr lvl="1">
              <a:lnSpc>
                <a:spcPct val="100000"/>
              </a:lnSpc>
              <a:spcBef>
                <a:spcPts val="0"/>
              </a:spcBef>
            </a:pPr>
            <a:r>
              <a:rPr lang="en-US" sz="2000" dirty="0"/>
              <a:t>Short, reversible and favorable disease course</a:t>
            </a:r>
          </a:p>
          <a:p>
            <a:pPr lvl="1">
              <a:lnSpc>
                <a:spcPct val="100000"/>
              </a:lnSpc>
              <a:spcBef>
                <a:spcPts val="0"/>
              </a:spcBef>
            </a:pPr>
            <a:r>
              <a:rPr lang="en-US" sz="2000" dirty="0"/>
              <a:t>Usually starts with “aura” and mild depersonalization/derealization</a:t>
            </a:r>
          </a:p>
          <a:p>
            <a:pPr lvl="1">
              <a:lnSpc>
                <a:spcPct val="100000"/>
              </a:lnSpc>
              <a:spcBef>
                <a:spcPts val="0"/>
              </a:spcBef>
            </a:pPr>
            <a:r>
              <a:rPr lang="en-US" sz="2000" dirty="0"/>
              <a:t>No significant discomfort associated</a:t>
            </a:r>
          </a:p>
          <a:p>
            <a:pPr lvl="1">
              <a:lnSpc>
                <a:spcPct val="100000"/>
              </a:lnSpc>
              <a:spcBef>
                <a:spcPts val="0"/>
              </a:spcBef>
            </a:pPr>
            <a:r>
              <a:rPr lang="en-US" sz="2000" dirty="0"/>
              <a:t>Usually not requiring treatment</a:t>
            </a:r>
          </a:p>
          <a:p>
            <a:pPr>
              <a:lnSpc>
                <a:spcPct val="100000"/>
              </a:lnSpc>
              <a:spcBef>
                <a:spcPts val="0"/>
              </a:spcBef>
            </a:pPr>
            <a:endParaRPr lang="en-US" sz="2000" dirty="0"/>
          </a:p>
          <a:p>
            <a:pPr>
              <a:lnSpc>
                <a:spcPct val="100000"/>
              </a:lnSpc>
              <a:spcBef>
                <a:spcPts val="0"/>
              </a:spcBef>
            </a:pPr>
            <a:r>
              <a:rPr lang="en-US" sz="2000" dirty="0"/>
              <a:t>Type II</a:t>
            </a:r>
          </a:p>
          <a:p>
            <a:pPr lvl="1">
              <a:lnSpc>
                <a:spcPct val="100000"/>
              </a:lnSpc>
              <a:spcBef>
                <a:spcPts val="0"/>
              </a:spcBef>
            </a:pPr>
            <a:r>
              <a:rPr lang="en-US" sz="2000" dirty="0"/>
              <a:t>Long, slowly reversible or irreversible course</a:t>
            </a:r>
          </a:p>
          <a:p>
            <a:pPr lvl="1">
              <a:lnSpc>
                <a:spcPct val="100000"/>
              </a:lnSpc>
              <a:spcBef>
                <a:spcPts val="0"/>
              </a:spcBef>
            </a:pPr>
            <a:r>
              <a:rPr lang="en-US" sz="2000" dirty="0"/>
              <a:t>Acute onset, sudden sense of detachment and severe symptoms</a:t>
            </a:r>
          </a:p>
          <a:p>
            <a:pPr lvl="1">
              <a:lnSpc>
                <a:spcPct val="100000"/>
              </a:lnSpc>
              <a:spcBef>
                <a:spcPts val="0"/>
              </a:spcBef>
            </a:pPr>
            <a:r>
              <a:rPr lang="en-US" sz="2000" dirty="0"/>
              <a:t>Can increase in intensity over time</a:t>
            </a:r>
          </a:p>
          <a:p>
            <a:pPr lvl="1">
              <a:lnSpc>
                <a:spcPct val="100000"/>
              </a:lnSpc>
              <a:spcBef>
                <a:spcPts val="0"/>
              </a:spcBef>
            </a:pPr>
            <a:r>
              <a:rPr lang="en-US" sz="2000" dirty="0"/>
              <a:t>High recurrence rates</a:t>
            </a:r>
          </a:p>
        </p:txBody>
      </p:sp>
      <p:sp>
        <p:nvSpPr>
          <p:cNvPr id="2" name="Rectangle 1">
            <a:extLst>
              <a:ext uri="{FF2B5EF4-FFF2-40B4-BE49-F238E27FC236}">
                <a16:creationId xmlns:a16="http://schemas.microsoft.com/office/drawing/2014/main" id="{E2F684EC-7357-4446-BEEE-7AE19169D690}"/>
              </a:ext>
            </a:extLst>
          </p:cNvPr>
          <p:cNvSpPr/>
          <p:nvPr/>
        </p:nvSpPr>
        <p:spPr>
          <a:xfrm>
            <a:off x="9765171" y="6382077"/>
            <a:ext cx="2256500" cy="341632"/>
          </a:xfrm>
          <a:prstGeom prst="rect">
            <a:avLst/>
          </a:prstGeom>
        </p:spPr>
        <p:txBody>
          <a:bodyPr wrap="square">
            <a:spAutoFit/>
          </a:bodyPr>
          <a:lstStyle/>
          <a:p>
            <a:pPr>
              <a:lnSpc>
                <a:spcPct val="90000"/>
              </a:lnSpc>
              <a:defRPr/>
            </a:pPr>
            <a:r>
              <a:rPr lang="en-US" dirty="0"/>
              <a:t>Skryabin et al 2018</a:t>
            </a:r>
          </a:p>
        </p:txBody>
      </p:sp>
    </p:spTree>
    <p:extLst>
      <p:ext uri="{BB962C8B-B14F-4D97-AF65-F5344CB8AC3E}">
        <p14:creationId xmlns:p14="http://schemas.microsoft.com/office/powerpoint/2010/main" val="206851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a:xfrm>
            <a:off x="322729" y="365126"/>
            <a:ext cx="11869271" cy="905622"/>
          </a:xfrm>
        </p:spPr>
        <p:txBody>
          <a:bodyPr>
            <a:normAutofit/>
          </a:bodyPr>
          <a:lstStyle/>
          <a:p>
            <a:pPr eaLnBrk="1" hangingPunct="1"/>
            <a:r>
              <a:rPr lang="en-US" sz="4000" dirty="0">
                <a:latin typeface="+mn-lt"/>
              </a:rPr>
              <a:t>Hallucinogen persisting perceptual disorder (HPPD)</a:t>
            </a:r>
            <a:endParaRPr lang="en-US" sz="4000" dirty="0">
              <a:latin typeface="+mn-lt"/>
              <a:ea typeface="ＭＳ Ｐゴシック" charset="0"/>
            </a:endParaRPr>
          </a:p>
        </p:txBody>
      </p:sp>
      <p:sp>
        <p:nvSpPr>
          <p:cNvPr id="44035" name="Rectangle 3"/>
          <p:cNvSpPr>
            <a:spLocks noGrp="1" noChangeArrowheads="1"/>
          </p:cNvSpPr>
          <p:nvPr>
            <p:ph type="body" idx="1"/>
          </p:nvPr>
        </p:nvSpPr>
        <p:spPr>
          <a:xfrm>
            <a:off x="205682" y="1270748"/>
            <a:ext cx="8084430" cy="3926541"/>
          </a:xfrm>
        </p:spPr>
        <p:txBody>
          <a:bodyPr>
            <a:noAutofit/>
          </a:bodyPr>
          <a:lstStyle/>
          <a:p>
            <a:pPr eaLnBrk="1" hangingPunct="1">
              <a:lnSpc>
                <a:spcPct val="100000"/>
              </a:lnSpc>
              <a:spcBef>
                <a:spcPts val="600"/>
              </a:spcBef>
              <a:defRPr/>
            </a:pPr>
            <a:r>
              <a:rPr lang="en-US" sz="2000" dirty="0"/>
              <a:t>Can be triggered by using other drugs (notably cannabis and stimulants), alcohol withdrawal, anxiety, and extreme physical exertion</a:t>
            </a:r>
          </a:p>
          <a:p>
            <a:pPr eaLnBrk="1" hangingPunct="1">
              <a:lnSpc>
                <a:spcPct val="100000"/>
              </a:lnSpc>
              <a:spcBef>
                <a:spcPts val="600"/>
              </a:spcBef>
              <a:defRPr/>
            </a:pPr>
            <a:endParaRPr lang="en-US" sz="2000" dirty="0">
              <a:solidFill>
                <a:schemeClr val="bg1">
                  <a:lumMod val="85000"/>
                </a:schemeClr>
              </a:solidFill>
            </a:endParaRPr>
          </a:p>
          <a:p>
            <a:pPr eaLnBrk="1" hangingPunct="1">
              <a:lnSpc>
                <a:spcPct val="100000"/>
              </a:lnSpc>
              <a:spcBef>
                <a:spcPts val="600"/>
              </a:spcBef>
              <a:defRPr/>
            </a:pPr>
            <a:r>
              <a:rPr lang="en-US" sz="2000" dirty="0"/>
              <a:t>More likely to occur in those who have used large quantities of hallucinogens, specifically LSD</a:t>
            </a:r>
          </a:p>
          <a:p>
            <a:pPr eaLnBrk="1" hangingPunct="1">
              <a:lnSpc>
                <a:spcPct val="100000"/>
              </a:lnSpc>
              <a:spcBef>
                <a:spcPts val="600"/>
              </a:spcBef>
              <a:defRPr/>
            </a:pPr>
            <a:endParaRPr lang="en-US" sz="2000" dirty="0">
              <a:solidFill>
                <a:schemeClr val="bg1">
                  <a:lumMod val="85000"/>
                </a:schemeClr>
              </a:solidFill>
            </a:endParaRPr>
          </a:p>
          <a:p>
            <a:pPr>
              <a:defRPr/>
            </a:pPr>
            <a:r>
              <a:rPr lang="en-US" sz="2000" dirty="0"/>
              <a:t>Various case reports: Clonidine, benzodiazepines, haloperidol, olanzapine, </a:t>
            </a:r>
            <a:r>
              <a:rPr lang="en-US" sz="2000" dirty="0" err="1"/>
              <a:t>carbamezapine</a:t>
            </a:r>
            <a:r>
              <a:rPr lang="en-US" sz="2000" dirty="0"/>
              <a:t>, gabapentin, psychotherapy, </a:t>
            </a:r>
            <a:r>
              <a:rPr lang="en-US" sz="2000" b="1" u="sng" dirty="0"/>
              <a:t>sunglasses</a:t>
            </a:r>
          </a:p>
          <a:p>
            <a:pPr lvl="2">
              <a:defRPr/>
            </a:pPr>
            <a:endParaRPr lang="en-US" dirty="0"/>
          </a:p>
          <a:p>
            <a:pPr>
              <a:defRPr/>
            </a:pPr>
            <a:r>
              <a:rPr lang="en-US" sz="2000" dirty="0"/>
              <a:t>SSRIs, risperidone and phenothiazines (chlorpromazine, fluphenazine, </a:t>
            </a:r>
            <a:r>
              <a:rPr lang="en-US" sz="2000" dirty="0" err="1"/>
              <a:t>etc</a:t>
            </a:r>
            <a:r>
              <a:rPr lang="en-US" sz="2000" dirty="0"/>
              <a:t>) have been reported to </a:t>
            </a:r>
            <a:r>
              <a:rPr lang="en-US" sz="2000" u="sng" dirty="0"/>
              <a:t>worsen</a:t>
            </a:r>
            <a:r>
              <a:rPr lang="en-US" sz="2000" dirty="0"/>
              <a:t> symptoms</a:t>
            </a:r>
            <a:endParaRPr lang="en-US" sz="2000" dirty="0">
              <a:solidFill>
                <a:schemeClr val="bg1">
                  <a:lumMod val="85000"/>
                </a:schemeClr>
              </a:solidFill>
            </a:endParaRPr>
          </a:p>
        </p:txBody>
      </p:sp>
      <p:sp>
        <p:nvSpPr>
          <p:cNvPr id="2" name="Rectangle 1">
            <a:extLst>
              <a:ext uri="{FF2B5EF4-FFF2-40B4-BE49-F238E27FC236}">
                <a16:creationId xmlns:a16="http://schemas.microsoft.com/office/drawing/2014/main" id="{F97ECB7B-273A-4DFE-81B9-A390C0EAE9A0}"/>
              </a:ext>
            </a:extLst>
          </p:cNvPr>
          <p:cNvSpPr/>
          <p:nvPr/>
        </p:nvSpPr>
        <p:spPr>
          <a:xfrm>
            <a:off x="3061606" y="6441425"/>
            <a:ext cx="9067547" cy="313932"/>
          </a:xfrm>
          <a:prstGeom prst="rect">
            <a:avLst/>
          </a:prstGeom>
        </p:spPr>
        <p:txBody>
          <a:bodyPr wrap="none">
            <a:spAutoFit/>
          </a:bodyPr>
          <a:lstStyle/>
          <a:p>
            <a:pPr>
              <a:lnSpc>
                <a:spcPct val="90000"/>
              </a:lnSpc>
              <a:defRPr/>
            </a:pPr>
            <a:r>
              <a:rPr lang="en-US" sz="1600" dirty="0"/>
              <a:t>Halpern and Pope 2003; Skryabin et al 2018; Abraham and </a:t>
            </a:r>
            <a:r>
              <a:rPr lang="en-US" sz="1600" dirty="0" err="1"/>
              <a:t>Mamen</a:t>
            </a:r>
            <a:r>
              <a:rPr lang="en-US" sz="1600" dirty="0"/>
              <a:t> 1996; Abraham 1983, Markel et al 1994</a:t>
            </a:r>
          </a:p>
        </p:txBody>
      </p:sp>
      <p:pic>
        <p:nvPicPr>
          <p:cNvPr id="6" name="Picture 4" descr="hppd geometric halluc">
            <a:extLst>
              <a:ext uri="{FF2B5EF4-FFF2-40B4-BE49-F238E27FC236}">
                <a16:creationId xmlns:a16="http://schemas.microsoft.com/office/drawing/2014/main" id="{D15E3BAF-B0A3-4D15-8D86-657F4E89D9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a:xfrm>
            <a:off x="8389001" y="1892854"/>
            <a:ext cx="3597317" cy="14231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7" name="Picture 4" descr="hppd diff reading">
            <a:extLst>
              <a:ext uri="{FF2B5EF4-FFF2-40B4-BE49-F238E27FC236}">
                <a16:creationId xmlns:a16="http://schemas.microsoft.com/office/drawing/2014/main" id="{9BDA9B9E-28C8-41FC-BFA2-4752C5F1FF7C}"/>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a:xfrm>
            <a:off x="8351362" y="3542033"/>
            <a:ext cx="3672594" cy="14231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59661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a:xfrm>
            <a:off x="642692" y="415536"/>
            <a:ext cx="10188913" cy="730810"/>
          </a:xfrm>
        </p:spPr>
        <p:txBody>
          <a:bodyPr/>
          <a:lstStyle/>
          <a:p>
            <a:pPr eaLnBrk="1" hangingPunct="1"/>
            <a:r>
              <a:rPr lang="en-US" sz="3600" dirty="0">
                <a:solidFill>
                  <a:srgbClr val="177D38"/>
                </a:solidFill>
                <a:latin typeface="+mn-lt"/>
                <a:ea typeface="ＭＳ Ｐゴシック" charset="0"/>
              </a:rPr>
              <a:t>Hallucinogen induced psychotic disorder</a:t>
            </a:r>
          </a:p>
        </p:txBody>
      </p:sp>
      <p:sp>
        <p:nvSpPr>
          <p:cNvPr id="60419" name="Rectangle 3"/>
          <p:cNvSpPr>
            <a:spLocks noGrp="1" noChangeArrowheads="1"/>
          </p:cNvSpPr>
          <p:nvPr>
            <p:ph type="body" idx="1"/>
          </p:nvPr>
        </p:nvSpPr>
        <p:spPr>
          <a:xfrm>
            <a:off x="316005" y="1364876"/>
            <a:ext cx="6280738" cy="4188759"/>
          </a:xfrm>
        </p:spPr>
        <p:txBody>
          <a:bodyPr>
            <a:normAutofit lnSpcReduction="10000"/>
          </a:bodyPr>
          <a:lstStyle/>
          <a:p>
            <a:pPr>
              <a:lnSpc>
                <a:spcPct val="110000"/>
              </a:lnSpc>
              <a:spcBef>
                <a:spcPts val="600"/>
              </a:spcBef>
              <a:defRPr/>
            </a:pPr>
            <a:r>
              <a:rPr lang="en-US" sz="1800" dirty="0"/>
              <a:t>Consider when symptoms persist days or weeks after resolution of intoxication.</a:t>
            </a:r>
          </a:p>
          <a:p>
            <a:pPr>
              <a:lnSpc>
                <a:spcPct val="110000"/>
              </a:lnSpc>
              <a:spcBef>
                <a:spcPts val="600"/>
              </a:spcBef>
              <a:defRPr/>
            </a:pPr>
            <a:endParaRPr lang="en-US" sz="1800" dirty="0"/>
          </a:p>
          <a:p>
            <a:pPr>
              <a:lnSpc>
                <a:spcPct val="110000"/>
              </a:lnSpc>
              <a:spcBef>
                <a:spcPts val="600"/>
              </a:spcBef>
              <a:defRPr/>
            </a:pPr>
            <a:r>
              <a:rPr lang="en-US" sz="1800" dirty="0"/>
              <a:t>Alcohol by far the most commonly associated substance, then cannabis and stimulants</a:t>
            </a:r>
          </a:p>
          <a:p>
            <a:pPr eaLnBrk="1" hangingPunct="1">
              <a:lnSpc>
                <a:spcPct val="110000"/>
              </a:lnSpc>
              <a:spcBef>
                <a:spcPts val="600"/>
              </a:spcBef>
              <a:defRPr/>
            </a:pPr>
            <a:endParaRPr lang="en-US" sz="1800" dirty="0"/>
          </a:p>
          <a:p>
            <a:pPr>
              <a:lnSpc>
                <a:spcPct val="110000"/>
              </a:lnSpc>
              <a:spcBef>
                <a:spcPts val="600"/>
              </a:spcBef>
              <a:defRPr/>
            </a:pPr>
            <a:r>
              <a:rPr lang="en-US" sz="1800" dirty="0"/>
              <a:t>Treat as in the case of hallucinogen intoxication, and search for underlying etiologies, but no evidence-based treatments. </a:t>
            </a:r>
          </a:p>
          <a:p>
            <a:pPr>
              <a:lnSpc>
                <a:spcPct val="110000"/>
              </a:lnSpc>
              <a:spcBef>
                <a:spcPts val="600"/>
              </a:spcBef>
              <a:defRPr/>
            </a:pPr>
            <a:endParaRPr lang="en-US" sz="1800" dirty="0"/>
          </a:p>
          <a:p>
            <a:pPr>
              <a:lnSpc>
                <a:spcPct val="110000"/>
              </a:lnSpc>
              <a:spcBef>
                <a:spcPts val="600"/>
              </a:spcBef>
              <a:defRPr/>
            </a:pPr>
            <a:r>
              <a:rPr lang="en-US" sz="1800" dirty="0"/>
              <a:t>Based on a meta-analysis and systematic review, 25% will eventually receive formal psychotic disorder diagnosis, therefore early evaluation by psychiatry strongly recommended</a:t>
            </a:r>
          </a:p>
          <a:p>
            <a:pPr eaLnBrk="1" hangingPunct="1">
              <a:lnSpc>
                <a:spcPct val="110000"/>
              </a:lnSpc>
              <a:spcBef>
                <a:spcPts val="600"/>
              </a:spcBef>
              <a:defRPr/>
            </a:pPr>
            <a:endParaRPr lang="en-US" sz="1800" dirty="0"/>
          </a:p>
        </p:txBody>
      </p:sp>
      <p:pic>
        <p:nvPicPr>
          <p:cNvPr id="2" name="Picture 1">
            <a:extLst>
              <a:ext uri="{FF2B5EF4-FFF2-40B4-BE49-F238E27FC236}">
                <a16:creationId xmlns:a16="http://schemas.microsoft.com/office/drawing/2014/main" id="{EF5AF316-2843-4FBE-8BFC-3369A8A07B6A}"/>
              </a:ext>
            </a:extLst>
          </p:cNvPr>
          <p:cNvPicPr>
            <a:picLocks noChangeAspect="1"/>
          </p:cNvPicPr>
          <p:nvPr/>
        </p:nvPicPr>
        <p:blipFill rotWithShape="1">
          <a:blip r:embed="rId3"/>
          <a:srcRect l="21011" t="31372" r="42316" b="36863"/>
          <a:stretch/>
        </p:blipFill>
        <p:spPr>
          <a:xfrm>
            <a:off x="6693220" y="1799610"/>
            <a:ext cx="5276903" cy="25710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61C92556-C63D-4ACF-86AB-78C85CCE5088}"/>
              </a:ext>
            </a:extLst>
          </p:cNvPr>
          <p:cNvSpPr txBox="1"/>
          <p:nvPr/>
        </p:nvSpPr>
        <p:spPr>
          <a:xfrm>
            <a:off x="7878646" y="6488668"/>
            <a:ext cx="4154180" cy="369332"/>
          </a:xfrm>
          <a:prstGeom prst="rect">
            <a:avLst/>
          </a:prstGeom>
          <a:noFill/>
        </p:spPr>
        <p:txBody>
          <a:bodyPr wrap="square" rtlCol="0">
            <a:spAutoFit/>
          </a:bodyPr>
          <a:lstStyle/>
          <a:p>
            <a:r>
              <a:rPr lang="en-US" dirty="0" err="1"/>
              <a:t>Murrie</a:t>
            </a:r>
            <a:r>
              <a:rPr lang="en-US" dirty="0"/>
              <a:t> et al Schizophrenia Bulletin 2020</a:t>
            </a:r>
          </a:p>
        </p:txBody>
      </p:sp>
      <p:sp>
        <p:nvSpPr>
          <p:cNvPr id="5" name="Rectangle 4">
            <a:extLst>
              <a:ext uri="{FF2B5EF4-FFF2-40B4-BE49-F238E27FC236}">
                <a16:creationId xmlns:a16="http://schemas.microsoft.com/office/drawing/2014/main" id="{FA997D17-82DF-48F6-B20F-6B4F545E2895}"/>
              </a:ext>
            </a:extLst>
          </p:cNvPr>
          <p:cNvSpPr/>
          <p:nvPr/>
        </p:nvSpPr>
        <p:spPr>
          <a:xfrm>
            <a:off x="6961414" y="3967843"/>
            <a:ext cx="4718957" cy="1796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03993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83E77-40DA-47C5-80D5-1103D6B77FD3}"/>
              </a:ext>
            </a:extLst>
          </p:cNvPr>
          <p:cNvSpPr>
            <a:spLocks noGrp="1"/>
          </p:cNvSpPr>
          <p:nvPr>
            <p:ph type="title"/>
          </p:nvPr>
        </p:nvSpPr>
        <p:spPr>
          <a:xfrm>
            <a:off x="766354" y="3007388"/>
            <a:ext cx="10972800" cy="1143000"/>
          </a:xfrm>
        </p:spPr>
        <p:txBody>
          <a:bodyPr/>
          <a:lstStyle/>
          <a:p>
            <a:r>
              <a:rPr lang="en-US" dirty="0"/>
              <a:t>Therapeutic use of psychedelics for substance use disorders?</a:t>
            </a:r>
          </a:p>
        </p:txBody>
      </p:sp>
      <p:sp>
        <p:nvSpPr>
          <p:cNvPr id="4" name="Slide Number Placeholder 3">
            <a:extLst>
              <a:ext uri="{FF2B5EF4-FFF2-40B4-BE49-F238E27FC236}">
                <a16:creationId xmlns:a16="http://schemas.microsoft.com/office/drawing/2014/main" id="{36AF77E6-1975-496F-A605-DA99F977CD00}"/>
              </a:ext>
            </a:extLst>
          </p:cNvPr>
          <p:cNvSpPr>
            <a:spLocks noGrp="1"/>
          </p:cNvSpPr>
          <p:nvPr>
            <p:ph type="sldNum" sz="quarter" idx="12"/>
          </p:nvPr>
        </p:nvSpPr>
        <p:spPr/>
        <p:txBody>
          <a:bodyPr/>
          <a:lstStyle/>
          <a:p>
            <a:fld id="{68CDBAF2-F266-C14C-8ABF-54B90D837FA3}" type="slidenum">
              <a:rPr lang="en-US" smtClean="0"/>
              <a:pPr/>
              <a:t>23</a:t>
            </a:fld>
            <a:endParaRPr lang="en-US" dirty="0"/>
          </a:p>
        </p:txBody>
      </p:sp>
    </p:spTree>
    <p:extLst>
      <p:ext uri="{BB962C8B-B14F-4D97-AF65-F5344CB8AC3E}">
        <p14:creationId xmlns:p14="http://schemas.microsoft.com/office/powerpoint/2010/main" val="1354301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1B039-C8F2-4FB8-865A-DF7D4A2D4589}"/>
              </a:ext>
            </a:extLst>
          </p:cNvPr>
          <p:cNvSpPr>
            <a:spLocks noGrp="1"/>
          </p:cNvSpPr>
          <p:nvPr>
            <p:ph type="title"/>
          </p:nvPr>
        </p:nvSpPr>
        <p:spPr/>
        <p:txBody>
          <a:bodyPr/>
          <a:lstStyle/>
          <a:p>
            <a:r>
              <a:rPr lang="en-US" dirty="0"/>
              <a:t>LSD for alcohol use disorder</a:t>
            </a:r>
          </a:p>
        </p:txBody>
      </p:sp>
      <p:sp>
        <p:nvSpPr>
          <p:cNvPr id="3" name="Content Placeholder 2">
            <a:extLst>
              <a:ext uri="{FF2B5EF4-FFF2-40B4-BE49-F238E27FC236}">
                <a16:creationId xmlns:a16="http://schemas.microsoft.com/office/drawing/2014/main" id="{C1975022-AE8C-4D58-A3DF-1B94A7555662}"/>
              </a:ext>
            </a:extLst>
          </p:cNvPr>
          <p:cNvSpPr>
            <a:spLocks noGrp="1"/>
          </p:cNvSpPr>
          <p:nvPr>
            <p:ph idx="1"/>
          </p:nvPr>
        </p:nvSpPr>
        <p:spPr>
          <a:xfrm>
            <a:off x="578224" y="1600200"/>
            <a:ext cx="11228294" cy="4724400"/>
          </a:xfrm>
        </p:spPr>
        <p:txBody>
          <a:bodyPr/>
          <a:lstStyle/>
          <a:p>
            <a:r>
              <a:rPr lang="en-US" sz="2000" dirty="0"/>
              <a:t>Systematic Review of all RCTs in which LSD was given to those with Alcohol Use Disorder</a:t>
            </a:r>
          </a:p>
          <a:p>
            <a:r>
              <a:rPr lang="en-US" sz="2000" dirty="0"/>
              <a:t>Six double-blind, placebo-controlled studies (1966-1970)</a:t>
            </a:r>
          </a:p>
          <a:p>
            <a:r>
              <a:rPr lang="en-US" sz="2000" dirty="0"/>
              <a:t>Total of 536 treatment seekers for alcohol</a:t>
            </a:r>
          </a:p>
          <a:p>
            <a:r>
              <a:rPr lang="en-US" sz="2000" dirty="0"/>
              <a:t>61% receiving single dose of LSD (median=500mcg)</a:t>
            </a:r>
          </a:p>
          <a:p>
            <a:r>
              <a:rPr lang="en-US" sz="2000" dirty="0"/>
              <a:t>Control (ephedrine, amphetamine, low dose LSD)</a:t>
            </a:r>
          </a:p>
          <a:p>
            <a:endParaRPr lang="en-US" sz="2000" dirty="0"/>
          </a:p>
          <a:p>
            <a:r>
              <a:rPr lang="en-US" sz="2000" dirty="0"/>
              <a:t>Fairly strict inclusion criteria for the meta-analysis</a:t>
            </a:r>
          </a:p>
          <a:p>
            <a:r>
              <a:rPr lang="en-US" sz="2000" dirty="0"/>
              <a:t>Numerous methodological issues: attrition, varying drug-sessions, minimal preparation, no integration sessions except in one, only self-report for primary outcome</a:t>
            </a:r>
          </a:p>
          <a:p>
            <a:endParaRPr lang="en-US" sz="2000" dirty="0"/>
          </a:p>
        </p:txBody>
      </p:sp>
      <p:sp>
        <p:nvSpPr>
          <p:cNvPr id="5" name="TextBox 4">
            <a:extLst>
              <a:ext uri="{FF2B5EF4-FFF2-40B4-BE49-F238E27FC236}">
                <a16:creationId xmlns:a16="http://schemas.microsoft.com/office/drawing/2014/main" id="{5403D700-683C-46EC-A6C7-C44E572F44D6}"/>
              </a:ext>
            </a:extLst>
          </p:cNvPr>
          <p:cNvSpPr txBox="1"/>
          <p:nvPr/>
        </p:nvSpPr>
        <p:spPr>
          <a:xfrm>
            <a:off x="8683943" y="6310161"/>
            <a:ext cx="3276600" cy="369332"/>
          </a:xfrm>
          <a:prstGeom prst="rect">
            <a:avLst/>
          </a:prstGeom>
          <a:noFill/>
        </p:spPr>
        <p:txBody>
          <a:bodyPr wrap="square" rtlCol="0">
            <a:spAutoFit/>
          </a:bodyPr>
          <a:lstStyle/>
          <a:p>
            <a:r>
              <a:rPr lang="en-US" dirty="0"/>
              <a:t>Krebs and Johansen 2012 </a:t>
            </a:r>
          </a:p>
        </p:txBody>
      </p:sp>
    </p:spTree>
    <p:extLst>
      <p:ext uri="{BB962C8B-B14F-4D97-AF65-F5344CB8AC3E}">
        <p14:creationId xmlns:p14="http://schemas.microsoft.com/office/powerpoint/2010/main" val="3487831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733115E-D459-4B6E-9BDE-4C23DC284E53}"/>
              </a:ext>
            </a:extLst>
          </p:cNvPr>
          <p:cNvPicPr>
            <a:picLocks noChangeAspect="1"/>
          </p:cNvPicPr>
          <p:nvPr/>
        </p:nvPicPr>
        <p:blipFill rotWithShape="1">
          <a:blip r:embed="rId3"/>
          <a:srcRect l="8070" t="25030" r="75394" b="41520"/>
          <a:stretch/>
        </p:blipFill>
        <p:spPr>
          <a:xfrm>
            <a:off x="1357832" y="1293549"/>
            <a:ext cx="9291917" cy="4574130"/>
          </a:xfrm>
          <a:prstGeom prst="rect">
            <a:avLst/>
          </a:prstGeom>
        </p:spPr>
      </p:pic>
      <p:sp>
        <p:nvSpPr>
          <p:cNvPr id="5" name="Title 4">
            <a:extLst>
              <a:ext uri="{FF2B5EF4-FFF2-40B4-BE49-F238E27FC236}">
                <a16:creationId xmlns:a16="http://schemas.microsoft.com/office/drawing/2014/main" id="{B2EB10E7-F401-450C-9A19-426FC107BE55}"/>
              </a:ext>
            </a:extLst>
          </p:cNvPr>
          <p:cNvSpPr>
            <a:spLocks noGrp="1"/>
          </p:cNvSpPr>
          <p:nvPr>
            <p:ph type="title"/>
          </p:nvPr>
        </p:nvSpPr>
        <p:spPr/>
        <p:txBody>
          <a:bodyPr>
            <a:normAutofit/>
          </a:bodyPr>
          <a:lstStyle/>
          <a:p>
            <a:r>
              <a:rPr lang="en-US" dirty="0"/>
              <a:t>LSD for alcohol use disorder</a:t>
            </a:r>
          </a:p>
        </p:txBody>
      </p:sp>
      <p:sp>
        <p:nvSpPr>
          <p:cNvPr id="6" name="Oval 5">
            <a:extLst>
              <a:ext uri="{FF2B5EF4-FFF2-40B4-BE49-F238E27FC236}">
                <a16:creationId xmlns:a16="http://schemas.microsoft.com/office/drawing/2014/main" id="{84DB03F2-8E96-439A-A148-280A8EE9433E}"/>
              </a:ext>
            </a:extLst>
          </p:cNvPr>
          <p:cNvSpPr/>
          <p:nvPr/>
        </p:nvSpPr>
        <p:spPr>
          <a:xfrm>
            <a:off x="8723107" y="1683556"/>
            <a:ext cx="1075765" cy="9184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B271A25-552F-4653-83BC-A7C96109D613}"/>
              </a:ext>
            </a:extLst>
          </p:cNvPr>
          <p:cNvSpPr/>
          <p:nvPr/>
        </p:nvSpPr>
        <p:spPr>
          <a:xfrm>
            <a:off x="8640927" y="2867911"/>
            <a:ext cx="1075764" cy="8449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8F08D3E-2CE8-4864-8C1D-F33E6AFAFCEE}"/>
              </a:ext>
            </a:extLst>
          </p:cNvPr>
          <p:cNvSpPr txBox="1"/>
          <p:nvPr/>
        </p:nvSpPr>
        <p:spPr>
          <a:xfrm>
            <a:off x="8807824" y="6364076"/>
            <a:ext cx="3276600" cy="369332"/>
          </a:xfrm>
          <a:prstGeom prst="rect">
            <a:avLst/>
          </a:prstGeom>
          <a:noFill/>
        </p:spPr>
        <p:txBody>
          <a:bodyPr wrap="square" rtlCol="0">
            <a:spAutoFit/>
          </a:bodyPr>
          <a:lstStyle/>
          <a:p>
            <a:r>
              <a:rPr lang="en-US" dirty="0"/>
              <a:t>Krebs and Johansen 2012 </a:t>
            </a:r>
          </a:p>
        </p:txBody>
      </p:sp>
    </p:spTree>
    <p:extLst>
      <p:ext uri="{BB962C8B-B14F-4D97-AF65-F5344CB8AC3E}">
        <p14:creationId xmlns:p14="http://schemas.microsoft.com/office/powerpoint/2010/main" val="115375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DAD1A-A428-44B4-B79A-67CEF380C4A4}"/>
              </a:ext>
            </a:extLst>
          </p:cNvPr>
          <p:cNvSpPr>
            <a:spLocks noGrp="1"/>
          </p:cNvSpPr>
          <p:nvPr>
            <p:ph type="title"/>
          </p:nvPr>
        </p:nvSpPr>
        <p:spPr>
          <a:xfrm>
            <a:off x="793376" y="304800"/>
            <a:ext cx="9417424" cy="838200"/>
          </a:xfrm>
        </p:spPr>
        <p:txBody>
          <a:bodyPr/>
          <a:lstStyle/>
          <a:p>
            <a:r>
              <a:rPr lang="en-US" dirty="0"/>
              <a:t>LSD for opioid use disorder</a:t>
            </a:r>
          </a:p>
        </p:txBody>
      </p:sp>
      <p:sp>
        <p:nvSpPr>
          <p:cNvPr id="3" name="Content Placeholder 2">
            <a:extLst>
              <a:ext uri="{FF2B5EF4-FFF2-40B4-BE49-F238E27FC236}">
                <a16:creationId xmlns:a16="http://schemas.microsoft.com/office/drawing/2014/main" id="{B64B500C-0343-4007-9F89-684D9F9127C5}"/>
              </a:ext>
            </a:extLst>
          </p:cNvPr>
          <p:cNvSpPr>
            <a:spLocks noGrp="1"/>
          </p:cNvSpPr>
          <p:nvPr>
            <p:ph idx="1"/>
          </p:nvPr>
        </p:nvSpPr>
        <p:spPr>
          <a:xfrm>
            <a:off x="430306" y="1205271"/>
            <a:ext cx="9792963" cy="2226501"/>
          </a:xfrm>
        </p:spPr>
        <p:txBody>
          <a:bodyPr>
            <a:normAutofit/>
          </a:bodyPr>
          <a:lstStyle/>
          <a:p>
            <a:r>
              <a:rPr lang="en-US" sz="2000" dirty="0"/>
              <a:t>RCT of 74 parolees with OUD, 37 to LSD, 37 to TAU</a:t>
            </a:r>
          </a:p>
          <a:p>
            <a:r>
              <a:rPr lang="en-US" sz="2000" dirty="0"/>
              <a:t>Daily urine tests and weekly groups as condition of parole (incarceration if violate)</a:t>
            </a:r>
          </a:p>
          <a:p>
            <a:r>
              <a:rPr lang="en-US" sz="2000" dirty="0"/>
              <a:t>Single high dose LSD (300-450microg)</a:t>
            </a:r>
          </a:p>
          <a:p>
            <a:r>
              <a:rPr lang="en-US" sz="2000" dirty="0"/>
              <a:t>Preparatory and follow-up integration sessions</a:t>
            </a:r>
          </a:p>
          <a:p>
            <a:r>
              <a:rPr lang="en-US" sz="2000" dirty="0"/>
              <a:t>Followed for up to 12-months</a:t>
            </a:r>
          </a:p>
        </p:txBody>
      </p:sp>
      <p:pic>
        <p:nvPicPr>
          <p:cNvPr id="4" name="Picture 3">
            <a:extLst>
              <a:ext uri="{FF2B5EF4-FFF2-40B4-BE49-F238E27FC236}">
                <a16:creationId xmlns:a16="http://schemas.microsoft.com/office/drawing/2014/main" id="{EA04F193-847D-4D68-9B89-30463A337051}"/>
              </a:ext>
            </a:extLst>
          </p:cNvPr>
          <p:cNvPicPr>
            <a:picLocks noChangeAspect="1"/>
          </p:cNvPicPr>
          <p:nvPr/>
        </p:nvPicPr>
        <p:blipFill rotWithShape="1">
          <a:blip r:embed="rId2"/>
          <a:srcRect l="1666" t="25554" r="83333" b="47548"/>
          <a:stretch/>
        </p:blipFill>
        <p:spPr>
          <a:xfrm>
            <a:off x="6095999" y="2199606"/>
            <a:ext cx="5387789" cy="3622823"/>
          </a:xfrm>
          <a:prstGeom prst="rect">
            <a:avLst/>
          </a:prstGeom>
        </p:spPr>
      </p:pic>
      <p:sp>
        <p:nvSpPr>
          <p:cNvPr id="5" name="TextBox 4">
            <a:extLst>
              <a:ext uri="{FF2B5EF4-FFF2-40B4-BE49-F238E27FC236}">
                <a16:creationId xmlns:a16="http://schemas.microsoft.com/office/drawing/2014/main" id="{D70C026D-1DB6-42AE-8D86-1EC938B073AC}"/>
              </a:ext>
            </a:extLst>
          </p:cNvPr>
          <p:cNvSpPr txBox="1"/>
          <p:nvPr/>
        </p:nvSpPr>
        <p:spPr>
          <a:xfrm>
            <a:off x="9130169" y="6368534"/>
            <a:ext cx="3276600" cy="369332"/>
          </a:xfrm>
          <a:prstGeom prst="rect">
            <a:avLst/>
          </a:prstGeom>
          <a:noFill/>
        </p:spPr>
        <p:txBody>
          <a:bodyPr wrap="square" rtlCol="0">
            <a:spAutoFit/>
          </a:bodyPr>
          <a:lstStyle/>
          <a:p>
            <a:r>
              <a:rPr lang="en-US" dirty="0"/>
              <a:t>Savage and McCabe 1973</a:t>
            </a:r>
          </a:p>
        </p:txBody>
      </p:sp>
    </p:spTree>
    <p:extLst>
      <p:ext uri="{BB962C8B-B14F-4D97-AF65-F5344CB8AC3E}">
        <p14:creationId xmlns:p14="http://schemas.microsoft.com/office/powerpoint/2010/main" val="3595005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16CF1-8F0D-424A-A5F2-DF414CF844C8}"/>
              </a:ext>
            </a:extLst>
          </p:cNvPr>
          <p:cNvSpPr>
            <a:spLocks noGrp="1"/>
          </p:cNvSpPr>
          <p:nvPr>
            <p:ph type="title"/>
          </p:nvPr>
        </p:nvSpPr>
        <p:spPr>
          <a:xfrm>
            <a:off x="653143" y="365126"/>
            <a:ext cx="11435763" cy="791322"/>
          </a:xfrm>
        </p:spPr>
        <p:txBody>
          <a:bodyPr>
            <a:normAutofit/>
          </a:bodyPr>
          <a:lstStyle/>
          <a:p>
            <a:r>
              <a:rPr lang="en-US" sz="4000" dirty="0"/>
              <a:t>Psilocybin for tobacco use disorder</a:t>
            </a:r>
          </a:p>
        </p:txBody>
      </p:sp>
      <p:sp>
        <p:nvSpPr>
          <p:cNvPr id="3" name="Content Placeholder 2">
            <a:extLst>
              <a:ext uri="{FF2B5EF4-FFF2-40B4-BE49-F238E27FC236}">
                <a16:creationId xmlns:a16="http://schemas.microsoft.com/office/drawing/2014/main" id="{1B4FB0ED-9C6F-42D1-9F0D-FD0C5F8BE4EC}"/>
              </a:ext>
            </a:extLst>
          </p:cNvPr>
          <p:cNvSpPr>
            <a:spLocks noGrp="1"/>
          </p:cNvSpPr>
          <p:nvPr>
            <p:ph idx="1"/>
          </p:nvPr>
        </p:nvSpPr>
        <p:spPr>
          <a:xfrm>
            <a:off x="383241" y="1246295"/>
            <a:ext cx="11631706" cy="4525963"/>
          </a:xfrm>
        </p:spPr>
        <p:txBody>
          <a:bodyPr/>
          <a:lstStyle/>
          <a:p>
            <a:r>
              <a:rPr lang="en-US" dirty="0"/>
              <a:t>Tobacco</a:t>
            </a:r>
          </a:p>
          <a:p>
            <a:pPr lvl="1"/>
            <a:r>
              <a:rPr lang="en-US" dirty="0"/>
              <a:t>One open label pilot of 15 subjects received 3 sessions of psilocybin (20mg/70kg or 30mg/70kg) with 15-week structured smoking cessation mindfulness training.</a:t>
            </a:r>
          </a:p>
          <a:p>
            <a:pPr lvl="1"/>
            <a:r>
              <a:rPr lang="en-US" dirty="0"/>
              <a:t>Abstinence confirmed weekly with exhaled CO and urinary cotinine.</a:t>
            </a:r>
          </a:p>
        </p:txBody>
      </p:sp>
      <p:pic>
        <p:nvPicPr>
          <p:cNvPr id="5" name="Picture 4">
            <a:extLst>
              <a:ext uri="{FF2B5EF4-FFF2-40B4-BE49-F238E27FC236}">
                <a16:creationId xmlns:a16="http://schemas.microsoft.com/office/drawing/2014/main" id="{6AB5F819-C7DF-4ED2-B779-025FFFCDD0F5}"/>
              </a:ext>
            </a:extLst>
          </p:cNvPr>
          <p:cNvPicPr>
            <a:picLocks noChangeAspect="1"/>
          </p:cNvPicPr>
          <p:nvPr/>
        </p:nvPicPr>
        <p:blipFill rotWithShape="1">
          <a:blip r:embed="rId3"/>
          <a:srcRect l="4210" t="24645" r="71193" b="54763"/>
          <a:stretch/>
        </p:blipFill>
        <p:spPr>
          <a:xfrm>
            <a:off x="1757363" y="2970306"/>
            <a:ext cx="8677274" cy="2724303"/>
          </a:xfrm>
          <a:prstGeom prst="rect">
            <a:avLst/>
          </a:prstGeom>
        </p:spPr>
      </p:pic>
      <p:sp>
        <p:nvSpPr>
          <p:cNvPr id="6" name="TextBox 5">
            <a:extLst>
              <a:ext uri="{FF2B5EF4-FFF2-40B4-BE49-F238E27FC236}">
                <a16:creationId xmlns:a16="http://schemas.microsoft.com/office/drawing/2014/main" id="{4FCD9D05-D5A3-4D48-BB43-AFEC5842D57B}"/>
              </a:ext>
            </a:extLst>
          </p:cNvPr>
          <p:cNvSpPr txBox="1"/>
          <p:nvPr/>
        </p:nvSpPr>
        <p:spPr>
          <a:xfrm>
            <a:off x="9146177" y="6446912"/>
            <a:ext cx="3276600" cy="369332"/>
          </a:xfrm>
          <a:prstGeom prst="rect">
            <a:avLst/>
          </a:prstGeom>
          <a:noFill/>
        </p:spPr>
        <p:txBody>
          <a:bodyPr wrap="square" rtlCol="0">
            <a:spAutoFit/>
          </a:bodyPr>
          <a:lstStyle/>
          <a:p>
            <a:r>
              <a:rPr lang="en-US" dirty="0"/>
              <a:t>Johnson et al 2014 </a:t>
            </a:r>
          </a:p>
        </p:txBody>
      </p:sp>
      <p:sp>
        <p:nvSpPr>
          <p:cNvPr id="9" name="TextBox 8">
            <a:extLst>
              <a:ext uri="{FF2B5EF4-FFF2-40B4-BE49-F238E27FC236}">
                <a16:creationId xmlns:a16="http://schemas.microsoft.com/office/drawing/2014/main" id="{AE54F44B-E391-4B56-9F00-494E83EFFD3A}"/>
              </a:ext>
            </a:extLst>
          </p:cNvPr>
          <p:cNvSpPr txBox="1"/>
          <p:nvPr/>
        </p:nvSpPr>
        <p:spPr>
          <a:xfrm>
            <a:off x="4827494" y="3637942"/>
            <a:ext cx="3048000" cy="95410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800" dirty="0">
                <a:solidFill>
                  <a:schemeClr val="tx1"/>
                </a:solidFill>
              </a:rPr>
              <a:t>80% confirmed abstinence</a:t>
            </a:r>
          </a:p>
        </p:txBody>
      </p:sp>
    </p:spTree>
    <p:extLst>
      <p:ext uri="{BB962C8B-B14F-4D97-AF65-F5344CB8AC3E}">
        <p14:creationId xmlns:p14="http://schemas.microsoft.com/office/powerpoint/2010/main" val="99619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16CF1-8F0D-424A-A5F2-DF414CF844C8}"/>
              </a:ext>
            </a:extLst>
          </p:cNvPr>
          <p:cNvSpPr>
            <a:spLocks noGrp="1"/>
          </p:cNvSpPr>
          <p:nvPr>
            <p:ph type="title"/>
          </p:nvPr>
        </p:nvSpPr>
        <p:spPr>
          <a:xfrm>
            <a:off x="768095" y="365126"/>
            <a:ext cx="11367875" cy="639264"/>
          </a:xfrm>
        </p:spPr>
        <p:txBody>
          <a:bodyPr>
            <a:normAutofit/>
          </a:bodyPr>
          <a:lstStyle/>
          <a:p>
            <a:r>
              <a:rPr lang="en-US" dirty="0"/>
              <a:t>Psilocybin for alcohol use disorder</a:t>
            </a:r>
          </a:p>
        </p:txBody>
      </p:sp>
      <p:sp>
        <p:nvSpPr>
          <p:cNvPr id="3" name="Content Placeholder 2">
            <a:extLst>
              <a:ext uri="{FF2B5EF4-FFF2-40B4-BE49-F238E27FC236}">
                <a16:creationId xmlns:a16="http://schemas.microsoft.com/office/drawing/2014/main" id="{1B4FB0ED-9C6F-42D1-9F0D-FD0C5F8BE4EC}"/>
              </a:ext>
            </a:extLst>
          </p:cNvPr>
          <p:cNvSpPr>
            <a:spLocks noGrp="1"/>
          </p:cNvSpPr>
          <p:nvPr>
            <p:ph idx="1"/>
          </p:nvPr>
        </p:nvSpPr>
        <p:spPr>
          <a:xfrm>
            <a:off x="221876" y="1219201"/>
            <a:ext cx="5609383" cy="4906963"/>
          </a:xfrm>
        </p:spPr>
        <p:txBody>
          <a:bodyPr/>
          <a:lstStyle/>
          <a:p>
            <a:r>
              <a:rPr lang="en-US" dirty="0"/>
              <a:t>Alcohol</a:t>
            </a:r>
          </a:p>
          <a:p>
            <a:pPr lvl="1"/>
            <a:r>
              <a:rPr lang="en-US" dirty="0"/>
              <a:t>One open-label pilot of 10 subjects with at least 2 heavy drinking days in the past 30 days, received 2 sessions of psilocybin (0.4mg/kg) with 12-week structured motivational enhancement therapy</a:t>
            </a:r>
          </a:p>
          <a:p>
            <a:pPr lvl="1"/>
            <a:endParaRPr lang="en-US" dirty="0"/>
          </a:p>
          <a:p>
            <a:pPr lvl="1"/>
            <a:r>
              <a:rPr lang="en-US" dirty="0"/>
              <a:t>Primary outcomes:</a:t>
            </a:r>
          </a:p>
          <a:p>
            <a:pPr lvl="2"/>
            <a:r>
              <a:rPr lang="en-US" dirty="0"/>
              <a:t>Drinking days</a:t>
            </a:r>
          </a:p>
          <a:p>
            <a:pPr lvl="2"/>
            <a:r>
              <a:rPr lang="en-US" dirty="0"/>
              <a:t>Heavy drinking days (i.e. binge drinking)</a:t>
            </a:r>
          </a:p>
        </p:txBody>
      </p:sp>
      <p:sp>
        <p:nvSpPr>
          <p:cNvPr id="6" name="TextBox 5">
            <a:extLst>
              <a:ext uri="{FF2B5EF4-FFF2-40B4-BE49-F238E27FC236}">
                <a16:creationId xmlns:a16="http://schemas.microsoft.com/office/drawing/2014/main" id="{4FCD9D05-D5A3-4D48-BB43-AFEC5842D57B}"/>
              </a:ext>
            </a:extLst>
          </p:cNvPr>
          <p:cNvSpPr txBox="1"/>
          <p:nvPr/>
        </p:nvSpPr>
        <p:spPr>
          <a:xfrm>
            <a:off x="8915400" y="6492874"/>
            <a:ext cx="3276600" cy="369332"/>
          </a:xfrm>
          <a:prstGeom prst="rect">
            <a:avLst/>
          </a:prstGeom>
          <a:noFill/>
        </p:spPr>
        <p:txBody>
          <a:bodyPr wrap="square" rtlCol="0">
            <a:spAutoFit/>
          </a:bodyPr>
          <a:lstStyle/>
          <a:p>
            <a:r>
              <a:rPr lang="en-US" dirty="0"/>
              <a:t>Bogenschutz et al 2015</a:t>
            </a:r>
          </a:p>
        </p:txBody>
      </p:sp>
      <p:pic>
        <p:nvPicPr>
          <p:cNvPr id="4" name="Picture 3">
            <a:extLst>
              <a:ext uri="{FF2B5EF4-FFF2-40B4-BE49-F238E27FC236}">
                <a16:creationId xmlns:a16="http://schemas.microsoft.com/office/drawing/2014/main" id="{6A52A237-87A0-4B80-B17C-07A74E57F197}"/>
              </a:ext>
            </a:extLst>
          </p:cNvPr>
          <p:cNvPicPr>
            <a:picLocks noChangeAspect="1"/>
          </p:cNvPicPr>
          <p:nvPr/>
        </p:nvPicPr>
        <p:blipFill rotWithShape="1">
          <a:blip r:embed="rId3"/>
          <a:srcRect l="10803" t="24503" r="70833" b="42833"/>
          <a:stretch/>
        </p:blipFill>
        <p:spPr>
          <a:xfrm>
            <a:off x="5662289" y="1713644"/>
            <a:ext cx="6196498" cy="41332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4042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E324E-0678-4CD2-9584-EABB5D8308D6}"/>
              </a:ext>
            </a:extLst>
          </p:cNvPr>
          <p:cNvSpPr>
            <a:spLocks noGrp="1"/>
          </p:cNvSpPr>
          <p:nvPr>
            <p:ph type="title"/>
          </p:nvPr>
        </p:nvSpPr>
        <p:spPr>
          <a:xfrm>
            <a:off x="809897" y="270430"/>
            <a:ext cx="10140492" cy="549275"/>
          </a:xfrm>
        </p:spPr>
        <p:txBody>
          <a:bodyPr>
            <a:normAutofit fontScale="90000"/>
          </a:bodyPr>
          <a:lstStyle/>
          <a:p>
            <a:r>
              <a:rPr lang="en-US" dirty="0"/>
              <a:t>Ketamine for cocaine use disorder</a:t>
            </a:r>
          </a:p>
        </p:txBody>
      </p:sp>
      <p:sp>
        <p:nvSpPr>
          <p:cNvPr id="3" name="Content Placeholder 2">
            <a:extLst>
              <a:ext uri="{FF2B5EF4-FFF2-40B4-BE49-F238E27FC236}">
                <a16:creationId xmlns:a16="http://schemas.microsoft.com/office/drawing/2014/main" id="{89D3D4EA-8914-4C25-AC29-5D827C2154FC}"/>
              </a:ext>
            </a:extLst>
          </p:cNvPr>
          <p:cNvSpPr>
            <a:spLocks noGrp="1"/>
          </p:cNvSpPr>
          <p:nvPr>
            <p:ph idx="1"/>
          </p:nvPr>
        </p:nvSpPr>
        <p:spPr>
          <a:xfrm>
            <a:off x="232759" y="1109478"/>
            <a:ext cx="11530853" cy="1081680"/>
          </a:xfrm>
        </p:spPr>
        <p:txBody>
          <a:bodyPr>
            <a:normAutofit/>
          </a:bodyPr>
          <a:lstStyle/>
          <a:p>
            <a:r>
              <a:rPr lang="en-US" sz="2400" dirty="0"/>
              <a:t>55 cocaine dependent individuals, randomized to ketamine (0.5mg/kg) or midazolam</a:t>
            </a:r>
          </a:p>
          <a:p>
            <a:r>
              <a:rPr lang="en-US" sz="2400" dirty="0"/>
              <a:t>Both received 5-weeks of mindfulness relapse prevention</a:t>
            </a:r>
          </a:p>
        </p:txBody>
      </p:sp>
      <p:sp>
        <p:nvSpPr>
          <p:cNvPr id="4" name="TextBox 3">
            <a:extLst>
              <a:ext uri="{FF2B5EF4-FFF2-40B4-BE49-F238E27FC236}">
                <a16:creationId xmlns:a16="http://schemas.microsoft.com/office/drawing/2014/main" id="{9A2128DE-5106-4CC0-A9F1-7EAEF2E788A1}"/>
              </a:ext>
            </a:extLst>
          </p:cNvPr>
          <p:cNvSpPr txBox="1"/>
          <p:nvPr/>
        </p:nvSpPr>
        <p:spPr>
          <a:xfrm>
            <a:off x="9693089" y="6345129"/>
            <a:ext cx="2514600" cy="369332"/>
          </a:xfrm>
          <a:prstGeom prst="rect">
            <a:avLst/>
          </a:prstGeom>
          <a:noFill/>
        </p:spPr>
        <p:txBody>
          <a:bodyPr wrap="square" rtlCol="0">
            <a:spAutoFit/>
          </a:bodyPr>
          <a:lstStyle/>
          <a:p>
            <a:r>
              <a:rPr lang="en-US" dirty="0" err="1"/>
              <a:t>Dakwar</a:t>
            </a:r>
            <a:r>
              <a:rPr lang="en-US" dirty="0"/>
              <a:t> et al 2019</a:t>
            </a:r>
          </a:p>
        </p:txBody>
      </p:sp>
      <p:pic>
        <p:nvPicPr>
          <p:cNvPr id="7" name="Picture 6">
            <a:extLst>
              <a:ext uri="{FF2B5EF4-FFF2-40B4-BE49-F238E27FC236}">
                <a16:creationId xmlns:a16="http://schemas.microsoft.com/office/drawing/2014/main" id="{8E41A5E7-45FE-442A-8152-244777EE1572}"/>
              </a:ext>
            </a:extLst>
          </p:cNvPr>
          <p:cNvPicPr>
            <a:picLocks noChangeAspect="1"/>
          </p:cNvPicPr>
          <p:nvPr/>
        </p:nvPicPr>
        <p:blipFill rotWithShape="1">
          <a:blip r:embed="rId3"/>
          <a:srcRect l="1666" t="23333" r="83787" b="50858"/>
          <a:stretch/>
        </p:blipFill>
        <p:spPr>
          <a:xfrm>
            <a:off x="1015254" y="2465226"/>
            <a:ext cx="5600698" cy="3726627"/>
          </a:xfrm>
          <a:prstGeom prst="rect">
            <a:avLst/>
          </a:prstGeom>
        </p:spPr>
      </p:pic>
      <p:sp>
        <p:nvSpPr>
          <p:cNvPr id="8" name="TextBox 7">
            <a:extLst>
              <a:ext uri="{FF2B5EF4-FFF2-40B4-BE49-F238E27FC236}">
                <a16:creationId xmlns:a16="http://schemas.microsoft.com/office/drawing/2014/main" id="{021754AF-F11B-49D8-8BC6-C39707C86C70}"/>
              </a:ext>
            </a:extLst>
          </p:cNvPr>
          <p:cNvSpPr txBox="1"/>
          <p:nvPr/>
        </p:nvSpPr>
        <p:spPr>
          <a:xfrm>
            <a:off x="6752988" y="3065145"/>
            <a:ext cx="5010624" cy="2031325"/>
          </a:xfrm>
          <a:prstGeom prst="rect">
            <a:avLst/>
          </a:prstGeom>
          <a:noFill/>
        </p:spPr>
        <p:txBody>
          <a:bodyPr wrap="square" rtlCol="0">
            <a:spAutoFit/>
          </a:bodyPr>
          <a:lstStyle/>
          <a:p>
            <a:r>
              <a:rPr lang="en-US" dirty="0"/>
              <a:t>HR for dropout: 0.47 95% CI 0.24, 092, p=0.03</a:t>
            </a:r>
          </a:p>
          <a:p>
            <a:endParaRPr lang="en-US" dirty="0"/>
          </a:p>
          <a:p>
            <a:r>
              <a:rPr lang="en-US" dirty="0"/>
              <a:t>Abstinence in last 2 weeks of study: </a:t>
            </a:r>
          </a:p>
          <a:p>
            <a:pPr marL="285750" indent="-285750">
              <a:buFont typeface="Arial" panose="020B0604020202020204" pitchFamily="34" charset="0"/>
              <a:buChar char="•"/>
            </a:pPr>
            <a:r>
              <a:rPr lang="en-US" dirty="0"/>
              <a:t>Ketamine 48.2%</a:t>
            </a:r>
          </a:p>
          <a:p>
            <a:pPr marL="285750" indent="-285750">
              <a:buFont typeface="Arial" panose="020B0604020202020204" pitchFamily="34" charset="0"/>
              <a:buChar char="•"/>
            </a:pPr>
            <a:r>
              <a:rPr lang="en-US" dirty="0"/>
              <a:t>Placebo 10.7% </a:t>
            </a:r>
          </a:p>
          <a:p>
            <a:endParaRPr lang="en-US" dirty="0"/>
          </a:p>
          <a:p>
            <a:r>
              <a:rPr lang="en-US" dirty="0"/>
              <a:t>6-month f/u: 44% vs 0%</a:t>
            </a:r>
          </a:p>
        </p:txBody>
      </p:sp>
    </p:spTree>
    <p:extLst>
      <p:ext uri="{BB962C8B-B14F-4D97-AF65-F5344CB8AC3E}">
        <p14:creationId xmlns:p14="http://schemas.microsoft.com/office/powerpoint/2010/main" val="4211453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E297A8-D875-49D9-9C82-3C6750D9F6E1}"/>
              </a:ext>
            </a:extLst>
          </p:cNvPr>
          <p:cNvSpPr txBox="1"/>
          <p:nvPr/>
        </p:nvSpPr>
        <p:spPr>
          <a:xfrm>
            <a:off x="10195859" y="6398696"/>
            <a:ext cx="1852706" cy="369332"/>
          </a:xfrm>
          <a:prstGeom prst="rect">
            <a:avLst/>
          </a:prstGeom>
          <a:noFill/>
        </p:spPr>
        <p:txBody>
          <a:bodyPr wrap="square" rtlCol="0">
            <a:spAutoFit/>
          </a:bodyPr>
          <a:lstStyle/>
          <a:p>
            <a:r>
              <a:rPr lang="en-US" dirty="0"/>
              <a:t>NSDUH 2020</a:t>
            </a:r>
          </a:p>
        </p:txBody>
      </p:sp>
      <p:sp>
        <p:nvSpPr>
          <p:cNvPr id="2" name="Title 1">
            <a:extLst>
              <a:ext uri="{FF2B5EF4-FFF2-40B4-BE49-F238E27FC236}">
                <a16:creationId xmlns:a16="http://schemas.microsoft.com/office/drawing/2014/main" id="{8628DBB8-8852-4E49-9D25-59EBB1DDCB94}"/>
              </a:ext>
            </a:extLst>
          </p:cNvPr>
          <p:cNvSpPr>
            <a:spLocks noGrp="1"/>
          </p:cNvSpPr>
          <p:nvPr>
            <p:ph type="title"/>
          </p:nvPr>
        </p:nvSpPr>
        <p:spPr>
          <a:xfrm>
            <a:off x="248015" y="656074"/>
            <a:ext cx="11800549" cy="1143000"/>
          </a:xfrm>
        </p:spPr>
        <p:txBody>
          <a:bodyPr>
            <a:noAutofit/>
          </a:bodyPr>
          <a:lstStyle/>
          <a:p>
            <a:r>
              <a:rPr lang="en-US" sz="3600" dirty="0"/>
              <a:t>Psychedelics (or Hallucinogens) are the 3</a:t>
            </a:r>
            <a:r>
              <a:rPr lang="en-US" sz="3600" baseline="30000" dirty="0"/>
              <a:t>rd</a:t>
            </a:r>
            <a:r>
              <a:rPr lang="en-US" sz="3600" dirty="0"/>
              <a:t> most used class of drugs in the general population</a:t>
            </a:r>
          </a:p>
        </p:txBody>
      </p:sp>
      <p:pic>
        <p:nvPicPr>
          <p:cNvPr id="9" name="Picture 8">
            <a:extLst>
              <a:ext uri="{FF2B5EF4-FFF2-40B4-BE49-F238E27FC236}">
                <a16:creationId xmlns:a16="http://schemas.microsoft.com/office/drawing/2014/main" id="{28286178-E111-4236-A0E3-5B938FB795F7}"/>
              </a:ext>
            </a:extLst>
          </p:cNvPr>
          <p:cNvPicPr>
            <a:picLocks noChangeAspect="1"/>
          </p:cNvPicPr>
          <p:nvPr/>
        </p:nvPicPr>
        <p:blipFill rotWithShape="1">
          <a:blip r:embed="rId3"/>
          <a:srcRect l="30889" t="43826" r="18461" b="22592"/>
          <a:stretch/>
        </p:blipFill>
        <p:spPr>
          <a:xfrm>
            <a:off x="525183" y="1994270"/>
            <a:ext cx="11028066" cy="41127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396E37CF-BEF7-4E18-BD41-8B9B0372DE6B}"/>
              </a:ext>
            </a:extLst>
          </p:cNvPr>
          <p:cNvSpPr/>
          <p:nvPr/>
        </p:nvSpPr>
        <p:spPr>
          <a:xfrm>
            <a:off x="7032812" y="3284444"/>
            <a:ext cx="2111188" cy="28911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50457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639DC-FBE9-4877-85D2-C1A909710800}"/>
              </a:ext>
            </a:extLst>
          </p:cNvPr>
          <p:cNvSpPr>
            <a:spLocks noGrp="1"/>
          </p:cNvSpPr>
          <p:nvPr>
            <p:ph type="title"/>
          </p:nvPr>
        </p:nvSpPr>
        <p:spPr>
          <a:xfrm>
            <a:off x="893498" y="295809"/>
            <a:ext cx="9885663" cy="734731"/>
          </a:xfrm>
        </p:spPr>
        <p:txBody>
          <a:bodyPr/>
          <a:lstStyle/>
          <a:p>
            <a:r>
              <a:rPr lang="en-US" dirty="0"/>
              <a:t>Ketamine for alcohol use disorder</a:t>
            </a:r>
          </a:p>
        </p:txBody>
      </p:sp>
      <p:sp>
        <p:nvSpPr>
          <p:cNvPr id="3" name="Content Placeholder 2">
            <a:extLst>
              <a:ext uri="{FF2B5EF4-FFF2-40B4-BE49-F238E27FC236}">
                <a16:creationId xmlns:a16="http://schemas.microsoft.com/office/drawing/2014/main" id="{468D1363-BBBD-4FFD-86A3-CE6313FD1BB3}"/>
              </a:ext>
            </a:extLst>
          </p:cNvPr>
          <p:cNvSpPr>
            <a:spLocks noGrp="1"/>
          </p:cNvSpPr>
          <p:nvPr>
            <p:ph idx="1"/>
          </p:nvPr>
        </p:nvSpPr>
        <p:spPr>
          <a:xfrm>
            <a:off x="263563" y="1536513"/>
            <a:ext cx="8712798" cy="4351338"/>
          </a:xfrm>
        </p:spPr>
        <p:txBody>
          <a:bodyPr>
            <a:normAutofit/>
          </a:bodyPr>
          <a:lstStyle/>
          <a:p>
            <a:pPr marL="0" indent="0">
              <a:buNone/>
            </a:pPr>
            <a:r>
              <a:rPr lang="en-US" i="1" dirty="0"/>
              <a:t>3 non-controlled studies; 1 RCT</a:t>
            </a:r>
          </a:p>
          <a:p>
            <a:endParaRPr lang="en-US" dirty="0"/>
          </a:p>
          <a:p>
            <a:r>
              <a:rPr lang="en-US" sz="2400" dirty="0"/>
              <a:t>RCT (n=40)</a:t>
            </a:r>
          </a:p>
          <a:p>
            <a:pPr lvl="1"/>
            <a:r>
              <a:rPr lang="en-US" dirty="0"/>
              <a:t>Single 52-min IV ketamine (0.7m/kg) vs midazolam</a:t>
            </a:r>
          </a:p>
          <a:p>
            <a:pPr lvl="1"/>
            <a:r>
              <a:rPr lang="en-US" dirty="0"/>
              <a:t>Everybody received 5-weeks of MET</a:t>
            </a:r>
          </a:p>
          <a:p>
            <a:pPr lvl="1"/>
            <a:r>
              <a:rPr lang="en-US" dirty="0"/>
              <a:t>Outcome: TLFB and ethyl-glucuronide</a:t>
            </a:r>
          </a:p>
          <a:p>
            <a:endParaRPr lang="en-US" sz="2400" dirty="0"/>
          </a:p>
          <a:p>
            <a:r>
              <a:rPr lang="en-US" dirty="0"/>
              <a:t>Results: Ketamine increased likelihood of abstinence and delayed time to relapse during 21-day follow-up</a:t>
            </a:r>
          </a:p>
          <a:p>
            <a:endParaRPr lang="en-US" dirty="0"/>
          </a:p>
        </p:txBody>
      </p:sp>
      <p:sp>
        <p:nvSpPr>
          <p:cNvPr id="4" name="TextBox 3">
            <a:extLst>
              <a:ext uri="{FF2B5EF4-FFF2-40B4-BE49-F238E27FC236}">
                <a16:creationId xmlns:a16="http://schemas.microsoft.com/office/drawing/2014/main" id="{A6A3E375-7C29-47BD-9A86-5EB7D3846506}"/>
              </a:ext>
            </a:extLst>
          </p:cNvPr>
          <p:cNvSpPr txBox="1"/>
          <p:nvPr/>
        </p:nvSpPr>
        <p:spPr>
          <a:xfrm>
            <a:off x="9454453" y="6325370"/>
            <a:ext cx="2524013" cy="369332"/>
          </a:xfrm>
          <a:prstGeom prst="rect">
            <a:avLst/>
          </a:prstGeom>
          <a:noFill/>
        </p:spPr>
        <p:txBody>
          <a:bodyPr wrap="square" rtlCol="0">
            <a:spAutoFit/>
          </a:bodyPr>
          <a:lstStyle/>
          <a:p>
            <a:r>
              <a:rPr lang="en-US" dirty="0" err="1"/>
              <a:t>Dakwar</a:t>
            </a:r>
            <a:r>
              <a:rPr lang="en-US" dirty="0"/>
              <a:t> et al AJP 2020</a:t>
            </a:r>
          </a:p>
        </p:txBody>
      </p:sp>
      <p:pic>
        <p:nvPicPr>
          <p:cNvPr id="5" name="Picture 4">
            <a:extLst>
              <a:ext uri="{FF2B5EF4-FFF2-40B4-BE49-F238E27FC236}">
                <a16:creationId xmlns:a16="http://schemas.microsoft.com/office/drawing/2014/main" id="{94952600-1A36-46B5-B13D-E11CFE68C8E3}"/>
              </a:ext>
            </a:extLst>
          </p:cNvPr>
          <p:cNvPicPr>
            <a:picLocks noChangeAspect="1"/>
          </p:cNvPicPr>
          <p:nvPr/>
        </p:nvPicPr>
        <p:blipFill rotWithShape="1">
          <a:blip r:embed="rId3"/>
          <a:srcRect l="42000" t="16085" r="32000" b="44000"/>
          <a:stretch/>
        </p:blipFill>
        <p:spPr>
          <a:xfrm>
            <a:off x="9174479" y="868363"/>
            <a:ext cx="2624793" cy="2266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292B3F70-FB62-4935-9745-DC8A9D21F150}"/>
              </a:ext>
            </a:extLst>
          </p:cNvPr>
          <p:cNvPicPr>
            <a:picLocks noChangeAspect="1"/>
          </p:cNvPicPr>
          <p:nvPr/>
        </p:nvPicPr>
        <p:blipFill rotWithShape="1">
          <a:blip r:embed="rId4"/>
          <a:srcRect l="42250" t="23778" r="32687" b="42111"/>
          <a:stretch/>
        </p:blipFill>
        <p:spPr>
          <a:xfrm>
            <a:off x="9174479" y="3412198"/>
            <a:ext cx="2524012" cy="1932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28624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2C92-4864-4729-BB6B-5E3B94FA9A3A}"/>
              </a:ext>
            </a:extLst>
          </p:cNvPr>
          <p:cNvSpPr>
            <a:spLocks noGrp="1"/>
          </p:cNvSpPr>
          <p:nvPr>
            <p:ph type="title"/>
          </p:nvPr>
        </p:nvSpPr>
        <p:spPr>
          <a:xfrm>
            <a:off x="674043" y="304800"/>
            <a:ext cx="10809745" cy="717176"/>
          </a:xfrm>
        </p:spPr>
        <p:txBody>
          <a:bodyPr>
            <a:noAutofit/>
          </a:bodyPr>
          <a:lstStyle/>
          <a:p>
            <a:r>
              <a:rPr lang="en-US" sz="3600" dirty="0"/>
              <a:t>Summary of studies so far on psychedelics for SUD</a:t>
            </a:r>
          </a:p>
        </p:txBody>
      </p:sp>
      <p:graphicFrame>
        <p:nvGraphicFramePr>
          <p:cNvPr id="4" name="Table 4">
            <a:extLst>
              <a:ext uri="{FF2B5EF4-FFF2-40B4-BE49-F238E27FC236}">
                <a16:creationId xmlns:a16="http://schemas.microsoft.com/office/drawing/2014/main" id="{BD9D65BA-F29D-42C2-82E5-FB996F9BE061}"/>
              </a:ext>
            </a:extLst>
          </p:cNvPr>
          <p:cNvGraphicFramePr>
            <a:graphicFrameLocks noGrp="1"/>
          </p:cNvGraphicFramePr>
          <p:nvPr>
            <p:ph idx="1"/>
            <p:extLst>
              <p:ext uri="{D42A27DB-BD31-4B8C-83A1-F6EECF244321}">
                <p14:modId xmlns:p14="http://schemas.microsoft.com/office/powerpoint/2010/main" val="1516784134"/>
              </p:ext>
            </p:extLst>
          </p:nvPr>
        </p:nvGraphicFramePr>
        <p:xfrm>
          <a:off x="316006" y="1206901"/>
          <a:ext cx="11559988" cy="4243432"/>
        </p:xfrm>
        <a:graphic>
          <a:graphicData uri="http://schemas.openxmlformats.org/drawingml/2006/table">
            <a:tbl>
              <a:tblPr firstRow="1" bandRow="1">
                <a:tableStyleId>{073A0DAA-6AF3-43AB-8588-CEC1D06C72B9}</a:tableStyleId>
              </a:tblPr>
              <a:tblGrid>
                <a:gridCol w="1644603">
                  <a:extLst>
                    <a:ext uri="{9D8B030D-6E8A-4147-A177-3AD203B41FA5}">
                      <a16:colId xmlns:a16="http://schemas.microsoft.com/office/drawing/2014/main" val="1032335982"/>
                    </a:ext>
                  </a:extLst>
                </a:gridCol>
                <a:gridCol w="1542241">
                  <a:extLst>
                    <a:ext uri="{9D8B030D-6E8A-4147-A177-3AD203B41FA5}">
                      <a16:colId xmlns:a16="http://schemas.microsoft.com/office/drawing/2014/main" val="2275568838"/>
                    </a:ext>
                  </a:extLst>
                </a:gridCol>
                <a:gridCol w="8373144">
                  <a:extLst>
                    <a:ext uri="{9D8B030D-6E8A-4147-A177-3AD203B41FA5}">
                      <a16:colId xmlns:a16="http://schemas.microsoft.com/office/drawing/2014/main" val="3442349761"/>
                    </a:ext>
                  </a:extLst>
                </a:gridCol>
              </a:tblGrid>
              <a:tr h="235774">
                <a:tc>
                  <a:txBody>
                    <a:bodyPr/>
                    <a:lstStyle/>
                    <a:p>
                      <a:endParaRPr lang="en-US" sz="2800" dirty="0">
                        <a:latin typeface="+mn-lt"/>
                      </a:endParaRPr>
                    </a:p>
                  </a:txBody>
                  <a:tcPr/>
                </a:tc>
                <a:tc>
                  <a:txBody>
                    <a:bodyPr/>
                    <a:lstStyle/>
                    <a:p>
                      <a:r>
                        <a:rPr lang="en-US" sz="2800" dirty="0">
                          <a:latin typeface="+mn-lt"/>
                        </a:rPr>
                        <a:t>SUD</a:t>
                      </a:r>
                    </a:p>
                  </a:txBody>
                  <a:tcPr/>
                </a:tc>
                <a:tc>
                  <a:txBody>
                    <a:bodyPr/>
                    <a:lstStyle/>
                    <a:p>
                      <a:r>
                        <a:rPr lang="en-US" sz="2800" dirty="0">
                          <a:latin typeface="+mn-lt"/>
                        </a:rPr>
                        <a:t>Quality </a:t>
                      </a:r>
                    </a:p>
                  </a:txBody>
                  <a:tcPr/>
                </a:tc>
                <a:extLst>
                  <a:ext uri="{0D108BD9-81ED-4DB2-BD59-A6C34878D82A}">
                    <a16:rowId xmlns:a16="http://schemas.microsoft.com/office/drawing/2014/main" val="3610445882"/>
                  </a:ext>
                </a:extLst>
              </a:tr>
              <a:tr h="439913">
                <a:tc>
                  <a:txBody>
                    <a:bodyPr/>
                    <a:lstStyle/>
                    <a:p>
                      <a:r>
                        <a:rPr lang="en-US" sz="2400" dirty="0">
                          <a:latin typeface="+mn-lt"/>
                        </a:rPr>
                        <a:t>LSD</a:t>
                      </a:r>
                    </a:p>
                  </a:txBody>
                  <a:tcPr/>
                </a:tc>
                <a:tc>
                  <a:txBody>
                    <a:bodyPr/>
                    <a:lstStyle/>
                    <a:p>
                      <a:r>
                        <a:rPr lang="en-US" sz="2400" dirty="0">
                          <a:latin typeface="+mn-lt"/>
                        </a:rPr>
                        <a:t>Alcohol</a:t>
                      </a:r>
                    </a:p>
                  </a:txBody>
                  <a:tcPr/>
                </a:tc>
                <a:tc>
                  <a:txBody>
                    <a:bodyPr/>
                    <a:lstStyle/>
                    <a:p>
                      <a:r>
                        <a:rPr lang="en-US" sz="2400" b="1" dirty="0">
                          <a:solidFill>
                            <a:srgbClr val="00B0F0"/>
                          </a:solidFill>
                          <a:latin typeface="+mn-lt"/>
                        </a:rPr>
                        <a:t>Fair</a:t>
                      </a:r>
                      <a:r>
                        <a:rPr lang="en-US" sz="2400" dirty="0">
                          <a:latin typeface="+mn-lt"/>
                        </a:rPr>
                        <a:t>: Methodological issues even though RCTs</a:t>
                      </a:r>
                    </a:p>
                  </a:txBody>
                  <a:tcPr/>
                </a:tc>
                <a:extLst>
                  <a:ext uri="{0D108BD9-81ED-4DB2-BD59-A6C34878D82A}">
                    <a16:rowId xmlns:a16="http://schemas.microsoft.com/office/drawing/2014/main" val="2753587169"/>
                  </a:ext>
                </a:extLst>
              </a:tr>
              <a:tr h="418612">
                <a:tc>
                  <a:txBody>
                    <a:bodyPr/>
                    <a:lstStyle/>
                    <a:p>
                      <a:endParaRPr lang="en-US" sz="2400" dirty="0">
                        <a:latin typeface="+mn-lt"/>
                      </a:endParaRPr>
                    </a:p>
                  </a:txBody>
                  <a:tcPr/>
                </a:tc>
                <a:tc>
                  <a:txBody>
                    <a:bodyPr/>
                    <a:lstStyle/>
                    <a:p>
                      <a:r>
                        <a:rPr lang="en-US" sz="2400" dirty="0">
                          <a:latin typeface="+mn-lt"/>
                        </a:rPr>
                        <a:t>Opioid</a:t>
                      </a:r>
                    </a:p>
                  </a:txBody>
                  <a:tcPr/>
                </a:tc>
                <a:tc>
                  <a:txBody>
                    <a:bodyPr/>
                    <a:lstStyle/>
                    <a:p>
                      <a:r>
                        <a:rPr lang="en-US" sz="2400" b="1" dirty="0">
                          <a:solidFill>
                            <a:srgbClr val="00B0F0"/>
                          </a:solidFill>
                          <a:latin typeface="+mn-lt"/>
                        </a:rPr>
                        <a:t>Fair</a:t>
                      </a:r>
                      <a:r>
                        <a:rPr lang="en-US" sz="2400" dirty="0">
                          <a:latin typeface="+mn-lt"/>
                        </a:rPr>
                        <a:t>: Study of parolees, but daily urines a strength</a:t>
                      </a:r>
                    </a:p>
                  </a:txBody>
                  <a:tcPr/>
                </a:tc>
                <a:extLst>
                  <a:ext uri="{0D108BD9-81ED-4DB2-BD59-A6C34878D82A}">
                    <a16:rowId xmlns:a16="http://schemas.microsoft.com/office/drawing/2014/main" val="2976075350"/>
                  </a:ext>
                </a:extLst>
              </a:tr>
              <a:tr h="460094">
                <a:tc>
                  <a:txBody>
                    <a:bodyPr/>
                    <a:lstStyle/>
                    <a:p>
                      <a:r>
                        <a:rPr lang="en-US" sz="2400" dirty="0">
                          <a:latin typeface="+mn-lt"/>
                        </a:rPr>
                        <a:t>Psilocybin</a:t>
                      </a:r>
                    </a:p>
                  </a:txBody>
                  <a:tcPr/>
                </a:tc>
                <a:tc>
                  <a:txBody>
                    <a:bodyPr/>
                    <a:lstStyle/>
                    <a:p>
                      <a:r>
                        <a:rPr lang="en-US" sz="2400" dirty="0">
                          <a:latin typeface="+mn-lt"/>
                        </a:rPr>
                        <a:t>Alcohol </a:t>
                      </a:r>
                    </a:p>
                  </a:txBody>
                  <a:tcPr/>
                </a:tc>
                <a:tc>
                  <a:txBody>
                    <a:bodyPr/>
                    <a:lstStyle/>
                    <a:p>
                      <a:r>
                        <a:rPr lang="en-US" sz="2400" b="1" dirty="0">
                          <a:solidFill>
                            <a:srgbClr val="FF0000"/>
                          </a:solidFill>
                          <a:latin typeface="+mn-lt"/>
                        </a:rPr>
                        <a:t>Poor</a:t>
                      </a:r>
                      <a:r>
                        <a:rPr lang="en-US" sz="2400" dirty="0">
                          <a:latin typeface="+mn-lt"/>
                        </a:rPr>
                        <a:t>: Only open-label (waiting for phase 2 RCT results)</a:t>
                      </a:r>
                    </a:p>
                  </a:txBody>
                  <a:tcPr/>
                </a:tc>
                <a:extLst>
                  <a:ext uri="{0D108BD9-81ED-4DB2-BD59-A6C34878D82A}">
                    <a16:rowId xmlns:a16="http://schemas.microsoft.com/office/drawing/2014/main" val="1884789831"/>
                  </a:ext>
                </a:extLst>
              </a:tr>
              <a:tr h="418612">
                <a:tc>
                  <a:txBody>
                    <a:bodyPr/>
                    <a:lstStyle/>
                    <a:p>
                      <a:endParaRPr lang="en-US" sz="2400" dirty="0">
                        <a:latin typeface="+mn-lt"/>
                      </a:endParaRPr>
                    </a:p>
                  </a:txBody>
                  <a:tcPr/>
                </a:tc>
                <a:tc>
                  <a:txBody>
                    <a:bodyPr/>
                    <a:lstStyle/>
                    <a:p>
                      <a:r>
                        <a:rPr lang="en-US" sz="2400" dirty="0">
                          <a:latin typeface="+mn-lt"/>
                        </a:rPr>
                        <a:t>Tobacco</a:t>
                      </a:r>
                    </a:p>
                  </a:txBody>
                  <a:tcPr/>
                </a:tc>
                <a:tc>
                  <a:txBody>
                    <a:bodyPr/>
                    <a:lstStyle/>
                    <a:p>
                      <a:r>
                        <a:rPr lang="en-US" sz="2400" b="1" dirty="0">
                          <a:solidFill>
                            <a:srgbClr val="FF0000"/>
                          </a:solidFill>
                          <a:latin typeface="+mn-lt"/>
                        </a:rPr>
                        <a:t>Poor</a:t>
                      </a:r>
                      <a:r>
                        <a:rPr lang="en-US" sz="2400" dirty="0">
                          <a:latin typeface="+mn-lt"/>
                        </a:rPr>
                        <a:t>: Only open-label (waiting for phase 2 RCT results)</a:t>
                      </a:r>
                    </a:p>
                  </a:txBody>
                  <a:tcPr/>
                </a:tc>
                <a:extLst>
                  <a:ext uri="{0D108BD9-81ED-4DB2-BD59-A6C34878D82A}">
                    <a16:rowId xmlns:a16="http://schemas.microsoft.com/office/drawing/2014/main" val="3982611849"/>
                  </a:ext>
                </a:extLst>
              </a:tr>
              <a:tr h="418612">
                <a:tc>
                  <a:txBody>
                    <a:bodyPr/>
                    <a:lstStyle/>
                    <a:p>
                      <a:r>
                        <a:rPr lang="en-US" sz="2400" dirty="0">
                          <a:latin typeface="+mn-lt"/>
                        </a:rPr>
                        <a:t>Ketamine</a:t>
                      </a:r>
                    </a:p>
                  </a:txBody>
                  <a:tcPr/>
                </a:tc>
                <a:tc>
                  <a:txBody>
                    <a:bodyPr/>
                    <a:lstStyle/>
                    <a:p>
                      <a:r>
                        <a:rPr lang="en-US" sz="2400" dirty="0">
                          <a:latin typeface="+mn-lt"/>
                        </a:rPr>
                        <a:t>Cocaine</a:t>
                      </a:r>
                    </a:p>
                  </a:txBody>
                  <a:tcPr/>
                </a:tc>
                <a:tc>
                  <a:txBody>
                    <a:bodyPr/>
                    <a:lstStyle/>
                    <a:p>
                      <a:r>
                        <a:rPr lang="en-US" sz="2400" b="1" dirty="0">
                          <a:solidFill>
                            <a:srgbClr val="00B050"/>
                          </a:solidFill>
                          <a:latin typeface="+mn-lt"/>
                        </a:rPr>
                        <a:t>Promising</a:t>
                      </a:r>
                      <a:r>
                        <a:rPr lang="en-US" sz="2400" dirty="0">
                          <a:latin typeface="+mn-lt"/>
                        </a:rPr>
                        <a:t>: Multiple RCTs </a:t>
                      </a:r>
                    </a:p>
                  </a:txBody>
                  <a:tcPr/>
                </a:tc>
                <a:extLst>
                  <a:ext uri="{0D108BD9-81ED-4DB2-BD59-A6C34878D82A}">
                    <a16:rowId xmlns:a16="http://schemas.microsoft.com/office/drawing/2014/main" val="2524872649"/>
                  </a:ext>
                </a:extLst>
              </a:tr>
              <a:tr h="418612">
                <a:tc>
                  <a:txBody>
                    <a:bodyPr/>
                    <a:lstStyle/>
                    <a:p>
                      <a:endParaRPr lang="en-US" sz="2400" dirty="0">
                        <a:latin typeface="+mn-lt"/>
                      </a:endParaRPr>
                    </a:p>
                  </a:txBody>
                  <a:tcPr/>
                </a:tc>
                <a:tc>
                  <a:txBody>
                    <a:bodyPr/>
                    <a:lstStyle/>
                    <a:p>
                      <a:r>
                        <a:rPr lang="en-US" sz="2400" dirty="0">
                          <a:latin typeface="+mn-lt"/>
                        </a:rPr>
                        <a:t>Opioids</a:t>
                      </a:r>
                    </a:p>
                  </a:txBody>
                  <a:tcPr/>
                </a:tc>
                <a:tc>
                  <a:txBody>
                    <a:bodyPr/>
                    <a:lstStyle/>
                    <a:p>
                      <a:r>
                        <a:rPr lang="en-US" sz="2400" b="1" dirty="0">
                          <a:solidFill>
                            <a:srgbClr val="FF0000"/>
                          </a:solidFill>
                          <a:latin typeface="+mn-lt"/>
                        </a:rPr>
                        <a:t>Poor</a:t>
                      </a:r>
                      <a:r>
                        <a:rPr lang="en-US" sz="2400" dirty="0">
                          <a:latin typeface="+mn-lt"/>
                        </a:rPr>
                        <a:t>: Two RCTs but for drug-free, not as adjunct to MOUD</a:t>
                      </a:r>
                    </a:p>
                  </a:txBody>
                  <a:tcPr/>
                </a:tc>
                <a:extLst>
                  <a:ext uri="{0D108BD9-81ED-4DB2-BD59-A6C34878D82A}">
                    <a16:rowId xmlns:a16="http://schemas.microsoft.com/office/drawing/2014/main" val="3559500939"/>
                  </a:ext>
                </a:extLst>
              </a:tr>
              <a:tr h="418612">
                <a:tc>
                  <a:txBody>
                    <a:bodyPr/>
                    <a:lstStyle/>
                    <a:p>
                      <a:endParaRPr lang="en-US" sz="2400" dirty="0">
                        <a:latin typeface="+mn-lt"/>
                      </a:endParaRPr>
                    </a:p>
                  </a:txBody>
                  <a:tcPr/>
                </a:tc>
                <a:tc>
                  <a:txBody>
                    <a:bodyPr/>
                    <a:lstStyle/>
                    <a:p>
                      <a:r>
                        <a:rPr lang="en-US" sz="2400" dirty="0">
                          <a:latin typeface="+mn-lt"/>
                        </a:rPr>
                        <a:t>Alcohol</a:t>
                      </a:r>
                    </a:p>
                  </a:txBody>
                  <a:tcPr/>
                </a:tc>
                <a:tc>
                  <a:txBody>
                    <a:bodyPr/>
                    <a:lstStyle/>
                    <a:p>
                      <a:r>
                        <a:rPr lang="en-US" sz="2400" b="1" dirty="0">
                          <a:solidFill>
                            <a:srgbClr val="00B050"/>
                          </a:solidFill>
                          <a:latin typeface="+mn-lt"/>
                        </a:rPr>
                        <a:t>Promising</a:t>
                      </a:r>
                      <a:r>
                        <a:rPr lang="en-US" sz="2400" dirty="0">
                          <a:latin typeface="+mn-lt"/>
                        </a:rPr>
                        <a:t>: One RCT, three uncontrolled trials</a:t>
                      </a:r>
                    </a:p>
                  </a:txBody>
                  <a:tcPr/>
                </a:tc>
                <a:extLst>
                  <a:ext uri="{0D108BD9-81ED-4DB2-BD59-A6C34878D82A}">
                    <a16:rowId xmlns:a16="http://schemas.microsoft.com/office/drawing/2014/main" val="2237518003"/>
                  </a:ext>
                </a:extLst>
              </a:tr>
              <a:tr h="521978">
                <a:tc>
                  <a:txBody>
                    <a:bodyPr/>
                    <a:lstStyle/>
                    <a:p>
                      <a:r>
                        <a:rPr lang="en-US" sz="2400" dirty="0">
                          <a:latin typeface="+mn-lt"/>
                        </a:rPr>
                        <a:t>Ibogaine</a:t>
                      </a:r>
                    </a:p>
                  </a:txBody>
                  <a:tcPr/>
                </a:tc>
                <a:tc>
                  <a:txBody>
                    <a:bodyPr/>
                    <a:lstStyle/>
                    <a:p>
                      <a:r>
                        <a:rPr lang="en-US" sz="2400" dirty="0">
                          <a:latin typeface="+mn-lt"/>
                        </a:rPr>
                        <a:t>Opioid</a:t>
                      </a:r>
                    </a:p>
                  </a:txBody>
                  <a:tcPr/>
                </a:tc>
                <a:tc>
                  <a:txBody>
                    <a:bodyPr/>
                    <a:lstStyle/>
                    <a:p>
                      <a:r>
                        <a:rPr lang="en-US" sz="2400" b="1" dirty="0">
                          <a:solidFill>
                            <a:srgbClr val="FF0000"/>
                          </a:solidFill>
                          <a:latin typeface="+mn-lt"/>
                        </a:rPr>
                        <a:t>Poor</a:t>
                      </a:r>
                      <a:r>
                        <a:rPr lang="en-US" sz="2400" dirty="0">
                          <a:latin typeface="+mn-lt"/>
                        </a:rPr>
                        <a:t>: Uncontrolled studies only; cardiac arrythmias and death</a:t>
                      </a:r>
                    </a:p>
                  </a:txBody>
                  <a:tcPr/>
                </a:tc>
                <a:extLst>
                  <a:ext uri="{0D108BD9-81ED-4DB2-BD59-A6C34878D82A}">
                    <a16:rowId xmlns:a16="http://schemas.microsoft.com/office/drawing/2014/main" val="654416750"/>
                  </a:ext>
                </a:extLst>
              </a:tr>
            </a:tbl>
          </a:graphicData>
        </a:graphic>
      </p:graphicFrame>
    </p:spTree>
    <p:extLst>
      <p:ext uri="{BB962C8B-B14F-4D97-AF65-F5344CB8AC3E}">
        <p14:creationId xmlns:p14="http://schemas.microsoft.com/office/powerpoint/2010/main" val="1983566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3ED7E-874B-490F-9316-DEB91BA9F264}"/>
              </a:ext>
            </a:extLst>
          </p:cNvPr>
          <p:cNvSpPr>
            <a:spLocks noGrp="1"/>
          </p:cNvSpPr>
          <p:nvPr>
            <p:ph type="title"/>
          </p:nvPr>
        </p:nvSpPr>
        <p:spPr/>
        <p:txBody>
          <a:bodyPr/>
          <a:lstStyle/>
          <a:p>
            <a:r>
              <a:rPr lang="en-US" dirty="0"/>
              <a:t>The role of therapy in treating SUDs with psychedelics</a:t>
            </a:r>
          </a:p>
        </p:txBody>
      </p:sp>
      <p:sp>
        <p:nvSpPr>
          <p:cNvPr id="3" name="Content Placeholder 2">
            <a:extLst>
              <a:ext uri="{FF2B5EF4-FFF2-40B4-BE49-F238E27FC236}">
                <a16:creationId xmlns:a16="http://schemas.microsoft.com/office/drawing/2014/main" id="{1D0A1C9A-E06B-4780-930A-4B6CD9BCBB05}"/>
              </a:ext>
            </a:extLst>
          </p:cNvPr>
          <p:cNvSpPr>
            <a:spLocks noGrp="1"/>
          </p:cNvSpPr>
          <p:nvPr>
            <p:ph idx="1"/>
          </p:nvPr>
        </p:nvSpPr>
        <p:spPr>
          <a:xfrm>
            <a:off x="633589" y="1323268"/>
            <a:ext cx="10972800" cy="2287305"/>
          </a:xfrm>
        </p:spPr>
        <p:txBody>
          <a:bodyPr/>
          <a:lstStyle/>
          <a:p>
            <a:r>
              <a:rPr lang="en-US" dirty="0"/>
              <a:t>Ketamine for depression follows a pure pharmacologic model of treatment</a:t>
            </a:r>
          </a:p>
          <a:p>
            <a:r>
              <a:rPr lang="en-US" dirty="0"/>
              <a:t>Psychedelics for SUD have generally been conducted as psychedelic-assisted psychotherapy model, with intentional combinations with therapy</a:t>
            </a:r>
          </a:p>
          <a:p>
            <a:r>
              <a:rPr lang="en-US" dirty="0"/>
              <a:t>CL psychiatrists or hospital-based mental health clinicians may be called to provide this added layer of treatment?</a:t>
            </a:r>
          </a:p>
        </p:txBody>
      </p:sp>
      <p:sp>
        <p:nvSpPr>
          <p:cNvPr id="4" name="Slide Number Placeholder 3">
            <a:extLst>
              <a:ext uri="{FF2B5EF4-FFF2-40B4-BE49-F238E27FC236}">
                <a16:creationId xmlns:a16="http://schemas.microsoft.com/office/drawing/2014/main" id="{7B503EAB-60DF-4181-A6F3-1FC61C92AAF3}"/>
              </a:ext>
            </a:extLst>
          </p:cNvPr>
          <p:cNvSpPr>
            <a:spLocks noGrp="1"/>
          </p:cNvSpPr>
          <p:nvPr>
            <p:ph type="sldNum" sz="quarter" idx="12"/>
          </p:nvPr>
        </p:nvSpPr>
        <p:spPr/>
        <p:txBody>
          <a:bodyPr/>
          <a:lstStyle/>
          <a:p>
            <a:fld id="{68CDBAF2-F266-C14C-8ABF-54B90D837FA3}" type="slidenum">
              <a:rPr lang="en-US" smtClean="0"/>
              <a:pPr/>
              <a:t>32</a:t>
            </a:fld>
            <a:endParaRPr lang="en-US" dirty="0"/>
          </a:p>
        </p:txBody>
      </p:sp>
      <p:graphicFrame>
        <p:nvGraphicFramePr>
          <p:cNvPr id="5" name="Diagram 4">
            <a:extLst>
              <a:ext uri="{FF2B5EF4-FFF2-40B4-BE49-F238E27FC236}">
                <a16:creationId xmlns:a16="http://schemas.microsoft.com/office/drawing/2014/main" id="{9BB091C9-286A-4234-B01D-4084A9C54F60}"/>
              </a:ext>
            </a:extLst>
          </p:cNvPr>
          <p:cNvGraphicFramePr/>
          <p:nvPr>
            <p:extLst>
              <p:ext uri="{D42A27DB-BD31-4B8C-83A1-F6EECF244321}">
                <p14:modId xmlns:p14="http://schemas.microsoft.com/office/powerpoint/2010/main" val="3070851565"/>
              </p:ext>
            </p:extLst>
          </p:nvPr>
        </p:nvGraphicFramePr>
        <p:xfrm>
          <a:off x="1791643" y="3332239"/>
          <a:ext cx="8128000" cy="35309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17856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AC9CE-6474-4E2C-A27C-95D54568140A}"/>
              </a:ext>
            </a:extLst>
          </p:cNvPr>
          <p:cNvSpPr>
            <a:spLocks noGrp="1"/>
          </p:cNvSpPr>
          <p:nvPr>
            <p:ph type="title"/>
          </p:nvPr>
        </p:nvSpPr>
        <p:spPr/>
        <p:txBody>
          <a:bodyPr/>
          <a:lstStyle/>
          <a:p>
            <a:r>
              <a:rPr lang="en-US" dirty="0"/>
              <a:t>What does this all mean for CL psychiatrists?</a:t>
            </a:r>
          </a:p>
        </p:txBody>
      </p:sp>
      <p:sp>
        <p:nvSpPr>
          <p:cNvPr id="3" name="Content Placeholder 2">
            <a:extLst>
              <a:ext uri="{FF2B5EF4-FFF2-40B4-BE49-F238E27FC236}">
                <a16:creationId xmlns:a16="http://schemas.microsoft.com/office/drawing/2014/main" id="{FC75A96A-FE4D-4E91-97E7-EABAE5DEFD9F}"/>
              </a:ext>
            </a:extLst>
          </p:cNvPr>
          <p:cNvSpPr>
            <a:spLocks noGrp="1"/>
          </p:cNvSpPr>
          <p:nvPr>
            <p:ph idx="1"/>
          </p:nvPr>
        </p:nvSpPr>
        <p:spPr>
          <a:xfrm>
            <a:off x="609600" y="1600201"/>
            <a:ext cx="10972800" cy="4874683"/>
          </a:xfrm>
        </p:spPr>
        <p:txBody>
          <a:bodyPr/>
          <a:lstStyle/>
          <a:p>
            <a:r>
              <a:rPr lang="en-US" dirty="0"/>
              <a:t>We see the medical consequences of psychedelics far more often than anyone else in medicine (maybe except medical toxicologists?), requiring the inclusion in the differential DSM hallucinogen-related diagnoses</a:t>
            </a:r>
          </a:p>
          <a:p>
            <a:endParaRPr lang="en-US" dirty="0"/>
          </a:p>
          <a:p>
            <a:r>
              <a:rPr lang="en-US" dirty="0"/>
              <a:t>The emerging evidence does indicate ketamine and psilocybin may have promise in the treating SUDs.</a:t>
            </a:r>
          </a:p>
          <a:p>
            <a:endParaRPr lang="en-US" dirty="0"/>
          </a:p>
          <a:p>
            <a:r>
              <a:rPr lang="en-US" dirty="0"/>
              <a:t>What if they could become therapeutic agents we can employ in the CL setting?</a:t>
            </a:r>
          </a:p>
          <a:p>
            <a:pPr lvl="1"/>
            <a:r>
              <a:rPr lang="en-US" dirty="0"/>
              <a:t>Ketamine in the ED/hospital for AUD (and co-morbid depression and/or SI)?</a:t>
            </a:r>
          </a:p>
          <a:p>
            <a:pPr lvl="1"/>
            <a:r>
              <a:rPr lang="en-US" dirty="0"/>
              <a:t>Psilocybin in the hospital for OUD during prolonged hospitalizations for infections?</a:t>
            </a:r>
          </a:p>
          <a:p>
            <a:endParaRPr lang="en-US" dirty="0"/>
          </a:p>
          <a:p>
            <a:endParaRPr lang="en-US" dirty="0"/>
          </a:p>
        </p:txBody>
      </p:sp>
      <p:sp>
        <p:nvSpPr>
          <p:cNvPr id="4" name="Slide Number Placeholder 3">
            <a:extLst>
              <a:ext uri="{FF2B5EF4-FFF2-40B4-BE49-F238E27FC236}">
                <a16:creationId xmlns:a16="http://schemas.microsoft.com/office/drawing/2014/main" id="{8B15E837-85E1-407B-8EE5-A8A131C41F69}"/>
              </a:ext>
            </a:extLst>
          </p:cNvPr>
          <p:cNvSpPr>
            <a:spLocks noGrp="1"/>
          </p:cNvSpPr>
          <p:nvPr>
            <p:ph type="sldNum" sz="quarter" idx="12"/>
          </p:nvPr>
        </p:nvSpPr>
        <p:spPr/>
        <p:txBody>
          <a:bodyPr/>
          <a:lstStyle/>
          <a:p>
            <a:fld id="{68CDBAF2-F266-C14C-8ABF-54B90D837FA3}" type="slidenum">
              <a:rPr lang="en-US" smtClean="0"/>
              <a:pPr/>
              <a:t>33</a:t>
            </a:fld>
            <a:endParaRPr lang="en-US" dirty="0"/>
          </a:p>
        </p:txBody>
      </p:sp>
    </p:spTree>
    <p:extLst>
      <p:ext uri="{BB962C8B-B14F-4D97-AF65-F5344CB8AC3E}">
        <p14:creationId xmlns:p14="http://schemas.microsoft.com/office/powerpoint/2010/main" val="23696102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012FC5-49D0-441D-BBD9-D14905C31DF5}"/>
              </a:ext>
            </a:extLst>
          </p:cNvPr>
          <p:cNvPicPr>
            <a:picLocks noChangeAspect="1"/>
          </p:cNvPicPr>
          <p:nvPr/>
        </p:nvPicPr>
        <p:blipFill rotWithShape="1">
          <a:blip r:embed="rId2"/>
          <a:srcRect l="17923" t="24412" r="19706" b="15000"/>
          <a:stretch/>
        </p:blipFill>
        <p:spPr>
          <a:xfrm>
            <a:off x="1045798" y="695905"/>
            <a:ext cx="10163197" cy="55533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6787E701-936A-43B3-A7CE-BFF078B32D49}"/>
              </a:ext>
            </a:extLst>
          </p:cNvPr>
          <p:cNvSpPr txBox="1"/>
          <p:nvPr/>
        </p:nvSpPr>
        <p:spPr>
          <a:xfrm>
            <a:off x="9590403" y="6411116"/>
            <a:ext cx="2958353" cy="369332"/>
          </a:xfrm>
          <a:prstGeom prst="rect">
            <a:avLst/>
          </a:prstGeom>
          <a:noFill/>
        </p:spPr>
        <p:txBody>
          <a:bodyPr wrap="square" rtlCol="0">
            <a:spAutoFit/>
          </a:bodyPr>
          <a:lstStyle/>
          <a:p>
            <a:r>
              <a:rPr lang="en-US" dirty="0" err="1"/>
              <a:t>Yaden</a:t>
            </a:r>
            <a:r>
              <a:rPr lang="en-US" dirty="0"/>
              <a:t> et al 2020</a:t>
            </a:r>
          </a:p>
        </p:txBody>
      </p:sp>
      <p:sp>
        <p:nvSpPr>
          <p:cNvPr id="4" name="TextBox 3">
            <a:extLst>
              <a:ext uri="{FF2B5EF4-FFF2-40B4-BE49-F238E27FC236}">
                <a16:creationId xmlns:a16="http://schemas.microsoft.com/office/drawing/2014/main" id="{2FF3A63B-DC34-470E-BEEE-AFC94B859FC4}"/>
              </a:ext>
            </a:extLst>
          </p:cNvPr>
          <p:cNvSpPr txBox="1"/>
          <p:nvPr/>
        </p:nvSpPr>
        <p:spPr>
          <a:xfrm>
            <a:off x="1929653" y="2554941"/>
            <a:ext cx="8807824" cy="267765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solidFill>
                  <a:schemeClr val="tx1"/>
                </a:solidFill>
              </a:rPr>
              <a:t>Patient demand is growing, as is interest in the general population, with the possibility that expectations are outpacing the current data on what outcomes can be confidently foreseen. Psychedelics are neither a cure for mental disorders nor a quick fix for an unfulfilled life and should not be portrayed as a panacea. </a:t>
            </a:r>
          </a:p>
        </p:txBody>
      </p:sp>
    </p:spTree>
    <p:extLst>
      <p:ext uri="{BB962C8B-B14F-4D97-AF65-F5344CB8AC3E}">
        <p14:creationId xmlns:p14="http://schemas.microsoft.com/office/powerpoint/2010/main" val="2836786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F958A2-12FD-4C5C-9CDF-70FC21DF0468}"/>
              </a:ext>
            </a:extLst>
          </p:cNvPr>
          <p:cNvSpPr>
            <a:spLocks noGrp="1"/>
          </p:cNvSpPr>
          <p:nvPr>
            <p:ph type="title"/>
          </p:nvPr>
        </p:nvSpPr>
        <p:spPr/>
        <p:txBody>
          <a:bodyPr>
            <a:normAutofit/>
          </a:bodyPr>
          <a:lstStyle/>
          <a:p>
            <a:r>
              <a:rPr lang="en-US" sz="3600" dirty="0"/>
              <a:t>Reasons for seeking medical care </a:t>
            </a:r>
          </a:p>
        </p:txBody>
      </p:sp>
      <p:pic>
        <p:nvPicPr>
          <p:cNvPr id="4" name="Picture 3">
            <a:extLst>
              <a:ext uri="{FF2B5EF4-FFF2-40B4-BE49-F238E27FC236}">
                <a16:creationId xmlns:a16="http://schemas.microsoft.com/office/drawing/2014/main" id="{1352524A-352D-40A1-A321-009D5C2EC18A}"/>
              </a:ext>
            </a:extLst>
          </p:cNvPr>
          <p:cNvPicPr>
            <a:picLocks noChangeAspect="1"/>
          </p:cNvPicPr>
          <p:nvPr/>
        </p:nvPicPr>
        <p:blipFill rotWithShape="1">
          <a:blip r:embed="rId3"/>
          <a:srcRect l="17679" t="16190" r="33214" b="18412"/>
          <a:stretch/>
        </p:blipFill>
        <p:spPr>
          <a:xfrm>
            <a:off x="2099343" y="1275480"/>
            <a:ext cx="6839244" cy="5123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211352BE-7CEA-44A2-BC9D-A8F24602F33C}"/>
              </a:ext>
            </a:extLst>
          </p:cNvPr>
          <p:cNvSpPr txBox="1"/>
          <p:nvPr/>
        </p:nvSpPr>
        <p:spPr>
          <a:xfrm>
            <a:off x="7984891" y="6435962"/>
            <a:ext cx="4134330" cy="369332"/>
          </a:xfrm>
          <a:prstGeom prst="rect">
            <a:avLst/>
          </a:prstGeom>
          <a:noFill/>
        </p:spPr>
        <p:txBody>
          <a:bodyPr wrap="square" rtlCol="0">
            <a:spAutoFit/>
          </a:bodyPr>
          <a:lstStyle/>
          <a:p>
            <a:pPr algn="r"/>
            <a:r>
              <a:rPr lang="en-US" dirty="0"/>
              <a:t>Leonard et al J </a:t>
            </a:r>
            <a:r>
              <a:rPr lang="en-US" dirty="0" err="1"/>
              <a:t>Psychopharm</a:t>
            </a:r>
            <a:r>
              <a:rPr lang="en-US" dirty="0"/>
              <a:t> 2018</a:t>
            </a:r>
          </a:p>
        </p:txBody>
      </p:sp>
      <p:sp>
        <p:nvSpPr>
          <p:cNvPr id="3" name="Flowchart: Process 2">
            <a:extLst>
              <a:ext uri="{FF2B5EF4-FFF2-40B4-BE49-F238E27FC236}">
                <a16:creationId xmlns:a16="http://schemas.microsoft.com/office/drawing/2014/main" id="{DCC35BD4-AE5E-4EBD-BB3D-1093B7C7AF3B}"/>
              </a:ext>
            </a:extLst>
          </p:cNvPr>
          <p:cNvSpPr/>
          <p:nvPr/>
        </p:nvSpPr>
        <p:spPr>
          <a:xfrm>
            <a:off x="2099343" y="2283387"/>
            <a:ext cx="6746824" cy="349650"/>
          </a:xfrm>
          <a:prstGeom prst="flowChartProcess">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Process 6">
            <a:extLst>
              <a:ext uri="{FF2B5EF4-FFF2-40B4-BE49-F238E27FC236}">
                <a16:creationId xmlns:a16="http://schemas.microsoft.com/office/drawing/2014/main" id="{C4948299-6A85-46BF-AD3F-465FBCAC6B16}"/>
              </a:ext>
            </a:extLst>
          </p:cNvPr>
          <p:cNvSpPr/>
          <p:nvPr/>
        </p:nvSpPr>
        <p:spPr>
          <a:xfrm>
            <a:off x="2099343" y="2942626"/>
            <a:ext cx="6746824" cy="193331"/>
          </a:xfrm>
          <a:prstGeom prst="flowChartProcess">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Process 7">
            <a:extLst>
              <a:ext uri="{FF2B5EF4-FFF2-40B4-BE49-F238E27FC236}">
                <a16:creationId xmlns:a16="http://schemas.microsoft.com/office/drawing/2014/main" id="{88E6EB29-1385-4158-8524-CCB20F5D1A81}"/>
              </a:ext>
            </a:extLst>
          </p:cNvPr>
          <p:cNvSpPr/>
          <p:nvPr/>
        </p:nvSpPr>
        <p:spPr>
          <a:xfrm>
            <a:off x="2145553" y="3750346"/>
            <a:ext cx="6746824" cy="335716"/>
          </a:xfrm>
          <a:prstGeom prst="flowChartProcess">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Process 9">
            <a:extLst>
              <a:ext uri="{FF2B5EF4-FFF2-40B4-BE49-F238E27FC236}">
                <a16:creationId xmlns:a16="http://schemas.microsoft.com/office/drawing/2014/main" id="{3419FE0C-BD23-4577-9734-88A996EB23E8}"/>
              </a:ext>
            </a:extLst>
          </p:cNvPr>
          <p:cNvSpPr/>
          <p:nvPr/>
        </p:nvSpPr>
        <p:spPr>
          <a:xfrm>
            <a:off x="2145553" y="5331495"/>
            <a:ext cx="6746824" cy="181031"/>
          </a:xfrm>
          <a:prstGeom prst="flowChartProcess">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Process 10">
            <a:extLst>
              <a:ext uri="{FF2B5EF4-FFF2-40B4-BE49-F238E27FC236}">
                <a16:creationId xmlns:a16="http://schemas.microsoft.com/office/drawing/2014/main" id="{CA95464D-C6FA-493A-84E1-1AD3404DBE54}"/>
              </a:ext>
            </a:extLst>
          </p:cNvPr>
          <p:cNvSpPr/>
          <p:nvPr/>
        </p:nvSpPr>
        <p:spPr>
          <a:xfrm>
            <a:off x="2145553" y="5830723"/>
            <a:ext cx="6746824" cy="502049"/>
          </a:xfrm>
          <a:prstGeom prst="flowChartProcess">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2464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FEEB1E-A3F3-4BC9-BF89-E98043B1AC16}"/>
              </a:ext>
            </a:extLst>
          </p:cNvPr>
          <p:cNvSpPr>
            <a:spLocks noGrp="1"/>
          </p:cNvSpPr>
          <p:nvPr>
            <p:ph type="title"/>
          </p:nvPr>
        </p:nvSpPr>
        <p:spPr>
          <a:xfrm>
            <a:off x="214231" y="472853"/>
            <a:ext cx="11763538" cy="1143000"/>
          </a:xfrm>
        </p:spPr>
        <p:txBody>
          <a:bodyPr>
            <a:noAutofit/>
          </a:bodyPr>
          <a:lstStyle/>
          <a:p>
            <a:r>
              <a:rPr lang="en-US" sz="3600" dirty="0"/>
              <a:t>Increasing use of LSD and psilocybin in the general population</a:t>
            </a:r>
          </a:p>
        </p:txBody>
      </p:sp>
      <p:sp>
        <p:nvSpPr>
          <p:cNvPr id="6" name="TextBox 5">
            <a:extLst>
              <a:ext uri="{FF2B5EF4-FFF2-40B4-BE49-F238E27FC236}">
                <a16:creationId xmlns:a16="http://schemas.microsoft.com/office/drawing/2014/main" id="{784C3596-F003-4DC8-8B45-B5573A65F4F2}"/>
              </a:ext>
            </a:extLst>
          </p:cNvPr>
          <p:cNvSpPr txBox="1"/>
          <p:nvPr/>
        </p:nvSpPr>
        <p:spPr>
          <a:xfrm>
            <a:off x="10264588" y="6353673"/>
            <a:ext cx="1852706" cy="369332"/>
          </a:xfrm>
          <a:prstGeom prst="rect">
            <a:avLst/>
          </a:prstGeom>
          <a:noFill/>
        </p:spPr>
        <p:txBody>
          <a:bodyPr wrap="square" rtlCol="0">
            <a:spAutoFit/>
          </a:bodyPr>
          <a:lstStyle/>
          <a:p>
            <a:r>
              <a:rPr lang="en-US" dirty="0"/>
              <a:t>NSDUH 2019</a:t>
            </a:r>
          </a:p>
        </p:txBody>
      </p:sp>
      <p:pic>
        <p:nvPicPr>
          <p:cNvPr id="2" name="Picture 1">
            <a:extLst>
              <a:ext uri="{FF2B5EF4-FFF2-40B4-BE49-F238E27FC236}">
                <a16:creationId xmlns:a16="http://schemas.microsoft.com/office/drawing/2014/main" id="{E20DDF12-BE6E-4273-A34A-E3652AF92ED9}"/>
              </a:ext>
            </a:extLst>
          </p:cNvPr>
          <p:cNvPicPr>
            <a:picLocks noChangeAspect="1"/>
          </p:cNvPicPr>
          <p:nvPr/>
        </p:nvPicPr>
        <p:blipFill rotWithShape="1">
          <a:blip r:embed="rId3"/>
          <a:srcRect l="10000" t="23333" r="72500" b="54445"/>
          <a:stretch/>
        </p:blipFill>
        <p:spPr>
          <a:xfrm>
            <a:off x="1077184" y="1899726"/>
            <a:ext cx="9811945" cy="3886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A188EF2D-E7D6-4FA4-9AE9-1E846967A4A6}"/>
              </a:ext>
            </a:extLst>
          </p:cNvPr>
          <p:cNvSpPr txBox="1"/>
          <p:nvPr/>
        </p:nvSpPr>
        <p:spPr>
          <a:xfrm>
            <a:off x="6723530" y="2227685"/>
            <a:ext cx="1153459" cy="523220"/>
          </a:xfrm>
          <a:prstGeom prst="rect">
            <a:avLst/>
          </a:prstGeom>
          <a:noFill/>
        </p:spPr>
        <p:txBody>
          <a:bodyPr wrap="square" rtlCol="0">
            <a:spAutoFit/>
          </a:bodyPr>
          <a:lstStyle/>
          <a:p>
            <a:r>
              <a:rPr lang="en-US" sz="2800" dirty="0">
                <a:solidFill>
                  <a:srgbClr val="FF0000"/>
                </a:solidFill>
                <a:latin typeface="Arial Nova Light" panose="020B0304020202020204" pitchFamily="34" charset="0"/>
              </a:rPr>
              <a:t>LSD</a:t>
            </a:r>
            <a:endParaRPr lang="en-US" dirty="0">
              <a:solidFill>
                <a:srgbClr val="FF0000"/>
              </a:solidFill>
              <a:latin typeface="Arial Nova Light" panose="020B0304020202020204" pitchFamily="34" charset="0"/>
            </a:endParaRPr>
          </a:p>
        </p:txBody>
      </p:sp>
      <p:sp>
        <p:nvSpPr>
          <p:cNvPr id="7" name="TextBox 6">
            <a:extLst>
              <a:ext uri="{FF2B5EF4-FFF2-40B4-BE49-F238E27FC236}">
                <a16:creationId xmlns:a16="http://schemas.microsoft.com/office/drawing/2014/main" id="{848C7BB5-E069-4D1F-9652-AF0F684429CE}"/>
              </a:ext>
            </a:extLst>
          </p:cNvPr>
          <p:cNvSpPr txBox="1"/>
          <p:nvPr/>
        </p:nvSpPr>
        <p:spPr>
          <a:xfrm>
            <a:off x="7694707" y="3167206"/>
            <a:ext cx="1987175" cy="523220"/>
          </a:xfrm>
          <a:prstGeom prst="rect">
            <a:avLst/>
          </a:prstGeom>
          <a:noFill/>
        </p:spPr>
        <p:txBody>
          <a:bodyPr wrap="square" rtlCol="0">
            <a:spAutoFit/>
          </a:bodyPr>
          <a:lstStyle/>
          <a:p>
            <a:r>
              <a:rPr lang="en-US" sz="2800" dirty="0">
                <a:solidFill>
                  <a:srgbClr val="00B050"/>
                </a:solidFill>
                <a:latin typeface="Arial Nova Light" panose="020B0304020202020204" pitchFamily="34" charset="0"/>
              </a:rPr>
              <a:t>Psilocybin</a:t>
            </a:r>
            <a:endParaRPr lang="en-US" dirty="0">
              <a:solidFill>
                <a:srgbClr val="00B050"/>
              </a:solidFill>
              <a:latin typeface="Arial Nova Light" panose="020B0304020202020204" pitchFamily="34" charset="0"/>
            </a:endParaRPr>
          </a:p>
        </p:txBody>
      </p:sp>
      <p:sp>
        <p:nvSpPr>
          <p:cNvPr id="8" name="TextBox 7">
            <a:extLst>
              <a:ext uri="{FF2B5EF4-FFF2-40B4-BE49-F238E27FC236}">
                <a16:creationId xmlns:a16="http://schemas.microsoft.com/office/drawing/2014/main" id="{13BA4405-6BBE-484C-B519-F8753F8CF327}"/>
              </a:ext>
            </a:extLst>
          </p:cNvPr>
          <p:cNvSpPr txBox="1"/>
          <p:nvPr/>
        </p:nvSpPr>
        <p:spPr>
          <a:xfrm>
            <a:off x="8277413" y="3771716"/>
            <a:ext cx="1987175" cy="523220"/>
          </a:xfrm>
          <a:prstGeom prst="rect">
            <a:avLst/>
          </a:prstGeom>
          <a:noFill/>
        </p:spPr>
        <p:txBody>
          <a:bodyPr wrap="square" rtlCol="0">
            <a:spAutoFit/>
          </a:bodyPr>
          <a:lstStyle/>
          <a:p>
            <a:r>
              <a:rPr lang="en-US" sz="2800" dirty="0">
                <a:solidFill>
                  <a:schemeClr val="accent1"/>
                </a:solidFill>
                <a:latin typeface="Arial Nova Light" panose="020B0304020202020204" pitchFamily="34" charset="0"/>
              </a:rPr>
              <a:t>Mescaline</a:t>
            </a:r>
            <a:endParaRPr lang="en-US" dirty="0">
              <a:solidFill>
                <a:schemeClr val="accent1"/>
              </a:solidFill>
              <a:latin typeface="Arial Nova Light" panose="020B0304020202020204" pitchFamily="34" charset="0"/>
            </a:endParaRPr>
          </a:p>
        </p:txBody>
      </p:sp>
      <p:sp>
        <p:nvSpPr>
          <p:cNvPr id="9" name="TextBox 8">
            <a:extLst>
              <a:ext uri="{FF2B5EF4-FFF2-40B4-BE49-F238E27FC236}">
                <a16:creationId xmlns:a16="http://schemas.microsoft.com/office/drawing/2014/main" id="{BD2F8A8F-C511-4999-B6B9-BA09F5AE4E94}"/>
              </a:ext>
            </a:extLst>
          </p:cNvPr>
          <p:cNvSpPr txBox="1"/>
          <p:nvPr/>
        </p:nvSpPr>
        <p:spPr>
          <a:xfrm>
            <a:off x="8417860" y="4517211"/>
            <a:ext cx="1987175" cy="523220"/>
          </a:xfrm>
          <a:prstGeom prst="rect">
            <a:avLst/>
          </a:prstGeom>
          <a:noFill/>
        </p:spPr>
        <p:txBody>
          <a:bodyPr wrap="square" rtlCol="0">
            <a:spAutoFit/>
          </a:bodyPr>
          <a:lstStyle/>
          <a:p>
            <a:r>
              <a:rPr lang="en-US" sz="2800" dirty="0">
                <a:solidFill>
                  <a:schemeClr val="accent2"/>
                </a:solidFill>
                <a:latin typeface="Arial Nova Light" panose="020B0304020202020204" pitchFamily="34" charset="0"/>
              </a:rPr>
              <a:t>Peyote</a:t>
            </a:r>
            <a:endParaRPr lang="en-US" dirty="0">
              <a:solidFill>
                <a:schemeClr val="accent2"/>
              </a:solidFill>
              <a:latin typeface="Arial Nova Light" panose="020B0304020202020204" pitchFamily="34" charset="0"/>
            </a:endParaRPr>
          </a:p>
        </p:txBody>
      </p:sp>
    </p:spTree>
    <p:extLst>
      <p:ext uri="{BB962C8B-B14F-4D97-AF65-F5344CB8AC3E}">
        <p14:creationId xmlns:p14="http://schemas.microsoft.com/office/powerpoint/2010/main" val="1964383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2"/>
          <p:cNvGraphicFramePr>
            <a:graphicFrameLocks/>
          </p:cNvGraphicFramePr>
          <p:nvPr>
            <p:extLst>
              <p:ext uri="{D42A27DB-BD31-4B8C-83A1-F6EECF244321}">
                <p14:modId xmlns:p14="http://schemas.microsoft.com/office/powerpoint/2010/main" val="2514629322"/>
              </p:ext>
            </p:extLst>
          </p:nvPr>
        </p:nvGraphicFramePr>
        <p:xfrm>
          <a:off x="522514" y="1236987"/>
          <a:ext cx="10972800" cy="514813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E9430C88-14DF-488E-B850-19F78527A075}"/>
              </a:ext>
            </a:extLst>
          </p:cNvPr>
          <p:cNvSpPr txBox="1"/>
          <p:nvPr/>
        </p:nvSpPr>
        <p:spPr>
          <a:xfrm>
            <a:off x="10528261" y="6488668"/>
            <a:ext cx="1429871" cy="369332"/>
          </a:xfrm>
          <a:prstGeom prst="rect">
            <a:avLst/>
          </a:prstGeom>
          <a:noFill/>
        </p:spPr>
        <p:txBody>
          <a:bodyPr wrap="square" rtlCol="0">
            <a:spAutoFit/>
          </a:bodyPr>
          <a:lstStyle/>
          <a:p>
            <a:r>
              <a:rPr lang="en-US" dirty="0"/>
              <a:t>DAWN 2014</a:t>
            </a:r>
          </a:p>
        </p:txBody>
      </p:sp>
      <p:sp>
        <p:nvSpPr>
          <p:cNvPr id="5" name="Title 4">
            <a:extLst>
              <a:ext uri="{FF2B5EF4-FFF2-40B4-BE49-F238E27FC236}">
                <a16:creationId xmlns:a16="http://schemas.microsoft.com/office/drawing/2014/main" id="{066F4E23-6243-4006-8F7E-2D6885249600}"/>
              </a:ext>
            </a:extLst>
          </p:cNvPr>
          <p:cNvSpPr>
            <a:spLocks noGrp="1"/>
          </p:cNvSpPr>
          <p:nvPr>
            <p:ph type="title"/>
          </p:nvPr>
        </p:nvSpPr>
        <p:spPr/>
        <p:txBody>
          <a:bodyPr>
            <a:normAutofit/>
          </a:bodyPr>
          <a:lstStyle/>
          <a:p>
            <a:r>
              <a:rPr lang="en-US" dirty="0"/>
              <a:t>But the relative harm may be less compared to other substances</a:t>
            </a:r>
          </a:p>
        </p:txBody>
      </p:sp>
      <p:sp>
        <p:nvSpPr>
          <p:cNvPr id="6" name="Oval 5">
            <a:extLst>
              <a:ext uri="{FF2B5EF4-FFF2-40B4-BE49-F238E27FC236}">
                <a16:creationId xmlns:a16="http://schemas.microsoft.com/office/drawing/2014/main" id="{C38043DC-76C3-471E-B195-CE068944358B}"/>
              </a:ext>
            </a:extLst>
          </p:cNvPr>
          <p:cNvSpPr/>
          <p:nvPr/>
        </p:nvSpPr>
        <p:spPr>
          <a:xfrm>
            <a:off x="6008914" y="3109364"/>
            <a:ext cx="5660572" cy="33793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41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075B-E81C-4123-AB2A-5909F40BFF05}"/>
              </a:ext>
            </a:extLst>
          </p:cNvPr>
          <p:cNvSpPr>
            <a:spLocks noGrp="1"/>
          </p:cNvSpPr>
          <p:nvPr>
            <p:ph type="title"/>
          </p:nvPr>
        </p:nvSpPr>
        <p:spPr>
          <a:xfrm>
            <a:off x="877824" y="304800"/>
            <a:ext cx="10670210" cy="753036"/>
          </a:xfrm>
        </p:spPr>
        <p:txBody>
          <a:bodyPr>
            <a:noAutofit/>
          </a:bodyPr>
          <a:lstStyle/>
          <a:p>
            <a:r>
              <a:rPr lang="en-US" sz="3200" dirty="0"/>
              <a:t>What are psychedelics aka hallucinogens?</a:t>
            </a:r>
          </a:p>
        </p:txBody>
      </p:sp>
      <p:graphicFrame>
        <p:nvGraphicFramePr>
          <p:cNvPr id="4" name="Diagram 3">
            <a:extLst>
              <a:ext uri="{FF2B5EF4-FFF2-40B4-BE49-F238E27FC236}">
                <a16:creationId xmlns:a16="http://schemas.microsoft.com/office/drawing/2014/main" id="{80EFE1D5-EE9F-4832-AFD6-079B20EBC837}"/>
              </a:ext>
            </a:extLst>
          </p:cNvPr>
          <p:cNvGraphicFramePr/>
          <p:nvPr>
            <p:extLst>
              <p:ext uri="{D42A27DB-BD31-4B8C-83A1-F6EECF244321}">
                <p14:modId xmlns:p14="http://schemas.microsoft.com/office/powerpoint/2010/main" val="3774351769"/>
              </p:ext>
            </p:extLst>
          </p:nvPr>
        </p:nvGraphicFramePr>
        <p:xfrm>
          <a:off x="-336185" y="1128058"/>
          <a:ext cx="12416715" cy="52779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3637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9C22-DBCD-4357-823A-D0C13A5A795D}"/>
              </a:ext>
            </a:extLst>
          </p:cNvPr>
          <p:cNvSpPr>
            <a:spLocks noGrp="1"/>
          </p:cNvSpPr>
          <p:nvPr>
            <p:ph type="title"/>
          </p:nvPr>
        </p:nvSpPr>
        <p:spPr/>
        <p:txBody>
          <a:bodyPr/>
          <a:lstStyle/>
          <a:p>
            <a:r>
              <a:rPr lang="en-US" dirty="0"/>
              <a:t>Pharmacology of classic psychedelics</a:t>
            </a:r>
          </a:p>
        </p:txBody>
      </p:sp>
      <p:sp>
        <p:nvSpPr>
          <p:cNvPr id="3" name="Content Placeholder 2">
            <a:extLst>
              <a:ext uri="{FF2B5EF4-FFF2-40B4-BE49-F238E27FC236}">
                <a16:creationId xmlns:a16="http://schemas.microsoft.com/office/drawing/2014/main" id="{BC86A40F-7ACB-491F-A6F8-D845439C2549}"/>
              </a:ext>
            </a:extLst>
          </p:cNvPr>
          <p:cNvSpPr>
            <a:spLocks noGrp="1"/>
          </p:cNvSpPr>
          <p:nvPr>
            <p:ph idx="1"/>
          </p:nvPr>
        </p:nvSpPr>
        <p:spPr>
          <a:xfrm>
            <a:off x="524436" y="1690688"/>
            <a:ext cx="11322424" cy="3760693"/>
          </a:xfrm>
        </p:spPr>
        <p:txBody>
          <a:bodyPr>
            <a:normAutofit/>
          </a:bodyPr>
          <a:lstStyle/>
          <a:p>
            <a:r>
              <a:rPr lang="en-US" sz="2400" dirty="0"/>
              <a:t>5-HT2A agonists</a:t>
            </a:r>
          </a:p>
          <a:p>
            <a:endParaRPr lang="en-US" sz="2400" dirty="0"/>
          </a:p>
          <a:p>
            <a:r>
              <a:rPr lang="en-US" sz="2400" dirty="0"/>
              <a:t>Affinity at 5-HT2A receptor correlates with potency</a:t>
            </a:r>
          </a:p>
          <a:p>
            <a:endParaRPr lang="en-US" sz="2400" dirty="0"/>
          </a:p>
          <a:p>
            <a:r>
              <a:rPr lang="en-US" sz="2400" dirty="0"/>
              <a:t>5-HT2A antagonists blocks all effects</a:t>
            </a:r>
          </a:p>
          <a:p>
            <a:endParaRPr lang="en-US" sz="2400" dirty="0"/>
          </a:p>
          <a:p>
            <a:pPr>
              <a:spcBef>
                <a:spcPts val="600"/>
              </a:spcBef>
            </a:pPr>
            <a:r>
              <a:rPr lang="en-US" sz="2400" dirty="0"/>
              <a:t>5-HT2A maximally expressed in cerebral cortex, particularly dense in the visual and association cortices</a:t>
            </a:r>
          </a:p>
        </p:txBody>
      </p:sp>
    </p:spTree>
    <p:extLst>
      <p:ext uri="{BB962C8B-B14F-4D97-AF65-F5344CB8AC3E}">
        <p14:creationId xmlns:p14="http://schemas.microsoft.com/office/powerpoint/2010/main" val="1771937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9C22-DBCD-4357-823A-D0C13A5A795D}"/>
              </a:ext>
            </a:extLst>
          </p:cNvPr>
          <p:cNvSpPr>
            <a:spLocks noGrp="1"/>
          </p:cNvSpPr>
          <p:nvPr>
            <p:ph type="title"/>
          </p:nvPr>
        </p:nvSpPr>
        <p:spPr>
          <a:xfrm>
            <a:off x="838200" y="365125"/>
            <a:ext cx="10515600" cy="707199"/>
          </a:xfrm>
        </p:spPr>
        <p:txBody>
          <a:bodyPr>
            <a:normAutofit/>
          </a:bodyPr>
          <a:lstStyle/>
          <a:p>
            <a:r>
              <a:rPr lang="en-US" sz="4000" dirty="0"/>
              <a:t>Pharmacology of other psychedelics</a:t>
            </a:r>
          </a:p>
        </p:txBody>
      </p:sp>
      <p:sp>
        <p:nvSpPr>
          <p:cNvPr id="3" name="Content Placeholder 2">
            <a:extLst>
              <a:ext uri="{FF2B5EF4-FFF2-40B4-BE49-F238E27FC236}">
                <a16:creationId xmlns:a16="http://schemas.microsoft.com/office/drawing/2014/main" id="{BC86A40F-7ACB-491F-A6F8-D845439C2549}"/>
              </a:ext>
            </a:extLst>
          </p:cNvPr>
          <p:cNvSpPr>
            <a:spLocks noGrp="1"/>
          </p:cNvSpPr>
          <p:nvPr>
            <p:ph idx="1"/>
          </p:nvPr>
        </p:nvSpPr>
        <p:spPr>
          <a:xfrm>
            <a:off x="3155985" y="1280159"/>
            <a:ext cx="7666137" cy="4625263"/>
          </a:xfrm>
        </p:spPr>
        <p:txBody>
          <a:bodyPr>
            <a:normAutofit fontScale="92500" lnSpcReduction="20000"/>
          </a:bodyPr>
          <a:lstStyle/>
          <a:p>
            <a:r>
              <a:rPr lang="en-US" sz="2400" dirty="0"/>
              <a:t>Ketamine/PCP</a:t>
            </a:r>
          </a:p>
          <a:p>
            <a:pPr lvl="1"/>
            <a:r>
              <a:rPr lang="en-US" sz="2000" dirty="0"/>
              <a:t>NMDA-antagonist</a:t>
            </a:r>
          </a:p>
          <a:p>
            <a:pPr lvl="1"/>
            <a:endParaRPr lang="en-US" sz="2000" dirty="0"/>
          </a:p>
          <a:p>
            <a:pPr lvl="1"/>
            <a:endParaRPr lang="en-US" sz="2000" dirty="0"/>
          </a:p>
          <a:p>
            <a:r>
              <a:rPr lang="en-US" sz="2400" dirty="0"/>
              <a:t>MDMA</a:t>
            </a:r>
          </a:p>
          <a:p>
            <a:pPr lvl="1"/>
            <a:r>
              <a:rPr lang="en-US" sz="2000" dirty="0"/>
              <a:t>Increased serotonin release and reuptake inhibition</a:t>
            </a:r>
          </a:p>
          <a:p>
            <a:pPr lvl="1"/>
            <a:endParaRPr lang="en-US" sz="2000" dirty="0"/>
          </a:p>
          <a:p>
            <a:pPr lvl="1"/>
            <a:endParaRPr lang="en-US" sz="2000" dirty="0"/>
          </a:p>
          <a:p>
            <a:r>
              <a:rPr lang="en-US" sz="2400" dirty="0"/>
              <a:t>Salvia </a:t>
            </a:r>
            <a:r>
              <a:rPr lang="en-US" sz="2400" dirty="0" err="1"/>
              <a:t>divinorum</a:t>
            </a:r>
            <a:r>
              <a:rPr lang="en-US" sz="2400" dirty="0"/>
              <a:t> / Ibogaine</a:t>
            </a:r>
          </a:p>
          <a:p>
            <a:pPr lvl="1"/>
            <a:r>
              <a:rPr lang="en-US" sz="2000" dirty="0"/>
              <a:t>Kappa-opioid agonist</a:t>
            </a:r>
          </a:p>
          <a:p>
            <a:pPr lvl="1"/>
            <a:endParaRPr lang="en-US" sz="2000" dirty="0"/>
          </a:p>
          <a:p>
            <a:pPr lvl="1"/>
            <a:endParaRPr lang="en-US" sz="2000" dirty="0"/>
          </a:p>
          <a:p>
            <a:r>
              <a:rPr lang="en-US" sz="2400" dirty="0"/>
              <a:t>Deliriants</a:t>
            </a:r>
          </a:p>
          <a:p>
            <a:pPr lvl="1"/>
            <a:r>
              <a:rPr lang="en-US" sz="2000" dirty="0"/>
              <a:t>Anti-cholinergic (scopolamine)</a:t>
            </a:r>
          </a:p>
          <a:p>
            <a:pPr lvl="1"/>
            <a:r>
              <a:rPr lang="en-US" sz="2000" dirty="0"/>
              <a:t>GABA (</a:t>
            </a:r>
            <a:r>
              <a:rPr lang="en-US" sz="2000" dirty="0" err="1"/>
              <a:t>muscimol</a:t>
            </a:r>
            <a:r>
              <a:rPr lang="en-US" sz="2000" dirty="0"/>
              <a:t>)</a:t>
            </a:r>
          </a:p>
          <a:p>
            <a:pPr lvl="1"/>
            <a:endParaRPr lang="en-US" sz="2000" dirty="0"/>
          </a:p>
          <a:p>
            <a:endParaRPr lang="en-US" sz="2400" dirty="0"/>
          </a:p>
          <a:p>
            <a:endParaRPr lang="en-US" sz="2400" dirty="0"/>
          </a:p>
        </p:txBody>
      </p:sp>
      <p:pic>
        <p:nvPicPr>
          <p:cNvPr id="5" name="Picture 4" descr="A picture containing grass, food, metal, cooking&#10;&#10;Description automatically generated">
            <a:extLst>
              <a:ext uri="{FF2B5EF4-FFF2-40B4-BE49-F238E27FC236}">
                <a16:creationId xmlns:a16="http://schemas.microsoft.com/office/drawing/2014/main" id="{33CE3C1F-4929-465C-AD15-D4C12DCA67B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07515" y="2542410"/>
            <a:ext cx="1296942" cy="9844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descr="A close up of a green plant&#10;&#10;Description automatically generated">
            <a:extLst>
              <a:ext uri="{FF2B5EF4-FFF2-40B4-BE49-F238E27FC236}">
                <a16:creationId xmlns:a16="http://schemas.microsoft.com/office/drawing/2014/main" id="{2E2DF629-2861-4D61-952E-AFD88686ED2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73021" y="3800500"/>
            <a:ext cx="1296943" cy="9844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descr="A close up of a flower&#10;&#10;Description automatically generated">
            <a:extLst>
              <a:ext uri="{FF2B5EF4-FFF2-40B4-BE49-F238E27FC236}">
                <a16:creationId xmlns:a16="http://schemas.microsoft.com/office/drawing/2014/main" id="{AE846EA7-E3DE-4963-B841-466443343C07}"/>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t="-1" r="6586" b="39556"/>
          <a:stretch/>
        </p:blipFill>
        <p:spPr>
          <a:xfrm>
            <a:off x="1727852" y="5018842"/>
            <a:ext cx="1207620" cy="11761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descr="A close up of a bottle&#10;&#10;Description automatically generated">
            <a:extLst>
              <a:ext uri="{FF2B5EF4-FFF2-40B4-BE49-F238E27FC236}">
                <a16:creationId xmlns:a16="http://schemas.microsoft.com/office/drawing/2014/main" id="{F1690499-F13C-414E-B3FD-112D78EDA0BA}"/>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l="30000" r="34166" b="5556"/>
          <a:stretch/>
        </p:blipFill>
        <p:spPr>
          <a:xfrm>
            <a:off x="1707515" y="1368986"/>
            <a:ext cx="1227957" cy="9614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87338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a:xfrm>
            <a:off x="598394" y="407895"/>
            <a:ext cx="9612406" cy="838200"/>
          </a:xfrm>
        </p:spPr>
        <p:txBody>
          <a:bodyPr/>
          <a:lstStyle/>
          <a:p>
            <a:pPr eaLnBrk="1" hangingPunct="1"/>
            <a:r>
              <a:rPr lang="en-US" dirty="0">
                <a:latin typeface="+mn-ea"/>
                <a:ea typeface="+mn-ea"/>
              </a:rPr>
              <a:t>Psychological effects</a:t>
            </a:r>
          </a:p>
        </p:txBody>
      </p:sp>
      <p:sp>
        <p:nvSpPr>
          <p:cNvPr id="21507" name="Rectangle 3"/>
          <p:cNvSpPr>
            <a:spLocks noGrp="1" noChangeArrowheads="1"/>
          </p:cNvSpPr>
          <p:nvPr>
            <p:ph type="body" idx="1"/>
          </p:nvPr>
        </p:nvSpPr>
        <p:spPr>
          <a:xfrm>
            <a:off x="598394" y="1559858"/>
            <a:ext cx="11197366" cy="4148417"/>
          </a:xfrm>
        </p:spPr>
        <p:txBody>
          <a:bodyPr>
            <a:normAutofit fontScale="92500" lnSpcReduction="20000"/>
          </a:bodyPr>
          <a:lstStyle/>
          <a:p>
            <a:pPr>
              <a:lnSpc>
                <a:spcPct val="100000"/>
              </a:lnSpc>
              <a:spcBef>
                <a:spcPts val="600"/>
              </a:spcBef>
              <a:defRPr/>
            </a:pPr>
            <a:r>
              <a:rPr lang="en-US" sz="2400" dirty="0"/>
              <a:t>Often referred to as </a:t>
            </a:r>
            <a:r>
              <a:rPr lang="ja-JP" altLang="en-US" sz="2400" dirty="0"/>
              <a:t>“</a:t>
            </a:r>
            <a:r>
              <a:rPr lang="en-US" sz="2400" dirty="0"/>
              <a:t>tripping</a:t>
            </a:r>
            <a:r>
              <a:rPr lang="ja-JP" altLang="en-US" sz="2400" dirty="0"/>
              <a:t>”</a:t>
            </a:r>
            <a:endParaRPr lang="en-US" altLang="ja-JP" sz="2400" dirty="0"/>
          </a:p>
          <a:p>
            <a:pPr>
              <a:lnSpc>
                <a:spcPct val="100000"/>
              </a:lnSpc>
              <a:spcBef>
                <a:spcPts val="600"/>
              </a:spcBef>
              <a:defRPr/>
            </a:pPr>
            <a:r>
              <a:rPr lang="en-US" altLang="ja-JP" sz="2400" dirty="0"/>
              <a:t>Importance of “set” and “setting”</a:t>
            </a:r>
          </a:p>
          <a:p>
            <a:pPr lvl="1">
              <a:lnSpc>
                <a:spcPct val="100000"/>
              </a:lnSpc>
              <a:spcBef>
                <a:spcPts val="600"/>
              </a:spcBef>
              <a:defRPr/>
            </a:pPr>
            <a:r>
              <a:rPr lang="en-US" altLang="ja-JP" sz="2000" dirty="0"/>
              <a:t>Experience is highly dependent on both the psychological and physical context</a:t>
            </a:r>
          </a:p>
          <a:p>
            <a:pPr>
              <a:lnSpc>
                <a:spcPct val="100000"/>
              </a:lnSpc>
              <a:spcBef>
                <a:spcPts val="600"/>
              </a:spcBef>
              <a:defRPr/>
            </a:pPr>
            <a:r>
              <a:rPr lang="en-US" sz="2400" dirty="0"/>
              <a:t>Illusions / Hallucinations</a:t>
            </a:r>
          </a:p>
          <a:p>
            <a:pPr lvl="1">
              <a:lnSpc>
                <a:spcPct val="100000"/>
              </a:lnSpc>
              <a:spcBef>
                <a:spcPts val="600"/>
              </a:spcBef>
              <a:defRPr/>
            </a:pPr>
            <a:r>
              <a:rPr lang="en-US" sz="2000" dirty="0"/>
              <a:t>True hallucinations not common, both closed and open-eyed visuals</a:t>
            </a:r>
          </a:p>
          <a:p>
            <a:pPr>
              <a:spcBef>
                <a:spcPts val="600"/>
              </a:spcBef>
              <a:defRPr/>
            </a:pPr>
            <a:r>
              <a:rPr lang="en-US" sz="2400" dirty="0"/>
              <a:t>Alterations in mood </a:t>
            </a:r>
            <a:r>
              <a:rPr lang="en-US" dirty="0">
                <a:sym typeface="Wingdings" panose="05000000000000000000" pitchFamily="2" charset="2"/>
              </a:rPr>
              <a:t> ranging from euphoria to panic reactions or “bad trip”</a:t>
            </a:r>
            <a:endParaRPr lang="en-US" dirty="0"/>
          </a:p>
          <a:p>
            <a:pPr>
              <a:lnSpc>
                <a:spcPct val="100000"/>
              </a:lnSpc>
              <a:spcBef>
                <a:spcPts val="600"/>
              </a:spcBef>
              <a:defRPr/>
            </a:pPr>
            <a:r>
              <a:rPr lang="en-US" sz="2400" dirty="0"/>
              <a:t>Difficulty with concentration Distorted sense of time and space</a:t>
            </a:r>
          </a:p>
          <a:p>
            <a:pPr>
              <a:lnSpc>
                <a:spcPct val="100000"/>
              </a:lnSpc>
              <a:spcBef>
                <a:spcPts val="600"/>
              </a:spcBef>
              <a:defRPr/>
            </a:pPr>
            <a:r>
              <a:rPr lang="en-US" sz="2400" dirty="0"/>
              <a:t>Distortions in perception</a:t>
            </a:r>
          </a:p>
          <a:p>
            <a:pPr>
              <a:lnSpc>
                <a:spcPct val="100000"/>
              </a:lnSpc>
              <a:spcBef>
                <a:spcPts val="600"/>
              </a:spcBef>
              <a:defRPr/>
            </a:pPr>
            <a:r>
              <a:rPr lang="en-US" dirty="0"/>
              <a:t>Depersonalization, derealization</a:t>
            </a:r>
          </a:p>
          <a:p>
            <a:pPr>
              <a:lnSpc>
                <a:spcPct val="100000"/>
              </a:lnSpc>
              <a:spcBef>
                <a:spcPts val="600"/>
              </a:spcBef>
              <a:defRPr/>
            </a:pPr>
            <a:r>
              <a:rPr lang="en-US" dirty="0"/>
              <a:t>Sense of “losing oneself” </a:t>
            </a:r>
            <a:r>
              <a:rPr lang="en-US" dirty="0">
                <a:sym typeface="Wingdings" panose="05000000000000000000" pitchFamily="2" charset="2"/>
              </a:rPr>
              <a:t> ego loss</a:t>
            </a:r>
            <a:endParaRPr lang="en-US" sz="2400" dirty="0"/>
          </a:p>
          <a:p>
            <a:pPr>
              <a:lnSpc>
                <a:spcPct val="100000"/>
              </a:lnSpc>
              <a:spcBef>
                <a:spcPts val="600"/>
              </a:spcBef>
              <a:defRPr/>
            </a:pPr>
            <a:r>
              <a:rPr lang="en-US" sz="2400" dirty="0" err="1"/>
              <a:t>Synesthesias</a:t>
            </a:r>
            <a:endParaRPr lang="en-US" sz="2400" dirty="0"/>
          </a:p>
          <a:p>
            <a:pPr>
              <a:lnSpc>
                <a:spcPct val="100000"/>
              </a:lnSpc>
              <a:spcBef>
                <a:spcPts val="600"/>
              </a:spcBef>
              <a:defRPr/>
            </a:pPr>
            <a:r>
              <a:rPr lang="en-US" sz="2400" dirty="0"/>
              <a:t>Mystical-type experiences </a:t>
            </a:r>
            <a:r>
              <a:rPr lang="en-US" sz="2400" dirty="0">
                <a:sym typeface="Wingdings" panose="05000000000000000000" pitchFamily="2" charset="2"/>
              </a:rPr>
              <a:t> spiritual awakening?</a:t>
            </a:r>
            <a:endParaRPr lang="en-US" sz="2400" dirty="0"/>
          </a:p>
          <a:p>
            <a:pPr eaLnBrk="1" hangingPunct="1">
              <a:lnSpc>
                <a:spcPct val="100000"/>
              </a:lnSpc>
              <a:spcBef>
                <a:spcPts val="600"/>
              </a:spcBef>
              <a:defRPr/>
            </a:pPr>
            <a:endParaRPr lang="en-US" sz="2400" dirty="0"/>
          </a:p>
        </p:txBody>
      </p:sp>
    </p:spTree>
    <p:extLst>
      <p:ext uri="{BB962C8B-B14F-4D97-AF65-F5344CB8AC3E}">
        <p14:creationId xmlns:p14="http://schemas.microsoft.com/office/powerpoint/2010/main" val="1649371517"/>
      </p:ext>
    </p:extLst>
  </p:cSld>
  <p:clrMapOvr>
    <a:masterClrMapping/>
  </p:clrMapOvr>
</p:sld>
</file>

<file path=ppt/theme/theme1.xml><?xml version="1.0" encoding="utf-8"?>
<a:theme xmlns:a="http://schemas.openxmlformats.org/drawingml/2006/main" name="APM template">
  <a:themeElements>
    <a:clrScheme name="Custom 15">
      <a:dk1>
        <a:sysClr val="windowText" lastClr="000000"/>
      </a:dk1>
      <a:lt1>
        <a:sysClr val="window" lastClr="FFFFFF"/>
      </a:lt1>
      <a:dk2>
        <a:srgbClr val="1F497D"/>
      </a:dk2>
      <a:lt2>
        <a:srgbClr val="EEECE1"/>
      </a:lt2>
      <a:accent1>
        <a:srgbClr val="CCCC33"/>
      </a:accent1>
      <a:accent2>
        <a:srgbClr val="0066CC"/>
      </a:accent2>
      <a:accent3>
        <a:srgbClr val="3399CC"/>
      </a:accent3>
      <a:accent4>
        <a:srgbClr val="99CC66"/>
      </a:accent4>
      <a:accent5>
        <a:srgbClr val="666666"/>
      </a:accent5>
      <a:accent6>
        <a:srgbClr val="31859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B2C9C77E-7F59-4562-AC6A-C6F3C96BAC6A}" vid="{B8FB10BF-8001-47BC-9267-63EA1BB6F6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81B7F35BAB62E459D559428A31CA9C2" ma:contentTypeVersion="17" ma:contentTypeDescription="Create a new document." ma:contentTypeScope="" ma:versionID="493f2d6b807df0935bed6656de074bef">
  <xsd:schema xmlns:xsd="http://www.w3.org/2001/XMLSchema" xmlns:xs="http://www.w3.org/2001/XMLSchema" xmlns:p="http://schemas.microsoft.com/office/2006/metadata/properties" xmlns:ns1="http://schemas.microsoft.com/sharepoint/v3" xmlns:ns2="7f3cf475-0395-4332-a22f-87d7b85be7f2" xmlns:ns3="d5af13c4-72b1-41c9-8507-7e9ed24d93ac" targetNamespace="http://schemas.microsoft.com/office/2006/metadata/properties" ma:root="true" ma:fieldsID="a1dce2381ccd3c7c0a6efa79122b1529" ns1:_="" ns2:_="" ns3:_="">
    <xsd:import namespace="http://schemas.microsoft.com/sharepoint/v3"/>
    <xsd:import namespace="7f3cf475-0395-4332-a22f-87d7b85be7f2"/>
    <xsd:import namespace="d5af13c4-72b1-41c9-8507-7e9ed24d93ac"/>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1:_ip_UnifiedCompliancePolicyProperties" minOccurs="0"/>
                <xsd:element ref="ns1:_ip_UnifiedCompliancePolicyUIAc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f3cf475-0395-4332-a22f-87d7b85be7f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5af13c4-72b1-41c9-8507-7e9ed24d93ac"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F9EE7F-82E1-4A4A-ACA8-B0A781BE4987}">
  <ds:schemaRefs>
    <ds:schemaRef ds:uri="http://schemas.microsoft.com/sharepoint/v3/contenttype/forms"/>
  </ds:schemaRefs>
</ds:datastoreItem>
</file>

<file path=customXml/itemProps2.xml><?xml version="1.0" encoding="utf-8"?>
<ds:datastoreItem xmlns:ds="http://schemas.openxmlformats.org/officeDocument/2006/customXml" ds:itemID="{6360AA4B-0C74-43BA-862E-50B2110804B8}">
  <ds:schemaRefs>
    <ds:schemaRef ds:uri="http://www.w3.org/XML/1998/namespace"/>
    <ds:schemaRef ds:uri="http://schemas.microsoft.com/office/infopath/2007/PartnerControls"/>
    <ds:schemaRef ds:uri="http://purl.org/dc/dcmitype/"/>
    <ds:schemaRef ds:uri="http://schemas.microsoft.com/office/2006/documentManagement/types"/>
    <ds:schemaRef ds:uri="d5af13c4-72b1-41c9-8507-7e9ed24d93ac"/>
    <ds:schemaRef ds:uri="http://purl.org/dc/elements/1.1/"/>
    <ds:schemaRef ds:uri="http://purl.org/dc/terms/"/>
    <ds:schemaRef ds:uri="http://schemas.microsoft.com/office/2006/metadata/properties"/>
    <ds:schemaRef ds:uri="7f3cf475-0395-4332-a22f-87d7b85be7f2"/>
    <ds:schemaRef ds:uri="http://schemas.openxmlformats.org/package/2006/metadata/core-properties"/>
    <ds:schemaRef ds:uri="http://schemas.microsoft.com/sharepoint/v3"/>
  </ds:schemaRefs>
</ds:datastoreItem>
</file>

<file path=customXml/itemProps3.xml><?xml version="1.0" encoding="utf-8"?>
<ds:datastoreItem xmlns:ds="http://schemas.openxmlformats.org/officeDocument/2006/customXml" ds:itemID="{FF9DFF95-2760-4E94-A17F-8529760327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f3cf475-0395-4332-a22f-87d7b85be7f2"/>
    <ds:schemaRef ds:uri="d5af13c4-72b1-41c9-8507-7e9ed24d93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ACLP_template</Template>
  <TotalTime>330</TotalTime>
  <Words>2185</Words>
  <Application>Microsoft Office PowerPoint</Application>
  <PresentationFormat>Widescreen</PresentationFormat>
  <Paragraphs>300</Paragraphs>
  <Slides>35</Slides>
  <Notes>22</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Helvetica Neue Light</vt:lpstr>
      <vt:lpstr>Lucida Grande</vt:lpstr>
      <vt:lpstr>Arial</vt:lpstr>
      <vt:lpstr>Arial Nova</vt:lpstr>
      <vt:lpstr>Arial Nova Light</vt:lpstr>
      <vt:lpstr>Calibri</vt:lpstr>
      <vt:lpstr>Wingdings</vt:lpstr>
      <vt:lpstr>APM template</vt:lpstr>
      <vt:lpstr>Psychedelics and substance use disorders</vt:lpstr>
      <vt:lpstr>CLP 2021 Disclosure: Joji Suzuki, MD</vt:lpstr>
      <vt:lpstr>Psychedelics (or Hallucinogens) are the 3rd most used class of drugs in the general population</vt:lpstr>
      <vt:lpstr>Increasing use of LSD and psilocybin in the general population</vt:lpstr>
      <vt:lpstr>But the relative harm may be less compared to other substances</vt:lpstr>
      <vt:lpstr>What are psychedelics aka hallucinogens?</vt:lpstr>
      <vt:lpstr>Pharmacology of classic psychedelics</vt:lpstr>
      <vt:lpstr>Pharmacology of other psychedelics</vt:lpstr>
      <vt:lpstr>Psychological effects</vt:lpstr>
      <vt:lpstr>Biological effects</vt:lpstr>
      <vt:lpstr>Classic psychedelics and ketamine may enhance neuroplasticity</vt:lpstr>
      <vt:lpstr>Psychedelics disrupt the default mode network (DMN)</vt:lpstr>
      <vt:lpstr>PowerPoint Presentation</vt:lpstr>
      <vt:lpstr>Bill Wilson and his experience with psychedelics</vt:lpstr>
      <vt:lpstr>Hallucinogen-related disorders in DSM5</vt:lpstr>
      <vt:lpstr>Hallucinogen Intoxication</vt:lpstr>
      <vt:lpstr>Hallucinogen intoxication</vt:lpstr>
      <vt:lpstr>Review of the literature of NBOMe associated toxicity</vt:lpstr>
      <vt:lpstr>Hallucinogen use disorder</vt:lpstr>
      <vt:lpstr>Hallucinogen persisting perceptual disorder (HPPD)</vt:lpstr>
      <vt:lpstr>Hallucinogen persisting perceptual disorder (HPPD)</vt:lpstr>
      <vt:lpstr>Hallucinogen induced psychotic disorder</vt:lpstr>
      <vt:lpstr>Therapeutic use of psychedelics for substance use disorders?</vt:lpstr>
      <vt:lpstr>LSD for alcohol use disorder</vt:lpstr>
      <vt:lpstr>LSD for alcohol use disorder</vt:lpstr>
      <vt:lpstr>LSD for opioid use disorder</vt:lpstr>
      <vt:lpstr>Psilocybin for tobacco use disorder</vt:lpstr>
      <vt:lpstr>Psilocybin for alcohol use disorder</vt:lpstr>
      <vt:lpstr>Ketamine for cocaine use disorder</vt:lpstr>
      <vt:lpstr>Ketamine for alcohol use disorder</vt:lpstr>
      <vt:lpstr>Summary of studies so far on psychedelics for SUD</vt:lpstr>
      <vt:lpstr>The role of therapy in treating SUDs with psychedelics</vt:lpstr>
      <vt:lpstr>What does this all mean for CL psychiatrists?</vt:lpstr>
      <vt:lpstr>PowerPoint Presentation</vt:lpstr>
      <vt:lpstr>Reasons for seeking medical care </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Riester</dc:creator>
  <cp:lastModifiedBy>Joji Suzuki</cp:lastModifiedBy>
  <cp:revision>48</cp:revision>
  <dcterms:created xsi:type="dcterms:W3CDTF">2020-09-23T18:24:29Z</dcterms:created>
  <dcterms:modified xsi:type="dcterms:W3CDTF">2021-10-13T17:17:01Z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0x010100381B7F35BAB62E459D559428A31CA9C2</vt:lpwstr>
  </property>
</Properties>
</file>