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9" r:id="rId6"/>
    <p:sldId id="671" r:id="rId7"/>
    <p:sldId id="672" r:id="rId8"/>
    <p:sldId id="1431" r:id="rId9"/>
    <p:sldId id="662" r:id="rId10"/>
    <p:sldId id="303" r:id="rId11"/>
    <p:sldId id="1425" r:id="rId12"/>
    <p:sldId id="461" r:id="rId13"/>
    <p:sldId id="1430" r:id="rId14"/>
    <p:sldId id="1432" r:id="rId15"/>
    <p:sldId id="1427" r:id="rId16"/>
    <p:sldId id="661" r:id="rId17"/>
    <p:sldId id="660" r:id="rId18"/>
    <p:sldId id="663" r:id="rId19"/>
    <p:sldId id="354" r:id="rId20"/>
    <p:sldId id="665" r:id="rId21"/>
    <p:sldId id="336" r:id="rId22"/>
    <p:sldId id="344" r:id="rId23"/>
    <p:sldId id="1424" r:id="rId24"/>
    <p:sldId id="1429" r:id="rId25"/>
    <p:sldId id="434" r:id="rId26"/>
    <p:sldId id="142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8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DE"/>
    <a:srgbClr val="81D297"/>
    <a:srgbClr val="177D38"/>
    <a:srgbClr val="66A677"/>
    <a:srgbClr val="105A25"/>
    <a:srgbClr val="3891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22" autoAdjust="0"/>
    <p:restoredTop sz="94660"/>
  </p:normalViewPr>
  <p:slideViewPr>
    <p:cSldViewPr snapToGrid="0" snapToObjects="1" showGuides="1">
      <p:cViewPr varScale="1">
        <p:scale>
          <a:sx n="81" d="100"/>
          <a:sy n="81" d="100"/>
        </p:scale>
        <p:origin x="96" y="294"/>
      </p:cViewPr>
      <p:guideLst>
        <p:guide orient="horz" pos="4228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3398EB-943F-B342-BDF6-10918EF12A9A}" type="doc">
      <dgm:prSet loTypeId="urn:microsoft.com/office/officeart/2005/8/layout/radial5" loCatId="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C20C5CB-FA77-E049-A7E8-AD2BDF40B393}">
      <dgm:prSet phldrT="[Text]" custT="1"/>
      <dgm:spPr/>
      <dgm:t>
        <a:bodyPr/>
        <a:lstStyle/>
        <a:p>
          <a:r>
            <a:rPr lang="en-US" sz="2000" b="0" i="0" dirty="0">
              <a:latin typeface="Helvetica Neue Light"/>
              <a:cs typeface="Helvetica Neue Light"/>
            </a:rPr>
            <a:t>Poor pain control</a:t>
          </a:r>
        </a:p>
      </dgm:t>
    </dgm:pt>
    <dgm:pt modelId="{22AB63AD-6109-6F4F-86B4-F4950DD48EE5}" type="parTrans" cxnId="{E601DC46-C40A-C64C-A5B5-7ECD0A5081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EF3742C-9EB3-7E48-A5DA-0754BA724A09}" type="sibTrans" cxnId="{E601DC46-C40A-C64C-A5B5-7ECD0A50813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83D9C85-A32D-AD42-BCFF-834B9B575DE8}">
      <dgm:prSet phldrT="[Text]" custT="1"/>
      <dgm:spPr/>
      <dgm:t>
        <a:bodyPr/>
        <a:lstStyle/>
        <a:p>
          <a:r>
            <a:rPr lang="en-US" sz="2000" b="0" i="0" dirty="0">
              <a:latin typeface="Helvetica Neue Light"/>
              <a:cs typeface="Helvetica Neue Light"/>
            </a:rPr>
            <a:t>Tolerance</a:t>
          </a:r>
        </a:p>
      </dgm:t>
    </dgm:pt>
    <dgm:pt modelId="{37937A94-BD66-8D40-91CE-EC0161521F7D}" type="parTrans" cxnId="{B8BECA81-62E6-0D44-9193-589BEEC802EC}">
      <dgm:prSet custT="1"/>
      <dgm:spPr/>
      <dgm:t>
        <a:bodyPr/>
        <a:lstStyle/>
        <a:p>
          <a:endParaRPr lang="en-US" sz="2000" b="0" i="0" dirty="0">
            <a:solidFill>
              <a:schemeClr val="tx1"/>
            </a:solidFill>
            <a:latin typeface="Helvetica Neue Light"/>
            <a:cs typeface="Helvetica Neue Light"/>
          </a:endParaRPr>
        </a:p>
      </dgm:t>
    </dgm:pt>
    <dgm:pt modelId="{85D2BC85-B35D-B742-A30C-6C85C79BFC9F}" type="sibTrans" cxnId="{B8BECA81-62E6-0D44-9193-589BEEC802E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67F48C-1B84-694D-8A32-E945440756F4}">
      <dgm:prSet phldrT="[Text]" custT="1"/>
      <dgm:spPr/>
      <dgm:t>
        <a:bodyPr/>
        <a:lstStyle/>
        <a:p>
          <a:r>
            <a:rPr lang="en-US" sz="2000" b="0" i="0" dirty="0">
              <a:latin typeface="Helvetica Neue Light"/>
              <a:cs typeface="Helvetica Neue Light"/>
            </a:rPr>
            <a:t>Withdrawal</a:t>
          </a:r>
        </a:p>
      </dgm:t>
    </dgm:pt>
    <dgm:pt modelId="{EE52A958-476F-A440-8D86-90D52B3AB1B8}" type="parTrans" cxnId="{2E37E75A-8613-9D4B-BFDD-63531D5CEA06}">
      <dgm:prSet custT="1"/>
      <dgm:spPr/>
      <dgm:t>
        <a:bodyPr/>
        <a:lstStyle/>
        <a:p>
          <a:endParaRPr lang="en-US" sz="2000" b="0" i="0" dirty="0">
            <a:solidFill>
              <a:schemeClr val="tx1"/>
            </a:solidFill>
            <a:latin typeface="Helvetica Neue Light"/>
            <a:cs typeface="Helvetica Neue Light"/>
          </a:endParaRPr>
        </a:p>
      </dgm:t>
    </dgm:pt>
    <dgm:pt modelId="{5440B277-57D6-8749-8EC7-20485E88E27D}" type="sibTrans" cxnId="{2E37E75A-8613-9D4B-BFDD-63531D5CEA06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18556D2-7F66-4E4A-8362-8C8B3B7F6506}">
      <dgm:prSet phldrT="[Text]" custT="1"/>
      <dgm:spPr/>
      <dgm:t>
        <a:bodyPr/>
        <a:lstStyle/>
        <a:p>
          <a:r>
            <a:rPr lang="en-US" sz="2000" b="0" i="0" dirty="0">
              <a:latin typeface="Helvetica Neue Light"/>
              <a:cs typeface="Helvetica Neue Light"/>
            </a:rPr>
            <a:t>Fear of honest disclosure</a:t>
          </a:r>
        </a:p>
      </dgm:t>
    </dgm:pt>
    <dgm:pt modelId="{17E8957B-D27A-9347-AC60-3AC108C6B621}" type="parTrans" cxnId="{BED4287D-1D46-DA43-97C1-B825BF965FF7}">
      <dgm:prSet custT="1"/>
      <dgm:spPr/>
      <dgm:t>
        <a:bodyPr/>
        <a:lstStyle/>
        <a:p>
          <a:endParaRPr lang="en-US" sz="2000" b="0" i="0" dirty="0">
            <a:solidFill>
              <a:schemeClr val="tx1"/>
            </a:solidFill>
            <a:latin typeface="Helvetica Neue Light"/>
            <a:cs typeface="Helvetica Neue Light"/>
          </a:endParaRPr>
        </a:p>
      </dgm:t>
    </dgm:pt>
    <dgm:pt modelId="{7CAF453A-E328-734B-8268-215CBD2690C0}" type="sibTrans" cxnId="{BED4287D-1D46-DA43-97C1-B825BF965FF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7F93A72-3A09-4FA6-86E0-D9239A2E38C6}">
      <dgm:prSet phldrT="[Text]" custT="1"/>
      <dgm:spPr/>
      <dgm:t>
        <a:bodyPr/>
        <a:lstStyle/>
        <a:p>
          <a:r>
            <a:rPr lang="en-US" sz="1900" b="0" i="0" dirty="0">
              <a:latin typeface="Helvetica Neue Light"/>
              <a:cs typeface="Helvetica Neue Light"/>
            </a:rPr>
            <a:t>Hyperalgesia</a:t>
          </a:r>
        </a:p>
      </dgm:t>
    </dgm:pt>
    <dgm:pt modelId="{3E6C1CD7-A9C9-44EE-9889-AED2A69EFDDD}" type="parTrans" cxnId="{3C9533CB-B9FE-4A6F-ADDE-8CA337BF2769}">
      <dgm:prSet custT="1"/>
      <dgm:spPr/>
      <dgm:t>
        <a:bodyPr/>
        <a:lstStyle/>
        <a:p>
          <a:endParaRPr lang="en-US" sz="2000"/>
        </a:p>
      </dgm:t>
    </dgm:pt>
    <dgm:pt modelId="{6437A186-B813-4C58-9451-848F23998E5E}" type="sibTrans" cxnId="{3C9533CB-B9FE-4A6F-ADDE-8CA337BF2769}">
      <dgm:prSet/>
      <dgm:spPr/>
      <dgm:t>
        <a:bodyPr/>
        <a:lstStyle/>
        <a:p>
          <a:endParaRPr lang="en-US"/>
        </a:p>
      </dgm:t>
    </dgm:pt>
    <dgm:pt modelId="{0B3E778C-1DD4-564D-8922-B965F206BBAE}" type="pres">
      <dgm:prSet presAssocID="{513398EB-943F-B342-BDF6-10918EF12A9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8B236E-6588-F647-AA32-FCBCEF595DDA}" type="pres">
      <dgm:prSet presAssocID="{AC20C5CB-FA77-E049-A7E8-AD2BDF40B393}" presName="centerShape" presStyleLbl="node0" presStyleIdx="0" presStyleCnt="1" custLinFactNeighborX="-2277"/>
      <dgm:spPr/>
      <dgm:t>
        <a:bodyPr/>
        <a:lstStyle/>
        <a:p>
          <a:endParaRPr lang="en-US"/>
        </a:p>
      </dgm:t>
    </dgm:pt>
    <dgm:pt modelId="{33CF49CA-025B-0445-84B2-3E5AE4F41C7E}" type="pres">
      <dgm:prSet presAssocID="{37937A94-BD66-8D40-91CE-EC0161521F7D}" presName="parTrans" presStyleLbl="sibTrans2D1" presStyleIdx="0" presStyleCnt="4" custAng="10800000" custLinFactNeighborY="0"/>
      <dgm:spPr/>
      <dgm:t>
        <a:bodyPr/>
        <a:lstStyle/>
        <a:p>
          <a:endParaRPr lang="en-US"/>
        </a:p>
      </dgm:t>
    </dgm:pt>
    <dgm:pt modelId="{5256E2FE-30F8-484C-9682-3A5A7FF3FC29}" type="pres">
      <dgm:prSet presAssocID="{37937A94-BD66-8D40-91CE-EC0161521F7D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D84933B-172E-7A4C-8B6A-039DB9F20F88}" type="pres">
      <dgm:prSet presAssocID="{183D9C85-A32D-AD42-BCFF-834B9B575DE8}" presName="node" presStyleLbl="node1" presStyleIdx="0" presStyleCnt="4" custScaleX="130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8E16F-A7DA-5848-9E3E-4B6BCB8A7033}" type="pres">
      <dgm:prSet presAssocID="{EE52A958-476F-A440-8D86-90D52B3AB1B8}" presName="parTrans" presStyleLbl="sibTrans2D1" presStyleIdx="1" presStyleCnt="4" custAng="10800000" custScaleX="142954" custScaleY="94017"/>
      <dgm:spPr/>
      <dgm:t>
        <a:bodyPr/>
        <a:lstStyle/>
        <a:p>
          <a:endParaRPr lang="en-US"/>
        </a:p>
      </dgm:t>
    </dgm:pt>
    <dgm:pt modelId="{4048C174-8FF5-894D-82C4-D4C5A2F33E07}" type="pres">
      <dgm:prSet presAssocID="{EE52A958-476F-A440-8D86-90D52B3AB1B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1489A36-2C07-9847-A6B3-369BD6B368DD}" type="pres">
      <dgm:prSet presAssocID="{8667F48C-1B84-694D-8A32-E945440756F4}" presName="node" presStyleLbl="node1" presStyleIdx="1" presStyleCnt="4" custScaleX="134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DD096-3172-9441-AA80-301A687D194D}" type="pres">
      <dgm:prSet presAssocID="{17E8957B-D27A-9347-AC60-3AC108C6B621}" presName="parTrans" presStyleLbl="sibTrans2D1" presStyleIdx="2" presStyleCnt="4" custAng="10582812" custScaleX="122481" custScaleY="81140"/>
      <dgm:spPr/>
      <dgm:t>
        <a:bodyPr/>
        <a:lstStyle/>
        <a:p>
          <a:endParaRPr lang="en-US"/>
        </a:p>
      </dgm:t>
    </dgm:pt>
    <dgm:pt modelId="{799FD1D4-8D76-AF4D-9779-1114339F001D}" type="pres">
      <dgm:prSet presAssocID="{17E8957B-D27A-9347-AC60-3AC108C6B62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82AC7013-B046-9449-AB8A-33817B4934E5}" type="pres">
      <dgm:prSet presAssocID="{218556D2-7F66-4E4A-8362-8C8B3B7F6506}" presName="node" presStyleLbl="node1" presStyleIdx="2" presStyleCnt="4" custScaleX="137658" custRadScaleRad="100091" custRadScaleInc="54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37D68-D3C4-41DE-828C-8D4E402856DC}" type="pres">
      <dgm:prSet presAssocID="{3E6C1CD7-A9C9-44EE-9889-AED2A69EFDDD}" presName="parTrans" presStyleLbl="sibTrans2D1" presStyleIdx="3" presStyleCnt="4" custAng="11000043"/>
      <dgm:spPr/>
      <dgm:t>
        <a:bodyPr/>
        <a:lstStyle/>
        <a:p>
          <a:endParaRPr lang="en-US"/>
        </a:p>
      </dgm:t>
    </dgm:pt>
    <dgm:pt modelId="{08A1BB11-A0CC-458B-A286-3A010D7EB40D}" type="pres">
      <dgm:prSet presAssocID="{3E6C1CD7-A9C9-44EE-9889-AED2A69EFDD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32CA8EC5-0449-422C-9B05-887431A3D694}" type="pres">
      <dgm:prSet presAssocID="{07F93A72-3A09-4FA6-86E0-D9239A2E38C6}" presName="node" presStyleLbl="node1" presStyleIdx="3" presStyleCnt="4" custScaleX="151339" custRadScaleRad="118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8C9E05-B28D-43BD-8B79-F832C9E9A0AF}" type="presOf" srcId="{3E6C1CD7-A9C9-44EE-9889-AED2A69EFDDD}" destId="{08A1BB11-A0CC-458B-A286-3A010D7EB40D}" srcOrd="1" destOrd="0" presId="urn:microsoft.com/office/officeart/2005/8/layout/radial5"/>
    <dgm:cxn modelId="{B8BECA81-62E6-0D44-9193-589BEEC802EC}" srcId="{AC20C5CB-FA77-E049-A7E8-AD2BDF40B393}" destId="{183D9C85-A32D-AD42-BCFF-834B9B575DE8}" srcOrd="0" destOrd="0" parTransId="{37937A94-BD66-8D40-91CE-EC0161521F7D}" sibTransId="{85D2BC85-B35D-B742-A30C-6C85C79BFC9F}"/>
    <dgm:cxn modelId="{3C9533CB-B9FE-4A6F-ADDE-8CA337BF2769}" srcId="{AC20C5CB-FA77-E049-A7E8-AD2BDF40B393}" destId="{07F93A72-3A09-4FA6-86E0-D9239A2E38C6}" srcOrd="3" destOrd="0" parTransId="{3E6C1CD7-A9C9-44EE-9889-AED2A69EFDDD}" sibTransId="{6437A186-B813-4C58-9451-848F23998E5E}"/>
    <dgm:cxn modelId="{EFDDFFFD-DD25-CB45-B999-994C23E0E8C0}" type="presOf" srcId="{183D9C85-A32D-AD42-BCFF-834B9B575DE8}" destId="{4D84933B-172E-7A4C-8B6A-039DB9F20F88}" srcOrd="0" destOrd="0" presId="urn:microsoft.com/office/officeart/2005/8/layout/radial5"/>
    <dgm:cxn modelId="{28390976-8CA1-9B40-8EF4-9F721FD29690}" type="presOf" srcId="{EE52A958-476F-A440-8D86-90D52B3AB1B8}" destId="{4048C174-8FF5-894D-82C4-D4C5A2F33E07}" srcOrd="1" destOrd="0" presId="urn:microsoft.com/office/officeart/2005/8/layout/radial5"/>
    <dgm:cxn modelId="{A5047989-21A0-4407-A8C6-F532418EEEA8}" type="presOf" srcId="{07F93A72-3A09-4FA6-86E0-D9239A2E38C6}" destId="{32CA8EC5-0449-422C-9B05-887431A3D694}" srcOrd="0" destOrd="0" presId="urn:microsoft.com/office/officeart/2005/8/layout/radial5"/>
    <dgm:cxn modelId="{14FC2DF3-4A20-D644-881B-2A0624519572}" type="presOf" srcId="{AC20C5CB-FA77-E049-A7E8-AD2BDF40B393}" destId="{318B236E-6588-F647-AA32-FCBCEF595DDA}" srcOrd="0" destOrd="0" presId="urn:microsoft.com/office/officeart/2005/8/layout/radial5"/>
    <dgm:cxn modelId="{F0C4AFFB-37F9-0146-BE74-3BB40E97E819}" type="presOf" srcId="{8667F48C-1B84-694D-8A32-E945440756F4}" destId="{D1489A36-2C07-9847-A6B3-369BD6B368DD}" srcOrd="0" destOrd="0" presId="urn:microsoft.com/office/officeart/2005/8/layout/radial5"/>
    <dgm:cxn modelId="{B53A8954-6A98-3746-A3FE-E1120C4566C3}" type="presOf" srcId="{218556D2-7F66-4E4A-8362-8C8B3B7F6506}" destId="{82AC7013-B046-9449-AB8A-33817B4934E5}" srcOrd="0" destOrd="0" presId="urn:microsoft.com/office/officeart/2005/8/layout/radial5"/>
    <dgm:cxn modelId="{BED4287D-1D46-DA43-97C1-B825BF965FF7}" srcId="{AC20C5CB-FA77-E049-A7E8-AD2BDF40B393}" destId="{218556D2-7F66-4E4A-8362-8C8B3B7F6506}" srcOrd="2" destOrd="0" parTransId="{17E8957B-D27A-9347-AC60-3AC108C6B621}" sibTransId="{7CAF453A-E328-734B-8268-215CBD2690C0}"/>
    <dgm:cxn modelId="{DB53406B-257C-9244-820E-B9A6D4559563}" type="presOf" srcId="{513398EB-943F-B342-BDF6-10918EF12A9A}" destId="{0B3E778C-1DD4-564D-8922-B965F206BBAE}" srcOrd="0" destOrd="0" presId="urn:microsoft.com/office/officeart/2005/8/layout/radial5"/>
    <dgm:cxn modelId="{C12FE16B-B0A3-43A5-957E-344852334D55}" type="presOf" srcId="{3E6C1CD7-A9C9-44EE-9889-AED2A69EFDDD}" destId="{BE337D68-D3C4-41DE-828C-8D4E402856DC}" srcOrd="0" destOrd="0" presId="urn:microsoft.com/office/officeart/2005/8/layout/radial5"/>
    <dgm:cxn modelId="{E601DC46-C40A-C64C-A5B5-7ECD0A508137}" srcId="{513398EB-943F-B342-BDF6-10918EF12A9A}" destId="{AC20C5CB-FA77-E049-A7E8-AD2BDF40B393}" srcOrd="0" destOrd="0" parTransId="{22AB63AD-6109-6F4F-86B4-F4950DD48EE5}" sibTransId="{5EF3742C-9EB3-7E48-A5DA-0754BA724A09}"/>
    <dgm:cxn modelId="{027C9F2A-0F9B-F941-8C51-D55D8C91788E}" type="presOf" srcId="{37937A94-BD66-8D40-91CE-EC0161521F7D}" destId="{33CF49CA-025B-0445-84B2-3E5AE4F41C7E}" srcOrd="0" destOrd="0" presId="urn:microsoft.com/office/officeart/2005/8/layout/radial5"/>
    <dgm:cxn modelId="{49321AD2-3247-7445-ABE2-7270A15817A6}" type="presOf" srcId="{EE52A958-476F-A440-8D86-90D52B3AB1B8}" destId="{15D8E16F-A7DA-5848-9E3E-4B6BCB8A7033}" srcOrd="0" destOrd="0" presId="urn:microsoft.com/office/officeart/2005/8/layout/radial5"/>
    <dgm:cxn modelId="{8548AA79-F918-984E-A865-740D971671C6}" type="presOf" srcId="{17E8957B-D27A-9347-AC60-3AC108C6B621}" destId="{799FD1D4-8D76-AF4D-9779-1114339F001D}" srcOrd="1" destOrd="0" presId="urn:microsoft.com/office/officeart/2005/8/layout/radial5"/>
    <dgm:cxn modelId="{2E37E75A-8613-9D4B-BFDD-63531D5CEA06}" srcId="{AC20C5CB-FA77-E049-A7E8-AD2BDF40B393}" destId="{8667F48C-1B84-694D-8A32-E945440756F4}" srcOrd="1" destOrd="0" parTransId="{EE52A958-476F-A440-8D86-90D52B3AB1B8}" sibTransId="{5440B277-57D6-8749-8EC7-20485E88E27D}"/>
    <dgm:cxn modelId="{01F1707D-3D57-0E41-B4AD-5CCB3B0B63FC}" type="presOf" srcId="{37937A94-BD66-8D40-91CE-EC0161521F7D}" destId="{5256E2FE-30F8-484C-9682-3A5A7FF3FC29}" srcOrd="1" destOrd="0" presId="urn:microsoft.com/office/officeart/2005/8/layout/radial5"/>
    <dgm:cxn modelId="{1A209D04-501C-1242-BAD8-812444771929}" type="presOf" srcId="{17E8957B-D27A-9347-AC60-3AC108C6B621}" destId="{199DD096-3172-9441-AA80-301A687D194D}" srcOrd="0" destOrd="0" presId="urn:microsoft.com/office/officeart/2005/8/layout/radial5"/>
    <dgm:cxn modelId="{B5E703E8-C382-654A-8A78-350FB3491FCE}" type="presParOf" srcId="{0B3E778C-1DD4-564D-8922-B965F206BBAE}" destId="{318B236E-6588-F647-AA32-FCBCEF595DDA}" srcOrd="0" destOrd="0" presId="urn:microsoft.com/office/officeart/2005/8/layout/radial5"/>
    <dgm:cxn modelId="{B05DF965-61E1-3F4B-A75E-C0069B5854BC}" type="presParOf" srcId="{0B3E778C-1DD4-564D-8922-B965F206BBAE}" destId="{33CF49CA-025B-0445-84B2-3E5AE4F41C7E}" srcOrd="1" destOrd="0" presId="urn:microsoft.com/office/officeart/2005/8/layout/radial5"/>
    <dgm:cxn modelId="{F2705341-400C-EE4A-9239-E814466AA057}" type="presParOf" srcId="{33CF49CA-025B-0445-84B2-3E5AE4F41C7E}" destId="{5256E2FE-30F8-484C-9682-3A5A7FF3FC29}" srcOrd="0" destOrd="0" presId="urn:microsoft.com/office/officeart/2005/8/layout/radial5"/>
    <dgm:cxn modelId="{670C5CF0-A239-D64D-91AD-5571FC86A8AE}" type="presParOf" srcId="{0B3E778C-1DD4-564D-8922-B965F206BBAE}" destId="{4D84933B-172E-7A4C-8B6A-039DB9F20F88}" srcOrd="2" destOrd="0" presId="urn:microsoft.com/office/officeart/2005/8/layout/radial5"/>
    <dgm:cxn modelId="{91F184B3-B090-EB45-9B0A-6DB7610B7369}" type="presParOf" srcId="{0B3E778C-1DD4-564D-8922-B965F206BBAE}" destId="{15D8E16F-A7DA-5848-9E3E-4B6BCB8A7033}" srcOrd="3" destOrd="0" presId="urn:microsoft.com/office/officeart/2005/8/layout/radial5"/>
    <dgm:cxn modelId="{CE421A2B-DAA2-E345-87C7-087CAD4E2737}" type="presParOf" srcId="{15D8E16F-A7DA-5848-9E3E-4B6BCB8A7033}" destId="{4048C174-8FF5-894D-82C4-D4C5A2F33E07}" srcOrd="0" destOrd="0" presId="urn:microsoft.com/office/officeart/2005/8/layout/radial5"/>
    <dgm:cxn modelId="{FA52B1C1-E96C-B54B-AC0F-562ED59BEEDA}" type="presParOf" srcId="{0B3E778C-1DD4-564D-8922-B965F206BBAE}" destId="{D1489A36-2C07-9847-A6B3-369BD6B368DD}" srcOrd="4" destOrd="0" presId="urn:microsoft.com/office/officeart/2005/8/layout/radial5"/>
    <dgm:cxn modelId="{B9419121-3492-A14F-AF53-5854ED84A382}" type="presParOf" srcId="{0B3E778C-1DD4-564D-8922-B965F206BBAE}" destId="{199DD096-3172-9441-AA80-301A687D194D}" srcOrd="5" destOrd="0" presId="urn:microsoft.com/office/officeart/2005/8/layout/radial5"/>
    <dgm:cxn modelId="{90113E06-7206-AD44-9A19-60FA3E201A76}" type="presParOf" srcId="{199DD096-3172-9441-AA80-301A687D194D}" destId="{799FD1D4-8D76-AF4D-9779-1114339F001D}" srcOrd="0" destOrd="0" presId="urn:microsoft.com/office/officeart/2005/8/layout/radial5"/>
    <dgm:cxn modelId="{D5146AA3-E2C1-5A4A-9C97-7B7CE74290A2}" type="presParOf" srcId="{0B3E778C-1DD4-564D-8922-B965F206BBAE}" destId="{82AC7013-B046-9449-AB8A-33817B4934E5}" srcOrd="6" destOrd="0" presId="urn:microsoft.com/office/officeart/2005/8/layout/radial5"/>
    <dgm:cxn modelId="{3BACF7CB-D921-4F20-AA41-324A8F2F5327}" type="presParOf" srcId="{0B3E778C-1DD4-564D-8922-B965F206BBAE}" destId="{BE337D68-D3C4-41DE-828C-8D4E402856DC}" srcOrd="7" destOrd="0" presId="urn:microsoft.com/office/officeart/2005/8/layout/radial5"/>
    <dgm:cxn modelId="{B1292665-93F6-4BA4-9E44-18DE7D75FD19}" type="presParOf" srcId="{BE337D68-D3C4-41DE-828C-8D4E402856DC}" destId="{08A1BB11-A0CC-458B-A286-3A010D7EB40D}" srcOrd="0" destOrd="0" presId="urn:microsoft.com/office/officeart/2005/8/layout/radial5"/>
    <dgm:cxn modelId="{F9FBA61D-2B1F-4071-A539-3095B72E9D84}" type="presParOf" srcId="{0B3E778C-1DD4-564D-8922-B965F206BBAE}" destId="{32CA8EC5-0449-422C-9B05-887431A3D69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2F51EA-F6D8-494B-872B-C46A89110607}" type="doc">
      <dgm:prSet loTypeId="urn:microsoft.com/office/officeart/2005/8/layout/arrow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2ACA8-1351-2844-B414-AE89E6A899B2}">
      <dgm:prSet phldrT="[Text]" custT="1"/>
      <dgm:spPr/>
      <dgm:t>
        <a:bodyPr/>
        <a:lstStyle/>
        <a:p>
          <a:r>
            <a:rPr lang="en-US" sz="1800" b="1" i="0" u="sng">
              <a:solidFill>
                <a:schemeClr val="tx1"/>
              </a:solidFill>
              <a:latin typeface="+mj-lt"/>
              <a:cs typeface="Helvetica Neue Light"/>
            </a:rPr>
            <a:t>Null hypothesis = patient is in pain</a:t>
          </a:r>
          <a:endParaRPr lang="en-US" sz="1800" b="1" i="0" u="sng" dirty="0">
            <a:solidFill>
              <a:schemeClr val="tx1"/>
            </a:solidFill>
            <a:latin typeface="+mj-lt"/>
            <a:cs typeface="Helvetica Neue Light"/>
          </a:endParaRPr>
        </a:p>
      </dgm:t>
    </dgm:pt>
    <dgm:pt modelId="{DFD266EE-3989-4741-8C89-5063E64F3830}" type="parTrans" cxnId="{FD20D9C6-BED9-864D-B71B-7129777E7190}">
      <dgm:prSet/>
      <dgm:spPr/>
      <dgm:t>
        <a:bodyPr/>
        <a:lstStyle/>
        <a:p>
          <a:endParaRPr lang="en-US"/>
        </a:p>
      </dgm:t>
    </dgm:pt>
    <dgm:pt modelId="{577A2D95-EB1F-2447-B4BE-8048CA56E53A}" type="sibTrans" cxnId="{FD20D9C6-BED9-864D-B71B-7129777E7190}">
      <dgm:prSet/>
      <dgm:spPr/>
      <dgm:t>
        <a:bodyPr/>
        <a:lstStyle/>
        <a:p>
          <a:endParaRPr lang="en-US"/>
        </a:p>
      </dgm:t>
    </dgm:pt>
    <dgm:pt modelId="{2231F540-CF6E-E64A-890D-2001052A5253}">
      <dgm:prSet phldrT="[Text]" custT="1"/>
      <dgm:spPr/>
      <dgm:t>
        <a:bodyPr/>
        <a:lstStyle/>
        <a:p>
          <a:pPr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sng">
              <a:solidFill>
                <a:schemeClr val="tx1"/>
              </a:solidFill>
              <a:latin typeface="+mj-lt"/>
              <a:cs typeface="Helvetica Neue Light"/>
            </a:rPr>
            <a:t>Null hypothesis = patient is not in pain</a:t>
          </a:r>
          <a:endParaRPr lang="en-US" sz="1800" b="1" i="0" u="sng" dirty="0">
            <a:solidFill>
              <a:schemeClr val="tx1"/>
            </a:solidFill>
            <a:latin typeface="+mj-lt"/>
            <a:cs typeface="Helvetica Neue Light"/>
          </a:endParaRPr>
        </a:p>
      </dgm:t>
    </dgm:pt>
    <dgm:pt modelId="{4916112C-383F-7444-8B81-334DBE130EAD}" type="parTrans" cxnId="{DB774A1D-01F6-1B44-8696-24B212B84195}">
      <dgm:prSet/>
      <dgm:spPr/>
      <dgm:t>
        <a:bodyPr/>
        <a:lstStyle/>
        <a:p>
          <a:endParaRPr lang="en-US"/>
        </a:p>
      </dgm:t>
    </dgm:pt>
    <dgm:pt modelId="{C1DF6792-212C-2446-AB9E-E07554F64273}" type="sibTrans" cxnId="{DB774A1D-01F6-1B44-8696-24B212B84195}">
      <dgm:prSet/>
      <dgm:spPr/>
      <dgm:t>
        <a:bodyPr/>
        <a:lstStyle/>
        <a:p>
          <a:endParaRPr lang="en-US"/>
        </a:p>
      </dgm:t>
    </dgm:pt>
    <dgm:pt modelId="{DD443849-092B-AB46-9798-5A8C4C5089CB}">
      <dgm:prSet phldrT="[Text]" custT="1"/>
      <dgm:spPr/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+mj-lt"/>
              <a:cs typeface="Helvetica Neue Light"/>
            </a:rPr>
            <a:t>Allow the possibility that some patients will receive opioids they shouldn’t have, but ensures all patients receive opioids when they needed it and reduces risk of disengagement in care</a:t>
          </a:r>
        </a:p>
      </dgm:t>
    </dgm:pt>
    <dgm:pt modelId="{5ED0982F-A404-F744-ACB3-BF74D3354C01}" type="parTrans" cxnId="{B8504611-D4A5-3D40-AE88-C0EDC82565AD}">
      <dgm:prSet/>
      <dgm:spPr/>
      <dgm:t>
        <a:bodyPr/>
        <a:lstStyle/>
        <a:p>
          <a:endParaRPr lang="en-US"/>
        </a:p>
      </dgm:t>
    </dgm:pt>
    <dgm:pt modelId="{39987B91-F6EA-9245-A5FF-B203074D3B15}" type="sibTrans" cxnId="{B8504611-D4A5-3D40-AE88-C0EDC82565AD}">
      <dgm:prSet/>
      <dgm:spPr/>
      <dgm:t>
        <a:bodyPr/>
        <a:lstStyle/>
        <a:p>
          <a:endParaRPr lang="en-US"/>
        </a:p>
      </dgm:t>
    </dgm:pt>
    <dgm:pt modelId="{A6A8E933-A365-5348-A3C8-DD19C13AFDA6}">
      <dgm:prSet phldrT="[Text]" custT="1"/>
      <dgm:spPr/>
      <dgm:t>
        <a:bodyPr/>
        <a:lstStyle/>
        <a:p>
          <a:pPr marL="514350" indent="-28575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dirty="0">
              <a:solidFill>
                <a:schemeClr val="tx1"/>
              </a:solidFill>
              <a:latin typeface="+mj-lt"/>
              <a:cs typeface="Helvetica Neue Light"/>
            </a:rPr>
            <a:t>Allow some patients to go untreated with opioids (who could have benefited from it), but ensures that no one receives opioids inappropriately</a:t>
          </a:r>
        </a:p>
      </dgm:t>
    </dgm:pt>
    <dgm:pt modelId="{3C9EA181-93FC-CD4C-BFB5-ABAE3D10AC21}" type="parTrans" cxnId="{22FD2251-7A88-B144-B9E5-A5D234F75E43}">
      <dgm:prSet/>
      <dgm:spPr/>
      <dgm:t>
        <a:bodyPr/>
        <a:lstStyle/>
        <a:p>
          <a:endParaRPr lang="en-US"/>
        </a:p>
      </dgm:t>
    </dgm:pt>
    <dgm:pt modelId="{A9FB328F-DA35-DA42-98E3-9A83D457C145}" type="sibTrans" cxnId="{22FD2251-7A88-B144-B9E5-A5D234F75E43}">
      <dgm:prSet/>
      <dgm:spPr/>
      <dgm:t>
        <a:bodyPr/>
        <a:lstStyle/>
        <a:p>
          <a:endParaRPr lang="en-US"/>
        </a:p>
      </dgm:t>
    </dgm:pt>
    <dgm:pt modelId="{DCB56210-48A2-5546-B5C6-FD21100279DA}">
      <dgm:prSet phldrT="[Text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n-US" sz="1800" b="0" i="0" dirty="0">
            <a:solidFill>
              <a:schemeClr val="tx1"/>
            </a:solidFill>
            <a:latin typeface="+mj-lt"/>
            <a:cs typeface="Helvetica Neue Light"/>
          </a:endParaRPr>
        </a:p>
      </dgm:t>
    </dgm:pt>
    <dgm:pt modelId="{B9E087E4-F4E9-A544-847A-86749B10B2E9}" type="parTrans" cxnId="{1A7E85F5-BC4E-BF4B-B075-8D22A0B72F96}">
      <dgm:prSet/>
      <dgm:spPr/>
      <dgm:t>
        <a:bodyPr/>
        <a:lstStyle/>
        <a:p>
          <a:endParaRPr lang="en-US"/>
        </a:p>
      </dgm:t>
    </dgm:pt>
    <dgm:pt modelId="{0EDF3200-A2DE-754E-A752-FCF186DF1503}" type="sibTrans" cxnId="{1A7E85F5-BC4E-BF4B-B075-8D22A0B72F96}">
      <dgm:prSet/>
      <dgm:spPr/>
      <dgm:t>
        <a:bodyPr/>
        <a:lstStyle/>
        <a:p>
          <a:endParaRPr lang="en-US"/>
        </a:p>
      </dgm:t>
    </dgm:pt>
    <dgm:pt modelId="{E5EFAF25-F925-B04E-ADB0-897543305F8B}">
      <dgm:prSet phldrT="[Text]" custT="1"/>
      <dgm:spPr/>
      <dgm:t>
        <a:bodyPr/>
        <a:lstStyle/>
        <a:p>
          <a:pPr marL="514350" indent="-28575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>
              <a:solidFill>
                <a:schemeClr val="tx1"/>
              </a:solidFill>
              <a:latin typeface="+mj-lt"/>
              <a:cs typeface="Helvetica Neue Light"/>
            </a:rPr>
            <a:t>Patients must prove pain truly needs opioids</a:t>
          </a:r>
          <a:endParaRPr lang="en-US" sz="1800" b="0" i="0" dirty="0">
            <a:solidFill>
              <a:schemeClr val="tx1"/>
            </a:solidFill>
            <a:latin typeface="+mj-lt"/>
            <a:cs typeface="Helvetica Neue Light"/>
          </a:endParaRPr>
        </a:p>
      </dgm:t>
    </dgm:pt>
    <dgm:pt modelId="{496078E3-31D6-AE47-94A5-0F5CEBA54750}" type="parTrans" cxnId="{333FC430-94D3-0246-A516-93076E1DF2E8}">
      <dgm:prSet/>
      <dgm:spPr/>
      <dgm:t>
        <a:bodyPr/>
        <a:lstStyle/>
        <a:p>
          <a:endParaRPr lang="en-US"/>
        </a:p>
      </dgm:t>
    </dgm:pt>
    <dgm:pt modelId="{6AD331FD-5AE3-4D4D-8F3A-70AC1BEE094B}" type="sibTrans" cxnId="{333FC430-94D3-0246-A516-93076E1DF2E8}">
      <dgm:prSet/>
      <dgm:spPr/>
      <dgm:t>
        <a:bodyPr/>
        <a:lstStyle/>
        <a:p>
          <a:endParaRPr lang="en-US"/>
        </a:p>
      </dgm:t>
    </dgm:pt>
    <dgm:pt modelId="{D2B86BA9-6024-9E44-A762-809132F06FAC}">
      <dgm:prSet phldrT="[Text]" custT="1"/>
      <dgm:spPr/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+mj-lt"/>
              <a:cs typeface="Helvetica Neue Light"/>
            </a:rPr>
            <a:t>Clinicians must prove pain does not require opioids before withholding opioids</a:t>
          </a:r>
        </a:p>
      </dgm:t>
    </dgm:pt>
    <dgm:pt modelId="{3C0FA590-0CEF-AB4D-AE66-AFF0AB0E50AC}" type="parTrans" cxnId="{48B608EC-3B75-444B-9D06-1C6317529FEE}">
      <dgm:prSet/>
      <dgm:spPr/>
      <dgm:t>
        <a:bodyPr/>
        <a:lstStyle/>
        <a:p>
          <a:endParaRPr lang="en-US"/>
        </a:p>
      </dgm:t>
    </dgm:pt>
    <dgm:pt modelId="{04C12A89-ABD8-EE44-BAC2-89EED4BB4738}" type="sibTrans" cxnId="{48B608EC-3B75-444B-9D06-1C6317529FEE}">
      <dgm:prSet/>
      <dgm:spPr/>
      <dgm:t>
        <a:bodyPr/>
        <a:lstStyle/>
        <a:p>
          <a:endParaRPr lang="en-US"/>
        </a:p>
      </dgm:t>
    </dgm:pt>
    <dgm:pt modelId="{E693B02D-72C8-8E41-BEA4-23EF12129E2C}">
      <dgm:prSet phldrT="[Text]" custT="1"/>
      <dgm:spPr/>
      <dgm:t>
        <a:bodyPr/>
        <a:lstStyle/>
        <a:p>
          <a:pPr marL="514350" indent="-28575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0" i="0" dirty="0">
              <a:solidFill>
                <a:schemeClr val="tx1"/>
              </a:solidFill>
              <a:latin typeface="+mj-lt"/>
              <a:cs typeface="Helvetica Neue Light"/>
            </a:rPr>
            <a:t>Unnecessary dosing of opioids is harmful.</a:t>
          </a:r>
        </a:p>
      </dgm:t>
    </dgm:pt>
    <dgm:pt modelId="{3F50050A-0749-E84A-8A98-DBCEC0072FE1}" type="parTrans" cxnId="{0C2368B9-F0FE-2F4F-AB52-DA27D66ABF58}">
      <dgm:prSet/>
      <dgm:spPr/>
      <dgm:t>
        <a:bodyPr/>
        <a:lstStyle/>
        <a:p>
          <a:endParaRPr lang="en-US"/>
        </a:p>
      </dgm:t>
    </dgm:pt>
    <dgm:pt modelId="{DB33B6CD-3E1E-274C-A295-C2FFF55D4FD6}" type="sibTrans" cxnId="{0C2368B9-F0FE-2F4F-AB52-DA27D66ABF58}">
      <dgm:prSet/>
      <dgm:spPr/>
      <dgm:t>
        <a:bodyPr/>
        <a:lstStyle/>
        <a:p>
          <a:endParaRPr lang="en-US"/>
        </a:p>
      </dgm:t>
    </dgm:pt>
    <dgm:pt modelId="{66AE2304-24A7-2940-9A6E-B7A099FBF4F7}">
      <dgm:prSet phldrT="[Text]" custT="1"/>
      <dgm:spPr/>
      <dgm:t>
        <a:bodyPr/>
        <a:lstStyle/>
        <a:p>
          <a:r>
            <a:rPr lang="en-US" sz="1800" b="0" i="0">
              <a:solidFill>
                <a:schemeClr val="tx1"/>
              </a:solidFill>
              <a:latin typeface="+mj-lt"/>
              <a:cs typeface="Helvetica Neue Light"/>
            </a:rPr>
            <a:t>Untreated pain is harmful</a:t>
          </a:r>
          <a:endParaRPr lang="en-US" sz="1800" b="0" i="0" dirty="0">
            <a:solidFill>
              <a:schemeClr val="tx1"/>
            </a:solidFill>
            <a:latin typeface="+mj-lt"/>
            <a:cs typeface="Helvetica Neue Light"/>
          </a:endParaRPr>
        </a:p>
      </dgm:t>
    </dgm:pt>
    <dgm:pt modelId="{6D809188-0AFD-844D-AA74-303C2C09C03E}" type="parTrans" cxnId="{6C7ECD79-AD8E-7B4A-955B-3EE3395BAABF}">
      <dgm:prSet/>
      <dgm:spPr/>
      <dgm:t>
        <a:bodyPr/>
        <a:lstStyle/>
        <a:p>
          <a:endParaRPr lang="en-US"/>
        </a:p>
      </dgm:t>
    </dgm:pt>
    <dgm:pt modelId="{0055140B-1DA2-5745-A71C-5240B038849A}" type="sibTrans" cxnId="{6C7ECD79-AD8E-7B4A-955B-3EE3395BAABF}">
      <dgm:prSet/>
      <dgm:spPr/>
      <dgm:t>
        <a:bodyPr/>
        <a:lstStyle/>
        <a:p>
          <a:endParaRPr lang="en-US"/>
        </a:p>
      </dgm:t>
    </dgm:pt>
    <dgm:pt modelId="{06BD5BB3-042C-3544-BD15-820FF72E1D9B}" type="pres">
      <dgm:prSet presAssocID="{2B2F51EA-F6D8-494B-872B-C46A8911060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6E604E-EEF4-DB44-9F16-40B7E3ED2287}" type="pres">
      <dgm:prSet presAssocID="{2B2F51EA-F6D8-494B-872B-C46A89110607}" presName="divider" presStyleLbl="fgShp" presStyleIdx="0" presStyleCnt="1" custLinFactNeighborX="0" custLinFactNeighborY="-20472"/>
      <dgm:spPr/>
    </dgm:pt>
    <dgm:pt modelId="{16511190-8066-4644-933D-273EDA1350D8}" type="pres">
      <dgm:prSet presAssocID="{2231F540-CF6E-E64A-890D-2001052A5253}" presName="downArrow" presStyleLbl="node1" presStyleIdx="0" presStyleCnt="2" custScaleX="24667" custScaleY="41702" custLinFactNeighborX="-29369" custLinFactNeighborY="23915"/>
      <dgm:spPr>
        <a:solidFill>
          <a:srgbClr val="FF6600"/>
        </a:solidFill>
      </dgm:spPr>
    </dgm:pt>
    <dgm:pt modelId="{51348441-29BD-7F4F-A66A-4B39261CA41E}" type="pres">
      <dgm:prSet presAssocID="{2231F540-CF6E-E64A-890D-2001052A5253}" presName="downArrowText" presStyleLbl="revTx" presStyleIdx="0" presStyleCnt="2" custScaleX="217434" custLinFactNeighborX="-5942" custLinFactNeighborY="2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C43B3-41C4-0440-810E-CC2621C5EC08}" type="pres">
      <dgm:prSet presAssocID="{9E22ACA8-1351-2844-B414-AE89E6A899B2}" presName="upArrow" presStyleLbl="node1" presStyleIdx="1" presStyleCnt="2" custAng="10800000" custFlipVert="1" custFlipHor="1" custScaleX="24642" custScaleY="31863" custLinFactNeighborX="38829" custLinFactNeighborY="-58211"/>
      <dgm:spPr>
        <a:solidFill>
          <a:srgbClr val="008000"/>
        </a:solidFill>
      </dgm:spPr>
    </dgm:pt>
    <dgm:pt modelId="{D18D1D5A-C8E2-9845-B942-AF0BA54885D5}" type="pres">
      <dgm:prSet presAssocID="{9E22ACA8-1351-2844-B414-AE89E6A899B2}" presName="upArrowText" presStyleLbl="revTx" presStyleIdx="1" presStyleCnt="2" custScaleX="226645" custLinFactNeighborX="22807" custLinFactNeighborY="7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0B719E-DC80-094F-B7A2-4E76C8142A36}" type="presOf" srcId="{E5EFAF25-F925-B04E-ADB0-897543305F8B}" destId="{51348441-29BD-7F4F-A66A-4B39261CA41E}" srcOrd="0" destOrd="2" presId="urn:microsoft.com/office/officeart/2005/8/layout/arrow3"/>
    <dgm:cxn modelId="{F7557DCD-0D05-9048-A6F0-9685D8B380B2}" type="presOf" srcId="{2231F540-CF6E-E64A-890D-2001052A5253}" destId="{51348441-29BD-7F4F-A66A-4B39261CA41E}" srcOrd="0" destOrd="0" presId="urn:microsoft.com/office/officeart/2005/8/layout/arrow3"/>
    <dgm:cxn modelId="{68102ED3-8A7F-3A40-A098-3610642C4C38}" type="presOf" srcId="{E693B02D-72C8-8E41-BEA4-23EF12129E2C}" destId="{51348441-29BD-7F4F-A66A-4B39261CA41E}" srcOrd="0" destOrd="1" presId="urn:microsoft.com/office/officeart/2005/8/layout/arrow3"/>
    <dgm:cxn modelId="{C9FDE432-FE82-CD4D-B8D0-EBDA263AAB87}" type="presOf" srcId="{D2B86BA9-6024-9E44-A762-809132F06FAC}" destId="{D18D1D5A-C8E2-9845-B942-AF0BA54885D5}" srcOrd="0" destOrd="2" presId="urn:microsoft.com/office/officeart/2005/8/layout/arrow3"/>
    <dgm:cxn modelId="{D0203BAF-6F9E-3A46-A6DA-EA9D2138A197}" type="presOf" srcId="{DCB56210-48A2-5546-B5C6-FD21100279DA}" destId="{51348441-29BD-7F4F-A66A-4B39261CA41E}" srcOrd="0" destOrd="4" presId="urn:microsoft.com/office/officeart/2005/8/layout/arrow3"/>
    <dgm:cxn modelId="{0C2368B9-F0FE-2F4F-AB52-DA27D66ABF58}" srcId="{2231F540-CF6E-E64A-890D-2001052A5253}" destId="{E693B02D-72C8-8E41-BEA4-23EF12129E2C}" srcOrd="0" destOrd="0" parTransId="{3F50050A-0749-E84A-8A98-DBCEC0072FE1}" sibTransId="{DB33B6CD-3E1E-274C-A295-C2FFF55D4FD6}"/>
    <dgm:cxn modelId="{B1E7D3C5-BA72-5F40-9F00-8B118BDAC53A}" type="presOf" srcId="{66AE2304-24A7-2940-9A6E-B7A099FBF4F7}" destId="{D18D1D5A-C8E2-9845-B942-AF0BA54885D5}" srcOrd="0" destOrd="1" presId="urn:microsoft.com/office/officeart/2005/8/layout/arrow3"/>
    <dgm:cxn modelId="{333FC430-94D3-0246-A516-93076E1DF2E8}" srcId="{2231F540-CF6E-E64A-890D-2001052A5253}" destId="{E5EFAF25-F925-B04E-ADB0-897543305F8B}" srcOrd="1" destOrd="0" parTransId="{496078E3-31D6-AE47-94A5-0F5CEBA54750}" sibTransId="{6AD331FD-5AE3-4D4D-8F3A-70AC1BEE094B}"/>
    <dgm:cxn modelId="{9690CC78-C107-D443-8F5A-E54CE1160E52}" type="presOf" srcId="{9E22ACA8-1351-2844-B414-AE89E6A899B2}" destId="{D18D1D5A-C8E2-9845-B942-AF0BA54885D5}" srcOrd="0" destOrd="0" presId="urn:microsoft.com/office/officeart/2005/8/layout/arrow3"/>
    <dgm:cxn modelId="{6C7ECD79-AD8E-7B4A-955B-3EE3395BAABF}" srcId="{9E22ACA8-1351-2844-B414-AE89E6A899B2}" destId="{66AE2304-24A7-2940-9A6E-B7A099FBF4F7}" srcOrd="0" destOrd="0" parTransId="{6D809188-0AFD-844D-AA74-303C2C09C03E}" sibTransId="{0055140B-1DA2-5745-A71C-5240B038849A}"/>
    <dgm:cxn modelId="{DB774A1D-01F6-1B44-8696-24B212B84195}" srcId="{2B2F51EA-F6D8-494B-872B-C46A89110607}" destId="{2231F540-CF6E-E64A-890D-2001052A5253}" srcOrd="0" destOrd="0" parTransId="{4916112C-383F-7444-8B81-334DBE130EAD}" sibTransId="{C1DF6792-212C-2446-AB9E-E07554F64273}"/>
    <dgm:cxn modelId="{77C0ECDD-7D5A-EB42-B2BB-665FB275AB2F}" type="presOf" srcId="{A6A8E933-A365-5348-A3C8-DD19C13AFDA6}" destId="{51348441-29BD-7F4F-A66A-4B39261CA41E}" srcOrd="0" destOrd="3" presId="urn:microsoft.com/office/officeart/2005/8/layout/arrow3"/>
    <dgm:cxn modelId="{22FD2251-7A88-B144-B9E5-A5D234F75E43}" srcId="{2231F540-CF6E-E64A-890D-2001052A5253}" destId="{A6A8E933-A365-5348-A3C8-DD19C13AFDA6}" srcOrd="2" destOrd="0" parTransId="{3C9EA181-93FC-CD4C-BFB5-ABAE3D10AC21}" sibTransId="{A9FB328F-DA35-DA42-98E3-9A83D457C145}"/>
    <dgm:cxn modelId="{B8504611-D4A5-3D40-AE88-C0EDC82565AD}" srcId="{9E22ACA8-1351-2844-B414-AE89E6A899B2}" destId="{DD443849-092B-AB46-9798-5A8C4C5089CB}" srcOrd="2" destOrd="0" parTransId="{5ED0982F-A404-F744-ACB3-BF74D3354C01}" sibTransId="{39987B91-F6EA-9245-A5FF-B203074D3B15}"/>
    <dgm:cxn modelId="{DF82D58B-7956-A54D-89E4-A8DF6535B313}" type="presOf" srcId="{2B2F51EA-F6D8-494B-872B-C46A89110607}" destId="{06BD5BB3-042C-3544-BD15-820FF72E1D9B}" srcOrd="0" destOrd="0" presId="urn:microsoft.com/office/officeart/2005/8/layout/arrow3"/>
    <dgm:cxn modelId="{FD20D9C6-BED9-864D-B71B-7129777E7190}" srcId="{2B2F51EA-F6D8-494B-872B-C46A89110607}" destId="{9E22ACA8-1351-2844-B414-AE89E6A899B2}" srcOrd="1" destOrd="0" parTransId="{DFD266EE-3989-4741-8C89-5063E64F3830}" sibTransId="{577A2D95-EB1F-2447-B4BE-8048CA56E53A}"/>
    <dgm:cxn modelId="{48B608EC-3B75-444B-9D06-1C6317529FEE}" srcId="{9E22ACA8-1351-2844-B414-AE89E6A899B2}" destId="{D2B86BA9-6024-9E44-A762-809132F06FAC}" srcOrd="1" destOrd="0" parTransId="{3C0FA590-0CEF-AB4D-AE66-AFF0AB0E50AC}" sibTransId="{04C12A89-ABD8-EE44-BAC2-89EED4BB4738}"/>
    <dgm:cxn modelId="{2A69D900-B1DB-7541-950A-BC48829DDFC0}" type="presOf" srcId="{DD443849-092B-AB46-9798-5A8C4C5089CB}" destId="{D18D1D5A-C8E2-9845-B942-AF0BA54885D5}" srcOrd="0" destOrd="3" presId="urn:microsoft.com/office/officeart/2005/8/layout/arrow3"/>
    <dgm:cxn modelId="{1A7E85F5-BC4E-BF4B-B075-8D22A0B72F96}" srcId="{2231F540-CF6E-E64A-890D-2001052A5253}" destId="{DCB56210-48A2-5546-B5C6-FD21100279DA}" srcOrd="3" destOrd="0" parTransId="{B9E087E4-F4E9-A544-847A-86749B10B2E9}" sibTransId="{0EDF3200-A2DE-754E-A752-FCF186DF1503}"/>
    <dgm:cxn modelId="{A9A7D623-0EBC-4C40-BCE7-B80E1C72E405}" type="presParOf" srcId="{06BD5BB3-042C-3544-BD15-820FF72E1D9B}" destId="{0F6E604E-EEF4-DB44-9F16-40B7E3ED2287}" srcOrd="0" destOrd="0" presId="urn:microsoft.com/office/officeart/2005/8/layout/arrow3"/>
    <dgm:cxn modelId="{70150E26-D721-7040-BF62-883E814FFA29}" type="presParOf" srcId="{06BD5BB3-042C-3544-BD15-820FF72E1D9B}" destId="{16511190-8066-4644-933D-273EDA1350D8}" srcOrd="1" destOrd="0" presId="urn:microsoft.com/office/officeart/2005/8/layout/arrow3"/>
    <dgm:cxn modelId="{DF801233-0F8B-F44F-A5CA-23BAAD52DE2B}" type="presParOf" srcId="{06BD5BB3-042C-3544-BD15-820FF72E1D9B}" destId="{51348441-29BD-7F4F-A66A-4B39261CA41E}" srcOrd="2" destOrd="0" presId="urn:microsoft.com/office/officeart/2005/8/layout/arrow3"/>
    <dgm:cxn modelId="{47CA6D77-37DB-4E4E-A00A-CDF5480147F0}" type="presParOf" srcId="{06BD5BB3-042C-3544-BD15-820FF72E1D9B}" destId="{D4AC43B3-41C4-0440-810E-CC2621C5EC08}" srcOrd="3" destOrd="0" presId="urn:microsoft.com/office/officeart/2005/8/layout/arrow3"/>
    <dgm:cxn modelId="{ECE257A4-72AC-374B-8236-25C2FA83344C}" type="presParOf" srcId="{06BD5BB3-042C-3544-BD15-820FF72E1D9B}" destId="{D18D1D5A-C8E2-9845-B942-AF0BA54885D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30C01-BF66-1C41-B4EA-CA59F5BC9A22}" type="doc">
      <dgm:prSet loTypeId="urn:microsoft.com/office/officeart/2005/8/layout/matrix1" loCatId="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1C15D07E-990D-924F-ADB5-AC51355A6E8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n-US" sz="4000" b="1" i="0" dirty="0">
              <a:latin typeface="Helvetica Neue Light"/>
              <a:cs typeface="Helvetica Neue Light"/>
            </a:rPr>
            <a:t>Myths</a:t>
          </a:r>
        </a:p>
      </dgm:t>
    </dgm:pt>
    <dgm:pt modelId="{29CA6806-D0D1-4F40-9FF4-35E3F7B1D56D}" type="parTrans" cxnId="{8F63C802-2116-B647-AAE3-175DC671DA44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64B72CBE-0CE5-4A41-952E-B05D42513993}" type="sibTrans" cxnId="{8F63C802-2116-B647-AAE3-175DC671DA44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A015DDC1-1C97-5B45-A5BD-D9FBDE6D09C0}">
      <dgm:prSet phldrT="[Text]" custT="1"/>
      <dgm:spPr/>
      <dgm:t>
        <a:bodyPr/>
        <a:lstStyle/>
        <a:p>
          <a:r>
            <a:rPr lang="en-US" sz="2200" b="0" i="0" dirty="0">
              <a:latin typeface="Helvetica Neue Light"/>
              <a:cs typeface="Helvetica Neue Light"/>
            </a:rPr>
            <a:t>MOUD should provide adequate analgesia</a:t>
          </a:r>
        </a:p>
      </dgm:t>
    </dgm:pt>
    <dgm:pt modelId="{5328FAD2-2BE7-FF43-9559-6988A51D3482}" type="parTrans" cxnId="{FBCF8707-AC3D-7B4F-8FAF-B3AF5A46A7FB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96664F53-7D5C-EF47-A785-0EE7A5FC67DF}" type="sibTrans" cxnId="{FBCF8707-AC3D-7B4F-8FAF-B3AF5A46A7FB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BEFB8D04-B106-634E-8616-FA82466458EE}">
      <dgm:prSet phldrT="[Text]" custT="1"/>
      <dgm:spPr/>
      <dgm:t>
        <a:bodyPr/>
        <a:lstStyle/>
        <a:p>
          <a:r>
            <a:rPr lang="en-US" sz="2200" b="0" i="0" dirty="0">
              <a:latin typeface="Helvetica Neue Light"/>
              <a:cs typeface="Helvetica Neue Light"/>
            </a:rPr>
            <a:t>Adding opioids on top of methadone or buprenorphine will lead to an overdose</a:t>
          </a:r>
        </a:p>
      </dgm:t>
    </dgm:pt>
    <dgm:pt modelId="{9BAB7DFC-F04B-134D-BA77-186D9B175CB7}" type="parTrans" cxnId="{705AB549-FBD9-A840-88B6-7C94BC88BBB2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7E2666E1-9704-484E-A155-AB88AFE68D96}" type="sibTrans" cxnId="{705AB549-FBD9-A840-88B6-7C94BC88BBB2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46582BD9-073B-BF46-ACFC-50BB68B35A78}">
      <dgm:prSet phldrT="[Text]" custT="1"/>
      <dgm:spPr/>
      <dgm:t>
        <a:bodyPr/>
        <a:lstStyle/>
        <a:p>
          <a:r>
            <a:rPr lang="en-US" sz="2200" b="0" i="0" dirty="0">
              <a:latin typeface="Helvetica Neue Light"/>
              <a:cs typeface="Helvetica Neue Light"/>
            </a:rPr>
            <a:t>Patients in MOUD requesting pain medications are always ‘drug seeking’</a:t>
          </a:r>
        </a:p>
      </dgm:t>
    </dgm:pt>
    <dgm:pt modelId="{956CB67C-2EB4-1D49-8FAE-9C38E580E6A4}" type="parTrans" cxnId="{53C13B71-0051-2642-B455-7E8888C4E586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EA375919-CF64-FF4F-B72D-119C5D4BB54F}" type="sibTrans" cxnId="{53C13B71-0051-2642-B455-7E8888C4E586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AA58BC19-1615-5248-8919-9803A7C77A7A}">
      <dgm:prSet phldrT="[Text]" custT="1"/>
      <dgm:spPr/>
      <dgm:t>
        <a:bodyPr/>
        <a:lstStyle/>
        <a:p>
          <a:r>
            <a:rPr lang="en-US" sz="2200" b="0" i="0" dirty="0">
              <a:latin typeface="Helvetica Neue Light"/>
              <a:cs typeface="Helvetica Neue Light"/>
            </a:rPr>
            <a:t>Even if it’s for acute pain, giving opioids to patients on MOUD is harmful because it will result in a relapse</a:t>
          </a:r>
        </a:p>
      </dgm:t>
    </dgm:pt>
    <dgm:pt modelId="{CAC36ECC-11BD-9149-926B-89D9C204B20D}" type="parTrans" cxnId="{5A5C6285-20BD-C64C-A4A4-44632591312F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E83ACC91-C243-5143-A932-6A94A2714909}" type="sibTrans" cxnId="{5A5C6285-20BD-C64C-A4A4-44632591312F}">
      <dgm:prSet/>
      <dgm:spPr/>
      <dgm:t>
        <a:bodyPr/>
        <a:lstStyle/>
        <a:p>
          <a:endParaRPr lang="en-US" sz="1200" b="0" i="0">
            <a:latin typeface="Helvetica Neue Light"/>
            <a:cs typeface="Helvetica Neue Light"/>
          </a:endParaRPr>
        </a:p>
      </dgm:t>
    </dgm:pt>
    <dgm:pt modelId="{6CBAB9EF-F75A-DB4E-9A70-4C3595F43C17}" type="pres">
      <dgm:prSet presAssocID="{16B30C01-BF66-1C41-B4EA-CA59F5BC9A2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7DA9C-9F84-D24D-B391-AC9EABC858F3}" type="pres">
      <dgm:prSet presAssocID="{16B30C01-BF66-1C41-B4EA-CA59F5BC9A22}" presName="matrix" presStyleCnt="0"/>
      <dgm:spPr/>
    </dgm:pt>
    <dgm:pt modelId="{EE454C18-43A4-3442-A714-60F75FDC57BB}" type="pres">
      <dgm:prSet presAssocID="{16B30C01-BF66-1C41-B4EA-CA59F5BC9A22}" presName="tile1" presStyleLbl="node1" presStyleIdx="0" presStyleCnt="4"/>
      <dgm:spPr/>
      <dgm:t>
        <a:bodyPr/>
        <a:lstStyle/>
        <a:p>
          <a:endParaRPr lang="en-US"/>
        </a:p>
      </dgm:t>
    </dgm:pt>
    <dgm:pt modelId="{80503AF6-57BB-FF40-8BB0-0614B12E722D}" type="pres">
      <dgm:prSet presAssocID="{16B30C01-BF66-1C41-B4EA-CA59F5BC9A2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52360-04FB-7C4D-B0BE-560999880EE2}" type="pres">
      <dgm:prSet presAssocID="{16B30C01-BF66-1C41-B4EA-CA59F5BC9A22}" presName="tile2" presStyleLbl="node1" presStyleIdx="1" presStyleCnt="4"/>
      <dgm:spPr/>
      <dgm:t>
        <a:bodyPr/>
        <a:lstStyle/>
        <a:p>
          <a:endParaRPr lang="en-US"/>
        </a:p>
      </dgm:t>
    </dgm:pt>
    <dgm:pt modelId="{26856D48-1787-334D-9240-48EA4944DF59}" type="pres">
      <dgm:prSet presAssocID="{16B30C01-BF66-1C41-B4EA-CA59F5BC9A2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DC3BA3-872C-4A4E-A4E5-FA3252B14DD8}" type="pres">
      <dgm:prSet presAssocID="{16B30C01-BF66-1C41-B4EA-CA59F5BC9A22}" presName="tile3" presStyleLbl="node1" presStyleIdx="2" presStyleCnt="4"/>
      <dgm:spPr/>
      <dgm:t>
        <a:bodyPr/>
        <a:lstStyle/>
        <a:p>
          <a:endParaRPr lang="en-US"/>
        </a:p>
      </dgm:t>
    </dgm:pt>
    <dgm:pt modelId="{4EAEE7CA-2729-2F4A-B1BA-5D0B1F6AB99C}" type="pres">
      <dgm:prSet presAssocID="{16B30C01-BF66-1C41-B4EA-CA59F5BC9A2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130DA5-E3DC-C842-BEA9-4712CFD6974B}" type="pres">
      <dgm:prSet presAssocID="{16B30C01-BF66-1C41-B4EA-CA59F5BC9A22}" presName="tile4" presStyleLbl="node1" presStyleIdx="3" presStyleCnt="4"/>
      <dgm:spPr/>
      <dgm:t>
        <a:bodyPr/>
        <a:lstStyle/>
        <a:p>
          <a:endParaRPr lang="en-US"/>
        </a:p>
      </dgm:t>
    </dgm:pt>
    <dgm:pt modelId="{6C966923-AF82-5847-84B7-E420066DA56C}" type="pres">
      <dgm:prSet presAssocID="{16B30C01-BF66-1C41-B4EA-CA59F5BC9A2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4DA857-93E2-814D-A680-6B9667C2DC5A}" type="pres">
      <dgm:prSet presAssocID="{16B30C01-BF66-1C41-B4EA-CA59F5BC9A2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EAC01C7-78AA-554F-834A-A5A28DB5C7E4}" type="presOf" srcId="{AA58BC19-1615-5248-8919-9803A7C77A7A}" destId="{72852360-04FB-7C4D-B0BE-560999880EE2}" srcOrd="0" destOrd="0" presId="urn:microsoft.com/office/officeart/2005/8/layout/matrix1"/>
    <dgm:cxn modelId="{187788F8-B5FA-AE41-B79B-FCE83199D4A7}" type="presOf" srcId="{BEFB8D04-B106-634E-8616-FA82466458EE}" destId="{98DC3BA3-872C-4A4E-A4E5-FA3252B14DD8}" srcOrd="0" destOrd="0" presId="urn:microsoft.com/office/officeart/2005/8/layout/matrix1"/>
    <dgm:cxn modelId="{ADBF622E-DF44-0340-A498-1097D0EB8A85}" type="presOf" srcId="{A015DDC1-1C97-5B45-A5BD-D9FBDE6D09C0}" destId="{EE454C18-43A4-3442-A714-60F75FDC57BB}" srcOrd="0" destOrd="0" presId="urn:microsoft.com/office/officeart/2005/8/layout/matrix1"/>
    <dgm:cxn modelId="{79B422C2-07C8-304A-B841-926574D7440E}" type="presOf" srcId="{46582BD9-073B-BF46-ACFC-50BB68B35A78}" destId="{94130DA5-E3DC-C842-BEA9-4712CFD6974B}" srcOrd="0" destOrd="0" presId="urn:microsoft.com/office/officeart/2005/8/layout/matrix1"/>
    <dgm:cxn modelId="{5A5C6285-20BD-C64C-A4A4-44632591312F}" srcId="{1C15D07E-990D-924F-ADB5-AC51355A6E8A}" destId="{AA58BC19-1615-5248-8919-9803A7C77A7A}" srcOrd="1" destOrd="0" parTransId="{CAC36ECC-11BD-9149-926B-89D9C204B20D}" sibTransId="{E83ACC91-C243-5143-A932-6A94A2714909}"/>
    <dgm:cxn modelId="{8F63C802-2116-B647-AAE3-175DC671DA44}" srcId="{16B30C01-BF66-1C41-B4EA-CA59F5BC9A22}" destId="{1C15D07E-990D-924F-ADB5-AC51355A6E8A}" srcOrd="0" destOrd="0" parTransId="{29CA6806-D0D1-4F40-9FF4-35E3F7B1D56D}" sibTransId="{64B72CBE-0CE5-4A41-952E-B05D42513993}"/>
    <dgm:cxn modelId="{53C13B71-0051-2642-B455-7E8888C4E586}" srcId="{1C15D07E-990D-924F-ADB5-AC51355A6E8A}" destId="{46582BD9-073B-BF46-ACFC-50BB68B35A78}" srcOrd="3" destOrd="0" parTransId="{956CB67C-2EB4-1D49-8FAE-9C38E580E6A4}" sibTransId="{EA375919-CF64-FF4F-B72D-119C5D4BB54F}"/>
    <dgm:cxn modelId="{33B5231E-A05C-0146-84AE-089119B0D5A5}" type="presOf" srcId="{16B30C01-BF66-1C41-B4EA-CA59F5BC9A22}" destId="{6CBAB9EF-F75A-DB4E-9A70-4C3595F43C17}" srcOrd="0" destOrd="0" presId="urn:microsoft.com/office/officeart/2005/8/layout/matrix1"/>
    <dgm:cxn modelId="{FBCF8707-AC3D-7B4F-8FAF-B3AF5A46A7FB}" srcId="{1C15D07E-990D-924F-ADB5-AC51355A6E8A}" destId="{A015DDC1-1C97-5B45-A5BD-D9FBDE6D09C0}" srcOrd="0" destOrd="0" parTransId="{5328FAD2-2BE7-FF43-9559-6988A51D3482}" sibTransId="{96664F53-7D5C-EF47-A785-0EE7A5FC67DF}"/>
    <dgm:cxn modelId="{10A47B2B-545F-594B-824E-96FA41756AC7}" type="presOf" srcId="{AA58BC19-1615-5248-8919-9803A7C77A7A}" destId="{26856D48-1787-334D-9240-48EA4944DF59}" srcOrd="1" destOrd="0" presId="urn:microsoft.com/office/officeart/2005/8/layout/matrix1"/>
    <dgm:cxn modelId="{372C2698-DE28-9044-8ED0-D03D60EDE8A6}" type="presOf" srcId="{BEFB8D04-B106-634E-8616-FA82466458EE}" destId="{4EAEE7CA-2729-2F4A-B1BA-5D0B1F6AB99C}" srcOrd="1" destOrd="0" presId="urn:microsoft.com/office/officeart/2005/8/layout/matrix1"/>
    <dgm:cxn modelId="{705AB549-FBD9-A840-88B6-7C94BC88BBB2}" srcId="{1C15D07E-990D-924F-ADB5-AC51355A6E8A}" destId="{BEFB8D04-B106-634E-8616-FA82466458EE}" srcOrd="2" destOrd="0" parTransId="{9BAB7DFC-F04B-134D-BA77-186D9B175CB7}" sibTransId="{7E2666E1-9704-484E-A155-AB88AFE68D96}"/>
    <dgm:cxn modelId="{625BC49F-72E0-6D4A-9A9F-B315B75F5A9E}" type="presOf" srcId="{A015DDC1-1C97-5B45-A5BD-D9FBDE6D09C0}" destId="{80503AF6-57BB-FF40-8BB0-0614B12E722D}" srcOrd="1" destOrd="0" presId="urn:microsoft.com/office/officeart/2005/8/layout/matrix1"/>
    <dgm:cxn modelId="{F5F8B64F-4C5C-FF4B-8B18-315D7A759FF5}" type="presOf" srcId="{46582BD9-073B-BF46-ACFC-50BB68B35A78}" destId="{6C966923-AF82-5847-84B7-E420066DA56C}" srcOrd="1" destOrd="0" presId="urn:microsoft.com/office/officeart/2005/8/layout/matrix1"/>
    <dgm:cxn modelId="{05ED6312-C09E-8349-88A0-97E3ADA4102E}" type="presOf" srcId="{1C15D07E-990D-924F-ADB5-AC51355A6E8A}" destId="{CB4DA857-93E2-814D-A680-6B9667C2DC5A}" srcOrd="0" destOrd="0" presId="urn:microsoft.com/office/officeart/2005/8/layout/matrix1"/>
    <dgm:cxn modelId="{E15F5221-93CE-F148-9955-E49070F371C7}" type="presParOf" srcId="{6CBAB9EF-F75A-DB4E-9A70-4C3595F43C17}" destId="{8237DA9C-9F84-D24D-B391-AC9EABC858F3}" srcOrd="0" destOrd="0" presId="urn:microsoft.com/office/officeart/2005/8/layout/matrix1"/>
    <dgm:cxn modelId="{D29E572D-6597-8B40-BD75-E6419397CB51}" type="presParOf" srcId="{8237DA9C-9F84-D24D-B391-AC9EABC858F3}" destId="{EE454C18-43A4-3442-A714-60F75FDC57BB}" srcOrd="0" destOrd="0" presId="urn:microsoft.com/office/officeart/2005/8/layout/matrix1"/>
    <dgm:cxn modelId="{1CCFF473-1A97-4641-9C57-3124FB7CD399}" type="presParOf" srcId="{8237DA9C-9F84-D24D-B391-AC9EABC858F3}" destId="{80503AF6-57BB-FF40-8BB0-0614B12E722D}" srcOrd="1" destOrd="0" presId="urn:microsoft.com/office/officeart/2005/8/layout/matrix1"/>
    <dgm:cxn modelId="{BD03C8A3-4909-914C-B11E-DF0F5C66910E}" type="presParOf" srcId="{8237DA9C-9F84-D24D-B391-AC9EABC858F3}" destId="{72852360-04FB-7C4D-B0BE-560999880EE2}" srcOrd="2" destOrd="0" presId="urn:microsoft.com/office/officeart/2005/8/layout/matrix1"/>
    <dgm:cxn modelId="{14D09561-4324-7C4D-BA34-DBAF0174EF3E}" type="presParOf" srcId="{8237DA9C-9F84-D24D-B391-AC9EABC858F3}" destId="{26856D48-1787-334D-9240-48EA4944DF59}" srcOrd="3" destOrd="0" presId="urn:microsoft.com/office/officeart/2005/8/layout/matrix1"/>
    <dgm:cxn modelId="{9813B79A-9168-0544-8EF3-E5AFC021699D}" type="presParOf" srcId="{8237DA9C-9F84-D24D-B391-AC9EABC858F3}" destId="{98DC3BA3-872C-4A4E-A4E5-FA3252B14DD8}" srcOrd="4" destOrd="0" presId="urn:microsoft.com/office/officeart/2005/8/layout/matrix1"/>
    <dgm:cxn modelId="{430F4D1D-8C68-8E49-A310-233938B95ABD}" type="presParOf" srcId="{8237DA9C-9F84-D24D-B391-AC9EABC858F3}" destId="{4EAEE7CA-2729-2F4A-B1BA-5D0B1F6AB99C}" srcOrd="5" destOrd="0" presId="urn:microsoft.com/office/officeart/2005/8/layout/matrix1"/>
    <dgm:cxn modelId="{223864A9-DD54-1745-9E9B-AF5F552AF325}" type="presParOf" srcId="{8237DA9C-9F84-D24D-B391-AC9EABC858F3}" destId="{94130DA5-E3DC-C842-BEA9-4712CFD6974B}" srcOrd="6" destOrd="0" presId="urn:microsoft.com/office/officeart/2005/8/layout/matrix1"/>
    <dgm:cxn modelId="{28082F89-C6A7-064F-A0DD-91B9CE27D826}" type="presParOf" srcId="{8237DA9C-9F84-D24D-B391-AC9EABC858F3}" destId="{6C966923-AF82-5847-84B7-E420066DA56C}" srcOrd="7" destOrd="0" presId="urn:microsoft.com/office/officeart/2005/8/layout/matrix1"/>
    <dgm:cxn modelId="{663F62F3-2FB6-754F-8BD1-BC74D30A266D}" type="presParOf" srcId="{6CBAB9EF-F75A-DB4E-9A70-4C3595F43C17}" destId="{CB4DA857-93E2-814D-A680-6B9667C2DC5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849FB2-92A4-1C4D-84BC-57D186405113}" type="doc">
      <dgm:prSet loTypeId="urn:microsoft.com/office/officeart/2005/8/layout/hierarchy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E25DC-31FE-1D47-8629-02F253DFBECB}">
      <dgm:prSet phldrT="[Text]"/>
      <dgm:spPr/>
      <dgm:t>
        <a:bodyPr/>
        <a:lstStyle/>
        <a:p>
          <a:r>
            <a:rPr lang="en-US" b="0" i="0" dirty="0">
              <a:latin typeface="Arial"/>
              <a:cs typeface="Arial"/>
            </a:rPr>
            <a:t>Patient taking methadone</a:t>
          </a:r>
        </a:p>
      </dgm:t>
    </dgm:pt>
    <dgm:pt modelId="{A51C745E-EB52-8B48-A752-A0BC081930E6}" type="parTrans" cxnId="{7C8498FA-C7CD-D647-B232-0E517FFA22AF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23D02FF8-8655-754D-9C3E-DB51B38EA95C}" type="sibTrans" cxnId="{7C8498FA-C7CD-D647-B232-0E517FFA22AF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F944FB75-AB29-EA4E-8DCF-492F373569E0}">
      <dgm:prSet phldrT="[Text]" custT="1"/>
      <dgm:spPr/>
      <dgm:t>
        <a:bodyPr/>
        <a:lstStyle/>
        <a:p>
          <a:pPr algn="l"/>
          <a:r>
            <a:rPr lang="en-US" sz="1600" u="sng" dirty="0"/>
            <a:t>Pre- or immediately on admission:</a:t>
          </a:r>
        </a:p>
        <a:p>
          <a:pPr algn="l"/>
          <a:r>
            <a:rPr lang="en-US" sz="1600" dirty="0"/>
            <a:t>Contact methadone clinic to (</a:t>
          </a:r>
          <a:r>
            <a:rPr lang="en-US" sz="1600" dirty="0" err="1"/>
            <a:t>i</a:t>
          </a:r>
          <a:r>
            <a:rPr lang="en-US" sz="1600" dirty="0"/>
            <a:t>) confirm dosing, and (ii) discuss potential adjustments</a:t>
          </a:r>
          <a:endParaRPr lang="en-US" sz="1600" b="0" i="0" u="sng" dirty="0">
            <a:latin typeface="Arial"/>
            <a:cs typeface="Arial"/>
          </a:endParaRPr>
        </a:p>
      </dgm:t>
    </dgm:pt>
    <dgm:pt modelId="{DD7219D9-8274-874E-B542-803B4582E487}" type="parTrans" cxnId="{0C518BAA-8984-7D4C-BB6E-70E383FF1FF4}">
      <dgm:prSet/>
      <dgm:spPr/>
      <dgm:t>
        <a:bodyPr/>
        <a:lstStyle/>
        <a:p>
          <a:endParaRPr lang="en-US" b="0" i="0">
            <a:solidFill>
              <a:srgbClr val="262626"/>
            </a:solidFill>
            <a:latin typeface="Arial"/>
            <a:cs typeface="Arial"/>
          </a:endParaRPr>
        </a:p>
      </dgm:t>
    </dgm:pt>
    <dgm:pt modelId="{F113AF00-B1AB-4E4D-984A-CB07DF218D82}" type="sibTrans" cxnId="{0C518BAA-8984-7D4C-BB6E-70E383FF1FF4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74B0FF40-5230-0341-85B3-F5B88287A6A5}">
      <dgm:prSet phldrT="[Text]" custT="1"/>
      <dgm:spPr/>
      <dgm:t>
        <a:bodyPr/>
        <a:lstStyle/>
        <a:p>
          <a:pPr algn="l"/>
          <a:r>
            <a:rPr lang="en-US" sz="1600" b="1" u="sng" dirty="0"/>
            <a:t>Inpatient</a:t>
          </a:r>
          <a:r>
            <a:rPr lang="en-US" sz="1600" u="sng" dirty="0"/>
            <a:t>:</a:t>
          </a:r>
        </a:p>
        <a:p>
          <a:pPr algn="l"/>
          <a:r>
            <a:rPr lang="en-US" sz="1600" dirty="0"/>
            <a:t>    Continue methadone at home dose, OR</a:t>
          </a:r>
        </a:p>
        <a:p>
          <a:pPr algn="l"/>
          <a:r>
            <a:rPr lang="en-US" sz="1600" dirty="0"/>
            <a:t>    Consider methadone dose increase, OR</a:t>
          </a:r>
        </a:p>
        <a:p>
          <a:pPr algn="l"/>
          <a:r>
            <a:rPr lang="en-US" sz="1600" dirty="0"/>
            <a:t>    Consider fractionating methadone while inpatient for better pain control</a:t>
          </a:r>
        </a:p>
        <a:p>
          <a:pPr algn="l"/>
          <a:endParaRPr lang="en-US" sz="1600" u="sng" dirty="0"/>
        </a:p>
        <a:p>
          <a:pPr algn="l"/>
          <a:r>
            <a:rPr lang="en-US" sz="1600" dirty="0"/>
            <a:t>    Always consider adjunct non-opioid +/- short-acting opioids for pain control</a:t>
          </a:r>
        </a:p>
        <a:p>
          <a:pPr algn="l">
            <a:buFont typeface="+mj-lt"/>
            <a:buAutoNum type="arabicPeriod"/>
          </a:pPr>
          <a:endParaRPr lang="en-US" sz="1600" dirty="0"/>
        </a:p>
        <a:p>
          <a:pPr algn="l">
            <a:buFont typeface="+mj-lt"/>
            <a:buAutoNum type="arabicPeriod"/>
          </a:pPr>
          <a:r>
            <a:rPr lang="en-US" sz="1600" b="1" u="sng" dirty="0"/>
            <a:t>Discharge</a:t>
          </a:r>
          <a:r>
            <a:rPr lang="en-US" sz="1600" dirty="0"/>
            <a:t>:</a:t>
          </a:r>
        </a:p>
        <a:p>
          <a:pPr algn="l"/>
          <a:r>
            <a:rPr lang="en-US" sz="1600" dirty="0"/>
            <a:t>    Ensure methadone dose consolidated</a:t>
          </a:r>
        </a:p>
        <a:p>
          <a:pPr algn="l"/>
          <a:r>
            <a:rPr lang="en-US" sz="1600" dirty="0"/>
            <a:t>    Ensure last dose verification letter provided to patient/also clinic</a:t>
          </a:r>
        </a:p>
        <a:p>
          <a:pPr algn="l"/>
          <a:r>
            <a:rPr lang="en-US" sz="1600" dirty="0"/>
            <a:t>    Ensure clear instructions for short-acting opioid taper in-place</a:t>
          </a:r>
          <a:endParaRPr lang="en-US" sz="1600" u="sng" dirty="0"/>
        </a:p>
      </dgm:t>
    </dgm:pt>
    <dgm:pt modelId="{A245DAA6-5E8E-3244-9970-7E0324B22533}" type="parTrans" cxnId="{8AC68659-EA0F-9946-B2E9-0D2B2837C70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0" i="0">
            <a:solidFill>
              <a:schemeClr val="tx1"/>
            </a:solidFill>
            <a:latin typeface="Arial"/>
            <a:cs typeface="Arial"/>
          </a:endParaRPr>
        </a:p>
      </dgm:t>
    </dgm:pt>
    <dgm:pt modelId="{7131A151-F158-024D-A313-520BEE4F4E01}" type="sibTrans" cxnId="{8AC68659-EA0F-9946-B2E9-0D2B2837C70E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4D46CFDE-3905-D143-9B45-BBFDCA03A34F}" type="pres">
      <dgm:prSet presAssocID="{FF849FB2-92A4-1C4D-84BC-57D186405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128603-E412-A045-AE19-3EA7B1F13B09}" type="pres">
      <dgm:prSet presAssocID="{7C8E25DC-31FE-1D47-8629-02F253DFBECB}" presName="root" presStyleCnt="0"/>
      <dgm:spPr/>
    </dgm:pt>
    <dgm:pt modelId="{E73FD6FB-F03B-7A42-A724-3825F28A9478}" type="pres">
      <dgm:prSet presAssocID="{7C8E25DC-31FE-1D47-8629-02F253DFBECB}" presName="rootComposite" presStyleCnt="0"/>
      <dgm:spPr/>
    </dgm:pt>
    <dgm:pt modelId="{F4617DD5-D614-AA43-9A86-F83B760270B6}" type="pres">
      <dgm:prSet presAssocID="{7C8E25DC-31FE-1D47-8629-02F253DFBECB}" presName="rootText" presStyleLbl="node1" presStyleIdx="0" presStyleCnt="1" custScaleX="231876" custScaleY="48166"/>
      <dgm:spPr/>
      <dgm:t>
        <a:bodyPr/>
        <a:lstStyle/>
        <a:p>
          <a:endParaRPr lang="en-US"/>
        </a:p>
      </dgm:t>
    </dgm:pt>
    <dgm:pt modelId="{7D3C9DB4-884C-A641-BF66-01C5A2D97E4C}" type="pres">
      <dgm:prSet presAssocID="{7C8E25DC-31FE-1D47-8629-02F253DFBEC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000ED8D-4F8C-8243-A2D9-6E82F10B82F1}" type="pres">
      <dgm:prSet presAssocID="{7C8E25DC-31FE-1D47-8629-02F253DFBECB}" presName="childShape" presStyleCnt="0"/>
      <dgm:spPr/>
    </dgm:pt>
    <dgm:pt modelId="{0EA358ED-FBB4-9D4B-A6F8-312C9F691DA1}" type="pres">
      <dgm:prSet presAssocID="{DD7219D9-8274-874E-B542-803B4582E48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9A1DF0B-ED11-1344-814D-2FCD24C2AA99}" type="pres">
      <dgm:prSet presAssocID="{F944FB75-AB29-EA4E-8DCF-492F373569E0}" presName="childText" presStyleLbl="bgAcc1" presStyleIdx="0" presStyleCnt="2" custScaleX="514335" custScaleY="141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AD046-B9C8-CE43-991E-ECD0A7F15D5E}" type="pres">
      <dgm:prSet presAssocID="{A245DAA6-5E8E-3244-9970-7E0324B22533}" presName="Name13" presStyleLbl="parChTrans1D2" presStyleIdx="1" presStyleCnt="2"/>
      <dgm:spPr/>
      <dgm:t>
        <a:bodyPr/>
        <a:lstStyle/>
        <a:p>
          <a:endParaRPr lang="en-US"/>
        </a:p>
      </dgm:t>
    </dgm:pt>
    <dgm:pt modelId="{767E88C2-4CD0-774C-84AC-E63BECD890E4}" type="pres">
      <dgm:prSet presAssocID="{74B0FF40-5230-0341-85B3-F5B88287A6A5}" presName="childText" presStyleLbl="bgAcc1" presStyleIdx="1" presStyleCnt="2" custScaleX="507440" custScaleY="352719" custLinFactNeighborX="7097" custLinFactNeighborY="1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CD6594-7F0F-074A-9738-D2C60611BEA7}" type="presOf" srcId="{7C8E25DC-31FE-1D47-8629-02F253DFBECB}" destId="{F4617DD5-D614-AA43-9A86-F83B760270B6}" srcOrd="0" destOrd="0" presId="urn:microsoft.com/office/officeart/2005/8/layout/hierarchy3"/>
    <dgm:cxn modelId="{1639F5B7-7301-1F41-A11F-227AE33BF7E8}" type="presOf" srcId="{7C8E25DC-31FE-1D47-8629-02F253DFBECB}" destId="{7D3C9DB4-884C-A641-BF66-01C5A2D97E4C}" srcOrd="1" destOrd="0" presId="urn:microsoft.com/office/officeart/2005/8/layout/hierarchy3"/>
    <dgm:cxn modelId="{2F263121-4F04-0342-9BBC-5DED8CFBB3D8}" type="presOf" srcId="{74B0FF40-5230-0341-85B3-F5B88287A6A5}" destId="{767E88C2-4CD0-774C-84AC-E63BECD890E4}" srcOrd="0" destOrd="0" presId="urn:microsoft.com/office/officeart/2005/8/layout/hierarchy3"/>
    <dgm:cxn modelId="{8AC68659-EA0F-9946-B2E9-0D2B2837C70E}" srcId="{7C8E25DC-31FE-1D47-8629-02F253DFBECB}" destId="{74B0FF40-5230-0341-85B3-F5B88287A6A5}" srcOrd="1" destOrd="0" parTransId="{A245DAA6-5E8E-3244-9970-7E0324B22533}" sibTransId="{7131A151-F158-024D-A313-520BEE4F4E01}"/>
    <dgm:cxn modelId="{EA896E46-1081-7D41-A10E-8684691EECFB}" type="presOf" srcId="{FF849FB2-92A4-1C4D-84BC-57D186405113}" destId="{4D46CFDE-3905-D143-9B45-BBFDCA03A34F}" srcOrd="0" destOrd="0" presId="urn:microsoft.com/office/officeart/2005/8/layout/hierarchy3"/>
    <dgm:cxn modelId="{0C518BAA-8984-7D4C-BB6E-70E383FF1FF4}" srcId="{7C8E25DC-31FE-1D47-8629-02F253DFBECB}" destId="{F944FB75-AB29-EA4E-8DCF-492F373569E0}" srcOrd="0" destOrd="0" parTransId="{DD7219D9-8274-874E-B542-803B4582E487}" sibTransId="{F113AF00-B1AB-4E4D-984A-CB07DF218D82}"/>
    <dgm:cxn modelId="{F07BF238-9DC2-D442-A804-1F74762F905E}" type="presOf" srcId="{DD7219D9-8274-874E-B542-803B4582E487}" destId="{0EA358ED-FBB4-9D4B-A6F8-312C9F691DA1}" srcOrd="0" destOrd="0" presId="urn:microsoft.com/office/officeart/2005/8/layout/hierarchy3"/>
    <dgm:cxn modelId="{A687C134-7505-1E4E-92CE-6956F3BFC0EE}" type="presOf" srcId="{A245DAA6-5E8E-3244-9970-7E0324B22533}" destId="{84EAD046-B9C8-CE43-991E-ECD0A7F15D5E}" srcOrd="0" destOrd="0" presId="urn:microsoft.com/office/officeart/2005/8/layout/hierarchy3"/>
    <dgm:cxn modelId="{7C8498FA-C7CD-D647-B232-0E517FFA22AF}" srcId="{FF849FB2-92A4-1C4D-84BC-57D186405113}" destId="{7C8E25DC-31FE-1D47-8629-02F253DFBECB}" srcOrd="0" destOrd="0" parTransId="{A51C745E-EB52-8B48-A752-A0BC081930E6}" sibTransId="{23D02FF8-8655-754D-9C3E-DB51B38EA95C}"/>
    <dgm:cxn modelId="{899AFE54-DB80-D246-B66E-3415F2F546DC}" type="presOf" srcId="{F944FB75-AB29-EA4E-8DCF-492F373569E0}" destId="{39A1DF0B-ED11-1344-814D-2FCD24C2AA99}" srcOrd="0" destOrd="0" presId="urn:microsoft.com/office/officeart/2005/8/layout/hierarchy3"/>
    <dgm:cxn modelId="{AA064722-2E80-3A45-BE33-A66D08EE690D}" type="presParOf" srcId="{4D46CFDE-3905-D143-9B45-BBFDCA03A34F}" destId="{15128603-E412-A045-AE19-3EA7B1F13B09}" srcOrd="0" destOrd="0" presId="urn:microsoft.com/office/officeart/2005/8/layout/hierarchy3"/>
    <dgm:cxn modelId="{66E0DA34-F22F-0642-A88C-8FB1C4F41DA6}" type="presParOf" srcId="{15128603-E412-A045-AE19-3EA7B1F13B09}" destId="{E73FD6FB-F03B-7A42-A724-3825F28A9478}" srcOrd="0" destOrd="0" presId="urn:microsoft.com/office/officeart/2005/8/layout/hierarchy3"/>
    <dgm:cxn modelId="{79B28899-5776-D44D-8719-55BC92B8AEF6}" type="presParOf" srcId="{E73FD6FB-F03B-7A42-A724-3825F28A9478}" destId="{F4617DD5-D614-AA43-9A86-F83B760270B6}" srcOrd="0" destOrd="0" presId="urn:microsoft.com/office/officeart/2005/8/layout/hierarchy3"/>
    <dgm:cxn modelId="{D0C7BC67-9286-1B40-8F8B-B582DF30ACF0}" type="presParOf" srcId="{E73FD6FB-F03B-7A42-A724-3825F28A9478}" destId="{7D3C9DB4-884C-A641-BF66-01C5A2D97E4C}" srcOrd="1" destOrd="0" presId="urn:microsoft.com/office/officeart/2005/8/layout/hierarchy3"/>
    <dgm:cxn modelId="{EB1C9F99-2E1A-A54A-A409-4B65E5FBB99C}" type="presParOf" srcId="{15128603-E412-A045-AE19-3EA7B1F13B09}" destId="{C000ED8D-4F8C-8243-A2D9-6E82F10B82F1}" srcOrd="1" destOrd="0" presId="urn:microsoft.com/office/officeart/2005/8/layout/hierarchy3"/>
    <dgm:cxn modelId="{D6F775E0-D0F9-E04B-A86C-7D7E97F92D03}" type="presParOf" srcId="{C000ED8D-4F8C-8243-A2D9-6E82F10B82F1}" destId="{0EA358ED-FBB4-9D4B-A6F8-312C9F691DA1}" srcOrd="0" destOrd="0" presId="urn:microsoft.com/office/officeart/2005/8/layout/hierarchy3"/>
    <dgm:cxn modelId="{262B6597-AD41-6F47-8017-6065289DE36A}" type="presParOf" srcId="{C000ED8D-4F8C-8243-A2D9-6E82F10B82F1}" destId="{39A1DF0B-ED11-1344-814D-2FCD24C2AA99}" srcOrd="1" destOrd="0" presId="urn:microsoft.com/office/officeart/2005/8/layout/hierarchy3"/>
    <dgm:cxn modelId="{73A699EC-9213-A54C-B546-B4DCC276D40D}" type="presParOf" srcId="{C000ED8D-4F8C-8243-A2D9-6E82F10B82F1}" destId="{84EAD046-B9C8-CE43-991E-ECD0A7F15D5E}" srcOrd="2" destOrd="0" presId="urn:microsoft.com/office/officeart/2005/8/layout/hierarchy3"/>
    <dgm:cxn modelId="{4DD19A32-566C-374E-9721-ACF798972807}" type="presParOf" srcId="{C000ED8D-4F8C-8243-A2D9-6E82F10B82F1}" destId="{767E88C2-4CD0-774C-84AC-E63BECD890E4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849FB2-92A4-1C4D-84BC-57D186405113}" type="doc">
      <dgm:prSet loTypeId="urn:microsoft.com/office/officeart/2005/8/layout/hierarchy3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8E25DC-31FE-1D47-8629-02F253DFBECB}">
      <dgm:prSet phldrT="[Text]"/>
      <dgm:spPr/>
      <dgm:t>
        <a:bodyPr/>
        <a:lstStyle/>
        <a:p>
          <a:r>
            <a:rPr lang="en-US" b="0" i="0" dirty="0">
              <a:latin typeface="Arial"/>
              <a:cs typeface="Arial"/>
            </a:rPr>
            <a:t>Patient taking naltrexone</a:t>
          </a:r>
        </a:p>
      </dgm:t>
    </dgm:pt>
    <dgm:pt modelId="{A51C745E-EB52-8B48-A752-A0BC081930E6}" type="parTrans" cxnId="{7C8498FA-C7CD-D647-B232-0E517FFA22AF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23D02FF8-8655-754D-9C3E-DB51B38EA95C}" type="sibTrans" cxnId="{7C8498FA-C7CD-D647-B232-0E517FFA22AF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F944FB75-AB29-EA4E-8DCF-492F373569E0}">
      <dgm:prSet phldrT="[Text]" custT="1"/>
      <dgm:spPr/>
      <dgm:t>
        <a:bodyPr/>
        <a:lstStyle/>
        <a:p>
          <a:pPr algn="l"/>
          <a:r>
            <a:rPr lang="en-US" sz="2000" u="sng" dirty="0"/>
            <a:t>Pre-Admission:</a:t>
          </a:r>
        </a:p>
        <a:p>
          <a:pPr algn="l"/>
          <a:r>
            <a:rPr lang="en-US" sz="2000" dirty="0"/>
            <a:t>If possible [e.g. elective surgery] consider holding naltrexone prior to admission – 72+h for tablet, ~4 weeks for IM injection</a:t>
          </a:r>
          <a:endParaRPr lang="en-US" sz="2000" b="0" i="0" u="sng" dirty="0">
            <a:latin typeface="Arial"/>
            <a:cs typeface="Arial"/>
          </a:endParaRPr>
        </a:p>
      </dgm:t>
    </dgm:pt>
    <dgm:pt modelId="{DD7219D9-8274-874E-B542-803B4582E487}" type="parTrans" cxnId="{0C518BAA-8984-7D4C-BB6E-70E383FF1FF4}">
      <dgm:prSet/>
      <dgm:spPr/>
      <dgm:t>
        <a:bodyPr/>
        <a:lstStyle/>
        <a:p>
          <a:endParaRPr lang="en-US" b="0" i="0">
            <a:solidFill>
              <a:srgbClr val="262626"/>
            </a:solidFill>
            <a:latin typeface="Arial"/>
            <a:cs typeface="Arial"/>
          </a:endParaRPr>
        </a:p>
      </dgm:t>
    </dgm:pt>
    <dgm:pt modelId="{F113AF00-B1AB-4E4D-984A-CB07DF218D82}" type="sibTrans" cxnId="{0C518BAA-8984-7D4C-BB6E-70E383FF1FF4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74B0FF40-5230-0341-85B3-F5B88287A6A5}">
      <dgm:prSet phldrT="[Text]" custT="1"/>
      <dgm:spPr/>
      <dgm:t>
        <a:bodyPr/>
        <a:lstStyle/>
        <a:p>
          <a:pPr algn="l"/>
          <a:r>
            <a:rPr lang="en-US" sz="2000" u="sng" dirty="0"/>
            <a:t>Inpatient:</a:t>
          </a:r>
        </a:p>
        <a:p>
          <a:pPr algn="l">
            <a:buFont typeface="Arial" panose="020B0604020202020204" pitchFamily="34" charset="0"/>
            <a:buNone/>
          </a:pPr>
          <a:r>
            <a:rPr lang="en-US" sz="2000" dirty="0"/>
            <a:t>Hold naltrexone</a:t>
          </a:r>
        </a:p>
        <a:p>
          <a:pPr algn="l">
            <a:buFont typeface="Arial" panose="020B0604020202020204" pitchFamily="34" charset="0"/>
            <a:buNone/>
          </a:pPr>
          <a:r>
            <a:rPr lang="en-US" sz="2000" dirty="0"/>
            <a:t>Consider potential higher opioid dose requirements </a:t>
          </a:r>
        </a:p>
        <a:p>
          <a:pPr algn="l">
            <a:buFont typeface="Arial" panose="020B0604020202020204" pitchFamily="34" charset="0"/>
            <a:buNone/>
          </a:pPr>
          <a:r>
            <a:rPr lang="en-US" sz="2000" dirty="0"/>
            <a:t>In emergency, consider regional anesthesia, systemic non-opioid agents for pain control</a:t>
          </a:r>
        </a:p>
        <a:p>
          <a:pPr algn="l">
            <a:buNone/>
          </a:pPr>
          <a:endParaRPr lang="en-US" sz="2000" dirty="0"/>
        </a:p>
        <a:p>
          <a:pPr algn="l">
            <a:buFont typeface="+mj-lt"/>
            <a:buAutoNum type="arabicPeriod"/>
          </a:pPr>
          <a:r>
            <a:rPr lang="en-US" sz="2000" u="sng" dirty="0"/>
            <a:t>Discharge:</a:t>
          </a:r>
        </a:p>
        <a:p>
          <a:pPr algn="l">
            <a:buFont typeface="+mj-lt"/>
            <a:buAutoNum type="arabicPeriod"/>
          </a:pPr>
          <a:r>
            <a:rPr lang="en-US" sz="2000" dirty="0"/>
            <a:t>Ensure close coordination with prescribing provider</a:t>
          </a:r>
          <a:endParaRPr lang="en-US" sz="2000" b="0" i="0" u="sng" dirty="0">
            <a:latin typeface="Arial"/>
            <a:cs typeface="Arial"/>
          </a:endParaRPr>
        </a:p>
      </dgm:t>
    </dgm:pt>
    <dgm:pt modelId="{A245DAA6-5E8E-3244-9970-7E0324B22533}" type="parTrans" cxnId="{8AC68659-EA0F-9946-B2E9-0D2B2837C70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b="0" i="0">
            <a:solidFill>
              <a:srgbClr val="262626"/>
            </a:solidFill>
            <a:latin typeface="Arial"/>
            <a:cs typeface="Arial"/>
          </a:endParaRPr>
        </a:p>
      </dgm:t>
    </dgm:pt>
    <dgm:pt modelId="{7131A151-F158-024D-A313-520BEE4F4E01}" type="sibTrans" cxnId="{8AC68659-EA0F-9946-B2E9-0D2B2837C70E}">
      <dgm:prSet/>
      <dgm:spPr/>
      <dgm:t>
        <a:bodyPr/>
        <a:lstStyle/>
        <a:p>
          <a:endParaRPr lang="en-US">
            <a:solidFill>
              <a:srgbClr val="262626"/>
            </a:solidFill>
            <a:latin typeface="Arial"/>
            <a:cs typeface="Arial"/>
          </a:endParaRPr>
        </a:p>
      </dgm:t>
    </dgm:pt>
    <dgm:pt modelId="{4D46CFDE-3905-D143-9B45-BBFDCA03A34F}" type="pres">
      <dgm:prSet presAssocID="{FF849FB2-92A4-1C4D-84BC-57D18640511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5128603-E412-A045-AE19-3EA7B1F13B09}" type="pres">
      <dgm:prSet presAssocID="{7C8E25DC-31FE-1D47-8629-02F253DFBECB}" presName="root" presStyleCnt="0"/>
      <dgm:spPr/>
    </dgm:pt>
    <dgm:pt modelId="{E73FD6FB-F03B-7A42-A724-3825F28A9478}" type="pres">
      <dgm:prSet presAssocID="{7C8E25DC-31FE-1D47-8629-02F253DFBECB}" presName="rootComposite" presStyleCnt="0"/>
      <dgm:spPr/>
    </dgm:pt>
    <dgm:pt modelId="{F4617DD5-D614-AA43-9A86-F83B760270B6}" type="pres">
      <dgm:prSet presAssocID="{7C8E25DC-31FE-1D47-8629-02F253DFBECB}" presName="rootText" presStyleLbl="node1" presStyleIdx="0" presStyleCnt="1" custScaleX="231876" custScaleY="48166"/>
      <dgm:spPr/>
      <dgm:t>
        <a:bodyPr/>
        <a:lstStyle/>
        <a:p>
          <a:endParaRPr lang="en-US"/>
        </a:p>
      </dgm:t>
    </dgm:pt>
    <dgm:pt modelId="{7D3C9DB4-884C-A641-BF66-01C5A2D97E4C}" type="pres">
      <dgm:prSet presAssocID="{7C8E25DC-31FE-1D47-8629-02F253DFBECB}" presName="rootConnector" presStyleLbl="node1" presStyleIdx="0" presStyleCnt="1"/>
      <dgm:spPr/>
      <dgm:t>
        <a:bodyPr/>
        <a:lstStyle/>
        <a:p>
          <a:endParaRPr lang="en-US"/>
        </a:p>
      </dgm:t>
    </dgm:pt>
    <dgm:pt modelId="{C000ED8D-4F8C-8243-A2D9-6E82F10B82F1}" type="pres">
      <dgm:prSet presAssocID="{7C8E25DC-31FE-1D47-8629-02F253DFBECB}" presName="childShape" presStyleCnt="0"/>
      <dgm:spPr/>
    </dgm:pt>
    <dgm:pt modelId="{0EA358ED-FBB4-9D4B-A6F8-312C9F691DA1}" type="pres">
      <dgm:prSet presAssocID="{DD7219D9-8274-874E-B542-803B4582E487}" presName="Name13" presStyleLbl="parChTrans1D2" presStyleIdx="0" presStyleCnt="2"/>
      <dgm:spPr/>
      <dgm:t>
        <a:bodyPr/>
        <a:lstStyle/>
        <a:p>
          <a:endParaRPr lang="en-US"/>
        </a:p>
      </dgm:t>
    </dgm:pt>
    <dgm:pt modelId="{39A1DF0B-ED11-1344-814D-2FCD24C2AA99}" type="pres">
      <dgm:prSet presAssocID="{F944FB75-AB29-EA4E-8DCF-492F373569E0}" presName="childText" presStyleLbl="bgAcc1" presStyleIdx="0" presStyleCnt="2" custScaleX="514335" custScaleY="141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AD046-B9C8-CE43-991E-ECD0A7F15D5E}" type="pres">
      <dgm:prSet presAssocID="{A245DAA6-5E8E-3244-9970-7E0324B22533}" presName="Name13" presStyleLbl="parChTrans1D2" presStyleIdx="1" presStyleCnt="2"/>
      <dgm:spPr/>
      <dgm:t>
        <a:bodyPr/>
        <a:lstStyle/>
        <a:p>
          <a:endParaRPr lang="en-US"/>
        </a:p>
      </dgm:t>
    </dgm:pt>
    <dgm:pt modelId="{767E88C2-4CD0-774C-84AC-E63BECD890E4}" type="pres">
      <dgm:prSet presAssocID="{74B0FF40-5230-0341-85B3-F5B88287A6A5}" presName="childText" presStyleLbl="bgAcc1" presStyleIdx="1" presStyleCnt="2" custScaleX="507440" custScaleY="302580" custLinFactNeighborX="453" custLinFactNeighborY="16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0CD6594-7F0F-074A-9738-D2C60611BEA7}" type="presOf" srcId="{7C8E25DC-31FE-1D47-8629-02F253DFBECB}" destId="{F4617DD5-D614-AA43-9A86-F83B760270B6}" srcOrd="0" destOrd="0" presId="urn:microsoft.com/office/officeart/2005/8/layout/hierarchy3"/>
    <dgm:cxn modelId="{1639F5B7-7301-1F41-A11F-227AE33BF7E8}" type="presOf" srcId="{7C8E25DC-31FE-1D47-8629-02F253DFBECB}" destId="{7D3C9DB4-884C-A641-BF66-01C5A2D97E4C}" srcOrd="1" destOrd="0" presId="urn:microsoft.com/office/officeart/2005/8/layout/hierarchy3"/>
    <dgm:cxn modelId="{2F263121-4F04-0342-9BBC-5DED8CFBB3D8}" type="presOf" srcId="{74B0FF40-5230-0341-85B3-F5B88287A6A5}" destId="{767E88C2-4CD0-774C-84AC-E63BECD890E4}" srcOrd="0" destOrd="0" presId="urn:microsoft.com/office/officeart/2005/8/layout/hierarchy3"/>
    <dgm:cxn modelId="{8AC68659-EA0F-9946-B2E9-0D2B2837C70E}" srcId="{7C8E25DC-31FE-1D47-8629-02F253DFBECB}" destId="{74B0FF40-5230-0341-85B3-F5B88287A6A5}" srcOrd="1" destOrd="0" parTransId="{A245DAA6-5E8E-3244-9970-7E0324B22533}" sibTransId="{7131A151-F158-024D-A313-520BEE4F4E01}"/>
    <dgm:cxn modelId="{EA896E46-1081-7D41-A10E-8684691EECFB}" type="presOf" srcId="{FF849FB2-92A4-1C4D-84BC-57D186405113}" destId="{4D46CFDE-3905-D143-9B45-BBFDCA03A34F}" srcOrd="0" destOrd="0" presId="urn:microsoft.com/office/officeart/2005/8/layout/hierarchy3"/>
    <dgm:cxn modelId="{0C518BAA-8984-7D4C-BB6E-70E383FF1FF4}" srcId="{7C8E25DC-31FE-1D47-8629-02F253DFBECB}" destId="{F944FB75-AB29-EA4E-8DCF-492F373569E0}" srcOrd="0" destOrd="0" parTransId="{DD7219D9-8274-874E-B542-803B4582E487}" sibTransId="{F113AF00-B1AB-4E4D-984A-CB07DF218D82}"/>
    <dgm:cxn modelId="{F07BF238-9DC2-D442-A804-1F74762F905E}" type="presOf" srcId="{DD7219D9-8274-874E-B542-803B4582E487}" destId="{0EA358ED-FBB4-9D4B-A6F8-312C9F691DA1}" srcOrd="0" destOrd="0" presId="urn:microsoft.com/office/officeart/2005/8/layout/hierarchy3"/>
    <dgm:cxn modelId="{A687C134-7505-1E4E-92CE-6956F3BFC0EE}" type="presOf" srcId="{A245DAA6-5E8E-3244-9970-7E0324B22533}" destId="{84EAD046-B9C8-CE43-991E-ECD0A7F15D5E}" srcOrd="0" destOrd="0" presId="urn:microsoft.com/office/officeart/2005/8/layout/hierarchy3"/>
    <dgm:cxn modelId="{7C8498FA-C7CD-D647-B232-0E517FFA22AF}" srcId="{FF849FB2-92A4-1C4D-84BC-57D186405113}" destId="{7C8E25DC-31FE-1D47-8629-02F253DFBECB}" srcOrd="0" destOrd="0" parTransId="{A51C745E-EB52-8B48-A752-A0BC081930E6}" sibTransId="{23D02FF8-8655-754D-9C3E-DB51B38EA95C}"/>
    <dgm:cxn modelId="{899AFE54-DB80-D246-B66E-3415F2F546DC}" type="presOf" srcId="{F944FB75-AB29-EA4E-8DCF-492F373569E0}" destId="{39A1DF0B-ED11-1344-814D-2FCD24C2AA99}" srcOrd="0" destOrd="0" presId="urn:microsoft.com/office/officeart/2005/8/layout/hierarchy3"/>
    <dgm:cxn modelId="{AA064722-2E80-3A45-BE33-A66D08EE690D}" type="presParOf" srcId="{4D46CFDE-3905-D143-9B45-BBFDCA03A34F}" destId="{15128603-E412-A045-AE19-3EA7B1F13B09}" srcOrd="0" destOrd="0" presId="urn:microsoft.com/office/officeart/2005/8/layout/hierarchy3"/>
    <dgm:cxn modelId="{66E0DA34-F22F-0642-A88C-8FB1C4F41DA6}" type="presParOf" srcId="{15128603-E412-A045-AE19-3EA7B1F13B09}" destId="{E73FD6FB-F03B-7A42-A724-3825F28A9478}" srcOrd="0" destOrd="0" presId="urn:microsoft.com/office/officeart/2005/8/layout/hierarchy3"/>
    <dgm:cxn modelId="{79B28899-5776-D44D-8719-55BC92B8AEF6}" type="presParOf" srcId="{E73FD6FB-F03B-7A42-A724-3825F28A9478}" destId="{F4617DD5-D614-AA43-9A86-F83B760270B6}" srcOrd="0" destOrd="0" presId="urn:microsoft.com/office/officeart/2005/8/layout/hierarchy3"/>
    <dgm:cxn modelId="{D0C7BC67-9286-1B40-8F8B-B582DF30ACF0}" type="presParOf" srcId="{E73FD6FB-F03B-7A42-A724-3825F28A9478}" destId="{7D3C9DB4-884C-A641-BF66-01C5A2D97E4C}" srcOrd="1" destOrd="0" presId="urn:microsoft.com/office/officeart/2005/8/layout/hierarchy3"/>
    <dgm:cxn modelId="{EB1C9F99-2E1A-A54A-A409-4B65E5FBB99C}" type="presParOf" srcId="{15128603-E412-A045-AE19-3EA7B1F13B09}" destId="{C000ED8D-4F8C-8243-A2D9-6E82F10B82F1}" srcOrd="1" destOrd="0" presId="urn:microsoft.com/office/officeart/2005/8/layout/hierarchy3"/>
    <dgm:cxn modelId="{D6F775E0-D0F9-E04B-A86C-7D7E97F92D03}" type="presParOf" srcId="{C000ED8D-4F8C-8243-A2D9-6E82F10B82F1}" destId="{0EA358ED-FBB4-9D4B-A6F8-312C9F691DA1}" srcOrd="0" destOrd="0" presId="urn:microsoft.com/office/officeart/2005/8/layout/hierarchy3"/>
    <dgm:cxn modelId="{262B6597-AD41-6F47-8017-6065289DE36A}" type="presParOf" srcId="{C000ED8D-4F8C-8243-A2D9-6E82F10B82F1}" destId="{39A1DF0B-ED11-1344-814D-2FCD24C2AA99}" srcOrd="1" destOrd="0" presId="urn:microsoft.com/office/officeart/2005/8/layout/hierarchy3"/>
    <dgm:cxn modelId="{73A699EC-9213-A54C-B546-B4DCC276D40D}" type="presParOf" srcId="{C000ED8D-4F8C-8243-A2D9-6E82F10B82F1}" destId="{84EAD046-B9C8-CE43-991E-ECD0A7F15D5E}" srcOrd="2" destOrd="0" presId="urn:microsoft.com/office/officeart/2005/8/layout/hierarchy3"/>
    <dgm:cxn modelId="{4DD19A32-566C-374E-9721-ACF798972807}" type="presParOf" srcId="{C000ED8D-4F8C-8243-A2D9-6E82F10B82F1}" destId="{767E88C2-4CD0-774C-84AC-E63BECD890E4}" srcOrd="3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C7E422-979C-1945-9579-DC055DDBCC2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7BF040-5EAC-0842-BEF2-BFED34E399A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Patient-centered approach focused on reducing negative consequences of drug use</a:t>
          </a:r>
        </a:p>
      </dgm:t>
    </dgm:pt>
    <dgm:pt modelId="{18E04429-9D25-DF4B-831D-9B46408CB44E}" type="parTrans" cxnId="{5E19FDA3-6BFC-6447-90B5-5719613AB8AA}">
      <dgm:prSet/>
      <dgm:spPr/>
      <dgm:t>
        <a:bodyPr/>
        <a:lstStyle/>
        <a:p>
          <a:endParaRPr lang="en-US"/>
        </a:p>
      </dgm:t>
    </dgm:pt>
    <dgm:pt modelId="{CD77C6D7-3DFC-844C-BBD7-4C9D07A3280C}" type="sibTrans" cxnId="{5E19FDA3-6BFC-6447-90B5-5719613AB8AA}">
      <dgm:prSet/>
      <dgm:spPr/>
      <dgm:t>
        <a:bodyPr/>
        <a:lstStyle/>
        <a:p>
          <a:endParaRPr lang="en-US"/>
        </a:p>
      </dgm:t>
    </dgm:pt>
    <dgm:pt modelId="{4FD08F83-D471-CF42-AB35-15330E0E6638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Recognizes some people will continue to use despite prevention and treatment</a:t>
          </a:r>
        </a:p>
      </dgm:t>
    </dgm:pt>
    <dgm:pt modelId="{940519D1-5315-1A4E-98B0-97DE3870465F}" type="parTrans" cxnId="{B293BAD1-266C-204E-ABA3-FC9DF63A89C4}">
      <dgm:prSet/>
      <dgm:spPr/>
      <dgm:t>
        <a:bodyPr/>
        <a:lstStyle/>
        <a:p>
          <a:endParaRPr lang="en-US"/>
        </a:p>
      </dgm:t>
    </dgm:pt>
    <dgm:pt modelId="{610B529D-4FA0-CF4D-808F-3AE77A932458}" type="sibTrans" cxnId="{B293BAD1-266C-204E-ABA3-FC9DF63A89C4}">
      <dgm:prSet/>
      <dgm:spPr/>
      <dgm:t>
        <a:bodyPr/>
        <a:lstStyle/>
        <a:p>
          <a:endParaRPr lang="en-US"/>
        </a:p>
      </dgm:t>
    </dgm:pt>
    <dgm:pt modelId="{00EF524E-3C64-6B4E-85F1-0EDB58810FB5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Evidence-based interventions: naloxone, syringe exchange programs, supervised consumption sites, low threshold pharmacotherapy</a:t>
          </a:r>
        </a:p>
      </dgm:t>
    </dgm:pt>
    <dgm:pt modelId="{34D141F1-BD12-6245-9036-CEB569C674CD}" type="parTrans" cxnId="{4A8D497B-8189-BC40-A267-13E87616BB66}">
      <dgm:prSet/>
      <dgm:spPr/>
      <dgm:t>
        <a:bodyPr/>
        <a:lstStyle/>
        <a:p>
          <a:endParaRPr lang="en-US"/>
        </a:p>
      </dgm:t>
    </dgm:pt>
    <dgm:pt modelId="{B51B3D61-DB32-7D40-AD39-B3915E0350A2}" type="sibTrans" cxnId="{4A8D497B-8189-BC40-A267-13E87616BB66}">
      <dgm:prSet/>
      <dgm:spPr/>
      <dgm:t>
        <a:bodyPr/>
        <a:lstStyle/>
        <a:p>
          <a:endParaRPr lang="en-US"/>
        </a:p>
      </dgm:t>
    </dgm:pt>
    <dgm:pt modelId="{5BE6E504-056D-A446-B558-7824952DF2AF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Reduce infectious complications, reduce overdose, engage vulnerable patients, improve access to </a:t>
          </a:r>
          <a:r>
            <a:rPr lang="en-US" dirty="0" err="1">
              <a:solidFill>
                <a:schemeClr val="tx1"/>
              </a:solidFill>
            </a:rPr>
            <a:t>tx</a:t>
          </a:r>
          <a:endParaRPr lang="en-US" dirty="0">
            <a:solidFill>
              <a:schemeClr val="tx1"/>
            </a:solidFill>
          </a:endParaRPr>
        </a:p>
      </dgm:t>
    </dgm:pt>
    <dgm:pt modelId="{44C5B001-DBC5-874D-A801-FFADD75915A9}" type="parTrans" cxnId="{115C20CA-3A58-AA49-9FC5-C4E2D5932F62}">
      <dgm:prSet/>
      <dgm:spPr/>
      <dgm:t>
        <a:bodyPr/>
        <a:lstStyle/>
        <a:p>
          <a:endParaRPr lang="en-US"/>
        </a:p>
      </dgm:t>
    </dgm:pt>
    <dgm:pt modelId="{FDAD8423-FA3F-7744-BF78-78C758474B01}" type="sibTrans" cxnId="{115C20CA-3A58-AA49-9FC5-C4E2D5932F62}">
      <dgm:prSet/>
      <dgm:spPr/>
      <dgm:t>
        <a:bodyPr/>
        <a:lstStyle/>
        <a:p>
          <a:endParaRPr lang="en-US"/>
        </a:p>
      </dgm:t>
    </dgm:pt>
    <dgm:pt modelId="{1804DDF5-4121-C44D-ABD3-C7DD6517D7F9}" type="pres">
      <dgm:prSet presAssocID="{3BC7E422-979C-1945-9579-DC055DDBCC2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0F651D-9C3E-F945-B8DB-66B17EFA8801}" type="pres">
      <dgm:prSet presAssocID="{727BF040-5EAC-0842-BEF2-BFED34E399A8}" presName="composite" presStyleCnt="0"/>
      <dgm:spPr/>
    </dgm:pt>
    <dgm:pt modelId="{3311CD70-BC99-4A4C-901E-80D9A06AA22E}" type="pres">
      <dgm:prSet presAssocID="{727BF040-5EAC-0842-BEF2-BFED34E399A8}" presName="imgShp" presStyleLbl="fgImgPlace1" presStyleIdx="0" presStyleCnt="4"/>
      <dgm:spPr/>
    </dgm:pt>
    <dgm:pt modelId="{B6A1D6F5-4153-9144-9EFE-6DFE1953E358}" type="pres">
      <dgm:prSet presAssocID="{727BF040-5EAC-0842-BEF2-BFED34E399A8}" presName="txShp" presStyleLbl="node1" presStyleIdx="0" presStyleCnt="4" custScaleX="104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3F326-0F07-8044-AB8F-D07005D49C7C}" type="pres">
      <dgm:prSet presAssocID="{CD77C6D7-3DFC-844C-BBD7-4C9D07A3280C}" presName="spacing" presStyleCnt="0"/>
      <dgm:spPr/>
    </dgm:pt>
    <dgm:pt modelId="{7919F7F6-58A9-BA45-AB93-2BEBE47C28FD}" type="pres">
      <dgm:prSet presAssocID="{4FD08F83-D471-CF42-AB35-15330E0E6638}" presName="composite" presStyleCnt="0"/>
      <dgm:spPr/>
    </dgm:pt>
    <dgm:pt modelId="{4E99221A-CD5F-1345-A790-BC333D9E58D8}" type="pres">
      <dgm:prSet presAssocID="{4FD08F83-D471-CF42-AB35-15330E0E6638}" presName="imgShp" presStyleLbl="fgImgPlace1" presStyleIdx="1" presStyleCnt="4"/>
      <dgm:spPr/>
    </dgm:pt>
    <dgm:pt modelId="{3F34CE96-89B5-1441-B876-9987970C1AB3}" type="pres">
      <dgm:prSet presAssocID="{4FD08F83-D471-CF42-AB35-15330E0E6638}" presName="txShp" presStyleLbl="node1" presStyleIdx="1" presStyleCnt="4" custScaleX="104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6779A1-1240-9444-AACA-59237412FB1B}" type="pres">
      <dgm:prSet presAssocID="{610B529D-4FA0-CF4D-808F-3AE77A932458}" presName="spacing" presStyleCnt="0"/>
      <dgm:spPr/>
    </dgm:pt>
    <dgm:pt modelId="{6F594E80-C2A4-ED46-91E6-C08B7D7FAEC1}" type="pres">
      <dgm:prSet presAssocID="{00EF524E-3C64-6B4E-85F1-0EDB58810FB5}" presName="composite" presStyleCnt="0"/>
      <dgm:spPr/>
    </dgm:pt>
    <dgm:pt modelId="{6153AA3A-1DE1-6440-B2EB-B5618D3DF742}" type="pres">
      <dgm:prSet presAssocID="{00EF524E-3C64-6B4E-85F1-0EDB58810FB5}" presName="imgShp" presStyleLbl="fgImgPlace1" presStyleIdx="2" presStyleCnt="4"/>
      <dgm:spPr/>
    </dgm:pt>
    <dgm:pt modelId="{2C47A1C4-E035-FF44-8BA6-BF3B91D1ACE7}" type="pres">
      <dgm:prSet presAssocID="{00EF524E-3C64-6B4E-85F1-0EDB58810FB5}" presName="txShp" presStyleLbl="node1" presStyleIdx="2" presStyleCnt="4" custScaleX="104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2E2CC-1A2C-3643-8873-4D25BEC8C8D5}" type="pres">
      <dgm:prSet presAssocID="{B51B3D61-DB32-7D40-AD39-B3915E0350A2}" presName="spacing" presStyleCnt="0"/>
      <dgm:spPr/>
    </dgm:pt>
    <dgm:pt modelId="{DCC8E000-CC8F-444B-8122-FA10B82E3931}" type="pres">
      <dgm:prSet presAssocID="{5BE6E504-056D-A446-B558-7824952DF2AF}" presName="composite" presStyleCnt="0"/>
      <dgm:spPr/>
    </dgm:pt>
    <dgm:pt modelId="{A699761A-48D1-F148-8286-591754A225F9}" type="pres">
      <dgm:prSet presAssocID="{5BE6E504-056D-A446-B558-7824952DF2AF}" presName="imgShp" presStyleLbl="fgImgPlace1" presStyleIdx="3" presStyleCnt="4"/>
      <dgm:spPr/>
    </dgm:pt>
    <dgm:pt modelId="{762530D0-518E-9241-B9BD-E738EC63CA35}" type="pres">
      <dgm:prSet presAssocID="{5BE6E504-056D-A446-B558-7824952DF2AF}" presName="txShp" presStyleLbl="node1" presStyleIdx="3" presStyleCnt="4" custScaleX="1048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2059D9-5482-6A47-996B-97098E04DE62}" type="presOf" srcId="{4FD08F83-D471-CF42-AB35-15330E0E6638}" destId="{3F34CE96-89B5-1441-B876-9987970C1AB3}" srcOrd="0" destOrd="0" presId="urn:microsoft.com/office/officeart/2005/8/layout/vList3"/>
    <dgm:cxn modelId="{6BE1A525-4B58-E44A-8165-C2098E0ADEDF}" type="presOf" srcId="{5BE6E504-056D-A446-B558-7824952DF2AF}" destId="{762530D0-518E-9241-B9BD-E738EC63CA35}" srcOrd="0" destOrd="0" presId="urn:microsoft.com/office/officeart/2005/8/layout/vList3"/>
    <dgm:cxn modelId="{6E0A0B1B-25E8-1048-BBE0-F5190BC8A1BE}" type="presOf" srcId="{00EF524E-3C64-6B4E-85F1-0EDB58810FB5}" destId="{2C47A1C4-E035-FF44-8BA6-BF3B91D1ACE7}" srcOrd="0" destOrd="0" presId="urn:microsoft.com/office/officeart/2005/8/layout/vList3"/>
    <dgm:cxn modelId="{115C20CA-3A58-AA49-9FC5-C4E2D5932F62}" srcId="{3BC7E422-979C-1945-9579-DC055DDBCC21}" destId="{5BE6E504-056D-A446-B558-7824952DF2AF}" srcOrd="3" destOrd="0" parTransId="{44C5B001-DBC5-874D-A801-FFADD75915A9}" sibTransId="{FDAD8423-FA3F-7744-BF78-78C758474B01}"/>
    <dgm:cxn modelId="{EBCDDE44-A60B-C343-96CB-DB5A7405C4E6}" type="presOf" srcId="{727BF040-5EAC-0842-BEF2-BFED34E399A8}" destId="{B6A1D6F5-4153-9144-9EFE-6DFE1953E358}" srcOrd="0" destOrd="0" presId="urn:microsoft.com/office/officeart/2005/8/layout/vList3"/>
    <dgm:cxn modelId="{877AEF41-D348-E445-9707-EDEA7AB6FB8F}" type="presOf" srcId="{3BC7E422-979C-1945-9579-DC055DDBCC21}" destId="{1804DDF5-4121-C44D-ABD3-C7DD6517D7F9}" srcOrd="0" destOrd="0" presId="urn:microsoft.com/office/officeart/2005/8/layout/vList3"/>
    <dgm:cxn modelId="{B293BAD1-266C-204E-ABA3-FC9DF63A89C4}" srcId="{3BC7E422-979C-1945-9579-DC055DDBCC21}" destId="{4FD08F83-D471-CF42-AB35-15330E0E6638}" srcOrd="1" destOrd="0" parTransId="{940519D1-5315-1A4E-98B0-97DE3870465F}" sibTransId="{610B529D-4FA0-CF4D-808F-3AE77A932458}"/>
    <dgm:cxn modelId="{4A8D497B-8189-BC40-A267-13E87616BB66}" srcId="{3BC7E422-979C-1945-9579-DC055DDBCC21}" destId="{00EF524E-3C64-6B4E-85F1-0EDB58810FB5}" srcOrd="2" destOrd="0" parTransId="{34D141F1-BD12-6245-9036-CEB569C674CD}" sibTransId="{B51B3D61-DB32-7D40-AD39-B3915E0350A2}"/>
    <dgm:cxn modelId="{5E19FDA3-6BFC-6447-90B5-5719613AB8AA}" srcId="{3BC7E422-979C-1945-9579-DC055DDBCC21}" destId="{727BF040-5EAC-0842-BEF2-BFED34E399A8}" srcOrd="0" destOrd="0" parTransId="{18E04429-9D25-DF4B-831D-9B46408CB44E}" sibTransId="{CD77C6D7-3DFC-844C-BBD7-4C9D07A3280C}"/>
    <dgm:cxn modelId="{D03CFC27-65F2-024A-A389-79067525468C}" type="presParOf" srcId="{1804DDF5-4121-C44D-ABD3-C7DD6517D7F9}" destId="{AD0F651D-9C3E-F945-B8DB-66B17EFA8801}" srcOrd="0" destOrd="0" presId="urn:microsoft.com/office/officeart/2005/8/layout/vList3"/>
    <dgm:cxn modelId="{55256833-41DF-C34D-8D9C-3C08FAF6E308}" type="presParOf" srcId="{AD0F651D-9C3E-F945-B8DB-66B17EFA8801}" destId="{3311CD70-BC99-4A4C-901E-80D9A06AA22E}" srcOrd="0" destOrd="0" presId="urn:microsoft.com/office/officeart/2005/8/layout/vList3"/>
    <dgm:cxn modelId="{D11BD5CB-F8AF-CD4C-B9E2-49A7A47577EA}" type="presParOf" srcId="{AD0F651D-9C3E-F945-B8DB-66B17EFA8801}" destId="{B6A1D6F5-4153-9144-9EFE-6DFE1953E358}" srcOrd="1" destOrd="0" presId="urn:microsoft.com/office/officeart/2005/8/layout/vList3"/>
    <dgm:cxn modelId="{9924E533-E288-D641-91AF-D8078AA3AE84}" type="presParOf" srcId="{1804DDF5-4121-C44D-ABD3-C7DD6517D7F9}" destId="{EB03F326-0F07-8044-AB8F-D07005D49C7C}" srcOrd="1" destOrd="0" presId="urn:microsoft.com/office/officeart/2005/8/layout/vList3"/>
    <dgm:cxn modelId="{DA75C45E-86DF-D347-AC5D-36DBDF004CAF}" type="presParOf" srcId="{1804DDF5-4121-C44D-ABD3-C7DD6517D7F9}" destId="{7919F7F6-58A9-BA45-AB93-2BEBE47C28FD}" srcOrd="2" destOrd="0" presId="urn:microsoft.com/office/officeart/2005/8/layout/vList3"/>
    <dgm:cxn modelId="{76B71947-B4B2-E84E-96A5-A208421FFC52}" type="presParOf" srcId="{7919F7F6-58A9-BA45-AB93-2BEBE47C28FD}" destId="{4E99221A-CD5F-1345-A790-BC333D9E58D8}" srcOrd="0" destOrd="0" presId="urn:microsoft.com/office/officeart/2005/8/layout/vList3"/>
    <dgm:cxn modelId="{094524F2-F067-D54F-A8EF-C9F37D4AA916}" type="presParOf" srcId="{7919F7F6-58A9-BA45-AB93-2BEBE47C28FD}" destId="{3F34CE96-89B5-1441-B876-9987970C1AB3}" srcOrd="1" destOrd="0" presId="urn:microsoft.com/office/officeart/2005/8/layout/vList3"/>
    <dgm:cxn modelId="{1890B476-341C-7945-915F-1E1FAA474C90}" type="presParOf" srcId="{1804DDF5-4121-C44D-ABD3-C7DD6517D7F9}" destId="{226779A1-1240-9444-AACA-59237412FB1B}" srcOrd="3" destOrd="0" presId="urn:microsoft.com/office/officeart/2005/8/layout/vList3"/>
    <dgm:cxn modelId="{6AB77A89-3930-4F49-B8DC-CFB5AE97637E}" type="presParOf" srcId="{1804DDF5-4121-C44D-ABD3-C7DD6517D7F9}" destId="{6F594E80-C2A4-ED46-91E6-C08B7D7FAEC1}" srcOrd="4" destOrd="0" presId="urn:microsoft.com/office/officeart/2005/8/layout/vList3"/>
    <dgm:cxn modelId="{C266D0AA-D2E9-914C-9D22-16D55EC4F3EB}" type="presParOf" srcId="{6F594E80-C2A4-ED46-91E6-C08B7D7FAEC1}" destId="{6153AA3A-1DE1-6440-B2EB-B5618D3DF742}" srcOrd="0" destOrd="0" presId="urn:microsoft.com/office/officeart/2005/8/layout/vList3"/>
    <dgm:cxn modelId="{84B12822-7722-5C4D-95CF-1EC3C365CD92}" type="presParOf" srcId="{6F594E80-C2A4-ED46-91E6-C08B7D7FAEC1}" destId="{2C47A1C4-E035-FF44-8BA6-BF3B91D1ACE7}" srcOrd="1" destOrd="0" presId="urn:microsoft.com/office/officeart/2005/8/layout/vList3"/>
    <dgm:cxn modelId="{7453033F-E588-3D48-9188-98E502854F88}" type="presParOf" srcId="{1804DDF5-4121-C44D-ABD3-C7DD6517D7F9}" destId="{3552E2CC-1A2C-3643-8873-4D25BEC8C8D5}" srcOrd="5" destOrd="0" presId="urn:microsoft.com/office/officeart/2005/8/layout/vList3"/>
    <dgm:cxn modelId="{54271156-F6EF-C240-AB61-C751FF57238F}" type="presParOf" srcId="{1804DDF5-4121-C44D-ABD3-C7DD6517D7F9}" destId="{DCC8E000-CC8F-444B-8122-FA10B82E3931}" srcOrd="6" destOrd="0" presId="urn:microsoft.com/office/officeart/2005/8/layout/vList3"/>
    <dgm:cxn modelId="{5DE97CCE-1AF5-6E4C-B885-C278A4F49E4C}" type="presParOf" srcId="{DCC8E000-CC8F-444B-8122-FA10B82E3931}" destId="{A699761A-48D1-F148-8286-591754A225F9}" srcOrd="0" destOrd="0" presId="urn:microsoft.com/office/officeart/2005/8/layout/vList3"/>
    <dgm:cxn modelId="{B909A801-3F12-A949-A3FC-9CB18689A709}" type="presParOf" srcId="{DCC8E000-CC8F-444B-8122-FA10B82E3931}" destId="{762530D0-518E-9241-B9BD-E738EC63CA3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B236E-6588-F647-AA32-FCBCEF595DDA}">
      <dsp:nvSpPr>
        <dsp:cNvPr id="0" name=""/>
        <dsp:cNvSpPr/>
      </dsp:nvSpPr>
      <dsp:spPr>
        <a:xfrm>
          <a:off x="3321559" y="1954205"/>
          <a:ext cx="1393351" cy="1393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Helvetica Neue Light"/>
              <a:cs typeface="Helvetica Neue Light"/>
            </a:rPr>
            <a:t>Poor pain control</a:t>
          </a:r>
        </a:p>
      </dsp:txBody>
      <dsp:txXfrm>
        <a:off x="3525611" y="2158257"/>
        <a:ext cx="985247" cy="985247"/>
      </dsp:txXfrm>
    </dsp:sp>
    <dsp:sp modelId="{33CF49CA-025B-0445-84B2-3E5AE4F41C7E}">
      <dsp:nvSpPr>
        <dsp:cNvPr id="0" name=""/>
        <dsp:cNvSpPr/>
      </dsp:nvSpPr>
      <dsp:spPr>
        <a:xfrm rot="5556447">
          <a:off x="3914033" y="1447034"/>
          <a:ext cx="296475" cy="473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kern="1200" dirty="0">
            <a:solidFill>
              <a:schemeClr val="tx1"/>
            </a:solidFill>
            <a:latin typeface="Helvetica Neue Light"/>
            <a:cs typeface="Helvetica Neue Light"/>
          </a:endParaRPr>
        </a:p>
      </dsp:txBody>
      <dsp:txXfrm>
        <a:off x="3960527" y="1497357"/>
        <a:ext cx="207533" cy="284243"/>
      </dsp:txXfrm>
    </dsp:sp>
    <dsp:sp modelId="{4D84933B-172E-7A4C-8B6A-039DB9F20F88}">
      <dsp:nvSpPr>
        <dsp:cNvPr id="0" name=""/>
        <dsp:cNvSpPr/>
      </dsp:nvSpPr>
      <dsp:spPr>
        <a:xfrm>
          <a:off x="3197831" y="3189"/>
          <a:ext cx="1818504" cy="1393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Helvetica Neue Light"/>
              <a:cs typeface="Helvetica Neue Light"/>
            </a:rPr>
            <a:t>Tolerance</a:t>
          </a:r>
        </a:p>
      </dsp:txBody>
      <dsp:txXfrm>
        <a:off x="3464145" y="207241"/>
        <a:ext cx="1285876" cy="985247"/>
      </dsp:txXfrm>
    </dsp:sp>
    <dsp:sp modelId="{15D8E16F-A7DA-5848-9E3E-4B6BCB8A7033}">
      <dsp:nvSpPr>
        <dsp:cNvPr id="0" name=""/>
        <dsp:cNvSpPr/>
      </dsp:nvSpPr>
      <dsp:spPr>
        <a:xfrm rot="10800000">
          <a:off x="4758201" y="2428183"/>
          <a:ext cx="308927" cy="445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kern="1200" dirty="0">
            <a:solidFill>
              <a:schemeClr val="tx1"/>
            </a:solidFill>
            <a:latin typeface="Helvetica Neue Light"/>
            <a:cs typeface="Helvetica Neue Light"/>
          </a:endParaRPr>
        </a:p>
      </dsp:txBody>
      <dsp:txXfrm>
        <a:off x="4850879" y="2517262"/>
        <a:ext cx="216249" cy="267237"/>
      </dsp:txXfrm>
    </dsp:sp>
    <dsp:sp modelId="{D1489A36-2C07-9847-A6B3-369BD6B368DD}">
      <dsp:nvSpPr>
        <dsp:cNvPr id="0" name=""/>
        <dsp:cNvSpPr/>
      </dsp:nvSpPr>
      <dsp:spPr>
        <a:xfrm>
          <a:off x="5122652" y="1954205"/>
          <a:ext cx="1870894" cy="1393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Helvetica Neue Light"/>
              <a:cs typeface="Helvetica Neue Light"/>
            </a:rPr>
            <a:t>Withdrawal</a:t>
          </a:r>
        </a:p>
      </dsp:txBody>
      <dsp:txXfrm>
        <a:off x="5396638" y="2158257"/>
        <a:ext cx="1322922" cy="985247"/>
      </dsp:txXfrm>
    </dsp:sp>
    <dsp:sp modelId="{199DD096-3172-9441-AA80-301A687D194D}">
      <dsp:nvSpPr>
        <dsp:cNvPr id="0" name=""/>
        <dsp:cNvSpPr/>
      </dsp:nvSpPr>
      <dsp:spPr>
        <a:xfrm rot="15972740">
          <a:off x="3840061" y="3425829"/>
          <a:ext cx="362015" cy="384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0" i="0" kern="1200" dirty="0">
            <a:solidFill>
              <a:schemeClr val="tx1"/>
            </a:solidFill>
            <a:latin typeface="Helvetica Neue Light"/>
            <a:cs typeface="Helvetica Neue Light"/>
          </a:endParaRPr>
        </a:p>
      </dsp:txBody>
      <dsp:txXfrm>
        <a:off x="3897950" y="3556890"/>
        <a:ext cx="253411" cy="230636"/>
      </dsp:txXfrm>
    </dsp:sp>
    <dsp:sp modelId="{82AC7013-B046-9449-AB8A-33817B4934E5}">
      <dsp:nvSpPr>
        <dsp:cNvPr id="0" name=""/>
        <dsp:cNvSpPr/>
      </dsp:nvSpPr>
      <dsp:spPr>
        <a:xfrm>
          <a:off x="3064921" y="3905225"/>
          <a:ext cx="1918059" cy="1393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>
              <a:latin typeface="Helvetica Neue Light"/>
              <a:cs typeface="Helvetica Neue Light"/>
            </a:rPr>
            <a:t>Fear of honest disclosure</a:t>
          </a:r>
        </a:p>
      </dsp:txBody>
      <dsp:txXfrm>
        <a:off x="3345814" y="4109277"/>
        <a:ext cx="1356273" cy="985247"/>
      </dsp:txXfrm>
    </dsp:sp>
    <dsp:sp modelId="{BE337D68-D3C4-41DE-828C-8D4E402856DC}">
      <dsp:nvSpPr>
        <dsp:cNvPr id="0" name=""/>
        <dsp:cNvSpPr/>
      </dsp:nvSpPr>
      <dsp:spPr>
        <a:xfrm rot="200043">
          <a:off x="2962095" y="2414011"/>
          <a:ext cx="254021" cy="4737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 rot="10800000">
        <a:off x="2962159" y="2506543"/>
        <a:ext cx="177815" cy="284243"/>
      </dsp:txXfrm>
    </dsp:sp>
    <dsp:sp modelId="{32CA8EC5-0449-422C-9B05-887431A3D694}">
      <dsp:nvSpPr>
        <dsp:cNvPr id="0" name=""/>
        <dsp:cNvSpPr/>
      </dsp:nvSpPr>
      <dsp:spPr>
        <a:xfrm>
          <a:off x="733589" y="1954205"/>
          <a:ext cx="2108684" cy="13933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>
              <a:latin typeface="Helvetica Neue Light"/>
              <a:cs typeface="Helvetica Neue Light"/>
            </a:rPr>
            <a:t>Hyperalgesia</a:t>
          </a:r>
        </a:p>
      </dsp:txBody>
      <dsp:txXfrm>
        <a:off x="1042399" y="2158257"/>
        <a:ext cx="1491064" cy="9852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E604E-EEF4-DB44-9F16-40B7E3ED2287}">
      <dsp:nvSpPr>
        <dsp:cNvPr id="0" name=""/>
        <dsp:cNvSpPr/>
      </dsp:nvSpPr>
      <dsp:spPr>
        <a:xfrm rot="21300000">
          <a:off x="27841" y="2026882"/>
          <a:ext cx="9017034" cy="1032586"/>
        </a:xfrm>
        <a:prstGeom prst="mathMin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511190-8066-4644-933D-273EDA1350D8}">
      <dsp:nvSpPr>
        <dsp:cNvPr id="0" name=""/>
        <dsp:cNvSpPr/>
      </dsp:nvSpPr>
      <dsp:spPr>
        <a:xfrm>
          <a:off x="1314568" y="1528768"/>
          <a:ext cx="671390" cy="972373"/>
        </a:xfrm>
        <a:prstGeom prst="downArrow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348441-29BD-7F4F-A66A-4B39261CA41E}">
      <dsp:nvSpPr>
        <dsp:cNvPr id="0" name=""/>
        <dsp:cNvSpPr/>
      </dsp:nvSpPr>
      <dsp:spPr>
        <a:xfrm>
          <a:off x="2931315" y="69384"/>
          <a:ext cx="6312695" cy="244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sng" kern="1200">
              <a:solidFill>
                <a:schemeClr val="tx1"/>
              </a:solidFill>
              <a:latin typeface="+mj-lt"/>
              <a:cs typeface="Helvetica Neue Light"/>
            </a:rPr>
            <a:t>Null hypothesis = patient is not in pain</a:t>
          </a:r>
          <a:endParaRPr lang="en-US" sz="1800" b="1" i="0" u="sng" kern="1200" dirty="0">
            <a:solidFill>
              <a:schemeClr val="tx1"/>
            </a:solidFill>
            <a:latin typeface="+mj-lt"/>
            <a:cs typeface="Helvetica Neue Light"/>
          </a:endParaRPr>
        </a:p>
        <a:p>
          <a:pPr marL="514350" lvl="1" indent="-2857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>
              <a:solidFill>
                <a:schemeClr val="tx1"/>
              </a:solidFill>
              <a:latin typeface="+mj-lt"/>
              <a:cs typeface="Helvetica Neue Light"/>
            </a:rPr>
            <a:t>Unnecessary dosing of opioids is harmful.</a:t>
          </a:r>
        </a:p>
        <a:p>
          <a:pPr marL="514350" lvl="1" indent="-2857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>
              <a:solidFill>
                <a:schemeClr val="tx1"/>
              </a:solidFill>
              <a:latin typeface="+mj-lt"/>
              <a:cs typeface="Helvetica Neue Light"/>
            </a:rPr>
            <a:t>Patients must prove pain truly needs opioids</a:t>
          </a:r>
          <a:endParaRPr lang="en-US" sz="1800" b="0" i="0" kern="1200" dirty="0">
            <a:solidFill>
              <a:schemeClr val="tx1"/>
            </a:solidFill>
            <a:latin typeface="+mj-lt"/>
            <a:cs typeface="Helvetica Neue Light"/>
          </a:endParaRPr>
        </a:p>
        <a:p>
          <a:pPr marL="514350" lvl="1" indent="-28575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>
              <a:solidFill>
                <a:schemeClr val="tx1"/>
              </a:solidFill>
              <a:latin typeface="+mj-lt"/>
              <a:cs typeface="Helvetica Neue Light"/>
            </a:rPr>
            <a:t>Allow some patients to go untreated with opioids (who could have benefited from it), but ensures that no one receives opioids inappropriately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0" i="0" kern="1200" dirty="0">
            <a:solidFill>
              <a:schemeClr val="tx1"/>
            </a:solidFill>
            <a:latin typeface="+mj-lt"/>
            <a:cs typeface="Helvetica Neue Light"/>
          </a:endParaRPr>
        </a:p>
      </dsp:txBody>
      <dsp:txXfrm>
        <a:off x="2931315" y="69384"/>
        <a:ext cx="6312695" cy="2448305"/>
      </dsp:txXfrm>
    </dsp:sp>
    <dsp:sp modelId="{D4AC43B3-41C4-0440-810E-CC2621C5EC08}">
      <dsp:nvSpPr>
        <dsp:cNvPr id="0" name=""/>
        <dsp:cNvSpPr/>
      </dsp:nvSpPr>
      <dsp:spPr>
        <a:xfrm rot="10800000" flipH="1" flipV="1">
          <a:off x="7344582" y="2643179"/>
          <a:ext cx="670709" cy="742955"/>
        </a:xfrm>
        <a:prstGeom prst="upArrow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8D1D5A-C8E2-9845-B942-AF0BA54885D5}">
      <dsp:nvSpPr>
        <dsp:cNvPr id="0" name=""/>
        <dsp:cNvSpPr/>
      </dsp:nvSpPr>
      <dsp:spPr>
        <a:xfrm>
          <a:off x="184633" y="3380993"/>
          <a:ext cx="6580115" cy="2448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u="sng" kern="1200">
              <a:solidFill>
                <a:schemeClr val="tx1"/>
              </a:solidFill>
              <a:latin typeface="+mj-lt"/>
              <a:cs typeface="Helvetica Neue Light"/>
            </a:rPr>
            <a:t>Null hypothesis = patient is in pain</a:t>
          </a:r>
          <a:endParaRPr lang="en-US" sz="1800" b="1" i="0" u="sng" kern="1200" dirty="0">
            <a:solidFill>
              <a:schemeClr val="tx1"/>
            </a:solidFill>
            <a:latin typeface="+mj-lt"/>
            <a:cs typeface="Helvetica Neue Ligh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>
              <a:solidFill>
                <a:schemeClr val="tx1"/>
              </a:solidFill>
              <a:latin typeface="+mj-lt"/>
              <a:cs typeface="Helvetica Neue Light"/>
            </a:rPr>
            <a:t>Untreated pain is harmful</a:t>
          </a:r>
          <a:endParaRPr lang="en-US" sz="1800" b="0" i="0" kern="1200" dirty="0">
            <a:solidFill>
              <a:schemeClr val="tx1"/>
            </a:solidFill>
            <a:latin typeface="+mj-lt"/>
            <a:cs typeface="Helvetica Neue Ligh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>
              <a:solidFill>
                <a:schemeClr val="tx1"/>
              </a:solidFill>
              <a:latin typeface="+mj-lt"/>
              <a:cs typeface="Helvetica Neue Light"/>
            </a:rPr>
            <a:t>Clinicians must prove pain does not require opioids before withholding opioids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i="0" kern="1200" dirty="0">
              <a:solidFill>
                <a:schemeClr val="tx1"/>
              </a:solidFill>
              <a:latin typeface="+mj-lt"/>
              <a:cs typeface="Helvetica Neue Light"/>
            </a:rPr>
            <a:t>Allow the possibility that some patients will receive opioids they shouldn’t have, but ensures all patients receive opioids when they needed it and reduces risk of disengagement in care</a:t>
          </a:r>
        </a:p>
      </dsp:txBody>
      <dsp:txXfrm>
        <a:off x="184633" y="3380993"/>
        <a:ext cx="6580115" cy="24483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54C18-43A4-3442-A714-60F75FDC57BB}">
      <dsp:nvSpPr>
        <dsp:cNvPr id="0" name=""/>
        <dsp:cNvSpPr/>
      </dsp:nvSpPr>
      <dsp:spPr>
        <a:xfrm rot="16200000">
          <a:off x="442912" y="-442912"/>
          <a:ext cx="2314575" cy="32004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latin typeface="Helvetica Neue Light"/>
              <a:cs typeface="Helvetica Neue Light"/>
            </a:rPr>
            <a:t>MOUD should provide adequate analgesia</a:t>
          </a:r>
        </a:p>
      </dsp:txBody>
      <dsp:txXfrm rot="5400000">
        <a:off x="0" y="0"/>
        <a:ext cx="3200400" cy="1735931"/>
      </dsp:txXfrm>
    </dsp:sp>
    <dsp:sp modelId="{72852360-04FB-7C4D-B0BE-560999880EE2}">
      <dsp:nvSpPr>
        <dsp:cNvPr id="0" name=""/>
        <dsp:cNvSpPr/>
      </dsp:nvSpPr>
      <dsp:spPr>
        <a:xfrm>
          <a:off x="3200400" y="0"/>
          <a:ext cx="3200400" cy="231457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latin typeface="Helvetica Neue Light"/>
              <a:cs typeface="Helvetica Neue Light"/>
            </a:rPr>
            <a:t>Even if it’s for acute pain, giving opioids to patients on MOUD is harmful because it will result in a relapse</a:t>
          </a:r>
        </a:p>
      </dsp:txBody>
      <dsp:txXfrm>
        <a:off x="3200400" y="0"/>
        <a:ext cx="3200400" cy="1735931"/>
      </dsp:txXfrm>
    </dsp:sp>
    <dsp:sp modelId="{98DC3BA3-872C-4A4E-A4E5-FA3252B14DD8}">
      <dsp:nvSpPr>
        <dsp:cNvPr id="0" name=""/>
        <dsp:cNvSpPr/>
      </dsp:nvSpPr>
      <dsp:spPr>
        <a:xfrm rot="10800000">
          <a:off x="0" y="2314575"/>
          <a:ext cx="3200400" cy="2314575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latin typeface="Helvetica Neue Light"/>
              <a:cs typeface="Helvetica Neue Light"/>
            </a:rPr>
            <a:t>Adding opioids on top of methadone or buprenorphine will lead to an overdose</a:t>
          </a:r>
        </a:p>
      </dsp:txBody>
      <dsp:txXfrm rot="10800000">
        <a:off x="0" y="2893218"/>
        <a:ext cx="3200400" cy="1735931"/>
      </dsp:txXfrm>
    </dsp:sp>
    <dsp:sp modelId="{94130DA5-E3DC-C842-BEA9-4712CFD6974B}">
      <dsp:nvSpPr>
        <dsp:cNvPr id="0" name=""/>
        <dsp:cNvSpPr/>
      </dsp:nvSpPr>
      <dsp:spPr>
        <a:xfrm rot="5400000">
          <a:off x="3643312" y="1871662"/>
          <a:ext cx="2314575" cy="32004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0" i="0" kern="1200" dirty="0">
              <a:latin typeface="Helvetica Neue Light"/>
              <a:cs typeface="Helvetica Neue Light"/>
            </a:rPr>
            <a:t>Patients in MOUD requesting pain medications are always ‘drug seeking’</a:t>
          </a:r>
        </a:p>
      </dsp:txBody>
      <dsp:txXfrm rot="-5400000">
        <a:off x="3200400" y="2893218"/>
        <a:ext cx="3200400" cy="1735931"/>
      </dsp:txXfrm>
    </dsp:sp>
    <dsp:sp modelId="{CB4DA857-93E2-814D-A680-6B9667C2DC5A}">
      <dsp:nvSpPr>
        <dsp:cNvPr id="0" name=""/>
        <dsp:cNvSpPr/>
      </dsp:nvSpPr>
      <dsp:spPr>
        <a:xfrm>
          <a:off x="2240280" y="1735931"/>
          <a:ext cx="1920240" cy="1157287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>
              <a:latin typeface="Helvetica Neue Light"/>
              <a:cs typeface="Helvetica Neue Light"/>
            </a:rPr>
            <a:t>Myths</a:t>
          </a:r>
        </a:p>
      </dsp:txBody>
      <dsp:txXfrm>
        <a:off x="2296774" y="1792425"/>
        <a:ext cx="1807252" cy="10442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17DD5-D614-AA43-9A86-F83B760270B6}">
      <dsp:nvSpPr>
        <dsp:cNvPr id="0" name=""/>
        <dsp:cNvSpPr/>
      </dsp:nvSpPr>
      <dsp:spPr>
        <a:xfrm>
          <a:off x="2905" y="344668"/>
          <a:ext cx="4180383" cy="434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latin typeface="Arial"/>
              <a:cs typeface="Arial"/>
            </a:rPr>
            <a:t>Patient taking methadone</a:t>
          </a:r>
        </a:p>
      </dsp:txBody>
      <dsp:txXfrm>
        <a:off x="15622" y="357385"/>
        <a:ext cx="4154949" cy="408747"/>
      </dsp:txXfrm>
    </dsp:sp>
    <dsp:sp modelId="{0EA358ED-FBB4-9D4B-A6F8-312C9F691DA1}">
      <dsp:nvSpPr>
        <dsp:cNvPr id="0" name=""/>
        <dsp:cNvSpPr/>
      </dsp:nvSpPr>
      <dsp:spPr>
        <a:xfrm>
          <a:off x="420944" y="778849"/>
          <a:ext cx="418038" cy="865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5184"/>
              </a:lnTo>
              <a:lnTo>
                <a:pt x="418038" y="8651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1DF0B-ED11-1344-814D-2FCD24C2AA99}">
      <dsp:nvSpPr>
        <dsp:cNvPr id="0" name=""/>
        <dsp:cNvSpPr/>
      </dsp:nvSpPr>
      <dsp:spPr>
        <a:xfrm>
          <a:off x="838982" y="1004206"/>
          <a:ext cx="7418163" cy="12796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u="sng" kern="1200" dirty="0"/>
            <a:t>Pre- or immediately on admission: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Contact methadone clinic to (</a:t>
          </a:r>
          <a:r>
            <a:rPr lang="en-US" sz="1600" kern="1200" dirty="0" err="1"/>
            <a:t>i</a:t>
          </a:r>
          <a:r>
            <a:rPr lang="en-US" sz="1600" kern="1200" dirty="0"/>
            <a:t>) confirm dosing, and (ii) discuss potential adjustments</a:t>
          </a:r>
          <a:endParaRPr lang="en-US" sz="1600" b="0" i="0" u="sng" kern="1200" dirty="0">
            <a:latin typeface="Arial"/>
            <a:cs typeface="Arial"/>
          </a:endParaRPr>
        </a:p>
      </dsp:txBody>
      <dsp:txXfrm>
        <a:off x="876462" y="1041686"/>
        <a:ext cx="7343203" cy="1204696"/>
      </dsp:txXfrm>
    </dsp:sp>
    <dsp:sp modelId="{84EAD046-B9C8-CE43-991E-ECD0A7F15D5E}">
      <dsp:nvSpPr>
        <dsp:cNvPr id="0" name=""/>
        <dsp:cNvSpPr/>
      </dsp:nvSpPr>
      <dsp:spPr>
        <a:xfrm>
          <a:off x="420944" y="778849"/>
          <a:ext cx="520389" cy="3472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2741"/>
              </a:lnTo>
              <a:lnTo>
                <a:pt x="520389" y="347274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E88C2-4CD0-774C-84AC-E63BECD890E4}">
      <dsp:nvSpPr>
        <dsp:cNvPr id="0" name=""/>
        <dsp:cNvSpPr/>
      </dsp:nvSpPr>
      <dsp:spPr>
        <a:xfrm>
          <a:off x="941333" y="2661839"/>
          <a:ext cx="7318718" cy="31795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/>
            <a:t>Inpatient</a:t>
          </a:r>
          <a:r>
            <a:rPr lang="en-US" sz="1600" u="sng" kern="1200" dirty="0"/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   Continue methadone at home dose, 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   Consider methadone dose increase, OR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   Consider fractionating methadone while inpatient for better pain control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u="sng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   Always consider adjunct non-opioid +/- short-acting opioids for pain control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endParaRPr lang="en-US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1600" b="1" u="sng" kern="1200" dirty="0"/>
            <a:t>Discharge</a:t>
          </a:r>
          <a:r>
            <a:rPr lang="en-US" sz="1600" kern="1200" dirty="0"/>
            <a:t>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   Ensure methadone dose consolidated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   Ensure last dose verification letter provided to patient/also clinic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   Ensure clear instructions for short-acting opioid taper in-place</a:t>
          </a:r>
          <a:endParaRPr lang="en-US" sz="1600" u="sng" kern="1200" dirty="0"/>
        </a:p>
      </dsp:txBody>
      <dsp:txXfrm>
        <a:off x="1034457" y="2754963"/>
        <a:ext cx="7132470" cy="29932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17DD5-D614-AA43-9A86-F83B760270B6}">
      <dsp:nvSpPr>
        <dsp:cNvPr id="0" name=""/>
        <dsp:cNvSpPr/>
      </dsp:nvSpPr>
      <dsp:spPr>
        <a:xfrm>
          <a:off x="3006" y="738868"/>
          <a:ext cx="4325172" cy="4492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i="0" kern="1200" dirty="0">
              <a:latin typeface="Arial"/>
              <a:cs typeface="Arial"/>
            </a:rPr>
            <a:t>Patient taking naltrexone</a:t>
          </a:r>
        </a:p>
      </dsp:txBody>
      <dsp:txXfrm>
        <a:off x="16163" y="752025"/>
        <a:ext cx="4298858" cy="422905"/>
      </dsp:txXfrm>
    </dsp:sp>
    <dsp:sp modelId="{0EA358ED-FBB4-9D4B-A6F8-312C9F691DA1}">
      <dsp:nvSpPr>
        <dsp:cNvPr id="0" name=""/>
        <dsp:cNvSpPr/>
      </dsp:nvSpPr>
      <dsp:spPr>
        <a:xfrm>
          <a:off x="435523" y="1188087"/>
          <a:ext cx="432517" cy="8951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5150"/>
              </a:lnTo>
              <a:lnTo>
                <a:pt x="432517" y="8951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1DF0B-ED11-1344-814D-2FCD24C2AA99}">
      <dsp:nvSpPr>
        <dsp:cNvPr id="0" name=""/>
        <dsp:cNvSpPr/>
      </dsp:nvSpPr>
      <dsp:spPr>
        <a:xfrm>
          <a:off x="868040" y="1421249"/>
          <a:ext cx="7675093" cy="13239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/>
            <a:t>Pre-Admission: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If possible [e.g. elective surgery] consider holding naltrexone prior to admission – 72+h for tablet, ~4 weeks for IM injection</a:t>
          </a:r>
          <a:endParaRPr lang="en-US" sz="2000" b="0" i="0" u="sng" kern="1200" dirty="0">
            <a:latin typeface="Arial"/>
            <a:cs typeface="Arial"/>
          </a:endParaRPr>
        </a:p>
      </dsp:txBody>
      <dsp:txXfrm>
        <a:off x="906818" y="1460027"/>
        <a:ext cx="7597537" cy="1246421"/>
      </dsp:txXfrm>
    </dsp:sp>
    <dsp:sp modelId="{84EAD046-B9C8-CE43-991E-ECD0A7F15D5E}">
      <dsp:nvSpPr>
        <dsp:cNvPr id="0" name=""/>
        <dsp:cNvSpPr/>
      </dsp:nvSpPr>
      <dsp:spPr>
        <a:xfrm>
          <a:off x="435523" y="1188087"/>
          <a:ext cx="439277" cy="3359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59210"/>
              </a:lnTo>
              <a:lnTo>
                <a:pt x="439277" y="3359210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7E88C2-4CD0-774C-84AC-E63BECD890E4}">
      <dsp:nvSpPr>
        <dsp:cNvPr id="0" name=""/>
        <dsp:cNvSpPr/>
      </dsp:nvSpPr>
      <dsp:spPr>
        <a:xfrm>
          <a:off x="874800" y="3136295"/>
          <a:ext cx="7572204" cy="2822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u="sng" kern="1200" dirty="0"/>
            <a:t>Inpatient: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Hold naltrexone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Consider potential higher opioid dose requirements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/>
            <a:t>In emergency, consider regional anesthesia, systemic non-opioid agents for pain control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2000" u="sng" kern="1200" dirty="0"/>
            <a:t>Discharge: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en-US" sz="2000" kern="1200" dirty="0"/>
            <a:t>Ensure close coordination with prescribing provider</a:t>
          </a:r>
          <a:endParaRPr lang="en-US" sz="2000" b="0" i="0" u="sng" kern="1200" dirty="0">
            <a:latin typeface="Arial"/>
            <a:cs typeface="Arial"/>
          </a:endParaRPr>
        </a:p>
      </dsp:txBody>
      <dsp:txXfrm>
        <a:off x="957454" y="3218949"/>
        <a:ext cx="7406896" cy="26566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A1D6F5-4153-9144-9EFE-6DFE1953E358}">
      <dsp:nvSpPr>
        <dsp:cNvPr id="0" name=""/>
        <dsp:cNvSpPr/>
      </dsp:nvSpPr>
      <dsp:spPr>
        <a:xfrm rot="10800000">
          <a:off x="1620441" y="1085"/>
          <a:ext cx="6718595" cy="959823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2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Patient-centered approach focused on reducing negative consequences of drug use</a:t>
          </a:r>
        </a:p>
      </dsp:txBody>
      <dsp:txXfrm rot="10800000">
        <a:off x="1860397" y="1085"/>
        <a:ext cx="6478639" cy="959823"/>
      </dsp:txXfrm>
    </dsp:sp>
    <dsp:sp modelId="{3311CD70-BC99-4A4C-901E-80D9A06AA22E}">
      <dsp:nvSpPr>
        <dsp:cNvPr id="0" name=""/>
        <dsp:cNvSpPr/>
      </dsp:nvSpPr>
      <dsp:spPr>
        <a:xfrm>
          <a:off x="1296133" y="1085"/>
          <a:ext cx="959823" cy="9598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4CE96-89B5-1441-B876-9987970C1AB3}">
      <dsp:nvSpPr>
        <dsp:cNvPr id="0" name=""/>
        <dsp:cNvSpPr/>
      </dsp:nvSpPr>
      <dsp:spPr>
        <a:xfrm rot="10800000">
          <a:off x="1620441" y="1247423"/>
          <a:ext cx="6718595" cy="959823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2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Recognizes some people will continue to use despite prevention and treatment</a:t>
          </a:r>
        </a:p>
      </dsp:txBody>
      <dsp:txXfrm rot="10800000">
        <a:off x="1860397" y="1247423"/>
        <a:ext cx="6478639" cy="959823"/>
      </dsp:txXfrm>
    </dsp:sp>
    <dsp:sp modelId="{4E99221A-CD5F-1345-A790-BC333D9E58D8}">
      <dsp:nvSpPr>
        <dsp:cNvPr id="0" name=""/>
        <dsp:cNvSpPr/>
      </dsp:nvSpPr>
      <dsp:spPr>
        <a:xfrm>
          <a:off x="1296133" y="1247423"/>
          <a:ext cx="959823" cy="9598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7A1C4-E035-FF44-8BA6-BF3B91D1ACE7}">
      <dsp:nvSpPr>
        <dsp:cNvPr id="0" name=""/>
        <dsp:cNvSpPr/>
      </dsp:nvSpPr>
      <dsp:spPr>
        <a:xfrm rot="10800000">
          <a:off x="1620441" y="2493762"/>
          <a:ext cx="6718595" cy="959823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2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Evidence-based interventions: naloxone, syringe exchange programs, supervised consumption sites, low threshold pharmacotherapy</a:t>
          </a:r>
        </a:p>
      </dsp:txBody>
      <dsp:txXfrm rot="10800000">
        <a:off x="1860397" y="2493762"/>
        <a:ext cx="6478639" cy="959823"/>
      </dsp:txXfrm>
    </dsp:sp>
    <dsp:sp modelId="{6153AA3A-1DE1-6440-B2EB-B5618D3DF742}">
      <dsp:nvSpPr>
        <dsp:cNvPr id="0" name=""/>
        <dsp:cNvSpPr/>
      </dsp:nvSpPr>
      <dsp:spPr>
        <a:xfrm>
          <a:off x="1296133" y="2493762"/>
          <a:ext cx="959823" cy="9598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530D0-518E-9241-B9BD-E738EC63CA35}">
      <dsp:nvSpPr>
        <dsp:cNvPr id="0" name=""/>
        <dsp:cNvSpPr/>
      </dsp:nvSpPr>
      <dsp:spPr>
        <a:xfrm rot="10800000">
          <a:off x="1620441" y="3740100"/>
          <a:ext cx="6718595" cy="959823"/>
        </a:xfrm>
        <a:prstGeom prst="homePlat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256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>
              <a:solidFill>
                <a:schemeClr val="tx1"/>
              </a:solidFill>
            </a:rPr>
            <a:t>Reduce infectious complications, reduce overdose, engage vulnerable patients, improve access to </a:t>
          </a:r>
          <a:r>
            <a:rPr lang="en-US" sz="1900" kern="1200" dirty="0" err="1">
              <a:solidFill>
                <a:schemeClr val="tx1"/>
              </a:solidFill>
            </a:rPr>
            <a:t>tx</a:t>
          </a:r>
          <a:endParaRPr lang="en-US" sz="1900" kern="1200" dirty="0">
            <a:solidFill>
              <a:schemeClr val="tx1"/>
            </a:solidFill>
          </a:endParaRPr>
        </a:p>
      </dsp:txBody>
      <dsp:txXfrm rot="10800000">
        <a:off x="1860397" y="3740100"/>
        <a:ext cx="6478639" cy="959823"/>
      </dsp:txXfrm>
    </dsp:sp>
    <dsp:sp modelId="{A699761A-48D1-F148-8286-591754A225F9}">
      <dsp:nvSpPr>
        <dsp:cNvPr id="0" name=""/>
        <dsp:cNvSpPr/>
      </dsp:nvSpPr>
      <dsp:spPr>
        <a:xfrm>
          <a:off x="1296133" y="3740100"/>
          <a:ext cx="959823" cy="9598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09BD-8F19-0B44-8E85-44C88B02A42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F5F82E-548B-494F-89A6-3B3ADDAECC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110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CD39A-F679-DF43-BBE4-8BF4AC45CCF4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259CE-35B4-F249-A2D4-2A860B274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12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75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7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49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04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3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390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B1B5E-696F-8A4A-9730-0DDA82FF5A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97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rgbClr val="66A677">
                <a:alpha val="35000"/>
              </a:srgbClr>
            </a:gs>
            <a:gs pos="50000">
              <a:srgbClr val="FFFFFF">
                <a:alpha val="48000"/>
              </a:srgbClr>
            </a:gs>
            <a:gs pos="100000">
              <a:srgbClr val="389155">
                <a:alpha val="20000"/>
              </a:srgbClr>
            </a:gs>
          </a:gsLst>
          <a:lin ang="34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ite bands.psd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9" y="1221184"/>
            <a:ext cx="9282993" cy="5467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5718" y="2553747"/>
            <a:ext cx="8844801" cy="1019176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177D38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26516" y="3581910"/>
            <a:ext cx="8743203" cy="6953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1870428" y="5927934"/>
            <a:ext cx="8455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2400" b="0" dirty="0">
              <a:solidFill>
                <a:srgbClr val="105A25"/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289984" y="6293597"/>
            <a:ext cx="11616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kern="1200" dirty="0">
                <a:solidFill>
                  <a:srgbClr val="389155"/>
                </a:solidFill>
                <a:latin typeface="+mn-lt"/>
                <a:ea typeface="+mn-ea"/>
                <a:cs typeface="+mn-cs"/>
              </a:rPr>
              <a:t>Advancing Integrated Psychiatric Care for the Medically Ill</a:t>
            </a:r>
            <a:endParaRPr lang="en-US" sz="1800" dirty="0">
              <a:solidFill>
                <a:srgbClr val="389155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56447" y="67731"/>
            <a:ext cx="12074591" cy="6722533"/>
          </a:xfrm>
          <a:prstGeom prst="rect">
            <a:avLst/>
          </a:prstGeom>
          <a:noFill/>
          <a:ln w="152400" cap="sq" cmpd="sng">
            <a:solidFill>
              <a:srgbClr val="66A677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8" name="Rectangle 27"/>
          <p:cNvSpPr/>
          <p:nvPr userDrawn="1"/>
        </p:nvSpPr>
        <p:spPr>
          <a:xfrm>
            <a:off x="146756" y="177799"/>
            <a:ext cx="11898488" cy="6561667"/>
          </a:xfrm>
          <a:prstGeom prst="rect">
            <a:avLst/>
          </a:prstGeom>
          <a:noFill/>
          <a:ln w="76200" cap="sq" cmpd="sng">
            <a:solidFill>
              <a:srgbClr val="105A25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C007CC-4C52-49E7-A3C5-6710061957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79098" y="610118"/>
            <a:ext cx="1829288" cy="18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2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0">
              <a:schemeClr val="bg1"/>
            </a:gs>
            <a:gs pos="100000">
              <a:srgbClr val="81D297">
                <a:alpha val="10000"/>
              </a:srgbClr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05A2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8600" indent="-228600">
              <a:buClr>
                <a:srgbClr val="177D38"/>
              </a:buClr>
              <a:defRPr/>
            </a:lvl1pPr>
            <a:lvl2pPr marL="627063" indent="-228600">
              <a:buClr>
                <a:srgbClr val="177D38"/>
              </a:buClr>
              <a:buFont typeface="Lucida Grande"/>
              <a:buChar char="–"/>
              <a:defRPr/>
            </a:lvl2pPr>
            <a:lvl3pPr>
              <a:buClr>
                <a:srgbClr val="177D38"/>
              </a:buClr>
              <a:defRPr/>
            </a:lvl3pPr>
            <a:lvl4pPr>
              <a:buClr>
                <a:srgbClr val="177D38"/>
              </a:buClr>
              <a:defRPr/>
            </a:lvl4pPr>
            <a:lvl5pPr>
              <a:buClr>
                <a:srgbClr val="177D3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6389" y="6474884"/>
            <a:ext cx="483616" cy="365125"/>
          </a:xfrm>
          <a:noFill/>
          <a:ln>
            <a:noFill/>
          </a:ln>
        </p:spPr>
        <p:txBody>
          <a:bodyPr/>
          <a:lstStyle>
            <a:lvl1pPr algn="r">
              <a:defRPr sz="1000">
                <a:solidFill>
                  <a:srgbClr val="177D38"/>
                </a:solidFill>
              </a:defRPr>
            </a:lvl1pPr>
          </a:lstStyle>
          <a:p>
            <a:fld id="{68CDBAF2-F266-C14C-8ABF-54B90D837FA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678729" y="28282"/>
            <a:ext cx="11535851" cy="290045"/>
            <a:chOff x="0" y="0"/>
            <a:chExt cx="9153144" cy="26585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9153144" cy="59267"/>
            </a:xfrm>
            <a:prstGeom prst="rect">
              <a:avLst/>
            </a:prstGeom>
            <a:solidFill>
              <a:srgbClr val="177D3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4343"/>
              <a:ext cx="9153144" cy="68411"/>
            </a:xfrm>
            <a:prstGeom prst="rect">
              <a:avLst/>
            </a:prstGeom>
            <a:solidFill>
              <a:srgbClr val="66A67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118532"/>
              <a:ext cx="9153144" cy="50123"/>
            </a:xfrm>
            <a:prstGeom prst="rect">
              <a:avLst/>
            </a:prstGeom>
            <a:solidFill>
              <a:srgbClr val="105A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160866"/>
              <a:ext cx="9153144" cy="104985"/>
            </a:xfrm>
            <a:prstGeom prst="rect">
              <a:avLst/>
            </a:prstGeom>
            <a:solidFill>
              <a:srgbClr val="38915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47" name="TextBox 46"/>
          <p:cNvSpPr txBox="1"/>
          <p:nvPr userDrawn="1"/>
        </p:nvSpPr>
        <p:spPr>
          <a:xfrm>
            <a:off x="120651" y="6534094"/>
            <a:ext cx="8455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kern="1200" dirty="0">
                <a:solidFill>
                  <a:srgbClr val="105A25"/>
                </a:solidFill>
                <a:latin typeface="+mn-lt"/>
                <a:ea typeface="+mn-ea"/>
                <a:cs typeface="+mn-cs"/>
              </a:rPr>
              <a:t>Academy of Consultation-Liaison Psychiatry</a:t>
            </a:r>
            <a:endParaRPr lang="en-US" sz="1000" b="0" dirty="0">
              <a:solidFill>
                <a:srgbClr val="105A25"/>
              </a:solidFill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332D079E-D821-416A-8815-52795C84D8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19" y="20086"/>
            <a:ext cx="596481" cy="59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1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DBAF2-F266-C14C-8ABF-54B90D837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Management of Opioid Use Disorder </a:t>
            </a:r>
            <a:br>
              <a:rPr lang="en-US" dirty="0"/>
            </a:br>
            <a:r>
              <a:rPr lang="en-US" dirty="0"/>
              <a:t>in the Hospital Setting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6516" y="3834581"/>
            <a:ext cx="8743203" cy="178455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/>
              <a:t>S. Alex Sidelnik, MD</a:t>
            </a:r>
          </a:p>
          <a:p>
            <a:r>
              <a:rPr lang="en-US" sz="2600" dirty="0"/>
              <a:t>Director, Addiction Psychiatry Consultation-Liaison Service</a:t>
            </a:r>
          </a:p>
          <a:p>
            <a:r>
              <a:rPr lang="en-US" sz="2600" dirty="0"/>
              <a:t>NYU Langone Health, Manhattan Campus</a:t>
            </a:r>
          </a:p>
          <a:p>
            <a:r>
              <a:rPr lang="en-US" sz="2600" dirty="0"/>
              <a:t>Assistant Professor, NYU Grossman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676199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680F-112C-7C47-8021-4AD655963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96B8-AC73-FB42-8567-CCEE99FAD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FBC02-384C-D14D-A704-6DCEE370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FB251-B048-004D-933D-20CA58793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983" y="2400300"/>
            <a:ext cx="9216033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069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599" y="2919412"/>
            <a:ext cx="8844801" cy="1019176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Treatment of Acute Pain in Patients </a:t>
            </a:r>
            <a:br>
              <a:rPr lang="en-US" sz="3600" dirty="0"/>
            </a:br>
            <a:r>
              <a:rPr lang="en-US" sz="3600" dirty="0"/>
              <a:t>taking Medications for OUD</a:t>
            </a:r>
          </a:p>
        </p:txBody>
      </p:sp>
    </p:spTree>
    <p:extLst>
      <p:ext uri="{BB962C8B-B14F-4D97-AF65-F5344CB8AC3E}">
        <p14:creationId xmlns:p14="http://schemas.microsoft.com/office/powerpoint/2010/main" val="2955755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FD07D-0402-BE45-91B0-EA87EDE0B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7671190-73D6-474B-ABC9-986865D57B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620652"/>
              </p:ext>
            </p:extLst>
          </p:nvPr>
        </p:nvGraphicFramePr>
        <p:xfrm>
          <a:off x="2895600" y="1085850"/>
          <a:ext cx="640080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052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E13D7-7A80-4A9B-92A5-E9DE472C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75" y="0"/>
            <a:ext cx="7603474" cy="1150790"/>
          </a:xfrm>
        </p:spPr>
        <p:txBody>
          <a:bodyPr>
            <a:normAutofit/>
          </a:bodyPr>
          <a:lstStyle/>
          <a:p>
            <a:r>
              <a:rPr lang="en-US" dirty="0"/>
              <a:t>Methadone and Acute Pain management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9DB79E-0F17-4521-B03E-A00204F8C1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70478"/>
              </p:ext>
            </p:extLst>
          </p:nvPr>
        </p:nvGraphicFramePr>
        <p:xfrm>
          <a:off x="1586273" y="671462"/>
          <a:ext cx="8260052" cy="603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2ED0289-D1D3-554F-BD73-D11582875205}"/>
              </a:ext>
            </a:extLst>
          </p:cNvPr>
          <p:cNvSpPr/>
          <p:nvPr/>
        </p:nvSpPr>
        <p:spPr>
          <a:xfrm>
            <a:off x="10493700" y="6058522"/>
            <a:ext cx="152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Wenzel et al., 2016</a:t>
            </a:r>
          </a:p>
          <a:p>
            <a:r>
              <a:rPr lang="en-US" sz="1200" dirty="0"/>
              <a:t>Harrison et al. 2018. </a:t>
            </a:r>
          </a:p>
          <a:p>
            <a:r>
              <a:rPr lang="en-US" sz="1200" dirty="0"/>
              <a:t>Courtesy </a:t>
            </a:r>
            <a:r>
              <a:rPr lang="en-US" sz="1200" dirty="0" err="1"/>
              <a:t>Nisavic</a:t>
            </a:r>
            <a:r>
              <a:rPr lang="en-US" sz="1200" dirty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300008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8E13D7-7A80-4A9B-92A5-E9DE472C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675" y="127194"/>
            <a:ext cx="7603474" cy="1023597"/>
          </a:xfrm>
        </p:spPr>
        <p:txBody>
          <a:bodyPr>
            <a:normAutofit/>
          </a:bodyPr>
          <a:lstStyle/>
          <a:p>
            <a:r>
              <a:rPr lang="en-US" dirty="0"/>
              <a:t>Naltrexone and Acute Pain management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79DB79E-0F17-4521-B03E-A00204F8C19F}"/>
              </a:ext>
            </a:extLst>
          </p:cNvPr>
          <p:cNvGraphicFramePr/>
          <p:nvPr/>
        </p:nvGraphicFramePr>
        <p:xfrm>
          <a:off x="1822930" y="652725"/>
          <a:ext cx="8546141" cy="6539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4FC44DB-3CA3-E543-8BEC-424AF66935ED}"/>
              </a:ext>
            </a:extLst>
          </p:cNvPr>
          <p:cNvSpPr/>
          <p:nvPr/>
        </p:nvSpPr>
        <p:spPr>
          <a:xfrm>
            <a:off x="10666009" y="6211669"/>
            <a:ext cx="1525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Wenzel et al., 2016</a:t>
            </a:r>
          </a:p>
          <a:p>
            <a:r>
              <a:rPr lang="en-US" sz="1200" dirty="0"/>
              <a:t>Harrison et al. 2018. </a:t>
            </a:r>
          </a:p>
          <a:p>
            <a:r>
              <a:rPr lang="en-US" sz="1200" dirty="0"/>
              <a:t>Courtesy </a:t>
            </a:r>
            <a:r>
              <a:rPr lang="en-US" sz="1200" dirty="0" err="1"/>
              <a:t>Nisavic</a:t>
            </a:r>
            <a:r>
              <a:rPr lang="en-US" sz="1200" dirty="0"/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343324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Buprenorphine and Acute Pain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Historically recommended discontinuation of BUP during periods of acute pain</a:t>
            </a:r>
          </a:p>
          <a:p>
            <a:pPr lvl="1"/>
            <a:r>
              <a:rPr lang="en-US" sz="2200" dirty="0"/>
              <a:t>Fears of antagonistic effects with full opioid agonists</a:t>
            </a:r>
          </a:p>
          <a:p>
            <a:pPr lvl="1"/>
            <a:r>
              <a:rPr lang="en-US" sz="2200" dirty="0"/>
              <a:t>Need for re-induction after period of acute pain</a:t>
            </a:r>
          </a:p>
          <a:p>
            <a:pPr lvl="1"/>
            <a:r>
              <a:rPr lang="en-US" sz="2200" dirty="0"/>
              <a:t>Risks of relapse if BUP discontinued prior to anticipated acute pain/procedure</a:t>
            </a:r>
          </a:p>
          <a:p>
            <a:pPr lvl="1"/>
            <a:endParaRPr lang="en-US" sz="2200" dirty="0"/>
          </a:p>
          <a:p>
            <a:pPr marL="228600" lvl="1" indent="0">
              <a:buNone/>
            </a:pPr>
            <a:endParaRPr lang="en-US" sz="2200" dirty="0"/>
          </a:p>
          <a:p>
            <a:r>
              <a:rPr lang="en-US" dirty="0"/>
              <a:t>MGH Protocol for Perioperative BUP Management</a:t>
            </a:r>
          </a:p>
          <a:p>
            <a:pPr lvl="1"/>
            <a:r>
              <a:rPr lang="en-US" dirty="0"/>
              <a:t>Continuation of low-dosage BUP through perioperative period</a:t>
            </a:r>
          </a:p>
          <a:p>
            <a:pPr lvl="1"/>
            <a:r>
              <a:rPr lang="en-US" dirty="0"/>
              <a:t>BUP at dosages &lt;8mg can act synergistically with FOA</a:t>
            </a:r>
          </a:p>
          <a:p>
            <a:pPr lvl="1"/>
            <a:r>
              <a:rPr lang="en-US" dirty="0"/>
              <a:t>Opioid withdrawal suppressed at dosages &lt;16mg</a:t>
            </a:r>
          </a:p>
          <a:p>
            <a:pPr lvl="1"/>
            <a:r>
              <a:rPr lang="en-US" dirty="0"/>
              <a:t>After period of acute pain, can restart BUP without tapers or wash-out period</a:t>
            </a:r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sz="2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94B7E-616A-2348-819E-40E6388A8D2A}"/>
              </a:ext>
            </a:extLst>
          </p:cNvPr>
          <p:cNvSpPr txBox="1"/>
          <p:nvPr/>
        </p:nvSpPr>
        <p:spPr>
          <a:xfrm>
            <a:off x="9306664" y="6429473"/>
            <a:ext cx="264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Helvetica Neue Light"/>
                <a:cs typeface="Helvetica Neue Light"/>
              </a:rPr>
              <a:t>Acampora, Nisavic et al, 2020</a:t>
            </a:r>
          </a:p>
        </p:txBody>
      </p:sp>
    </p:spTree>
    <p:extLst>
      <p:ext uri="{BB962C8B-B14F-4D97-AF65-F5344CB8AC3E}">
        <p14:creationId xmlns:p14="http://schemas.microsoft.com/office/powerpoint/2010/main" val="1691521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9CCEC-CFFD-684A-BA03-0134C43DE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81202" y="6478221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EEEA1A-CB49-3744-AA40-B896987410F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9CCC63-331D-AB47-9AA6-77ABB745A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193646"/>
            <a:ext cx="8229600" cy="1116862"/>
          </a:xfrm>
        </p:spPr>
        <p:txBody>
          <a:bodyPr>
            <a:normAutofit/>
          </a:bodyPr>
          <a:lstStyle/>
          <a:p>
            <a:r>
              <a:rPr lang="en-US" dirty="0"/>
              <a:t>Perioperative Buprenorphine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19DBD-F0CA-F54A-BA82-FF7923C8B4DE}"/>
              </a:ext>
            </a:extLst>
          </p:cNvPr>
          <p:cNvSpPr txBox="1"/>
          <p:nvPr/>
        </p:nvSpPr>
        <p:spPr>
          <a:xfrm>
            <a:off x="8933479" y="6456773"/>
            <a:ext cx="3258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400" dirty="0" err="1"/>
              <a:t>Acampora</a:t>
            </a:r>
            <a:r>
              <a:rPr lang="en-US" sz="1400" dirty="0"/>
              <a:t> et al. 2020, J. Clinical Psychiatry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35245-E0B0-A54F-B4E0-FC3D1C61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1074283"/>
            <a:ext cx="7557248" cy="511877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92202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Micro-induction Initiation of Buprenorphine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Initiating buprenorphine in patients with acute pain and/or from fentanyl or methadone can be challenging</a:t>
            </a:r>
          </a:p>
          <a:p>
            <a:r>
              <a:rPr lang="en-US" sz="2000" dirty="0"/>
              <a:t>Micro-induction of buprenorphine</a:t>
            </a:r>
          </a:p>
          <a:p>
            <a:pPr lvl="1"/>
            <a:r>
              <a:rPr lang="en-US" dirty="0"/>
              <a:t>Gradual and small dosages of buprenorphine taken concurrently with FOA</a:t>
            </a:r>
          </a:p>
          <a:p>
            <a:pPr lvl="1"/>
            <a:r>
              <a:rPr lang="en-US" dirty="0"/>
              <a:t>Titration schedules include: </a:t>
            </a:r>
            <a:r>
              <a:rPr lang="en-US" dirty="0" err="1"/>
              <a:t>Butrans</a:t>
            </a:r>
            <a:r>
              <a:rPr lang="en-US" dirty="0"/>
              <a:t>, </a:t>
            </a:r>
            <a:r>
              <a:rPr lang="en-US" dirty="0" err="1"/>
              <a:t>Belbuca</a:t>
            </a:r>
            <a:r>
              <a:rPr lang="en-US" dirty="0"/>
              <a:t>, IV buprenorphine and splitting buprenorphine-naloxone</a:t>
            </a:r>
          </a:p>
          <a:p>
            <a:pPr lvl="1"/>
            <a:endParaRPr lang="en-US" dirty="0"/>
          </a:p>
          <a:p>
            <a:pPr marL="115887" indent="-285750"/>
            <a:r>
              <a:rPr lang="en-US" sz="2000" dirty="0"/>
              <a:t>Hospital-setting, </a:t>
            </a:r>
            <a:r>
              <a:rPr lang="en-US" sz="2000" dirty="0" err="1"/>
              <a:t>Belbuca</a:t>
            </a:r>
            <a:r>
              <a:rPr lang="en-US" sz="20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68002-618E-FA4D-B058-C0599271F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565" y="4460945"/>
            <a:ext cx="9458444" cy="184778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CA712-0538-FF43-ABBB-E2085D782524}"/>
              </a:ext>
            </a:extLst>
          </p:cNvPr>
          <p:cNvSpPr txBox="1"/>
          <p:nvPr/>
        </p:nvSpPr>
        <p:spPr>
          <a:xfrm>
            <a:off x="9686388" y="6308727"/>
            <a:ext cx="2254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 err="1"/>
              <a:t>Ahmeed</a:t>
            </a:r>
            <a:r>
              <a:rPr lang="en-US" sz="1200" dirty="0"/>
              <a:t> et al., 2021, Am J Addict</a:t>
            </a:r>
          </a:p>
          <a:p>
            <a:pPr marL="0" lvl="1"/>
            <a:r>
              <a:rPr lang="en-US" sz="1200" dirty="0"/>
              <a:t>Weimer et al. 2020, J </a:t>
            </a:r>
            <a:r>
              <a:rPr lang="en-US" sz="1200" dirty="0" err="1"/>
              <a:t>Addic</a:t>
            </a:r>
            <a:r>
              <a:rPr lang="en-US" sz="1200" dirty="0"/>
              <a:t> Med</a:t>
            </a:r>
          </a:p>
        </p:txBody>
      </p:sp>
    </p:spTree>
    <p:extLst>
      <p:ext uri="{BB962C8B-B14F-4D97-AF65-F5344CB8AC3E}">
        <p14:creationId xmlns:p14="http://schemas.microsoft.com/office/powerpoint/2010/main" val="1175014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Non-opioid Pharmacologic Treatments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739718" cy="34920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Anti-epileptics</a:t>
            </a:r>
          </a:p>
          <a:p>
            <a:pPr lvl="1"/>
            <a:r>
              <a:rPr lang="en-US" sz="2400" dirty="0"/>
              <a:t>Neuropathic pains, fibromyalgia, migraine prophylaxis</a:t>
            </a:r>
          </a:p>
          <a:p>
            <a:pPr lvl="1"/>
            <a:r>
              <a:rPr lang="en-US" sz="2400" dirty="0"/>
              <a:t>Gabapentin and anti-epileptics</a:t>
            </a:r>
          </a:p>
          <a:p>
            <a:r>
              <a:rPr lang="en-US" dirty="0"/>
              <a:t>SNRIs and TCAs</a:t>
            </a:r>
          </a:p>
          <a:p>
            <a:pPr lvl="1"/>
            <a:r>
              <a:rPr lang="en-US" sz="2400" dirty="0"/>
              <a:t>Neuropathic pain, migraine, fibromyalgia, chronic low back pain</a:t>
            </a:r>
          </a:p>
          <a:p>
            <a:r>
              <a:rPr lang="en-US" dirty="0"/>
              <a:t>Topical analgesics</a:t>
            </a:r>
          </a:p>
          <a:p>
            <a:pPr lvl="1"/>
            <a:r>
              <a:rPr lang="en-US" sz="2400" dirty="0"/>
              <a:t>Capsaicin, </a:t>
            </a:r>
            <a:r>
              <a:rPr lang="en-US" sz="2400" dirty="0" err="1"/>
              <a:t>diclofenac</a:t>
            </a:r>
            <a:r>
              <a:rPr lang="en-US" sz="2400" dirty="0"/>
              <a:t> gel, transdermal </a:t>
            </a:r>
            <a:r>
              <a:rPr lang="en-US" sz="2400" dirty="0" err="1"/>
              <a:t>lidocaine</a:t>
            </a:r>
            <a:endParaRPr lang="en-US" sz="2400" dirty="0"/>
          </a:p>
          <a:p>
            <a:r>
              <a:rPr lang="en-US" dirty="0"/>
              <a:t>Acetaminophen, ibuprofen</a:t>
            </a:r>
          </a:p>
          <a:p>
            <a:r>
              <a:rPr lang="en-US" dirty="0"/>
              <a:t>Newer use of ketamine, IV lidocaine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AC3E53-34C8-3449-A190-62587BDDD309}"/>
              </a:ext>
            </a:extLst>
          </p:cNvPr>
          <p:cNvSpPr/>
          <p:nvPr/>
        </p:nvSpPr>
        <p:spPr>
          <a:xfrm>
            <a:off x="609599" y="5044781"/>
            <a:ext cx="10972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Opioids</a:t>
            </a:r>
            <a:r>
              <a:rPr lang="en-US" sz="2400" dirty="0"/>
              <a:t>: </a:t>
            </a:r>
            <a:r>
              <a:rPr lang="en-US" sz="2400" i="1" dirty="0"/>
              <a:t>no evidence that treatment of acute pain with opioids worsens long-term course of opioid use disorder. Untreated pain can lead to recurrence of opioid use</a:t>
            </a:r>
          </a:p>
        </p:txBody>
      </p:sp>
    </p:spTree>
    <p:extLst>
      <p:ext uri="{BB962C8B-B14F-4D97-AF65-F5344CB8AC3E}">
        <p14:creationId xmlns:p14="http://schemas.microsoft.com/office/powerpoint/2010/main" val="482183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Opioid Prescribing in High-Risk Hospitalized Patients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417638"/>
            <a:ext cx="10811435" cy="46326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Therapeutic Alliance</a:t>
            </a:r>
          </a:p>
          <a:p>
            <a:pPr lvl="1"/>
            <a:r>
              <a:rPr lang="en-US" sz="2400" dirty="0" smtClean="0"/>
              <a:t>Work </a:t>
            </a:r>
            <a:r>
              <a:rPr lang="en-US" sz="2400" dirty="0"/>
              <a:t>collaboratively with patients to openly discuss assess for cravings, withdrawal, inadequate pain relief, and prior lived experience with medical treatment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In patients with active misuse can consider:</a:t>
            </a:r>
          </a:p>
          <a:p>
            <a:pPr lvl="1"/>
            <a:r>
              <a:rPr lang="en-US" sz="2400" dirty="0"/>
              <a:t>Utilizing methadone and buprenorphine</a:t>
            </a:r>
          </a:p>
          <a:p>
            <a:pPr lvl="1"/>
            <a:r>
              <a:rPr lang="en-US" sz="2400" dirty="0"/>
              <a:t>Liquid formulations of full-opioid agonists</a:t>
            </a:r>
          </a:p>
          <a:p>
            <a:pPr lvl="1"/>
            <a:r>
              <a:rPr lang="en-US" sz="2400" dirty="0"/>
              <a:t>Optimize non-opioid analgesics (while addressing withdrawal, cravings)</a:t>
            </a:r>
          </a:p>
          <a:p>
            <a:pPr lvl="1"/>
            <a:r>
              <a:rPr lang="en-US" sz="2400" dirty="0" smtClean="0"/>
              <a:t>Risk-benefit </a:t>
            </a:r>
            <a:r>
              <a:rPr lang="en-US" sz="2400" dirty="0"/>
              <a:t>framework to help facilitate medical treatment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54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CLP 2021</a:t>
            </a:r>
            <a:br>
              <a:rPr lang="en-US" dirty="0"/>
            </a:br>
            <a:r>
              <a:rPr lang="en-US" sz="3600" dirty="0"/>
              <a:t>Disclosure: S. Alex Sidelnik, 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3763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With respect to the following presentation, there has been no relevant (direct or indirect) financial relationship between the party listed above (and/or spouse/partner) and any for-profit company which could be considered a conflict of interest.</a:t>
            </a:r>
          </a:p>
        </p:txBody>
      </p:sp>
    </p:spTree>
    <p:extLst>
      <p:ext uri="{BB962C8B-B14F-4D97-AF65-F5344CB8AC3E}">
        <p14:creationId xmlns:p14="http://schemas.microsoft.com/office/powerpoint/2010/main" val="408126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E3A-86C1-487B-AA22-25C9DE68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Patient-initiated Discharges in Patients Who Inject Drugs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F452C-6DB4-4694-8890-8EBBA4D0D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471" y="1704296"/>
            <a:ext cx="10021485" cy="45859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Patients with SUD have 3x risk of leaving AMA (</a:t>
            </a:r>
            <a:r>
              <a:rPr lang="en-US" sz="2800" dirty="0" smtClean="0"/>
              <a:t>PID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r>
              <a:rPr lang="en-US" sz="2800" dirty="0"/>
              <a:t>Increased mortality: </a:t>
            </a:r>
          </a:p>
          <a:p>
            <a:pPr lvl="1"/>
            <a:r>
              <a:rPr lang="en-US" sz="2400" dirty="0"/>
              <a:t>Associated with 2x increased 30 day mortality, adjusting for disease severity and comorbidities</a:t>
            </a:r>
          </a:p>
          <a:p>
            <a:pPr lvl="1"/>
            <a:endParaRPr lang="en-US" sz="2400" dirty="0"/>
          </a:p>
          <a:p>
            <a:r>
              <a:rPr lang="en-US" sz="2800" dirty="0"/>
              <a:t>High readmission risk</a:t>
            </a:r>
            <a:r>
              <a:rPr lang="en-US" sz="2800" dirty="0" smtClean="0"/>
              <a:t>:</a:t>
            </a:r>
            <a:endParaRPr lang="en-US" sz="2800" dirty="0"/>
          </a:p>
          <a:p>
            <a:pPr lvl="1"/>
            <a:r>
              <a:rPr lang="en-US" sz="2400" dirty="0"/>
              <a:t>2-20x increased risk of readmission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4B8BCC-161A-4BE8-BD27-574CDBA8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3763C-8262-4FBA-A12E-1F3F2607946D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FB8F7-6173-4DE4-AA96-1AB7A965DF18}"/>
              </a:ext>
            </a:extLst>
          </p:cNvPr>
          <p:cNvSpPr txBox="1"/>
          <p:nvPr/>
        </p:nvSpPr>
        <p:spPr>
          <a:xfrm>
            <a:off x="8764080" y="6027003"/>
            <a:ext cx="29022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Ti</a:t>
            </a:r>
            <a:r>
              <a:rPr lang="en-US" sz="1600" dirty="0"/>
              <a:t> et al., 2015 Am J Pub Health. </a:t>
            </a:r>
          </a:p>
          <a:p>
            <a:r>
              <a:rPr lang="en-US" sz="1600" dirty="0"/>
              <a:t>Southern et al., 2012, Am J Med.</a:t>
            </a:r>
          </a:p>
          <a:p>
            <a:r>
              <a:rPr lang="en-US" sz="1600" dirty="0"/>
              <a:t>Simon et al., 2019 Subs Abuse</a:t>
            </a:r>
          </a:p>
        </p:txBody>
      </p:sp>
    </p:spTree>
    <p:extLst>
      <p:ext uri="{BB962C8B-B14F-4D97-AF65-F5344CB8AC3E}">
        <p14:creationId xmlns:p14="http://schemas.microsoft.com/office/powerpoint/2010/main" val="2463253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2600-A48D-E54C-8450-FC58A137A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Patient-initiated Discharges in Patients Who Inject Drugs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3A85-7A24-8343-AA94-BA4C44EA6E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u="sng" dirty="0"/>
              <a:t>Four Core Issues:</a:t>
            </a:r>
          </a:p>
          <a:p>
            <a:pPr lvl="1"/>
            <a:r>
              <a:rPr lang="en-US" sz="2400" dirty="0"/>
              <a:t>Undertreated opioid withdrawal and undertreated opioid use disorder</a:t>
            </a:r>
          </a:p>
          <a:p>
            <a:pPr lvl="1"/>
            <a:r>
              <a:rPr lang="en-US" sz="2400" dirty="0"/>
              <a:t>Uncontrolled acute and chronic pain</a:t>
            </a:r>
          </a:p>
          <a:p>
            <a:pPr lvl="1"/>
            <a:r>
              <a:rPr lang="en-US" sz="2400" dirty="0"/>
              <a:t>Stigma and discrimination by hospital staff</a:t>
            </a:r>
          </a:p>
          <a:p>
            <a:pPr lvl="1"/>
            <a:r>
              <a:rPr lang="en-US" sz="2400" dirty="0"/>
              <a:t>Hospital restrictions</a:t>
            </a:r>
          </a:p>
          <a:p>
            <a:pPr marL="398463" lvl="1" indent="0">
              <a:buNone/>
            </a:pPr>
            <a:endParaRPr lang="en-US" sz="2400" dirty="0"/>
          </a:p>
          <a:p>
            <a:pPr marL="398463" lvl="1" indent="0">
              <a:buNone/>
            </a:pPr>
            <a:endParaRPr lang="en-US" sz="2400" dirty="0"/>
          </a:p>
          <a:p>
            <a:r>
              <a:rPr lang="en-US" sz="2800" dirty="0"/>
              <a:t> In-hospital methadone and social supports reduce risk of discharge</a:t>
            </a:r>
          </a:p>
          <a:p>
            <a:pPr lvl="1"/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C7B4E-7A09-254C-9923-3D00D6789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F1236-54CA-BE49-A3D5-AA4C8C485E0E}"/>
              </a:ext>
            </a:extLst>
          </p:cNvPr>
          <p:cNvSpPr txBox="1"/>
          <p:nvPr/>
        </p:nvSpPr>
        <p:spPr>
          <a:xfrm>
            <a:off x="8905577" y="6318892"/>
            <a:ext cx="2676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Simon et al., 2019 Subs Abuse</a:t>
            </a:r>
          </a:p>
        </p:txBody>
      </p:sp>
    </p:spTree>
    <p:extLst>
      <p:ext uri="{BB962C8B-B14F-4D97-AF65-F5344CB8AC3E}">
        <p14:creationId xmlns:p14="http://schemas.microsoft.com/office/powerpoint/2010/main" val="3235740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88F351-10EE-9145-838F-C0E24F40C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1" y="6478220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EEEA1A-CB49-3744-AA40-B896987410F9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0C89AB-7C71-A546-AC56-1A125F39A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5558" y="1600493"/>
            <a:ext cx="9258654" cy="48469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58E2DC-3F21-EB40-B841-5B85DEE0FF25}"/>
              </a:ext>
            </a:extLst>
          </p:cNvPr>
          <p:cNvSpPr txBox="1"/>
          <p:nvPr/>
        </p:nvSpPr>
        <p:spPr>
          <a:xfrm>
            <a:off x="8449708" y="6447442"/>
            <a:ext cx="3522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Wakeman</a:t>
            </a:r>
            <a:r>
              <a:rPr lang="en-US" sz="1400" dirty="0"/>
              <a:t> SE, 2019, Treating Opioid Addiction</a:t>
            </a: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00DC41B-CC0E-9744-86E2-404EF01110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1710623"/>
              </p:ext>
            </p:extLst>
          </p:nvPr>
        </p:nvGraphicFramePr>
        <p:xfrm>
          <a:off x="1355558" y="1600493"/>
          <a:ext cx="9635171" cy="4701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3">
            <a:extLst>
              <a:ext uri="{FF2B5EF4-FFF2-40B4-BE49-F238E27FC236}">
                <a16:creationId xmlns:a16="http://schemas.microsoft.com/office/drawing/2014/main" id="{BB1631BC-5D14-294A-B085-F164C6431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017" y="731178"/>
            <a:ext cx="6954252" cy="418576"/>
          </a:xfrm>
        </p:spPr>
        <p:txBody>
          <a:bodyPr/>
          <a:lstStyle/>
          <a:p>
            <a:r>
              <a:rPr lang="en-US" dirty="0"/>
              <a:t>Harm Reduction for Opioid Use Disorder</a:t>
            </a:r>
          </a:p>
        </p:txBody>
      </p:sp>
    </p:spTree>
    <p:extLst>
      <p:ext uri="{BB962C8B-B14F-4D97-AF65-F5344CB8AC3E}">
        <p14:creationId xmlns:p14="http://schemas.microsoft.com/office/powerpoint/2010/main" val="24783251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8FD9C-A94D-2442-98FC-ACEBF376F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OUD </a:t>
            </a:r>
            <a:r>
              <a:rPr lang="en-US" dirty="0"/>
              <a:t>in Hospital </a:t>
            </a:r>
            <a:r>
              <a:rPr lang="en-US" dirty="0" smtClean="0"/>
              <a:t>Setting – General Strategies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8F9C9-0C2D-724A-8D78-B8FB8C996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policies can have detrimental impact </a:t>
            </a:r>
            <a:r>
              <a:rPr lang="en-US" dirty="0" smtClean="0"/>
              <a:t>on </a:t>
            </a:r>
            <a:r>
              <a:rPr lang="en-US" dirty="0"/>
              <a:t>PWID during acute medical illness</a:t>
            </a:r>
          </a:p>
          <a:p>
            <a:endParaRPr lang="en-US" dirty="0"/>
          </a:p>
          <a:p>
            <a:r>
              <a:rPr lang="en-US" dirty="0"/>
              <a:t>Strategies:</a:t>
            </a:r>
          </a:p>
          <a:p>
            <a:pPr lvl="1"/>
            <a:r>
              <a:rPr lang="en-US" dirty="0"/>
              <a:t>Examine role of security services and personal searches</a:t>
            </a:r>
          </a:p>
          <a:p>
            <a:pPr lvl="1"/>
            <a:r>
              <a:rPr lang="en-US" dirty="0"/>
              <a:t>Examine restrictive hospital policies</a:t>
            </a:r>
          </a:p>
          <a:p>
            <a:pPr lvl="1"/>
            <a:r>
              <a:rPr lang="en-US" dirty="0"/>
              <a:t>Inclusion of PWID in policy development </a:t>
            </a:r>
          </a:p>
          <a:p>
            <a:pPr lvl="1"/>
            <a:r>
              <a:rPr lang="en-US" dirty="0" smtClean="0"/>
              <a:t>Non-judgmental </a:t>
            </a:r>
            <a:r>
              <a:rPr lang="en-US" dirty="0"/>
              <a:t>approach for use of substances in hospital, assess for etiology</a:t>
            </a:r>
          </a:p>
          <a:p>
            <a:pPr lvl="1"/>
            <a:r>
              <a:rPr lang="en-US" dirty="0"/>
              <a:t>Discharge with naloxone, education around safe injection use and overdose prevention, provision of syringes (if permissible) </a:t>
            </a:r>
          </a:p>
          <a:p>
            <a:pPr lvl="1"/>
            <a:r>
              <a:rPr lang="en-US" dirty="0"/>
              <a:t>Utilize risk-benefit framework in discussions around interventions needed to facilitate medical </a:t>
            </a:r>
            <a:r>
              <a:rPr lang="en-US" dirty="0" smtClean="0"/>
              <a:t>treatment</a:t>
            </a:r>
          </a:p>
          <a:p>
            <a:pPr lvl="1"/>
            <a:r>
              <a:rPr lang="en-US" dirty="0"/>
              <a:t>Support for Addiction Consultation Services</a:t>
            </a:r>
          </a:p>
          <a:p>
            <a:pPr marL="398463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E5348-4C3A-4643-8C1A-2CB5AFCDF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E5927B-572E-AF4B-A847-D3AB31658CF7}"/>
              </a:ext>
            </a:extLst>
          </p:cNvPr>
          <p:cNvSpPr txBox="1"/>
          <p:nvPr/>
        </p:nvSpPr>
        <p:spPr>
          <a:xfrm>
            <a:off x="8905577" y="6318892"/>
            <a:ext cx="2892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Lennox et al., 2021 Int J Drug Pol</a:t>
            </a:r>
          </a:p>
        </p:txBody>
      </p:sp>
    </p:spTree>
    <p:extLst>
      <p:ext uri="{BB962C8B-B14F-4D97-AF65-F5344CB8AC3E}">
        <p14:creationId xmlns:p14="http://schemas.microsoft.com/office/powerpoint/2010/main" val="3331500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722008-439B-5C44-84F5-1F7589B51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1" y="6478220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EEEA1A-CB49-3744-AA40-B896987410F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5F0746-CD93-F14E-9257-8B1E1C49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310" y="667313"/>
            <a:ext cx="8229600" cy="418576"/>
          </a:xfrm>
        </p:spPr>
        <p:txBody>
          <a:bodyPr/>
          <a:lstStyle/>
          <a:p>
            <a:r>
              <a:rPr lang="en-US" dirty="0"/>
              <a:t>Overdose Crisis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D2571A-7DB3-C046-8EB1-9D44EF5D5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24" y="1251263"/>
            <a:ext cx="9002351" cy="50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5F032E-4802-A543-8FC5-1ADE1D885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1" y="6478220"/>
            <a:ext cx="2547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EEEA1A-CB49-3744-AA40-B896987410F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67C43E-0283-0D43-9924-BA686A6E3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Overdose Crisis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344788C-451C-5844-945E-D6E9B491B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From 1999 to 2019 nearly 841,000 people have died of a drug overdose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Opioid Prescribing Peaked in 2012 yet overdose deaths continue to increase</a:t>
            </a:r>
          </a:p>
          <a:p>
            <a:pPr lvl="1"/>
            <a:r>
              <a:rPr lang="en-US" sz="2400" dirty="0"/>
              <a:t>High potency synthetic opioids (found in ~70% overdose deaths)</a:t>
            </a:r>
          </a:p>
          <a:p>
            <a:pPr lvl="1"/>
            <a:r>
              <a:rPr lang="en-US" sz="2400" dirty="0"/>
              <a:t>Access to life-saving, evidence-based treatments</a:t>
            </a:r>
          </a:p>
          <a:p>
            <a:pPr lvl="1"/>
            <a:r>
              <a:rPr lang="en-US" sz="2400" dirty="0"/>
              <a:t>Racial disparities: more recent increased rate of overdose death in NHB/AA, lower access to evidence-based treatments, limited culturally sensitive care</a:t>
            </a:r>
          </a:p>
          <a:p>
            <a:pPr lvl="1"/>
            <a:endParaRPr lang="en-US" sz="2400" dirty="0"/>
          </a:p>
          <a:p>
            <a:r>
              <a:rPr lang="en-US" sz="2800" dirty="0"/>
              <a:t>During COVID19 Pandemic, ~30% increase in overdose deaths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552A8-6D3D-E642-BF49-3BF93AF1DEC8}"/>
              </a:ext>
            </a:extLst>
          </p:cNvPr>
          <p:cNvSpPr txBox="1"/>
          <p:nvPr/>
        </p:nvSpPr>
        <p:spPr>
          <a:xfrm>
            <a:off x="9689766" y="6247387"/>
            <a:ext cx="1892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/>
              <a:t>CDC, MMWR, 2021</a:t>
            </a:r>
          </a:p>
          <a:p>
            <a:pPr marL="0" lvl="1"/>
            <a:r>
              <a:rPr lang="en-US" sz="1200" dirty="0" err="1"/>
              <a:t>Lippold</a:t>
            </a:r>
            <a:r>
              <a:rPr lang="en-US" sz="1200" dirty="0"/>
              <a:t>, et al. MMWR 2019</a:t>
            </a:r>
          </a:p>
        </p:txBody>
      </p:sp>
    </p:spTree>
    <p:extLst>
      <p:ext uri="{BB962C8B-B14F-4D97-AF65-F5344CB8AC3E}">
        <p14:creationId xmlns:p14="http://schemas.microsoft.com/office/powerpoint/2010/main" val="2702239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B47F8-C1EE-4044-902F-7B6B40E6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Rates of OUD and OUD-related Hospitalizations Increasing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928B6-66CF-E44E-A370-412A98F7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A6A769C-0CD6-094F-866E-2F78F4B01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53" y="1820202"/>
            <a:ext cx="6109472" cy="322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258A80-624E-3144-881F-2AB5C07351C9}"/>
              </a:ext>
            </a:extLst>
          </p:cNvPr>
          <p:cNvSpPr txBox="1"/>
          <p:nvPr/>
        </p:nvSpPr>
        <p:spPr>
          <a:xfrm>
            <a:off x="10048730" y="6405033"/>
            <a:ext cx="179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dirty="0"/>
              <a:t>Sing et al. 2020 PLOS ONE</a:t>
            </a:r>
          </a:p>
          <a:p>
            <a:pPr marL="0" lvl="1"/>
            <a:r>
              <a:rPr lang="en-US" sz="1200" dirty="0"/>
              <a:t>AHRQ, 2019</a:t>
            </a:r>
          </a:p>
        </p:txBody>
      </p:sp>
      <p:pic>
        <p:nvPicPr>
          <p:cNvPr id="7" name="slide2" descr="Opioid Dash Index Page">
            <a:extLst>
              <a:ext uri="{FF2B5EF4-FFF2-40B4-BE49-F238E27FC236}">
                <a16:creationId xmlns:a16="http://schemas.microsoft.com/office/drawing/2014/main" id="{EFF6FA1E-D6F5-0347-8F13-930934655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07" b="33122"/>
          <a:stretch/>
        </p:blipFill>
        <p:spPr>
          <a:xfrm>
            <a:off x="6446664" y="1820202"/>
            <a:ext cx="5401533" cy="32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30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3599" y="2919412"/>
            <a:ext cx="8844801" cy="1019176"/>
          </a:xfrm>
        </p:spPr>
        <p:txBody>
          <a:bodyPr>
            <a:normAutofit/>
          </a:bodyPr>
          <a:lstStyle/>
          <a:p>
            <a:r>
              <a:rPr lang="en-US" sz="3600" dirty="0"/>
              <a:t>Treatment of Acute Pain in Patients with OUD</a:t>
            </a:r>
          </a:p>
        </p:txBody>
      </p:sp>
    </p:spTree>
    <p:extLst>
      <p:ext uri="{BB962C8B-B14F-4D97-AF65-F5344CB8AC3E}">
        <p14:creationId xmlns:p14="http://schemas.microsoft.com/office/powerpoint/2010/main" val="1566120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Treatment Challenges in Treating Acute Pain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8114130" cy="4525963"/>
          </a:xfrm>
        </p:spPr>
        <p:txBody>
          <a:bodyPr>
            <a:normAutofit/>
          </a:bodyPr>
          <a:lstStyle/>
          <a:p>
            <a:r>
              <a:rPr lang="en-US" dirty="0"/>
              <a:t>Patient factors:</a:t>
            </a:r>
          </a:p>
          <a:p>
            <a:pPr lvl="1"/>
            <a:r>
              <a:rPr lang="en-US" dirty="0"/>
              <a:t>Biologic factors</a:t>
            </a:r>
          </a:p>
          <a:p>
            <a:pPr lvl="1"/>
            <a:r>
              <a:rPr lang="en-US" dirty="0"/>
              <a:t>Learned behaviors from prior hospitalizations</a:t>
            </a:r>
          </a:p>
          <a:p>
            <a:pPr lvl="1"/>
            <a:r>
              <a:rPr lang="en-US" dirty="0"/>
              <a:t>Comorbid treatment with medication for opioid use disorder</a:t>
            </a:r>
          </a:p>
          <a:p>
            <a:pPr lvl="1"/>
            <a:r>
              <a:rPr lang="en-US" dirty="0"/>
              <a:t>Fear that asking for treatment of pain may be viewed as non-medical use</a:t>
            </a:r>
          </a:p>
          <a:p>
            <a:pPr lvl="1"/>
            <a:endParaRPr lang="en-US" dirty="0"/>
          </a:p>
          <a:p>
            <a:r>
              <a:rPr lang="en-US" dirty="0"/>
              <a:t>Provider factors</a:t>
            </a:r>
          </a:p>
          <a:p>
            <a:pPr lvl="1"/>
            <a:r>
              <a:rPr lang="en-US" dirty="0"/>
              <a:t>Fear of inappropriate administration of opioid</a:t>
            </a:r>
          </a:p>
          <a:p>
            <a:pPr lvl="1"/>
            <a:r>
              <a:rPr lang="en-US" dirty="0"/>
              <a:t>Lack of knowledge in managing pain with opioid use disorder</a:t>
            </a:r>
          </a:p>
          <a:p>
            <a:pPr lvl="1"/>
            <a:r>
              <a:rPr lang="en-US" dirty="0"/>
              <a:t>Learned behaviors associated with prior experiences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442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88C26-52E5-1946-BB52-A207BA60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BAF2-F266-C14C-8ABF-54B90D837FA3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4EE035-8A1D-1F4D-AEC8-37CF915CEC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4840661"/>
              </p:ext>
            </p:extLst>
          </p:nvPr>
        </p:nvGraphicFramePr>
        <p:xfrm>
          <a:off x="1937726" y="800268"/>
          <a:ext cx="8095274" cy="530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2A2A2CA-D524-0040-8D99-3F7F99C3CEA8}"/>
              </a:ext>
            </a:extLst>
          </p:cNvPr>
          <p:cNvSpPr txBox="1"/>
          <p:nvPr/>
        </p:nvSpPr>
        <p:spPr>
          <a:xfrm>
            <a:off x="9062551" y="6349669"/>
            <a:ext cx="2543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Courtesy of  Suzuki, J, 2019</a:t>
            </a:r>
          </a:p>
        </p:txBody>
      </p:sp>
    </p:spTree>
    <p:extLst>
      <p:ext uri="{BB962C8B-B14F-4D97-AF65-F5344CB8AC3E}">
        <p14:creationId xmlns:p14="http://schemas.microsoft.com/office/powerpoint/2010/main" val="167809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61871"/>
              </p:ext>
            </p:extLst>
          </p:nvPr>
        </p:nvGraphicFramePr>
        <p:xfrm>
          <a:off x="1423987" y="414339"/>
          <a:ext cx="9072718" cy="5829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riangle 2">
            <a:extLst>
              <a:ext uri="{FF2B5EF4-FFF2-40B4-BE49-F238E27FC236}">
                <a16:creationId xmlns:a16="http://schemas.microsoft.com/office/drawing/2014/main" id="{FDEBA992-63E6-3449-9B2C-F45C1BFD5A85}"/>
              </a:ext>
            </a:extLst>
          </p:cNvPr>
          <p:cNvSpPr/>
          <p:nvPr/>
        </p:nvSpPr>
        <p:spPr>
          <a:xfrm>
            <a:off x="5353051" y="3057525"/>
            <a:ext cx="900113" cy="742950"/>
          </a:xfrm>
          <a:prstGeom prst="triangl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FF95B-8266-E74C-9673-D96F02B33AE0}"/>
              </a:ext>
            </a:extLst>
          </p:cNvPr>
          <p:cNvSpPr txBox="1"/>
          <p:nvPr/>
        </p:nvSpPr>
        <p:spPr>
          <a:xfrm>
            <a:off x="9224786" y="6486522"/>
            <a:ext cx="2543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Slide Courtesy of  Suzuki, J, 2019</a:t>
            </a:r>
          </a:p>
        </p:txBody>
      </p:sp>
    </p:spTree>
    <p:extLst>
      <p:ext uri="{BB962C8B-B14F-4D97-AF65-F5344CB8AC3E}">
        <p14:creationId xmlns:p14="http://schemas.microsoft.com/office/powerpoint/2010/main" val="37143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6E604E-EEF4-DB44-9F16-40B7E3ED2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F6E604E-EEF4-DB44-9F16-40B7E3ED2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511190-8066-4644-933D-273EDA1350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6511190-8066-4644-933D-273EDA1350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348441-29BD-7F4F-A66A-4B39261CA4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51348441-29BD-7F4F-A66A-4B39261CA4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AC43B3-41C4-0440-810E-CC2621C5E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4AC43B3-41C4-0440-810E-CC2621C5E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18D1D5A-C8E2-9845-B942-AF0BA5488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D18D1D5A-C8E2-9845-B942-AF0BA5488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APM template">
  <a:themeElements>
    <a:clrScheme name="Custom 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CCC33"/>
      </a:accent1>
      <a:accent2>
        <a:srgbClr val="0066CC"/>
      </a:accent2>
      <a:accent3>
        <a:srgbClr val="3399CC"/>
      </a:accent3>
      <a:accent4>
        <a:srgbClr val="99CC66"/>
      </a:accent4>
      <a:accent5>
        <a:srgbClr val="666666"/>
      </a:accent5>
      <a:accent6>
        <a:srgbClr val="31859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B2C9C77E-7F59-4562-AC6A-C6F3C96BAC6A}" vid="{B8FB10BF-8001-47BC-9267-63EA1BB6F6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1B7F35BAB62E459D559428A31CA9C2" ma:contentTypeVersion="17" ma:contentTypeDescription="Create a new document." ma:contentTypeScope="" ma:versionID="493f2d6b807df0935bed6656de074bef">
  <xsd:schema xmlns:xsd="http://www.w3.org/2001/XMLSchema" xmlns:xs="http://www.w3.org/2001/XMLSchema" xmlns:p="http://schemas.microsoft.com/office/2006/metadata/properties" xmlns:ns1="http://schemas.microsoft.com/sharepoint/v3" xmlns:ns2="7f3cf475-0395-4332-a22f-87d7b85be7f2" xmlns:ns3="d5af13c4-72b1-41c9-8507-7e9ed24d93ac" targetNamespace="http://schemas.microsoft.com/office/2006/metadata/properties" ma:root="true" ma:fieldsID="a1dce2381ccd3c7c0a6efa79122b1529" ns1:_="" ns2:_="" ns3:_="">
    <xsd:import namespace="http://schemas.microsoft.com/sharepoint/v3"/>
    <xsd:import namespace="7f3cf475-0395-4332-a22f-87d7b85be7f2"/>
    <xsd:import namespace="d5af13c4-72b1-41c9-8507-7e9ed24d93a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3cf475-0395-4332-a22f-87d7b85be7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af13c4-72b1-41c9-8507-7e9ed24d93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6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F9EE7F-82E1-4A4A-ACA8-B0A781BE49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60AA4B-0C74-43BA-862E-50B2110804B8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d5af13c4-72b1-41c9-8507-7e9ed24d93ac"/>
    <ds:schemaRef ds:uri="http://purl.org/dc/elements/1.1/"/>
    <ds:schemaRef ds:uri="http://purl.org/dc/terms/"/>
    <ds:schemaRef ds:uri="http://schemas.microsoft.com/office/2006/metadata/properties"/>
    <ds:schemaRef ds:uri="7f3cf475-0395-4332-a22f-87d7b85be7f2"/>
    <ds:schemaRef ds:uri="http://schemas.openxmlformats.org/package/2006/metadata/core-propertie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FF9DFF95-2760-4E94-A17F-852976032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f3cf475-0395-4332-a22f-87d7b85be7f2"/>
    <ds:schemaRef ds:uri="d5af13c4-72b1-41c9-8507-7e9ed24d93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ACLP_template</Template>
  <TotalTime>263</TotalTime>
  <Words>1261</Words>
  <Application>Microsoft Office PowerPoint</Application>
  <PresentationFormat>Widescreen</PresentationFormat>
  <Paragraphs>191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 Neue Light</vt:lpstr>
      <vt:lpstr>Lucida Grande</vt:lpstr>
      <vt:lpstr>Wingdings</vt:lpstr>
      <vt:lpstr>APM template</vt:lpstr>
      <vt:lpstr>Management of Opioid Use Disorder  in the Hospital Setting</vt:lpstr>
      <vt:lpstr>CLP 2021 Disclosure: S. Alex Sidelnik, MD</vt:lpstr>
      <vt:lpstr>Overdose Crisis</vt:lpstr>
      <vt:lpstr>Overdose Crisis</vt:lpstr>
      <vt:lpstr>Rates of OUD and OUD-related Hospitalizations Increasing</vt:lpstr>
      <vt:lpstr>Treatment of Acute Pain in Patients with OUD</vt:lpstr>
      <vt:lpstr>Treatment Challenges in Treating Acute Pain</vt:lpstr>
      <vt:lpstr>PowerPoint Presentation</vt:lpstr>
      <vt:lpstr>PowerPoint Presentation</vt:lpstr>
      <vt:lpstr>PowerPoint Presentation</vt:lpstr>
      <vt:lpstr>Treatment of Acute Pain in Patients  taking Medications for OUD</vt:lpstr>
      <vt:lpstr>PowerPoint Presentation</vt:lpstr>
      <vt:lpstr>Methadone and Acute Pain management</vt:lpstr>
      <vt:lpstr>Naltrexone and Acute Pain management</vt:lpstr>
      <vt:lpstr>Buprenorphine and Acute Pain Management</vt:lpstr>
      <vt:lpstr>Perioperative Buprenorphine Management</vt:lpstr>
      <vt:lpstr>Micro-induction Initiation of Buprenorphine</vt:lpstr>
      <vt:lpstr>Non-opioid Pharmacologic Treatments</vt:lpstr>
      <vt:lpstr>Opioid Prescribing in High-Risk Hospitalized Patients</vt:lpstr>
      <vt:lpstr>Patient-initiated Discharges in Patients Who Inject Drugs </vt:lpstr>
      <vt:lpstr>Patient-initiated Discharges in Patients Who Inject Drugs </vt:lpstr>
      <vt:lpstr>Harm Reduction for Opioid Use Disorder</vt:lpstr>
      <vt:lpstr>OUD in Hospital Setting – General Strategies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Riester</dc:creator>
  <cp:lastModifiedBy>Sidelnik, Simon</cp:lastModifiedBy>
  <cp:revision>19</cp:revision>
  <dcterms:created xsi:type="dcterms:W3CDTF">2020-09-23T18:24:29Z</dcterms:created>
  <dcterms:modified xsi:type="dcterms:W3CDTF">2021-10-13T18:14:15Z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0x010100381B7F35BAB62E459D559428A31CA9C2</vt:lpwstr>
  </property>
</Properties>
</file>