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95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A25"/>
    <a:srgbClr val="177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076" autoAdjust="0"/>
  </p:normalViewPr>
  <p:slideViewPr>
    <p:cSldViewPr snapToGrid="0">
      <p:cViewPr varScale="1">
        <p:scale>
          <a:sx n="74" d="100"/>
          <a:sy n="74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C0A9D-3D68-4206-AC6A-971D813A813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E1595E-EDDB-4864-AB63-381CD113ABC3}">
      <dgm:prSet phldrT="[Text]"/>
      <dgm:spPr/>
      <dgm:t>
        <a:bodyPr/>
        <a:lstStyle/>
        <a:p>
          <a:r>
            <a:rPr lang="en-US" dirty="0"/>
            <a:t>Editor-in-Chief reviews submissions</a:t>
          </a:r>
        </a:p>
      </dgm:t>
    </dgm:pt>
    <dgm:pt modelId="{75933DB0-F8D6-4B78-95CF-913F6801ED41}" type="parTrans" cxnId="{E4634F3C-39CC-4012-B1F0-1BAFBFADBB3C}">
      <dgm:prSet/>
      <dgm:spPr/>
      <dgm:t>
        <a:bodyPr/>
        <a:lstStyle/>
        <a:p>
          <a:endParaRPr lang="en-US"/>
        </a:p>
      </dgm:t>
    </dgm:pt>
    <dgm:pt modelId="{53648E31-31DC-4198-8181-98604CA1E542}" type="sibTrans" cxnId="{E4634F3C-39CC-4012-B1F0-1BAFBFADBB3C}">
      <dgm:prSet/>
      <dgm:spPr/>
      <dgm:t>
        <a:bodyPr/>
        <a:lstStyle/>
        <a:p>
          <a:endParaRPr lang="en-US"/>
        </a:p>
      </dgm:t>
    </dgm:pt>
    <dgm:pt modelId="{706A83B6-54B7-4207-B9DE-3313895E9226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Reject without review (“desk triage”)</a:t>
          </a:r>
        </a:p>
      </dgm:t>
    </dgm:pt>
    <dgm:pt modelId="{D6863DFD-6E5D-4039-B844-F567F9D5B094}" type="parTrans" cxnId="{CCEAB464-4B34-46FC-96BE-276EDB39907D}">
      <dgm:prSet/>
      <dgm:spPr/>
      <dgm:t>
        <a:bodyPr/>
        <a:lstStyle/>
        <a:p>
          <a:endParaRPr lang="en-US"/>
        </a:p>
      </dgm:t>
    </dgm:pt>
    <dgm:pt modelId="{D81337B0-90AC-42C9-90B1-B495C2D172BB}" type="sibTrans" cxnId="{CCEAB464-4B34-46FC-96BE-276EDB39907D}">
      <dgm:prSet/>
      <dgm:spPr/>
      <dgm:t>
        <a:bodyPr/>
        <a:lstStyle/>
        <a:p>
          <a:endParaRPr lang="en-US"/>
        </a:p>
      </dgm:t>
    </dgm:pt>
    <dgm:pt modelId="{B2D982C1-16E6-4A6C-AC4F-19CBF85532AB}">
      <dgm:prSet phldrT="[Text]"/>
      <dgm:spPr/>
      <dgm:t>
        <a:bodyPr/>
        <a:lstStyle/>
        <a:p>
          <a:r>
            <a:rPr lang="en-US" dirty="0"/>
            <a:t>Assigns to Deputy or Section Editor</a:t>
          </a:r>
        </a:p>
      </dgm:t>
    </dgm:pt>
    <dgm:pt modelId="{09DAC177-4CD3-4044-83C6-D4F1D6204C6A}" type="parTrans" cxnId="{F4A34669-7690-46E9-8B21-2D3F84ED0BCE}">
      <dgm:prSet/>
      <dgm:spPr/>
      <dgm:t>
        <a:bodyPr/>
        <a:lstStyle/>
        <a:p>
          <a:endParaRPr lang="en-US"/>
        </a:p>
      </dgm:t>
    </dgm:pt>
    <dgm:pt modelId="{6E081D36-A330-4812-B0C9-D78B028FCDEA}" type="sibTrans" cxnId="{F4A34669-7690-46E9-8B21-2D3F84ED0BCE}">
      <dgm:prSet/>
      <dgm:spPr/>
      <dgm:t>
        <a:bodyPr/>
        <a:lstStyle/>
        <a:p>
          <a:endParaRPr lang="en-US"/>
        </a:p>
      </dgm:t>
    </dgm:pt>
    <dgm:pt modelId="{EAF591DE-9485-45D7-B5F7-2E4AC418C846}">
      <dgm:prSet phldrT="[Text]"/>
      <dgm:spPr/>
      <dgm:t>
        <a:bodyPr/>
        <a:lstStyle/>
        <a:p>
          <a:r>
            <a:rPr lang="en-US" dirty="0"/>
            <a:t>Reject without review (“desk triage”)</a:t>
          </a:r>
        </a:p>
      </dgm:t>
    </dgm:pt>
    <dgm:pt modelId="{7B414F20-5833-4587-9589-5B0953198593}" type="parTrans" cxnId="{EB13721E-1106-4BD6-B300-13ED1FC39ADD}">
      <dgm:prSet/>
      <dgm:spPr/>
      <dgm:t>
        <a:bodyPr/>
        <a:lstStyle/>
        <a:p>
          <a:endParaRPr lang="en-US"/>
        </a:p>
      </dgm:t>
    </dgm:pt>
    <dgm:pt modelId="{223FD6BC-25C4-47E4-B336-538275F98321}" type="sibTrans" cxnId="{EB13721E-1106-4BD6-B300-13ED1FC39ADD}">
      <dgm:prSet/>
      <dgm:spPr/>
      <dgm:t>
        <a:bodyPr/>
        <a:lstStyle/>
        <a:p>
          <a:endParaRPr lang="en-US"/>
        </a:p>
      </dgm:t>
    </dgm:pt>
    <dgm:pt modelId="{F858FC77-0BC4-45AA-AA45-36B0FF12F8F7}">
      <dgm:prSet phldrT="[Text]"/>
      <dgm:spPr/>
      <dgm:t>
        <a:bodyPr/>
        <a:lstStyle/>
        <a:p>
          <a:r>
            <a:rPr lang="en-US" dirty="0"/>
            <a:t>Submit decision back to EIC</a:t>
          </a:r>
        </a:p>
      </dgm:t>
    </dgm:pt>
    <dgm:pt modelId="{2C37CED0-19A6-4315-BAA0-D1A3574BAD9D}" type="parTrans" cxnId="{B32BEAE3-0E79-4C9D-8440-8B2703E2A41D}">
      <dgm:prSet/>
      <dgm:spPr/>
      <dgm:t>
        <a:bodyPr/>
        <a:lstStyle/>
        <a:p>
          <a:endParaRPr lang="en-US"/>
        </a:p>
      </dgm:t>
    </dgm:pt>
    <dgm:pt modelId="{484BC5BD-9F55-4CCD-8AB3-1B1EA5895EEC}" type="sibTrans" cxnId="{B32BEAE3-0E79-4C9D-8440-8B2703E2A41D}">
      <dgm:prSet/>
      <dgm:spPr/>
      <dgm:t>
        <a:bodyPr/>
        <a:lstStyle/>
        <a:p>
          <a:endParaRPr lang="en-US"/>
        </a:p>
      </dgm:t>
    </dgm:pt>
    <dgm:pt modelId="{F1B8AD53-4CED-4E39-9AE4-A3C151DD2D96}">
      <dgm:prSet phldrT="[Text]"/>
      <dgm:spPr/>
      <dgm:t>
        <a:bodyPr/>
        <a:lstStyle/>
        <a:p>
          <a:r>
            <a:rPr lang="en-US" dirty="0"/>
            <a:t>Editor-in-Chief makes final decision</a:t>
          </a:r>
        </a:p>
      </dgm:t>
    </dgm:pt>
    <dgm:pt modelId="{3ECFA99F-8285-4422-9C92-C44AFBD320C3}" type="parTrans" cxnId="{5D01DC92-0ABA-426A-AD23-71FC69F61893}">
      <dgm:prSet/>
      <dgm:spPr/>
      <dgm:t>
        <a:bodyPr/>
        <a:lstStyle/>
        <a:p>
          <a:endParaRPr lang="en-US"/>
        </a:p>
      </dgm:t>
    </dgm:pt>
    <dgm:pt modelId="{EF135B81-85D2-4F70-98C9-A496B5EF2FA8}" type="sibTrans" cxnId="{5D01DC92-0ABA-426A-AD23-71FC69F61893}">
      <dgm:prSet/>
      <dgm:spPr/>
      <dgm:t>
        <a:bodyPr/>
        <a:lstStyle/>
        <a:p>
          <a:endParaRPr lang="en-US"/>
        </a:p>
      </dgm:t>
    </dgm:pt>
    <dgm:pt modelId="{48AC0400-7E01-4149-B604-10850FA4E33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Manage as the handling editor</a:t>
          </a:r>
        </a:p>
      </dgm:t>
    </dgm:pt>
    <dgm:pt modelId="{B074D414-C684-4BD0-A75D-7705FCFCAE7A}" type="parTrans" cxnId="{2DEBFA46-17A4-48FB-AC48-23E76AB6686E}">
      <dgm:prSet/>
      <dgm:spPr/>
      <dgm:t>
        <a:bodyPr/>
        <a:lstStyle/>
        <a:p>
          <a:endParaRPr lang="en-US"/>
        </a:p>
      </dgm:t>
    </dgm:pt>
    <dgm:pt modelId="{650A543D-A189-4AEB-B388-081712C1CC55}" type="sibTrans" cxnId="{2DEBFA46-17A4-48FB-AC48-23E76AB6686E}">
      <dgm:prSet/>
      <dgm:spPr/>
      <dgm:t>
        <a:bodyPr/>
        <a:lstStyle/>
        <a:p>
          <a:endParaRPr lang="en-US"/>
        </a:p>
      </dgm:t>
    </dgm:pt>
    <dgm:pt modelId="{1760E267-CAA2-48B9-8DBB-AB2E8A8C5033}">
      <dgm:prSet/>
      <dgm:spPr/>
      <dgm:t>
        <a:bodyPr/>
        <a:lstStyle/>
        <a:p>
          <a:r>
            <a:rPr lang="en-US" dirty="0"/>
            <a:t>Manage as the handling editor</a:t>
          </a:r>
        </a:p>
      </dgm:t>
    </dgm:pt>
    <dgm:pt modelId="{96105300-692A-4366-B02B-F132D0BB64CA}" type="parTrans" cxnId="{AD72610F-AD5E-4722-B928-CA8B3FB1C786}">
      <dgm:prSet/>
      <dgm:spPr/>
      <dgm:t>
        <a:bodyPr/>
        <a:lstStyle/>
        <a:p>
          <a:endParaRPr lang="en-US"/>
        </a:p>
      </dgm:t>
    </dgm:pt>
    <dgm:pt modelId="{2395E6EA-AA8A-4E06-BE16-A1FC3465A0DB}" type="sibTrans" cxnId="{AD72610F-AD5E-4722-B928-CA8B3FB1C786}">
      <dgm:prSet/>
      <dgm:spPr/>
      <dgm:t>
        <a:bodyPr/>
        <a:lstStyle/>
        <a:p>
          <a:endParaRPr lang="en-US"/>
        </a:p>
      </dgm:t>
    </dgm:pt>
    <dgm:pt modelId="{DFC98BA5-C00A-42EF-A2CB-BDA8229EA615}" type="pres">
      <dgm:prSet presAssocID="{722C0A9D-3D68-4206-AC6A-971D813A813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B771342-BD50-4402-A375-8AB3134E4BBA}" type="pres">
      <dgm:prSet presAssocID="{51E1595E-EDDB-4864-AB63-381CD113ABC3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C1291-70A5-4FC7-B406-EFF5F2A0C855}" type="pres">
      <dgm:prSet presAssocID="{51E1595E-EDDB-4864-AB63-381CD113ABC3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EF7E8-4360-4A34-8E56-715FF32C4ABB}" type="pres">
      <dgm:prSet presAssocID="{B2D982C1-16E6-4A6C-AC4F-19CBF85532AB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3E164-A7B2-47FE-B80F-E38DFEAE5A12}" type="pres">
      <dgm:prSet presAssocID="{B2D982C1-16E6-4A6C-AC4F-19CBF85532A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F52F2-12A6-4804-99C3-27EAABC10011}" type="pres">
      <dgm:prSet presAssocID="{F858FC77-0BC4-45AA-AA45-36B0FF12F8F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EAA14-F9E2-46CB-ACA5-4C7D1F36540A}" type="pres">
      <dgm:prSet presAssocID="{F858FC77-0BC4-45AA-AA45-36B0FF12F8F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85A6E-9BD6-47C0-9F37-F31D4AF43B14}" type="presOf" srcId="{EAF591DE-9485-45D7-B5F7-2E4AC418C846}" destId="{A823E164-A7B2-47FE-B80F-E38DFEAE5A12}" srcOrd="0" destOrd="0" presId="urn:microsoft.com/office/officeart/2009/3/layout/IncreasingArrowsProcess"/>
    <dgm:cxn modelId="{B32BEAE3-0E79-4C9D-8440-8B2703E2A41D}" srcId="{722C0A9D-3D68-4206-AC6A-971D813A813B}" destId="{F858FC77-0BC4-45AA-AA45-36B0FF12F8F7}" srcOrd="2" destOrd="0" parTransId="{2C37CED0-19A6-4315-BAA0-D1A3574BAD9D}" sibTransId="{484BC5BD-9F55-4CCD-8AB3-1B1EA5895EEC}"/>
    <dgm:cxn modelId="{FD2C7544-2954-4B68-BE79-3659830739DA}" type="presOf" srcId="{48AC0400-7E01-4149-B604-10850FA4E33C}" destId="{944C1291-70A5-4FC7-B406-EFF5F2A0C855}" srcOrd="0" destOrd="1" presId="urn:microsoft.com/office/officeart/2009/3/layout/IncreasingArrowsProcess"/>
    <dgm:cxn modelId="{3D8A51EC-358B-4FAD-8A4C-021C465D55D7}" type="presOf" srcId="{51E1595E-EDDB-4864-AB63-381CD113ABC3}" destId="{AB771342-BD50-4402-A375-8AB3134E4BBA}" srcOrd="0" destOrd="0" presId="urn:microsoft.com/office/officeart/2009/3/layout/IncreasingArrowsProcess"/>
    <dgm:cxn modelId="{AD72610F-AD5E-4722-B928-CA8B3FB1C786}" srcId="{B2D982C1-16E6-4A6C-AC4F-19CBF85532AB}" destId="{1760E267-CAA2-48B9-8DBB-AB2E8A8C5033}" srcOrd="1" destOrd="0" parTransId="{96105300-692A-4366-B02B-F132D0BB64CA}" sibTransId="{2395E6EA-AA8A-4E06-BE16-A1FC3465A0DB}"/>
    <dgm:cxn modelId="{EB13721E-1106-4BD6-B300-13ED1FC39ADD}" srcId="{B2D982C1-16E6-4A6C-AC4F-19CBF85532AB}" destId="{EAF591DE-9485-45D7-B5F7-2E4AC418C846}" srcOrd="0" destOrd="0" parTransId="{7B414F20-5833-4587-9589-5B0953198593}" sibTransId="{223FD6BC-25C4-47E4-B336-538275F98321}"/>
    <dgm:cxn modelId="{5F018A3F-2004-4784-AE62-51D1513B484C}" type="presOf" srcId="{F858FC77-0BC4-45AA-AA45-36B0FF12F8F7}" destId="{D60F52F2-12A6-4804-99C3-27EAABC10011}" srcOrd="0" destOrd="0" presId="urn:microsoft.com/office/officeart/2009/3/layout/IncreasingArrowsProcess"/>
    <dgm:cxn modelId="{2DEBFA46-17A4-48FB-AC48-23E76AB6686E}" srcId="{51E1595E-EDDB-4864-AB63-381CD113ABC3}" destId="{48AC0400-7E01-4149-B604-10850FA4E33C}" srcOrd="1" destOrd="0" parTransId="{B074D414-C684-4BD0-A75D-7705FCFCAE7A}" sibTransId="{650A543D-A189-4AEB-B388-081712C1CC55}"/>
    <dgm:cxn modelId="{E4634F3C-39CC-4012-B1F0-1BAFBFADBB3C}" srcId="{722C0A9D-3D68-4206-AC6A-971D813A813B}" destId="{51E1595E-EDDB-4864-AB63-381CD113ABC3}" srcOrd="0" destOrd="0" parTransId="{75933DB0-F8D6-4B78-95CF-913F6801ED41}" sibTransId="{53648E31-31DC-4198-8181-98604CA1E542}"/>
    <dgm:cxn modelId="{D9D9A96E-00D7-463B-9B08-69D2C90D788D}" type="presOf" srcId="{1760E267-CAA2-48B9-8DBB-AB2E8A8C5033}" destId="{A823E164-A7B2-47FE-B80F-E38DFEAE5A12}" srcOrd="0" destOrd="1" presId="urn:microsoft.com/office/officeart/2009/3/layout/IncreasingArrowsProcess"/>
    <dgm:cxn modelId="{C50CD179-6D23-48B9-92AA-6B2BCC4125EE}" type="presOf" srcId="{706A83B6-54B7-4207-B9DE-3313895E9226}" destId="{944C1291-70A5-4FC7-B406-EFF5F2A0C855}" srcOrd="0" destOrd="0" presId="urn:microsoft.com/office/officeart/2009/3/layout/IncreasingArrowsProcess"/>
    <dgm:cxn modelId="{CCEAB464-4B34-46FC-96BE-276EDB39907D}" srcId="{51E1595E-EDDB-4864-AB63-381CD113ABC3}" destId="{706A83B6-54B7-4207-B9DE-3313895E9226}" srcOrd="0" destOrd="0" parTransId="{D6863DFD-6E5D-4039-B844-F567F9D5B094}" sibTransId="{D81337B0-90AC-42C9-90B1-B495C2D172BB}"/>
    <dgm:cxn modelId="{4554E0E5-180F-4C4E-8313-9F79D628F5AF}" type="presOf" srcId="{722C0A9D-3D68-4206-AC6A-971D813A813B}" destId="{DFC98BA5-C00A-42EF-A2CB-BDA8229EA615}" srcOrd="0" destOrd="0" presId="urn:microsoft.com/office/officeart/2009/3/layout/IncreasingArrowsProcess"/>
    <dgm:cxn modelId="{707FD4A3-2727-491B-906B-69C6321026D2}" type="presOf" srcId="{B2D982C1-16E6-4A6C-AC4F-19CBF85532AB}" destId="{F15EF7E8-4360-4A34-8E56-715FF32C4ABB}" srcOrd="0" destOrd="0" presId="urn:microsoft.com/office/officeart/2009/3/layout/IncreasingArrowsProcess"/>
    <dgm:cxn modelId="{7FD7556C-DDEB-487C-8E42-2CBEB3A3E0D2}" type="presOf" srcId="{F1B8AD53-4CED-4E39-9AE4-A3C151DD2D96}" destId="{963EAA14-F9E2-46CB-ACA5-4C7D1F36540A}" srcOrd="0" destOrd="0" presId="urn:microsoft.com/office/officeart/2009/3/layout/IncreasingArrowsProcess"/>
    <dgm:cxn modelId="{5D01DC92-0ABA-426A-AD23-71FC69F61893}" srcId="{F858FC77-0BC4-45AA-AA45-36B0FF12F8F7}" destId="{F1B8AD53-4CED-4E39-9AE4-A3C151DD2D96}" srcOrd="0" destOrd="0" parTransId="{3ECFA99F-8285-4422-9C92-C44AFBD320C3}" sibTransId="{EF135B81-85D2-4F70-98C9-A496B5EF2FA8}"/>
    <dgm:cxn modelId="{F4A34669-7690-46E9-8B21-2D3F84ED0BCE}" srcId="{722C0A9D-3D68-4206-AC6A-971D813A813B}" destId="{B2D982C1-16E6-4A6C-AC4F-19CBF85532AB}" srcOrd="1" destOrd="0" parTransId="{09DAC177-4CD3-4044-83C6-D4F1D6204C6A}" sibTransId="{6E081D36-A330-4812-B0C9-D78B028FCDEA}"/>
    <dgm:cxn modelId="{B190AC42-2AF9-4DB6-B42A-EF45FF6B8802}" type="presParOf" srcId="{DFC98BA5-C00A-42EF-A2CB-BDA8229EA615}" destId="{AB771342-BD50-4402-A375-8AB3134E4BBA}" srcOrd="0" destOrd="0" presId="urn:microsoft.com/office/officeart/2009/3/layout/IncreasingArrowsProcess"/>
    <dgm:cxn modelId="{56FD6AE3-7350-4A43-9C40-40E8138D02B8}" type="presParOf" srcId="{DFC98BA5-C00A-42EF-A2CB-BDA8229EA615}" destId="{944C1291-70A5-4FC7-B406-EFF5F2A0C855}" srcOrd="1" destOrd="0" presId="urn:microsoft.com/office/officeart/2009/3/layout/IncreasingArrowsProcess"/>
    <dgm:cxn modelId="{1A9E4794-F33D-4D3C-B932-A00F8DC07865}" type="presParOf" srcId="{DFC98BA5-C00A-42EF-A2CB-BDA8229EA615}" destId="{F15EF7E8-4360-4A34-8E56-715FF32C4ABB}" srcOrd="2" destOrd="0" presId="urn:microsoft.com/office/officeart/2009/3/layout/IncreasingArrowsProcess"/>
    <dgm:cxn modelId="{6CDD13C6-7206-464B-83AF-E3BA0E03256C}" type="presParOf" srcId="{DFC98BA5-C00A-42EF-A2CB-BDA8229EA615}" destId="{A823E164-A7B2-47FE-B80F-E38DFEAE5A12}" srcOrd="3" destOrd="0" presId="urn:microsoft.com/office/officeart/2009/3/layout/IncreasingArrowsProcess"/>
    <dgm:cxn modelId="{BD56B2A7-BA9D-4F66-A177-8FC21342BBA3}" type="presParOf" srcId="{DFC98BA5-C00A-42EF-A2CB-BDA8229EA615}" destId="{D60F52F2-12A6-4804-99C3-27EAABC10011}" srcOrd="4" destOrd="0" presId="urn:microsoft.com/office/officeart/2009/3/layout/IncreasingArrowsProcess"/>
    <dgm:cxn modelId="{07323334-B83D-4998-A396-47E71227C19F}" type="presParOf" srcId="{DFC98BA5-C00A-42EF-A2CB-BDA8229EA615}" destId="{963EAA14-F9E2-46CB-ACA5-4C7D1F36540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1342-BD50-4402-A375-8AB3134E4BBA}">
      <dsp:nvSpPr>
        <dsp:cNvPr id="0" name=""/>
        <dsp:cNvSpPr/>
      </dsp:nvSpPr>
      <dsp:spPr>
        <a:xfrm>
          <a:off x="0" y="734852"/>
          <a:ext cx="8128000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8792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Editor-in-Chief reviews submissions</a:t>
          </a:r>
        </a:p>
      </dsp:txBody>
      <dsp:txXfrm>
        <a:off x="0" y="1030789"/>
        <a:ext cx="7832064" cy="591873"/>
      </dsp:txXfrm>
    </dsp:sp>
    <dsp:sp modelId="{944C1291-70A5-4FC7-B406-EFF5F2A0C855}">
      <dsp:nvSpPr>
        <dsp:cNvPr id="0" name=""/>
        <dsp:cNvSpPr/>
      </dsp:nvSpPr>
      <dsp:spPr>
        <a:xfrm>
          <a:off x="0" y="1647691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Reject without review (“desk triage”)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Manage as the handling editor</a:t>
          </a:r>
        </a:p>
      </dsp:txBody>
      <dsp:txXfrm>
        <a:off x="0" y="1647691"/>
        <a:ext cx="2503424" cy="2280331"/>
      </dsp:txXfrm>
    </dsp:sp>
    <dsp:sp modelId="{F15EF7E8-4360-4A34-8E56-715FF32C4ABB}">
      <dsp:nvSpPr>
        <dsp:cNvPr id="0" name=""/>
        <dsp:cNvSpPr/>
      </dsp:nvSpPr>
      <dsp:spPr>
        <a:xfrm>
          <a:off x="2503423" y="1129434"/>
          <a:ext cx="5624576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8792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Assigns to Deputy or Section Editor</a:t>
          </a:r>
        </a:p>
      </dsp:txBody>
      <dsp:txXfrm>
        <a:off x="2503423" y="1425371"/>
        <a:ext cx="5328640" cy="591873"/>
      </dsp:txXfrm>
    </dsp:sp>
    <dsp:sp modelId="{A823E164-A7B2-47FE-B80F-E38DFEAE5A12}">
      <dsp:nvSpPr>
        <dsp:cNvPr id="0" name=""/>
        <dsp:cNvSpPr/>
      </dsp:nvSpPr>
      <dsp:spPr>
        <a:xfrm>
          <a:off x="2503423" y="2042273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Reject without review (“desk triage”)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Manage as the handling editor</a:t>
          </a:r>
        </a:p>
      </dsp:txBody>
      <dsp:txXfrm>
        <a:off x="2503423" y="2042273"/>
        <a:ext cx="2503424" cy="2280331"/>
      </dsp:txXfrm>
    </dsp:sp>
    <dsp:sp modelId="{D60F52F2-12A6-4804-99C3-27EAABC10011}">
      <dsp:nvSpPr>
        <dsp:cNvPr id="0" name=""/>
        <dsp:cNvSpPr/>
      </dsp:nvSpPr>
      <dsp:spPr>
        <a:xfrm>
          <a:off x="5006848" y="1524016"/>
          <a:ext cx="3121152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8792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Submit decision back to EIC</a:t>
          </a:r>
        </a:p>
      </dsp:txBody>
      <dsp:txXfrm>
        <a:off x="5006848" y="1819953"/>
        <a:ext cx="2825216" cy="591873"/>
      </dsp:txXfrm>
    </dsp:sp>
    <dsp:sp modelId="{963EAA14-F9E2-46CB-ACA5-4C7D1F36540A}">
      <dsp:nvSpPr>
        <dsp:cNvPr id="0" name=""/>
        <dsp:cNvSpPr/>
      </dsp:nvSpPr>
      <dsp:spPr>
        <a:xfrm>
          <a:off x="5006848" y="2436855"/>
          <a:ext cx="2503424" cy="22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Editor-in-Chief makes final decision</a:t>
          </a:r>
        </a:p>
      </dsp:txBody>
      <dsp:txXfrm>
        <a:off x="5006848" y="2436855"/>
        <a:ext cx="2503424" cy="2246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3:52.36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2118 113 1816 0 0,'44'-22'324'0'0,"-38"18"-158"0"0,0 0-1 0 0,0 1 0 0 0,0 0 1 0 0,0 0-1 0 0,1 1 1 0 0,-1-1-1 0 0,1 1 0 0 0,0 1 1 0 0,10-2-1 0 0,-20 4-22 0 0,0 1-1 0 0,0-1 0 0 0,0 0 1 0 0,0 0-1 0 0,-1 0 1 0 0,1 0-1 0 0,0-1 1 0 0,0 1-1 0 0,-6-1 0 0 0,-36-6-39 0 0,0 2 0 0 0,0 2 0 0 0,-1 2-1 0 0,1 1 1 0 0,-46 9 0 0 0,-13 4 417 0 0,-1-5 0 0 0,-1-4 0 0 0,-105-9 1 0 0,22 0 312 0 0,60 8-743 0 0,-215 34 0 0 0,269-24-133 0 0,0 3 1 0 0,0 4-1 0 0,2 2 1 0 0,1 4-1 0 0,-76 40 1 0 0,131-58 26 0 0,0 1 0 0 0,0 1 0 0 0,1 1 0 0 0,1 0 0 0 0,-19 19 0 0 0,28-25 8 0 0,0 0 1 0 0,1 0-1 0 0,0 0 1 0 0,0 1 0 0 0,1 0-1 0 0,-1 0 1 0 0,2 0-1 0 0,-1 1 1 0 0,1-1 0 0 0,0 1-1 0 0,0-1 1 0 0,1 1-1 0 0,0 0 1 0 0,1 0 0 0 0,-1 13-1 0 0,2-16 28 0 0,1 0-1 0 0,1 1 0 0 0,-1-1 1 0 0,1 0-1 0 0,0 1 1 0 0,0-1-1 0 0,1 0 0 0 0,-1 0 1 0 0,1-1-1 0 0,0 1 1 0 0,0-1-1 0 0,1 1 1 0 0,-1-1-1 0 0,1 0 0 0 0,0 0 1 0 0,0 0-1 0 0,9 5 1 0 0,6 5 152 0 0,1-1 0 0 0,37 19 0 0 0,12-2 94 0 0,1-3 0 0 0,80 18 1 0 0,-65-20-166 0 0,-64-18-92 0 0,142 44 205 0 0,318 56 0 0 0,-76-80-2 0 0,70 11-116 0 0,-348-20-12 0 0,1-6 0 0 0,0-5-1 0 0,186-13 1 0 0,-238 0 2 0 0,33-1 127 0 0,109-23 0 0 0,-184 24-114 0 0,-2-3 0 0 0,1 0 0 0 0,-1-2 0 0 0,-1-1 0 0 0,0-2 0 0 0,-1-1 0 0 0,48-31 0 0 0,-64 36-19 0 0,1-1-1 0 0,-1 0 0 0 0,-1-1 0 0 0,0-1 0 0 0,-1 0 1 0 0,-1 0-1 0 0,13-20 0 0 0,-20 28-77 0 0,-1-1 1 0 0,-1 1-1 0 0,1-1 1 0 0,-1 0-1 0 0,0 0 1 0 0,0 0-1 0 0,0 0 0 0 0,-1 0 1 0 0,0-1-1 0 0,0 1 1 0 0,-1 0-1 0 0,0-1 1 0 0,0 1-1 0 0,0 0 1 0 0,-1-1-1 0 0,0 1 0 0 0,0 0 1 0 0,-1 0-1 0 0,0 0 1 0 0,0 0-1 0 0,0 0 1 0 0,0 0-1 0 0,-6-9 1 0 0,-3-2-72 0 0,-1 0 0 0 0,0 1 0 0 0,-1 0 0 0 0,-1 1 0 0 0,-18-15 1 0 0,-84-64 146 0 0,89 73-64 0 0,-42-30 69 0 0,-1 3 0 0 0,-3 4-1 0 0,-112-51 1 0 0,131 74-176 0 0,0 2-1 0 0,-1 3 1 0 0,-1 2 0 0 0,0 3-1 0 0,-105-8 1 0 0,-292 19-2572 0 0,167 7-515 0 0,109-12 403 0 0,-235-34 1 0 0,332 25 1518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9:19.705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14 0 1456 0 0,'-2'3'-8'0'0,"0"0"0"0"0,-1 1 0 0 0,0-2 0 0 0,2 1 0 0 0,1-1 0 0 0,-2-1 8 0 0,2 0-8 0 0,0 1 0 0 0,-1-1 16 0 0,1 0-24 0 0,0 1 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9:20.39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74 145 696 0 0,'14'-11'1063'0'0,"-10"6"-1084"0"0,1-1 1 0 0,-1 0-1 0 0,-1 0 0 0 0,1 0 1 0 0,-1 0-1 0 0,0-1 0 0 0,3-10 1 0 0,-5 13 28 0 0,1 0 1 0 0,-1 0-1 0 0,0 0 1 0 0,0-1 0 0 0,-1 1-1 0 0,1 0 1 0 0,-1 0-1 0 0,0 0 1 0 0,0-1-1 0 0,0 1 1 0 0,-1 0 0 0 0,1 0-1 0 0,-3-8 1 0 0,2 11 5 0 0,0 0 0 0 0,0 1-1 0 0,0-1 1 0 0,1 0 0 0 0,-1 1 0 0 0,0-1 0 0 0,0 0 0 0 0,0 1 0 0 0,0-1 0 0 0,-1 1 0 0 0,1 0 0 0 0,0-1 0 0 0,0 1 0 0 0,0 0 0 0 0,0 0 0 0 0,0 0-1 0 0,0 0 1 0 0,-1 0 0 0 0,1 0 0 0 0,0 0 0 0 0,0 0 0 0 0,0 0 0 0 0,0 0 0 0 0,0 1 0 0 0,0-1 0 0 0,0 0 0 0 0,-1 1 0 0 0,1-1 0 0 0,-1 1 0 0 0,-31 17 297 0 0,18 0-41 0 0,14-16-186 0 0,0-1 0 0 0,0 1 0 0 0,-1 0-1 0 0,1 0 1 0 0,-1-1 0 0 0,1 1 0 0 0,-1-1 0 0 0,1 1 0 0 0,-1-1 0 0 0,0 0 0 0 0,0 0-1 0 0,1 0 1 0 0,-1 0 0 0 0,0 0 0 0 0,0 0 0 0 0,0 0 0 0 0,0 0 0 0 0,0-1 0 0 0,-1 1-1 0 0,-2 0 51 0 0,2 4 354 0 0,4-5-500 0 0,10 0 234 0 0,14 1 176 0 0,0 2-1 0 0,36 8 0 0 0,-36-6-364 0 0,0-1-1 0 0,40 2 1 0 0,4-6 119 0 0,-4 2-164 0 0,118-14 0 0 0,-161 8-742 0 0,-1-2-1 0 0,1 0 1 0 0,-1-1-1 0 0,-1-1 1 0 0,1-1-1 0 0,24-14 1 0 0,-30 13-477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13:33.413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0 103 1688 0 0,'0'0'12'0'0,"0"0"1"0"0,1 0-1 0 0,-1 0 0 0 0,0 1 0 0 0,0-1 0 0 0,0 0 0 0 0,0 0 0 0 0,1 1 0 0 0,-1-1 0 0 0,0 0 0 0 0,0 0 0 0 0,1 0 0 0 0,-1 0 0 0 0,0 0 1 0 0,0 1-1 0 0,1-1 0 0 0,-1 0 0 0 0,0 0 0 0 0,0 0 0 0 0,1 0 0 0 0,-1 0 0 0 0,0 0 0 0 0,1 0 0 0 0,-1 0 0 0 0,0 0 0 0 0,0 0 0 0 0,1 0 0 0 0,-1 0 1 0 0,0 0-1 0 0,1 0 0 0 0,-1 0 0 0 0,0 0 0 0 0,0-1 0 0 0,1 1 0 0 0,-1 0 0 0 0,0 0 0 0 0,0 0 0 0 0,1 0 0 0 0,-1 0 0 0 0,0-1 0 0 0,0 1 1 0 0,0 0-1 0 0,1 0 0 0 0,-1-1 0 0 0,5-16 691 0 0,-4 14-652 0 0,-1 1 1 0 0,0-1-1 0 0,0 0 1 0 0,0 1-1 0 0,0-1 0 0 0,0 0 1 0 0,-1 1-1 0 0,1-1 1 0 0,-1 0-1 0 0,0 1 1 0 0,1-1-1 0 0,-1 1 1 0 0,-9-10 1022 0 0,10 11-1001 0 0,-1 1 0 0 0,1-1 0 0 0,0 0 1 0 0,0 1-1 0 0,0-1 0 0 0,-1 0 0 0 0,1 1 0 0 0,0-1 0 0 0,0 0 0 0 0,0 1 0 0 0,0-1 0 0 0,0 0 0 0 0,0 1 0 0 0,0-1 0 0 0,0 0 0 0 0,1-1 0 0 0,24-12 646 0 0,-16 11-742 0 0,0 1 1 0 0,0-1 0 0 0,1 2 0 0 0,-1-1-1 0 0,0 1 1 0 0,1 1 0 0 0,-1-1-1 0 0,12 3 1 0 0,81 11-76 0 0,-76-9 106 0 0,63 12 76 0 0,-55-8-17 0 0,0-1-1 0 0,1-2 1 0 0,0-2-1 0 0,0-1 1 0 0,0-2-1 0 0,58-6 0 0 0,-40-1 49 0 0,1 2-1 0 0,0 3 0 0 0,0 1 0 0 0,73 11 0 0 0,-41-7 728 0 0,161-15 0 0 0,-166 5-756 0 0,0 3 1 0 0,109 9-1 0 0,146 5 1068 0 0,-235-11-928 0 0,-1 3 1 0 0,128 21-1 0 0,-43 14-208 0 0,-77-13-3 0 0,0-5-1 0 0,112 4 1 0 0,201-33-1471 0 0,-260-7-2749 0 0,301-72 0 0 0,-409 76 2877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51:44.087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66 1 1864 0 0,'-28'9'1210'0'0,"26"-9"-1082"0"0,0 1 1 0 0,-1-1-1 0 0,1 0 0 0 0,0 1 1 0 0,0 0-1 0 0,-1-1 0 0 0,1 1 0 0 0,0 0 1 0 0,0 0-1 0 0,0 0 0 0 0,0 1 0 0 0,0-1 1 0 0,0 0-1 0 0,1 1 0 0 0,-4 2 0 0 0,5-2-136 0 0,-1 0-1 0 0,1 0 0 0 0,0 0 0 0 0,0 0 1 0 0,0 0-1 0 0,0 0 0 0 0,0 0 0 0 0,0 1 0 0 0,1-1 1 0 0,-1-1-1 0 0,1 1 0 0 0,-1 0 0 0 0,1 0 0 0 0,0 0 1 0 0,0 0-1 0 0,0 0 0 0 0,0 0 0 0 0,0-1 1 0 0,0 1-1 0 0,0 0 0 0 0,3 1 0 0 0,30 35-216 0 0,-32-35 221 0 0,48 48-292 0 0,2-3 0 0 0,2-2-1 0 0,82 54 1 0 0,143 54 152 0 0,-230-133 237 0 0,0-2 0 0 0,1-2 0 0 0,1-2 1 0 0,53 8-1 0 0,51 0 176 0 0,0-7 0 0 0,1-7 0 0 0,1-6 0 0 0,-1-7 0 0 0,0-7 0 0 0,-1-7 0 0 0,235-58 0 0 0,-130-4-184 0 0,-46 12 177 0 0,71-2 318 0 0,-226 56-988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51:45.094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106 1 1704 0 0,'-28'13'296'0'0,"-23"12"1417"0"0,24 0-770 0 0,117 0 772 0 0,68 8-1504 0 0,317 49 729 0 0,-13-67-856 0 0,-446-15-82 0 0,-15-1 20 0 0,1 1-1 0 0,-1 0 0 0 0,0 0 0 0 0,1-1 1 0 0,-1 1-1 0 0,1 0 0 0 0,-1 0 0 0 0,1 1 0 0 0,-1-1 1 0 0,1 0-1 0 0,-1 0 0 0 0,1 1 0 0 0,-1-1 1 0 0,1 1-1 0 0,-1-1 0 0 0,0 1 0 0 0,1 0 1 0 0,-1 0-1 0 0,0-1 0 0 0,0 1 0 0 0,1 0 1 0 0,-1 0-1 0 0,1 1 0 0 0,-3 0 12 0 0,1-1 0 0 0,-1 1 0 0 0,0-1-1 0 0,0 0 1 0 0,0 0 0 0 0,0 1 0 0 0,0-1 0 0 0,0 0 0 0 0,0 0-1 0 0,0 0 1 0 0,-1 0 0 0 0,1 0 0 0 0,0 0 0 0 0,0-1 0 0 0,-1 1 0 0 0,1 0-1 0 0,-1-1 1 0 0,1 1 0 0 0,-1-1 0 0 0,1 1 0 0 0,-4 0 0 0 0,-19 7-46 0 0,19-7 1 0 0,1 0-1 0 0,-1 0 0 0 0,1 0 1 0 0,0 0-1 0 0,-1 1 0 0 0,1 0 0 0 0,0 0 1 0 0,0 0-1 0 0,0 0 0 0 0,1 1 1 0 0,-1 0-1 0 0,0-1 0 0 0,1 1 0 0 0,0 1 1 0 0,-1-1-1 0 0,1 0 0 0 0,1 1 0 0 0,-1-1 1 0 0,0 1-1 0 0,1 0 0 0 0,0 0 1 0 0,0 0-1 0 0,-2 6 0 0 0,-9 32-101 0 0,-171 491 1802 0 0,165-487-1686 0 0,8-18-779 0 0,-1-1-1 0 0,-1-1 0 0 0,-19 27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4:31.975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61 551 2144 0 0,'-2'1'85'0'0,"-3"1"-27"0"0,-1 1 0 0 0,0 0-1 0 0,1 0 1 0 0,0 0 0 0 0,0 1-1 0 0,0-1 1 0 0,0 1 0 0 0,0 1-1 0 0,-6 7 1 0 0,11-12-62 0 0,-1 1 0 0 0,1-1 0 0 0,0 1 0 0 0,0 0 0 0 0,0-1-1 0 0,0 1 1 0 0,0-1 0 0 0,0 1 0 0 0,0-1 0 0 0,0 1 0 0 0,0-1 0 0 0,0 1 0 0 0,1-1 0 0 0,-1 1 0 0 0,0-1 0 0 0,0 1 0 0 0,0-1 0 0 0,1 1-1 0 0,-1-1 1 0 0,0 1 0 0 0,0-1 0 0 0,1 1 0 0 0,-1-1 0 0 0,1 1 0 0 0,-1-1 0 0 0,0 0 0 0 0,1 1 0 0 0,-1-1 0 0 0,1 0 0 0 0,-1 1-1 0 0,1-1 1 0 0,24 8 100 0 0,24-5 398 0 0,-27-5-374 0 0,-1-1 1 0 0,1 0-1 0 0,-1-2 1 0 0,1 0-1 0 0,-1-2 1 0 0,38-17-1 0 0,-20 4 89 0 0,-1-2 1 0 0,51-38-1 0 0,-28 13-57 0 0,-2-3-1 0 0,53-57 1 0 0,92-125 402 0 0,-201 228-501 0 0,0 0 0 0 0,0 1-1 0 0,0-1 1 0 0,1 1 0 0 0,0 0 0 0 0,-1 0-1 0 0,9-4 1 0 0,-12 6-51 0 0,1 1 0 0 0,-1 0 0 0 0,1 0-1 0 0,-1 0 1 0 0,1 0 0 0 0,-1-1 0 0 0,1 1 0 0 0,0 0-1 0 0,-1 0 1 0 0,1 0 0 0 0,-1 0 0 0 0,1 0 0 0 0,-1 0 0 0 0,1 1-1 0 0,0-1 1 0 0,-1 0 0 0 0,1 0 0 0 0,-1 0 0 0 0,1 0-1 0 0,-1 1 1 0 0,1-1 0 0 0,-1 0 0 0 0,1 0 0 0 0,-1 1 0 0 0,2 0-1 0 0,-1 0-7 0 0,0 1-1 0 0,0 0 0 0 0,0-1 1 0 0,0 1-1 0 0,0 0 0 0 0,-1-1 1 0 0,1 1-1 0 0,0 0 1 0 0,-1 0-1 0 0,1 0 0 0 0,-1 0 1 0 0,0 2-1 0 0,19 150-57 0 0,0 168 0 0 0,-25 156 1408 0 0,6-457-1337 0 0,2 90-1526 0 0,-1-136-1283 0 0,-4-43 727 0 0,0 48 1128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4:32.426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1988 1 6361 0 0,'-19'9'662'0'0,"0"0"0"0"0,-24 17-1 0 0,32-18-869 0 0,0 1-1 0 0,1 0 1 0 0,0 0-1 0 0,1 1 0 0 0,0 0 1 0 0,0 0-1 0 0,1 1 1 0 0,0 0-1 0 0,1 1 1 0 0,1 0-1 0 0,0 0 1 0 0,0 0-1 0 0,-5 18 0 0 0,-33 120 1709 0 0,-29 183 0 0 0,0-1-864 0 0,53-258-113 0 0,-3-2-1 0 0,-49 103 1 0 0,35-105-146 0 0,-2-2-1 0 0,-4-1 1 0 0,-3-2-1 0 0,-2-3 1 0 0,-3-2-1 0 0,-3-1 1 0 0,-2-4-1 0 0,-2-1 1 0 0,-83 57-1 0 0,49-47-587 0 0,-112 58 1 0 0,-107 36-3787 0 0,174-90-375 0 0,97-48 2687 0 0,-47 32 0 0 0,51-25 26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4:24.074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1811 268 1600 0 0,'5'-4'75'0'0,"-1"0"-52"0"0,0 1 1 0 0,0-1-1 0 0,0 0 0 0 0,-1 0 1 0 0,0 0-1 0 0,0 0 1 0 0,0-1-1 0 0,0 1 0 0 0,-1-1 1 0 0,1 0-1 0 0,-1 0 1 0 0,-1 0-1 0 0,1 0 0 0 0,1-8 1 0 0,-3 12-13 0 0,0 1-1 0 0,-1-1 1 0 0,1 0 0 0 0,-1 0 0 0 0,1 0 0 0 0,-1 1-1 0 0,1-1 1 0 0,-1 0 0 0 0,0 1 0 0 0,1-1-1 0 0,-1 0 1 0 0,0 1 0 0 0,1-1 0 0 0,-1 1 0 0 0,0-1-1 0 0,0 1 1 0 0,1-1 0 0 0,-1 1 0 0 0,0 0 0 0 0,0-1-1 0 0,0 1 1 0 0,0 0 0 0 0,0 0 0 0 0,1 0-1 0 0,-1-1 1 0 0,0 1 0 0 0,-1 0 0 0 0,-46-8 1310 0 0,4 0-214 0 0,-223-70-1159 0 0,206 61 93 0 0,1 3 0 0 0,-2 2 0 0 0,-99-6 1 0 0,96 12-279 0 0,7 1 172 0 0,0 2 1 0 0,-1 2 0 0 0,1 4 0 0 0,0 1-1 0 0,0 3 1 0 0,-57 16 0 0 0,79-14 99 0 0,0 2 0 0 0,1 2 0 0 0,1 1 0 0 0,0 1 0 0 0,0 3 0 0 0,2 0 0 0 0,0 2 0 0 0,1 1 1 0 0,1 2-1 0 0,-37 36 0 0 0,41-33-69 0 0,2 0-1 0 0,0 2 1 0 0,2 0 0 0 0,1 2 0 0 0,2 0 0 0 0,-22 44 0 0 0,36-63 64 0 0,0 0 1 0 0,1 0-1 0 0,0 0 0 0 0,1 0 1 0 0,0 1-1 0 0,1-1 1 0 0,0 1-1 0 0,1 0 0 0 0,0-1 1 0 0,1 1-1 0 0,1 0 1 0 0,-1 0-1 0 0,2 0 0 0 0,0-1 1 0 0,0 1-1 0 0,1-1 1 0 0,0 1-1 0 0,1-1 0 0 0,1 0 1 0 0,-1 0-1 0 0,2-1 1 0 0,-1 0-1 0 0,9 11 0 0 0,5 3 198 0 0,1-1-1 0 0,1-1 0 0 0,1-1 0 0 0,1-1 0 0 0,1-1 0 0 0,1 0 0 0 0,38 20 0 0 0,202 89 711 0 0,-221-109-895 0 0,501 220-61 0 0,-481-215 192 0 0,1-3 1 0 0,1-3-1 0 0,1-3 1 0 0,0-2 0 0 0,131 6-1 0 0,344-29 820 0 0,-461 5-819 0 0,0-2-1 0 0,-1-5 0 0 0,0-3 0 0 0,147-47 0 0 0,-195 49-28 0 0,0 0-1 0 0,-1-2 1 0 0,0-1 0 0 0,-1-1-1 0 0,-1-2 1 0 0,0-1 0 0 0,-2-1-1 0 0,-1-2 1 0 0,0 0 0 0 0,-2-2-1 0 0,0-1 1 0 0,-2 0-1 0 0,-1-2 1 0 0,18-32 0 0 0,-30 47-107 0 0,-2-1 0 0 0,0 1 1 0 0,0-1-1 0 0,-2-1 0 0 0,1 1 1 0 0,-2-1-1 0 0,0 0 0 0 0,-1 0 1 0 0,0 0-1 0 0,-1 0 0 0 0,-1-1 1 0 0,-1 1-1 0 0,0-1 0 0 0,-1 1 0 0 0,0 0 1 0 0,-1-1-1 0 0,-1 1 0 0 0,0 0 1 0 0,-2 0-1 0 0,1 1 0 0 0,-2-1 1 0 0,0 1-1 0 0,0 0 0 0 0,-9-13 1 0 0,-13-17-55 0 0,-1 1 0 0 0,-2 1 0 0 0,-2 1 0 0 0,-2 2 0 0 0,-1 2 0 0 0,-2 1 0 0 0,-68-49 1 0 0,57 52-362 0 0,-2 1 1 0 0,-1 4 0 0 0,-1 1 0 0 0,-1 3-1 0 0,-2 2 1 0 0,-81-21 0 0 0,58 25-798 0 0,0 3 1 0 0,-1 4 0 0 0,0 3-1 0 0,-84 3 1 0 0,52 9-106 0 0,1 4 0 0 0,-149 32 0 0 0,164-20 154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4:27.729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86 841 2264 0 0,'-25'24'2367'0'0,"14"-15"-2200"0"0,0 1 0 0 0,2 0 1 0 0,-20 13 1786 0 0,29-23-1921 0 0,6-21 67 0 0,18-10-14 0 0,-2-1 0 0 0,0-1 0 0 0,25-55 0 0 0,40-117 56 0 0,-31 67-202 0 0,-22 55 51 0 0,27-57-75 0 0,-52 121 52 0 0,2 1 0 0 0,0 0-1 0 0,1 1 1 0 0,0 1 0 0 0,18-18 0 0 0,-28 31 17 0 0,0 1 0 0 0,1 0-1 0 0,-1 0 1 0 0,1 1-1 0 0,-1-1 1 0 0,1 0 0 0 0,-1 1-1 0 0,1-1 1 0 0,0 1 0 0 0,0 0-1 0 0,0 0 1 0 0,0 0 0 0 0,0 0-1 0 0,0 1 1 0 0,0-1-1 0 0,0 1 1 0 0,0 0 0 0 0,0 0-1 0 0,0 0 1 0 0,5 0 0 0 0,-2 2 14 0 0,0 0 1 0 0,0-1 0 0 0,0 2-1 0 0,-1-1 1 0 0,1 1 0 0 0,-1 0 0 0 0,1 0-1 0 0,-1 0 1 0 0,8 8 0 0 0,4 4 22 0 0,-1 0 1 0 0,-1 2 0 0 0,-1 0-1 0 0,21 32 1 0 0,3 18 147 0 0,-3 2-1 0 0,-3 1 1 0 0,30 96 0 0 0,23 55 301 0 0,-68-172-366 0 0,-15-40-43 0 0,1 1 0 0 0,0-1 0 0 0,1 0 0 0 0,-1 0 0 0 0,2 0 0 0 0,-1-1 0 0 0,1 1 0 0 0,10 12 0 0 0,-32-68-2466 0 0,-11 0 164 0 0,-36-46-1 0 0,-25-42 1467 0 0,82 122-184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4:28.07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555 159 1616 0 0,'-6'-18'164'0'0,"2"5"-112"0"0,-1 0-1 0 0,1-1 0 0 0,-2 2 0 0 0,0-1 0 0 0,-1 1 1 0 0,0 0-1 0 0,-1 0 0 0 0,0 1 0 0 0,-11-12 0 0 0,19 22-23 0 0,0 1-1 0 0,-1-1 0 0 0,1 1 0 0 0,-1-1 0 0 0,1 1 0 0 0,-1 0 1 0 0,1-1-1 0 0,-1 1 0 0 0,1 0 0 0 0,-1 0 0 0 0,0-1 0 0 0,1 1 1 0 0,-1 0-1 0 0,1 0 0 0 0,-1 0 0 0 0,0-1 0 0 0,1 1 0 0 0,-1 0 0 0 0,1 0 1 0 0,-1 0-1 0 0,0 0 0 0 0,1 0 0 0 0,-1 0 0 0 0,0 1 0 0 0,1-1 1 0 0,-1 0-1 0 0,1 0 0 0 0,-1 0 0 0 0,0 0 0 0 0,1 1 0 0 0,-1-1 0 0 0,1 0 1 0 0,-1 1-1 0 0,-11 22 369 0 0,4 28-135 0 0,9 26 265 0 0,15 111 0 0 0,-1-9-23 0 0,-14-56 462 0 0,-6 0 1 0 0,-5-1-1 0 0,-36 170 0 0 0,-116 355 1949 0 0,142-572-2945 0 0,-35 121 75 0 0,-43 157-1420 0 0,38-116-5991 0 0,50-187 5758 0 0,7-31 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11:30.706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37 1112 0 0,'0'-1'319'0'0,"1"1"-316"0"0,0 2 18 0 0,0-1 1 0 0,0 0 0 0 0,0 0 0 0 0,0 0-1 0 0,0 0 1 0 0,-1 1 0 0 0,1-1 0 0 0,0 0-1 0 0,-1 1 1 0 0,1-1 0 0 0,-1 1 0 0 0,1-1-1 0 0,-1 0 1 0 0,0 1 0 0 0,0-1 0 0 0,1 1-1 0 0,-1-1 1 0 0,0 1 0 0 0,0-1 0 0 0,-1 1-1 0 0,1-1 1 0 0,0 1 0 0 0,0-1 0 0 0,-1 1-1 0 0,1-1 1 0 0,-1 0 0 0 0,1 1 0 0 0,-1 9 1157 0 0,9-16-463 0 0,19-22-61 0 0,-5 6-230 0 0,-5 14-255 0 0,1 1 0 0 0,1 1 0 0 0,-1 1 0 0 0,34-4 0 0 0,-44 7-110 0 0,11 0 102 0 0,0 1-1 0 0,0 1 1 0 0,-1 0 0 0 0,1 1-1 0 0,0 2 1 0 0,-1 0 0 0 0,0 0-1 0 0,0 2 1 0 0,26 11 0 0 0,4 0-216 0 0,-29-12 132 0 0,1-1 0 0 0,0-2-1 0 0,0 0 1 0 0,0 0 0 0 0,20-3 0 0 0,28 3 84 0 0,-7 3 86 0 0,0-2 0 0 0,0-3 0 0 0,103-13-1 0 0,74-21 357 0 0,-185 28-597 0 0,0 2-1 0 0,0 3 1 0 0,0 2-1 0 0,55 8 0 0 0,-71-6 126 0 0,-1-1-1 0 0,65-5 1 0 0,-56 1 71 0 0,53 3 0 0 0,156 4 681 0 0,-167-6-758 0 0,5 3-135 0 0,-47 1 64 0 0,1-3 0 0 0,64-8-1 0 0,-86 6-63 0 0,1 1 0 0 0,-1 1 0 0 0,0 0 0 0 0,0 2 0 0 0,40 9 0 0 0,-29-6 38 0 0,-6-2 1 0 0,0-1 0 0 0,55-5-1 0 0,-54 1-23 0 0,0 1-1 0 0,49 5 0 0 0,-45-1 2 0 0,0-2 0 0 0,1-1-1 0 0,54-8 1 0 0,-48 4 4 0 0,81 1 1 0 0,-118 3-12 0 0,67 5 18 0 0,87-4 0 0 0,69-7 237 0 0,16 0-13 0 0,-194 5-205 0 0,11 0-2890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11:19.910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66 91 1408 0 0,'27'-15'142'0'0,"-16"9"-38"0"0,-12 5-44 0 0,-1 2-2 0 0,1-1-1 0 0,-1 0 1 0 0,1 0 0 0 0,-1 1 0 0 0,1-1 0 0 0,-1 0-1 0 0,1 0 1 0 0,-1 0 0 0 0,1-1 0 0 0,0 1 0 0 0,-1 0 0 0 0,1-1-1 0 0,-1 1 1 0 0,1 0 0 0 0,0-1 0 0 0,-2 0 0 0 0,2 0-23 0 0,-1 0 1 0 0,1 1-1 0 0,0-1 1 0 0,0 1-1 0 0,0-1 1 0 0,-1 1-1 0 0,1 0 0 0 0,0-1 1 0 0,-1 1-1 0 0,1 0 1 0 0,0 0-1 0 0,-1 0 1 0 0,1 0-1 0 0,0 0 1 0 0,0 0-1 0 0,-1 0 1 0 0,1 0-1 0 0,0 1 0 0 0,-1-1 1 0 0,1 1-1 0 0,0-1 1 0 0,0 1-1 0 0,0-1 1 0 0,-1 1-1 0 0,1-1 1 0 0,-1 2-1 0 0,-2 0 256 0 0,1-1 0 0 0,-1 1 0 0 0,0-1 0 0 0,0 0 0 0 0,0 0 0 0 0,0-1 0 0 0,0 1 0 0 0,-6 0 850 0 0,14-1-533 0 0,26-1 88 0 0,0-1 0 0 0,47-9 0 0 0,-55 2-624 0 0,-21 8-58 0 0,1 0-1 0 0,-1 0 1 0 0,1 0 0 0 0,-1 0-1 0 0,1 0 1 0 0,0 1-1 0 0,0-1 1 0 0,-1 1-1 0 0,1-1 1 0 0,0 1-1 0 0,0 0 1 0 0,0-1 0 0 0,-1 1-1 0 0,1 0 1 0 0,0 0-1 0 0,0 0 1 0 0,0 1-1 0 0,3 0 1 0 0,4 0-10 0 0,0 0 0 0 0,0-1 0 0 0,1 0 1 0 0,-1 0-1 0 0,0-1 0 0 0,0 0 0 0 0,15-4 0 0 0,-13 2 23 0 0,1 1-1 0 0,0 1 0 0 0,1 0 1 0 0,13 1-1 0 0,-2 0 71 0 0,1 0 0 0 0,-1-2 1 0 0,0 0-1 0 0,0-2 0 0 0,25-7 0 0 0,5 1-5 0 0,-18 6-72 0 0,2 2 0 0 0,-1 2 0 0 0,0 1 0 0 0,0 2 0 0 0,0 2 0 0 0,46 11 0 0 0,23 1 220 0 0,138 2 0 0 0,-107-10 152 0 0,-58-3-120 0 0,90-5 0 0 0,-130-2-204 0 0,66 9 0 0 0,-76-4 23 0 0,-1-2-1 0 0,1-1 1 0 0,0-1-1 0 0,48-6 0 0 0,-28 0-43 0 0,0 2-1 0 0,1 2 1 0 0,-1 3-1 0 0,51 6 0 0 0,-32-1-34 0 0,80-5 1 0 0,143 2 139 0 0,-10 0-6 0 0,27-2-139 0 0,-127 2 5 0 0,90-19 13 0 0,-162 6-53 0 0,111 5 0 0 0,59 23 42 0 0,132 3 152 0 0,-179-15 19 0 0,118-2 68 0 0,22-6-912 0 0,-188 21-2603 0 0,0 17-4090 0 0,-149-27 6229 0 0,-1-1-591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8T19:09:07.033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0 37 1352 0 0,'1'1'3'0'0,"-1"-1"-1"0"0,1 1 1 0 0,0 0 0 0 0,-1-1-1 0 0,1 1 1 0 0,0-1-1 0 0,0 1 1 0 0,0-1-1 0 0,-1 1 1 0 0,1-1 0 0 0,0 0-1 0 0,0 1 1 0 0,0-1-1 0 0,0 0 1 0 0,0 0-1 0 0,0 0 1 0 0,-1 0 0 0 0,1 0-1 0 0,0 0 1 0 0,0 0-1 0 0,0 0 1 0 0,0 0 0 0 0,0 0-1 0 0,0 0 1 0 0,0 0-1 0 0,0-1 1 0 0,0 1-1 0 0,-1 0 1 0 0,3-1 0 0 0,23-21 111 0 0,-2 3 174 0 0,35 44 2304 0 0,197 1-1551 0 0,-198-20-383 0 0,95-2-1 0 0,-10-2-682 0 0,-95-1 81 0 0,51-5 1 0 0,42 0 50 0 0,278 21 617 0 0,-317-9-739 0 0,-33-2 183 0 0,99-4-1 0 0,351-16 445 0 0,22-21-121 0 0,-355 22-446 0 0,-70 2 1 0 0,142 7 0 0 0,254 13 238 0 0,-453-9-288 0 0,36 0 43 0 0,348-6 238 0 0,-248 10 19 0 0,-4 1-135 0 0,-43-14-22 0 0,149-1 34 0 0,-114 9 53 0 0,53 3 2 0 0,56 42-108 0 0,-259-39 3 0 0,1-1-1 0 0,-1-2 0 0 0,50-2 1 0 0,103-17 94 0 0,-120 9-218 0 0,-47 7-86 0 0,-12 1-315 0 0,-1-1-1 0 0,0 1 0 0 0,1-1 0 0 0,-1 0 0 0 0,1 0 0 0 0,-1-1 0 0 0,12-5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B0E27-0A57-4A6B-815D-EF2937F5C78A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07048-A1EB-4E50-BF7B-08CD3E7CC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74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Newcombe, managing editor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007048-A1EB-4E50-BF7B-08CD3E7CC5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221185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20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7" y="3581911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3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 userDrawn="1"/>
        </p:nvSpPr>
        <p:spPr>
          <a:xfrm>
            <a:off x="1870429" y="5927935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5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Bridging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9" y="67732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800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8178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594" indent="-228594">
              <a:buClr>
                <a:srgbClr val="177D38"/>
              </a:buClr>
              <a:defRPr/>
            </a:lvl1pPr>
            <a:lvl2pPr marL="627047" indent="-228594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43478" y="2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669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120652" y="6534095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339EA-E292-403C-AC49-0E4D240EE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1B067-6220-454F-88E1-858F9430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7A5B4-3C67-4F69-BB8C-FEC4702A6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31E35-B026-4B21-90F5-914173251EA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25AB0-6768-4326-B72C-5C5D7A1EA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F7D2D-04D3-44D1-817C-E4A88ABE2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FEEC8-10AB-49AC-9ACE-3650C46EF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ustomXml" Target="../ink/ink14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customXml" Target="../ink/ink9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A6993-570E-410B-A409-D23F984AD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“I’ve submitted my manuscript, what happens next?”</a:t>
            </a:r>
            <a:endParaRPr lang="en-US" sz="32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ABC77-404C-4E0C-B134-8C9DFC767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>
                <a:solidFill>
                  <a:srgbClr val="105A25"/>
                </a:solidFill>
                <a:latin typeface="+mj-lt"/>
              </a:rPr>
              <a:t>Mark Oldham, MD</a:t>
            </a:r>
          </a:p>
          <a:p>
            <a:r>
              <a:rPr lang="en-US" dirty="0">
                <a:solidFill>
                  <a:srgbClr val="177D38"/>
                </a:solidFill>
                <a:latin typeface="+mj-lt"/>
              </a:rPr>
              <a:t>Assistant Professor of Psychiatry</a:t>
            </a:r>
          </a:p>
          <a:p>
            <a:r>
              <a:rPr lang="en-US" dirty="0">
                <a:solidFill>
                  <a:srgbClr val="177D38"/>
                </a:solidFill>
                <a:latin typeface="+mj-lt"/>
              </a:rPr>
              <a:t>University of Rochester Medical Center</a:t>
            </a:r>
          </a:p>
          <a:p>
            <a:r>
              <a:rPr lang="en-US" dirty="0">
                <a:solidFill>
                  <a:srgbClr val="177D38"/>
                </a:solidFill>
                <a:latin typeface="+mj-lt"/>
              </a:rPr>
              <a:t>Deputy Editor, </a:t>
            </a:r>
            <a:r>
              <a:rPr lang="en-US" i="1" dirty="0">
                <a:solidFill>
                  <a:srgbClr val="177D38"/>
                </a:solidFill>
                <a:latin typeface="+mj-lt"/>
              </a:rPr>
              <a:t>JACLP</a:t>
            </a:r>
            <a:endParaRPr lang="en-US" dirty="0">
              <a:solidFill>
                <a:srgbClr val="177D3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975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EB66-4FB6-4CA9-A33C-5430CD99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triage process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1A23B80-9508-4E59-AF41-24D35FA3CF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53245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94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0754-A6AF-4D18-B9D5-5A073282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8E8A-C428-44F4-AEC1-CD97DD3EC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43365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Selects reviewers for the paper and submits a preliminary decision</a:t>
            </a:r>
          </a:p>
          <a:p>
            <a:r>
              <a:rPr lang="en-US" sz="2400" dirty="0"/>
              <a:t>Editorial Board members have priority</a:t>
            </a:r>
          </a:p>
          <a:p>
            <a:r>
              <a:rPr lang="en-US" sz="2400" dirty="0"/>
              <a:t>Appreciate quality reviewer suggestions</a:t>
            </a:r>
          </a:p>
          <a:p>
            <a:pPr lvl="1"/>
            <a:r>
              <a:rPr lang="en-US" sz="2000" dirty="0"/>
              <a:t>Should have topical interest/expertise</a:t>
            </a:r>
          </a:p>
          <a:p>
            <a:pPr lvl="1"/>
            <a:r>
              <a:rPr lang="en-US" sz="2000" dirty="0"/>
              <a:t>Please don’t suggest all residents</a:t>
            </a:r>
          </a:p>
          <a:p>
            <a:pPr lvl="1"/>
            <a:r>
              <a:rPr lang="en-US" sz="2000" dirty="0"/>
              <a:t>Avoid others from your institution</a:t>
            </a:r>
          </a:p>
          <a:p>
            <a:pPr lvl="1"/>
            <a:r>
              <a:rPr lang="en-US" sz="2000" dirty="0"/>
              <a:t>Remember that reviews are confidential</a:t>
            </a:r>
          </a:p>
          <a:p>
            <a:endParaRPr lang="en-US" sz="2400" dirty="0"/>
          </a:p>
          <a:p>
            <a:r>
              <a:rPr lang="en-US" sz="2400" dirty="0"/>
              <a:t>If you want to serve as a reviewer, update your profile in Editorial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219352-1AC6-4C39-B95C-013B203E7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075" y="2584423"/>
            <a:ext cx="5163925" cy="42641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7F9259D-CE9B-4B51-9A68-461AE438186A}"/>
              </a:ext>
            </a:extLst>
          </p:cNvPr>
          <p:cNvGrpSpPr/>
          <p:nvPr/>
        </p:nvGrpSpPr>
        <p:grpSpPr>
          <a:xfrm>
            <a:off x="5537685" y="5696717"/>
            <a:ext cx="1343880" cy="389520"/>
            <a:chOff x="5580264" y="5141913"/>
            <a:chExt cx="1343880" cy="389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380323F-89AD-48E8-B469-EF0174649A5E}"/>
                    </a:ext>
                  </a:extLst>
                </p14:cNvPr>
                <p14:cNvContentPartPr/>
                <p14:nvPr/>
              </p14:nvContentPartPr>
              <p14:xfrm>
                <a:off x="5580264" y="5209233"/>
                <a:ext cx="1160280" cy="2365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380323F-89AD-48E8-B469-EF0174649A5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517624" y="5146593"/>
                  <a:ext cx="128592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1BDB823-D923-4A53-BDB0-279B54A70FFF}"/>
                    </a:ext>
                  </a:extLst>
                </p14:cNvPr>
                <p14:cNvContentPartPr/>
                <p14:nvPr/>
              </p14:nvContentPartPr>
              <p14:xfrm>
                <a:off x="6479184" y="5141913"/>
                <a:ext cx="444960" cy="389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1BDB823-D923-4A53-BDB0-279B54A70FF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416184" y="5079273"/>
                  <a:ext cx="570600" cy="515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2296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CC11A-EE2D-4D98-8661-D9186EFA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46354-93C1-4E71-B624-D743777D8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1485"/>
            <a:ext cx="10515600" cy="3855477"/>
          </a:xfrm>
        </p:spPr>
        <p:txBody>
          <a:bodyPr/>
          <a:lstStyle/>
          <a:p>
            <a:r>
              <a:rPr lang="en-US" sz="2800" dirty="0"/>
              <a:t>Accept</a:t>
            </a:r>
          </a:p>
          <a:p>
            <a:pPr lvl="1"/>
            <a:r>
              <a:rPr lang="en-US" sz="2000" dirty="0"/>
              <a:t>“I am pleased to inform you that your manuscript has been accepted for publication.”</a:t>
            </a:r>
          </a:p>
          <a:p>
            <a:r>
              <a:rPr lang="en-US" sz="2800" dirty="0"/>
              <a:t>Minor/major revision</a:t>
            </a:r>
          </a:p>
          <a:p>
            <a:pPr lvl="1"/>
            <a:r>
              <a:rPr lang="en-US" sz="2000" dirty="0"/>
              <a:t>“The reviewers recommend reconsideration…following minor/major revision”</a:t>
            </a:r>
          </a:p>
          <a:p>
            <a:pPr lvl="1"/>
            <a:r>
              <a:rPr lang="en-US" sz="2000" dirty="0"/>
              <a:t>“We cannot accept your manuscript in its current form…” is code for “revise and resubmit”</a:t>
            </a:r>
            <a:endParaRPr lang="en-US" sz="1800" dirty="0"/>
          </a:p>
          <a:p>
            <a:r>
              <a:rPr lang="en-US" sz="2800" dirty="0"/>
              <a:t>Reject</a:t>
            </a:r>
          </a:p>
          <a:p>
            <a:pPr lvl="1"/>
            <a:r>
              <a:rPr lang="en-US" sz="2000" dirty="0"/>
              <a:t>“I regret to inform you that we have decided not to accept your manuscript.”</a:t>
            </a:r>
          </a:p>
        </p:txBody>
      </p:sp>
    </p:spTree>
    <p:extLst>
      <p:ext uri="{BB962C8B-B14F-4D97-AF65-F5344CB8AC3E}">
        <p14:creationId xmlns:p14="http://schemas.microsoft.com/office/powerpoint/2010/main" val="35236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ADB2-83BD-425C-A285-A441695E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on responding to reviewers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25D5-8E90-4D3F-B0CA-9D79F4A94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Reviewer comments should not be seen as personal attacks.</a:t>
            </a:r>
          </a:p>
          <a:p>
            <a:pPr lvl="1"/>
            <a:r>
              <a:rPr lang="en-US" sz="1867" dirty="0"/>
              <a:t>Write not so you </a:t>
            </a:r>
            <a:r>
              <a:rPr lang="en-US" sz="1867" i="1" dirty="0"/>
              <a:t>can</a:t>
            </a:r>
            <a:r>
              <a:rPr lang="en-US" sz="1867" dirty="0"/>
              <a:t> </a:t>
            </a:r>
            <a:r>
              <a:rPr lang="en-US" sz="1867" i="1" dirty="0"/>
              <a:t>be understood </a:t>
            </a:r>
            <a:r>
              <a:rPr lang="en-US" sz="1867" dirty="0"/>
              <a:t>but so that you </a:t>
            </a:r>
            <a:r>
              <a:rPr lang="en-US" sz="1867" i="1" dirty="0"/>
              <a:t>cannot be </a:t>
            </a:r>
            <a:r>
              <a:rPr lang="en-US" sz="1867" i="1" dirty="0" smtClean="0"/>
              <a:t>misunderstood</a:t>
            </a:r>
            <a:r>
              <a:rPr lang="en-US" sz="1867" dirty="0" smtClean="0"/>
              <a:t>.</a:t>
            </a:r>
            <a:endParaRPr lang="en-US" sz="1867" i="1" dirty="0"/>
          </a:p>
          <a:p>
            <a:r>
              <a:rPr lang="en-US" sz="2400" dirty="0"/>
              <a:t>Respond to each comment one. by. one.</a:t>
            </a:r>
          </a:p>
          <a:p>
            <a:r>
              <a:rPr lang="en-US" sz="2400" dirty="0"/>
              <a:t>Be direct, gracious, and succinct.</a:t>
            </a:r>
          </a:p>
          <a:p>
            <a:pPr lvl="1"/>
            <a:r>
              <a:rPr lang="en-US" sz="1800" dirty="0"/>
              <a:t>…but not obsequious.</a:t>
            </a:r>
          </a:p>
          <a:p>
            <a:r>
              <a:rPr lang="en-US" sz="2400" dirty="0"/>
              <a:t>Where you disagree, justify your decision agreeably.</a:t>
            </a:r>
          </a:p>
          <a:p>
            <a:r>
              <a:rPr lang="en-US" sz="2400" dirty="0"/>
              <a:t>Explain where changes were made.</a:t>
            </a:r>
          </a:p>
          <a:p>
            <a:pPr lvl="1"/>
            <a:r>
              <a:rPr lang="en-US" sz="1800" dirty="0"/>
              <a:t>Expect to upload a “tracked changes” version &amp; “clean” version.</a:t>
            </a:r>
            <a:endParaRPr lang="en-US" sz="1600" dirty="0"/>
          </a:p>
          <a:p>
            <a:r>
              <a:rPr lang="en-US" sz="2400" i="1" dirty="0"/>
              <a:t>In general, if you can respond effectively to reviewer comments, there’s a very good chance your paper will be accepted.</a:t>
            </a:r>
          </a:p>
        </p:txBody>
      </p:sp>
    </p:spTree>
    <p:extLst>
      <p:ext uri="{BB962C8B-B14F-4D97-AF65-F5344CB8AC3E}">
        <p14:creationId xmlns:p14="http://schemas.microsoft.com/office/powerpoint/2010/main" val="41003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5334-DE00-40A4-99D1-36C52B0B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29D73-27C9-4D9B-9BED-47BC6A99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Expect to complete authorship forms shortly after </a:t>
            </a:r>
            <a:r>
              <a:rPr lang="en-US" sz="2800" dirty="0" smtClean="0"/>
              <a:t>acceptance</a:t>
            </a:r>
            <a:endParaRPr lang="en-US" sz="2800" dirty="0"/>
          </a:p>
          <a:p>
            <a:pPr lvl="1"/>
            <a:r>
              <a:rPr lang="en-US" sz="2000" dirty="0"/>
              <a:t>Option for open access (ACLP members get a 20% discount)</a:t>
            </a:r>
          </a:p>
          <a:p>
            <a:r>
              <a:rPr lang="en-US" sz="2800" dirty="0"/>
              <a:t>Accepted proofs posted online first, typically within a few weeks of </a:t>
            </a:r>
            <a:r>
              <a:rPr lang="en-US" sz="2800" dirty="0" smtClean="0"/>
              <a:t>acceptance</a:t>
            </a:r>
            <a:endParaRPr lang="en-US" sz="2800" dirty="0"/>
          </a:p>
          <a:p>
            <a:r>
              <a:rPr lang="en-US" sz="2800" dirty="0"/>
              <a:t>You will have an opportunity to review </a:t>
            </a:r>
            <a:r>
              <a:rPr lang="en-US" sz="2800" dirty="0" smtClean="0"/>
              <a:t>the proof before </a:t>
            </a:r>
            <a:r>
              <a:rPr lang="en-US" sz="2800" dirty="0"/>
              <a:t>the published version is posted, generally with a handful of author queries</a:t>
            </a:r>
          </a:p>
          <a:p>
            <a:pPr lvl="1"/>
            <a:r>
              <a:rPr lang="en-US" sz="2267" b="1" dirty="0"/>
              <a:t>REVIEW YOUR PROOF </a:t>
            </a:r>
            <a:r>
              <a:rPr lang="en-US" sz="2267" b="1" dirty="0" smtClean="0"/>
              <a:t>CAREFULLY!</a:t>
            </a:r>
            <a:endParaRPr lang="en-US" sz="2267" b="1" dirty="0"/>
          </a:p>
          <a:p>
            <a:r>
              <a:rPr lang="en-US" sz="2800" dirty="0"/>
              <a:t>You will receive a ‘share link’ for your article from Elsevier once </a:t>
            </a:r>
            <a:r>
              <a:rPr lang="en-US" sz="2800" dirty="0" smtClean="0"/>
              <a:t>online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2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A6993-570E-410B-A409-D23F984AD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“I’ve submitted my manuscript, what happens next?”</a:t>
            </a:r>
            <a:endParaRPr lang="en-US" sz="32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ABC77-404C-4E0C-B134-8C9DFC767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>
                <a:solidFill>
                  <a:srgbClr val="105A25"/>
                </a:solidFill>
                <a:latin typeface="+mj-lt"/>
              </a:rPr>
              <a:t>Mark Oldham, MD</a:t>
            </a:r>
          </a:p>
          <a:p>
            <a:r>
              <a:rPr lang="en-US" dirty="0">
                <a:solidFill>
                  <a:srgbClr val="177D38"/>
                </a:solidFill>
                <a:latin typeface="+mj-lt"/>
              </a:rPr>
              <a:t>Assistant Professor of Psychiatry</a:t>
            </a:r>
          </a:p>
          <a:p>
            <a:r>
              <a:rPr lang="en-US" dirty="0">
                <a:solidFill>
                  <a:srgbClr val="177D38"/>
                </a:solidFill>
                <a:latin typeface="+mj-lt"/>
              </a:rPr>
              <a:t>University of Rochester Medical Center</a:t>
            </a:r>
          </a:p>
          <a:p>
            <a:r>
              <a:rPr lang="en-US" dirty="0">
                <a:solidFill>
                  <a:srgbClr val="177D38"/>
                </a:solidFill>
                <a:latin typeface="+mj-lt"/>
              </a:rPr>
              <a:t>Deputy Editor, </a:t>
            </a:r>
            <a:r>
              <a:rPr lang="en-US" i="1" dirty="0">
                <a:solidFill>
                  <a:srgbClr val="177D38"/>
                </a:solidFill>
                <a:latin typeface="+mj-lt"/>
              </a:rPr>
              <a:t>JACLP</a:t>
            </a:r>
            <a:endParaRPr lang="en-US" dirty="0">
              <a:solidFill>
                <a:srgbClr val="177D3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67" dirty="0"/>
              <a:t>Disclosures – Mark Oldham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6684"/>
            <a:ext cx="10515600" cy="37040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With respect to the following presentation, there has been no relevant (direct or indirect) financial relationship between the party listed above (and/or spouse/partner) and any for-profit company which could be considered a conflict of interest.</a:t>
            </a:r>
          </a:p>
        </p:txBody>
      </p:sp>
    </p:spTree>
    <p:extLst>
      <p:ext uri="{BB962C8B-B14F-4D97-AF65-F5344CB8AC3E}">
        <p14:creationId xmlns:p14="http://schemas.microsoft.com/office/powerpoint/2010/main" val="40384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C874-1B85-49C6-87A3-84695B04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81FEA-9271-4381-9330-F64384BB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685"/>
            <a:ext cx="10515600" cy="3772732"/>
          </a:xfrm>
        </p:spPr>
        <p:txBody>
          <a:bodyPr anchor="ctr"/>
          <a:lstStyle/>
          <a:p>
            <a:r>
              <a:rPr lang="en-US" dirty="0">
                <a:latin typeface="+mj-lt"/>
              </a:rPr>
              <a:t>By the end of this session, attendees will be able to:</a:t>
            </a:r>
          </a:p>
          <a:p>
            <a:pPr lvl="1"/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nderstand the key steps of editorial review</a:t>
            </a:r>
          </a:p>
          <a:p>
            <a:pPr lvl="1"/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Interpret the basic results of 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peer review</a:t>
            </a:r>
          </a:p>
        </p:txBody>
      </p:sp>
    </p:spTree>
    <p:extLst>
      <p:ext uri="{BB962C8B-B14F-4D97-AF65-F5344CB8AC3E}">
        <p14:creationId xmlns:p14="http://schemas.microsoft.com/office/powerpoint/2010/main" val="13943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9B292-C3F8-4EDB-A46B-A0B3F7AF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7E52EC-CF5F-4599-9E7F-6F2C35A9F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257"/>
            <a:ext cx="12192000" cy="55954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0C17FB8-4A71-4049-ACE9-16CAC03C7056}"/>
                  </a:ext>
                </a:extLst>
              </p14:cNvPr>
              <p14:cNvContentPartPr/>
              <p14:nvPr/>
            </p14:nvContentPartPr>
            <p14:xfrm>
              <a:off x="1929771" y="1021526"/>
              <a:ext cx="1300320" cy="3808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0C17FB8-4A71-4049-ACE9-16CAC03C70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7131" y="958886"/>
                <a:ext cx="1425960" cy="50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9A48F696-78AC-400B-8000-744B31E12CBC}"/>
              </a:ext>
            </a:extLst>
          </p:cNvPr>
          <p:cNvGrpSpPr/>
          <p:nvPr/>
        </p:nvGrpSpPr>
        <p:grpSpPr>
          <a:xfrm>
            <a:off x="1436211" y="1322846"/>
            <a:ext cx="749160" cy="1008000"/>
            <a:chOff x="1436211" y="1322846"/>
            <a:chExt cx="749160" cy="100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8053EE2-23F4-4C0B-A460-9D9E8E544F41}"/>
                    </a:ext>
                  </a:extLst>
                </p14:cNvPr>
                <p14:cNvContentPartPr/>
                <p14:nvPr/>
              </p14:nvContentPartPr>
              <p14:xfrm>
                <a:off x="1836531" y="1322846"/>
                <a:ext cx="348840" cy="401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8053EE2-23F4-4C0B-A460-9D9E8E544F4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773531" y="1259846"/>
                  <a:ext cx="47448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3CA6644-DA58-4B78-89B7-ADCDED8ACA02}"/>
                    </a:ext>
                  </a:extLst>
                </p14:cNvPr>
                <p14:cNvContentPartPr/>
                <p14:nvPr/>
              </p14:nvContentPartPr>
              <p14:xfrm>
                <a:off x="1436211" y="1420406"/>
                <a:ext cx="716040" cy="910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3CA6644-DA58-4B78-89B7-ADCDED8ACA0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373571" y="1357766"/>
                  <a:ext cx="841680" cy="1036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508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9B292-C3F8-4EDB-A46B-A0B3F7AF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7E52EC-CF5F-4599-9E7F-6F2C35A9F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257"/>
            <a:ext cx="12192000" cy="55954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C0831E-58AE-471C-A4A7-FF57D4DB2766}"/>
                  </a:ext>
                </a:extLst>
              </p14:cNvPr>
              <p14:cNvContentPartPr/>
              <p14:nvPr/>
            </p14:nvContentPartPr>
            <p14:xfrm>
              <a:off x="950931" y="988766"/>
              <a:ext cx="1159920" cy="529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C0831E-58AE-471C-A4A7-FF57D4DB27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7931" y="926126"/>
                <a:ext cx="1285560" cy="65484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39B84EA4-6830-4EC0-A135-2821E4E07E7B}"/>
              </a:ext>
            </a:extLst>
          </p:cNvPr>
          <p:cNvGrpSpPr/>
          <p:nvPr/>
        </p:nvGrpSpPr>
        <p:grpSpPr>
          <a:xfrm>
            <a:off x="1300491" y="1511846"/>
            <a:ext cx="353520" cy="1045800"/>
            <a:chOff x="1300491" y="1511846"/>
            <a:chExt cx="353520" cy="104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5E54533-1991-4038-A00E-18121C9B9093}"/>
                    </a:ext>
                  </a:extLst>
                </p14:cNvPr>
                <p14:cNvContentPartPr/>
                <p14:nvPr/>
              </p14:nvContentPartPr>
              <p14:xfrm>
                <a:off x="1300491" y="1511846"/>
                <a:ext cx="353520" cy="330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5E54533-1991-4038-A00E-18121C9B909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37851" y="1449206"/>
                  <a:ext cx="479160" cy="45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BB22FBC-69F6-4D32-98DA-C83BBD5EE351}"/>
                    </a:ext>
                  </a:extLst>
                </p14:cNvPr>
                <p14:cNvContentPartPr/>
                <p14:nvPr/>
              </p14:nvContentPartPr>
              <p14:xfrm>
                <a:off x="1330371" y="1564406"/>
                <a:ext cx="200160" cy="993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BB22FBC-69F6-4D32-98DA-C83BBD5EE35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67371" y="1501406"/>
                  <a:ext cx="325800" cy="1118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075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E7C1FE-48A8-4DEB-81F5-578897788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771525"/>
            <a:ext cx="6848475" cy="53149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11AC014-133A-414B-BD6A-F21A02FFEE4D}"/>
                  </a:ext>
                </a:extLst>
              </p14:cNvPr>
              <p14:cNvContentPartPr/>
              <p14:nvPr/>
            </p14:nvContentPartPr>
            <p14:xfrm>
              <a:off x="4127571" y="1470086"/>
              <a:ext cx="1508040" cy="309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11AC014-133A-414B-BD6A-F21A02FFEE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4931" y="1407446"/>
                <a:ext cx="1633680" cy="15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59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E7C1FE-48A8-4DEB-81F5-578897788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771525"/>
            <a:ext cx="6848475" cy="53149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DA391E-B236-40F8-9983-7B6A8D1F78AC}"/>
                  </a:ext>
                </a:extLst>
              </p14:cNvPr>
              <p14:cNvContentPartPr/>
              <p14:nvPr/>
            </p14:nvContentPartPr>
            <p14:xfrm>
              <a:off x="4156011" y="2456126"/>
              <a:ext cx="2238480" cy="67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DA391E-B236-40F8-9983-7B6A8D1F78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3371" y="2393486"/>
                <a:ext cx="2364120" cy="19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E7C1FE-48A8-4DEB-81F5-578897788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771525"/>
            <a:ext cx="6848475" cy="53149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040F8B-0EB0-43FE-8F27-A1E51DC00DC1}"/>
                  </a:ext>
                </a:extLst>
              </p14:cNvPr>
              <p14:cNvContentPartPr/>
              <p14:nvPr/>
            </p14:nvContentPartPr>
            <p14:xfrm>
              <a:off x="4164291" y="1733246"/>
              <a:ext cx="2369160" cy="32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040F8B-0EB0-43FE-8F27-A1E51DC00DC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291" y="1670606"/>
                <a:ext cx="2494800" cy="15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021B653C-9EAC-4445-8817-E32A832B1A07}"/>
              </a:ext>
            </a:extLst>
          </p:cNvPr>
          <p:cNvGrpSpPr/>
          <p:nvPr/>
        </p:nvGrpSpPr>
        <p:grpSpPr>
          <a:xfrm>
            <a:off x="4152051" y="1715246"/>
            <a:ext cx="267480" cy="57240"/>
            <a:chOff x="4152051" y="1715246"/>
            <a:chExt cx="267480" cy="5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8BB04999-34D7-419D-977C-2A5E522ED0BE}"/>
                    </a:ext>
                  </a:extLst>
                </p14:cNvPr>
                <p14:cNvContentPartPr/>
                <p14:nvPr/>
              </p14:nvContentPartPr>
              <p14:xfrm>
                <a:off x="4176891" y="1763486"/>
                <a:ext cx="5040" cy="90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8BB04999-34D7-419D-977C-2A5E522ED0B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113891" y="1700486"/>
                  <a:ext cx="13068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70489B7-DAF8-4A9D-BAAE-B8746B0327C2}"/>
                    </a:ext>
                  </a:extLst>
                </p14:cNvPr>
                <p14:cNvContentPartPr/>
                <p14:nvPr/>
              </p14:nvContentPartPr>
              <p14:xfrm>
                <a:off x="4152051" y="1715246"/>
                <a:ext cx="267480" cy="52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70489B7-DAF8-4A9D-BAAE-B8746B0327C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89051" y="1652606"/>
                  <a:ext cx="393120" cy="1782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7D96848-55D7-4AB8-9426-F84387CD26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37080" y="691308"/>
            <a:ext cx="28765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28874E-835D-4B25-B401-B2D373461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537" y="119062"/>
            <a:ext cx="6638925" cy="66198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DE9F1BC-5F63-4897-BF3E-ACD65A2C69AB}"/>
                  </a:ext>
                </a:extLst>
              </p14:cNvPr>
              <p14:cNvContentPartPr/>
              <p14:nvPr/>
            </p14:nvContentPartPr>
            <p14:xfrm>
              <a:off x="4306131" y="3739886"/>
              <a:ext cx="1494360" cy="61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DE9F1BC-5F63-4897-BF3E-ACD65A2C69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3131" y="3676886"/>
                <a:ext cx="1620000" cy="1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71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486</Words>
  <Application>Microsoft Office PowerPoint</Application>
  <PresentationFormat>Widescreen</PresentationFormat>
  <Paragraphs>62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Lucida Grande</vt:lpstr>
      <vt:lpstr>Times New Roman</vt:lpstr>
      <vt:lpstr>1_Custom Design</vt:lpstr>
      <vt:lpstr> “I’ve submitted my manuscript, what happens next?”</vt:lpstr>
      <vt:lpstr>Disclosures – Mark Oldham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Nested triage process</vt:lpstr>
      <vt:lpstr>Handling editor</vt:lpstr>
      <vt:lpstr>Possible decisions</vt:lpstr>
      <vt:lpstr>Tips on responding to reviewers</vt:lpstr>
      <vt:lpstr>After acceptance</vt:lpstr>
      <vt:lpstr> “I’ve submitted my manuscript, what happens next?”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Editorial Process  “I’ve submitted my manuscript, what happens next?”</dc:title>
  <dc:creator>Mark Oldham</dc:creator>
  <cp:lastModifiedBy>Oldham, Mark</cp:lastModifiedBy>
  <cp:revision>47</cp:revision>
  <dcterms:created xsi:type="dcterms:W3CDTF">2021-06-18T18:56:43Z</dcterms:created>
  <dcterms:modified xsi:type="dcterms:W3CDTF">2021-10-12T21:08:59Z</dcterms:modified>
</cp:coreProperties>
</file>