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8" r:id="rId5"/>
    <p:sldId id="265" r:id="rId6"/>
    <p:sldId id="269" r:id="rId7"/>
    <p:sldId id="270" r:id="rId8"/>
    <p:sldId id="271" r:id="rId9"/>
    <p:sldId id="272" r:id="rId10"/>
    <p:sldId id="273" r:id="rId11"/>
    <p:sldId id="267" r:id="rId12"/>
    <p:sldId id="258" r:id="rId13"/>
    <p:sldId id="274" r:id="rId14"/>
    <p:sldId id="259" r:id="rId15"/>
    <p:sldId id="260" r:id="rId16"/>
    <p:sldId id="275" r:id="rId17"/>
    <p:sldId id="261" r:id="rId18"/>
    <p:sldId id="276" r:id="rId19"/>
    <p:sldId id="277" r:id="rId20"/>
    <p:sldId id="278" r:id="rId21"/>
    <p:sldId id="262" r:id="rId22"/>
    <p:sldId id="279" r:id="rId23"/>
    <p:sldId id="280" r:id="rId24"/>
    <p:sldId id="281" r:id="rId25"/>
    <p:sldId id="263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www.flickr.com/photos/nicktakespics/4057062477/" TargetMode="Externa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batptsdwoundedtimes.org/2014/11/orlando-veterans-day-parade.html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ursingclio.org/2014/09/18/review-positively-negative-love-pregnancy-and-sciences-surprising-victory-over-hiv" TargetMode="External"/><Relationship Id="rId5" Type="http://schemas.openxmlformats.org/officeDocument/2006/relationships/image" Target="../media/image5.jpg"/><Relationship Id="rId4" Type="http://schemas.openxmlformats.org/officeDocument/2006/relationships/hyperlink" Target="https://creativecommons.org/licenses/by-sa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5E6EA-0EFA-4A5B-BF6C-C965B09A1B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ECT: Special Populations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BBDC1-FCC1-4C46-9360-5C6D815D8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Karen Lewicki, MD JD, VAMC White River Junction</a:t>
            </a:r>
          </a:p>
        </p:txBody>
      </p:sp>
    </p:spTree>
    <p:extLst>
      <p:ext uri="{BB962C8B-B14F-4D97-AF65-F5344CB8AC3E}">
        <p14:creationId xmlns:p14="http://schemas.microsoft.com/office/powerpoint/2010/main" val="408623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8382-C96B-4BD8-94D3-D639105C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ECT cont’d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AE108-D857-4164-9A12-A7E09970874A}"/>
              </a:ext>
            </a:extLst>
          </p:cNvPr>
          <p:cNvSpPr txBox="1"/>
          <p:nvPr/>
        </p:nvSpPr>
        <p:spPr>
          <a:xfrm>
            <a:off x="811161" y="2698955"/>
            <a:ext cx="9379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Fetal complications: </a:t>
            </a:r>
          </a:p>
          <a:p>
            <a:r>
              <a:rPr lang="en-US" dirty="0"/>
              <a:t>- most common is cardiac arrhythmia</a:t>
            </a:r>
          </a:p>
          <a:p>
            <a:endParaRPr lang="en-US" dirty="0"/>
          </a:p>
          <a:p>
            <a:r>
              <a:rPr lang="en-US" dirty="0"/>
              <a:t>Maternal complications: </a:t>
            </a:r>
          </a:p>
          <a:p>
            <a:r>
              <a:rPr lang="en-US" dirty="0"/>
              <a:t>- 1 case of status epilepticus, concerns for anesthesia</a:t>
            </a:r>
          </a:p>
          <a:p>
            <a:r>
              <a:rPr lang="en-US" dirty="0"/>
              <a:t>- Lower functional residual capacity of the lung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2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BE4878-02BB-4119-9D94-A26DFB8B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/>
              <a:t>An effective treatment that requires a multidisciplinary approach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0B3DB-4C92-46E2-A5C8-DE07F1717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Heather Burrell Ward et al, 2018 Proposed Clinical Protocol in Archives of Women’s Mental Health, in references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Sherrill Rose, et al, 2020 Best Practices in Obstetrical and Gynecological Survey, in references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Suggest a team approach involving obstetrics, maternal-fetal medicine, psychiatry, and anesthesiology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8E5EF-D21B-423C-B698-9AA25B8E55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997292" y="2587398"/>
            <a:ext cx="4710330" cy="31417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755F0D-4300-4943-A18D-38B907EC2CC2}"/>
              </a:ext>
            </a:extLst>
          </p:cNvPr>
          <p:cNvSpPr txBox="1"/>
          <p:nvPr/>
        </p:nvSpPr>
        <p:spPr>
          <a:xfrm>
            <a:off x="7710388" y="5848507"/>
            <a:ext cx="3997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www.flickr.com/photos/nicktakespics/4057062477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9016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6B27-BCB8-401A-AC63-FDB8812E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68B6F-7323-4AE7-B8EA-E6840E23279B}"/>
              </a:ext>
            </a:extLst>
          </p:cNvPr>
          <p:cNvSpPr txBox="1"/>
          <p:nvPr/>
        </p:nvSpPr>
        <p:spPr>
          <a:xfrm>
            <a:off x="836023" y="2416629"/>
            <a:ext cx="96138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Rates of depression in this population:</a:t>
            </a:r>
          </a:p>
          <a:p>
            <a:endParaRPr lang="en-US" dirty="0"/>
          </a:p>
          <a:p>
            <a:r>
              <a:rPr lang="en-US" dirty="0"/>
              <a:t>Treatment resistant depression:</a:t>
            </a:r>
          </a:p>
          <a:p>
            <a:endParaRPr lang="en-US" dirty="0"/>
          </a:p>
          <a:p>
            <a:r>
              <a:rPr lang="en-US" dirty="0"/>
              <a:t>Rates of PTSD:</a:t>
            </a:r>
          </a:p>
          <a:p>
            <a:endParaRPr lang="en-US" dirty="0"/>
          </a:p>
          <a:p>
            <a:r>
              <a:rPr lang="en-US" dirty="0"/>
              <a:t>Rates of comorbid PTSD and depression:</a:t>
            </a:r>
          </a:p>
          <a:p>
            <a:endParaRPr lang="en-US" dirty="0"/>
          </a:p>
          <a:p>
            <a:r>
              <a:rPr lang="en-US" dirty="0"/>
              <a:t>Rates of suicide: </a:t>
            </a:r>
          </a:p>
        </p:txBody>
      </p:sp>
    </p:spTree>
    <p:extLst>
      <p:ext uri="{BB962C8B-B14F-4D97-AF65-F5344CB8AC3E}">
        <p14:creationId xmlns:p14="http://schemas.microsoft.com/office/powerpoint/2010/main" val="42784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B7F7-7777-4A13-8EE5-30BF70E42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ECT for Veterans</a:t>
            </a:r>
          </a:p>
        </p:txBody>
      </p:sp>
    </p:spTree>
    <p:extLst>
      <p:ext uri="{BB962C8B-B14F-4D97-AF65-F5344CB8AC3E}">
        <p14:creationId xmlns:p14="http://schemas.microsoft.com/office/powerpoint/2010/main" val="414237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6B27-BCB8-401A-AC63-FDB8812E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–treatment Qs for this population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68B6F-7323-4AE7-B8EA-E6840E23279B}"/>
              </a:ext>
            </a:extLst>
          </p:cNvPr>
          <p:cNvSpPr txBox="1"/>
          <p:nvPr/>
        </p:nvSpPr>
        <p:spPr>
          <a:xfrm>
            <a:off x="836023" y="2416629"/>
            <a:ext cx="9613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it an effective treatment for Post Traumatic Stress Disorder?</a:t>
            </a:r>
          </a:p>
          <a:p>
            <a:endParaRPr lang="en-US" dirty="0"/>
          </a:p>
          <a:p>
            <a:r>
              <a:rPr lang="en-US" dirty="0"/>
              <a:t>Does underlying cardiovascular stress/wear make ECT more dangerous?</a:t>
            </a:r>
          </a:p>
          <a:p>
            <a:endParaRPr lang="en-US" dirty="0"/>
          </a:p>
          <a:p>
            <a:r>
              <a:rPr lang="en-US" dirty="0"/>
              <a:t>What is the impact of ECT on suicidal ideation for this population? </a:t>
            </a:r>
          </a:p>
        </p:txBody>
      </p:sp>
    </p:spTree>
    <p:extLst>
      <p:ext uri="{BB962C8B-B14F-4D97-AF65-F5344CB8AC3E}">
        <p14:creationId xmlns:p14="http://schemas.microsoft.com/office/powerpoint/2010/main" val="1594652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6B27-BCB8-401A-AC63-FDB8812E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in 3 studies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68B6F-7323-4AE7-B8EA-E6840E23279B}"/>
              </a:ext>
            </a:extLst>
          </p:cNvPr>
          <p:cNvSpPr txBox="1"/>
          <p:nvPr/>
        </p:nvSpPr>
        <p:spPr>
          <a:xfrm>
            <a:off x="836023" y="2416629"/>
            <a:ext cx="96138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Limited research on ECT in the veteran population</a:t>
            </a:r>
          </a:p>
          <a:p>
            <a:endParaRPr lang="en-US" dirty="0"/>
          </a:p>
          <a:p>
            <a:r>
              <a:rPr lang="en-US" dirty="0"/>
              <a:t>Review by Nagy A </a:t>
            </a:r>
            <a:r>
              <a:rPr lang="en-US" dirty="0" err="1"/>
              <a:t>Yousseff</a:t>
            </a:r>
            <a:r>
              <a:rPr lang="en-US" dirty="0"/>
              <a:t> and Vaughn McCall at the medical college of Georgia found: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No randomized trials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1 prospective uncontrolled clinical trial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3 retrospective studies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5 case reports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7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6B27-BCB8-401A-AC63-FDB8812E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in 3 studies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68B6F-7323-4AE7-B8EA-E6840E23279B}"/>
              </a:ext>
            </a:extLst>
          </p:cNvPr>
          <p:cNvSpPr txBox="1"/>
          <p:nvPr/>
        </p:nvSpPr>
        <p:spPr>
          <a:xfrm>
            <a:off x="836023" y="2416629"/>
            <a:ext cx="96138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Limited research on ECT in the veteran population</a:t>
            </a:r>
          </a:p>
          <a:p>
            <a:endParaRPr lang="en-US" dirty="0"/>
          </a:p>
          <a:p>
            <a:r>
              <a:rPr lang="en-US" dirty="0"/>
              <a:t>Review by Nagy A </a:t>
            </a:r>
            <a:r>
              <a:rPr lang="en-US" dirty="0" err="1"/>
              <a:t>Yousseff</a:t>
            </a:r>
            <a:r>
              <a:rPr lang="en-US" dirty="0"/>
              <a:t> and Vaughn McCall at the medical college of Georgia found: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No randomized trials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1 prospective uncontrolled clinical trial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3 retrospective studies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5 case reports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17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Systematic Review, 2017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3776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Depression improved</a:t>
            </a:r>
          </a:p>
          <a:p>
            <a:r>
              <a:rPr lang="en-US" sz="2400" dirty="0"/>
              <a:t>Suicidality improved</a:t>
            </a:r>
          </a:p>
          <a:p>
            <a:r>
              <a:rPr lang="en-US" sz="2400" dirty="0"/>
              <a:t>PTSD symptoms tended to improve</a:t>
            </a:r>
          </a:p>
        </p:txBody>
      </p:sp>
    </p:spTree>
    <p:extLst>
      <p:ext uri="{BB962C8B-B14F-4D97-AF65-F5344CB8AC3E}">
        <p14:creationId xmlns:p14="http://schemas.microsoft.com/office/powerpoint/2010/main" val="732214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Watts 2007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3776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Retrospective chart review</a:t>
            </a:r>
          </a:p>
          <a:p>
            <a:r>
              <a:rPr lang="en-US" sz="2400" dirty="0"/>
              <a:t>Cases with complete records, BPAD Dx excluded</a:t>
            </a:r>
          </a:p>
          <a:p>
            <a:r>
              <a:rPr lang="en-US" sz="2400" dirty="0"/>
              <a:t>26 cases between Jan 1998 and Dec 2002</a:t>
            </a:r>
          </a:p>
        </p:txBody>
      </p:sp>
    </p:spTree>
    <p:extLst>
      <p:ext uri="{BB962C8B-B14F-4D97-AF65-F5344CB8AC3E}">
        <p14:creationId xmlns:p14="http://schemas.microsoft.com/office/powerpoint/2010/main" val="2200121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Watts 2007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3776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Patients had been diagnosed with PTSD for 268 months on average prior to ECT</a:t>
            </a:r>
          </a:p>
          <a:p>
            <a:endParaRPr lang="en-US" sz="2400" dirty="0"/>
          </a:p>
          <a:p>
            <a:r>
              <a:rPr lang="en-US" sz="2400" dirty="0"/>
              <a:t>Average of 7 prior medication trials (range 3-12)</a:t>
            </a:r>
          </a:p>
        </p:txBody>
      </p:sp>
    </p:spTree>
    <p:extLst>
      <p:ext uri="{BB962C8B-B14F-4D97-AF65-F5344CB8AC3E}">
        <p14:creationId xmlns:p14="http://schemas.microsoft.com/office/powerpoint/2010/main" val="329664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F47C5-C6FD-46A5-BFF8-A3710818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5" y="753228"/>
            <a:ext cx="10148408" cy="1080938"/>
          </a:xfrm>
        </p:spPr>
        <p:txBody>
          <a:bodyPr/>
          <a:lstStyle/>
          <a:p>
            <a:r>
              <a:rPr lang="en-US" dirty="0"/>
              <a:t>Special populations: Veterans, and In Pregnancy</a:t>
            </a:r>
          </a:p>
        </p:txBody>
      </p:sp>
      <p:pic>
        <p:nvPicPr>
          <p:cNvPr id="5" name="Content Placeholder 4" descr="A picture containing red, bedclothes&#10;&#10;Description automatically generated">
            <a:extLst>
              <a:ext uri="{FF2B5EF4-FFF2-40B4-BE49-F238E27FC236}">
                <a16:creationId xmlns:a16="http://schemas.microsoft.com/office/drawing/2014/main" id="{B0825FCF-E420-4B87-94C4-152B2BD69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5280" y="2286000"/>
            <a:ext cx="5170331" cy="290508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050A37-C617-4D43-8848-795B87311255}"/>
              </a:ext>
            </a:extLst>
          </p:cNvPr>
          <p:cNvSpPr txBox="1"/>
          <p:nvPr/>
        </p:nvSpPr>
        <p:spPr>
          <a:xfrm>
            <a:off x="925669" y="5340081"/>
            <a:ext cx="4859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combatptsdwoundedtimes.org/2014/11/orlando-veterans-day-parade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F41029-20AA-4040-83E4-2470AA04D6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06390" y="3103142"/>
            <a:ext cx="4859944" cy="32399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F73E35-8E4F-4EAD-AC46-AA7B0CEB5525}"/>
              </a:ext>
            </a:extLst>
          </p:cNvPr>
          <p:cNvSpPr txBox="1"/>
          <p:nvPr/>
        </p:nvSpPr>
        <p:spPr>
          <a:xfrm>
            <a:off x="6406390" y="6294567"/>
            <a:ext cx="4859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nursingclio.org/2014/09/18/review-positively-negative-love-pregnancy-and-sciences-surprising-victory-over-hiv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584155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happened?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3776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50% responded, 42% had remission of depression</a:t>
            </a:r>
          </a:p>
          <a:p>
            <a:endParaRPr lang="en-US" sz="2400" dirty="0"/>
          </a:p>
          <a:p>
            <a:r>
              <a:rPr lang="en-US" sz="2400" dirty="0"/>
              <a:t>35% had a 20% decrease in PTSD symptoms, considered a response</a:t>
            </a:r>
          </a:p>
        </p:txBody>
      </p:sp>
    </p:spTree>
    <p:extLst>
      <p:ext uri="{BB962C8B-B14F-4D97-AF65-F5344CB8AC3E}">
        <p14:creationId xmlns:p14="http://schemas.microsoft.com/office/powerpoint/2010/main" val="4160480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13E6E5-34FB-465F-99A1-E59D3D3C7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>
                <a:solidFill>
                  <a:schemeClr val="accent1"/>
                </a:solidFill>
              </a:rPr>
              <a:t>2016, Ahmadi et 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047BF-26C7-48D8-AAD6-78B03241CFEA}"/>
              </a:ext>
            </a:extLst>
          </p:cNvPr>
          <p:cNvSpPr txBox="1"/>
          <p:nvPr/>
        </p:nvSpPr>
        <p:spPr>
          <a:xfrm>
            <a:off x="680321" y="965200"/>
            <a:ext cx="5410207" cy="4884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Retrospective, nested, matched case control study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22,164 total </a:t>
            </a:r>
            <a:r>
              <a:rPr lang="en-US" sz="2000" dirty="0" err="1"/>
              <a:t>subects</a:t>
            </a: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3,485 with PTSD and MDD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(92 ECT, 3,393 without ECT)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18, 679 without PTSD and MDD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9808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happened?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3776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Response more robust with ECT (90% vs 50%)</a:t>
            </a:r>
          </a:p>
          <a:p>
            <a:endParaRPr lang="en-US" sz="2400" dirty="0"/>
          </a:p>
          <a:p>
            <a:r>
              <a:rPr lang="en-US" sz="2400" dirty="0"/>
              <a:t>What happened during follow up?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842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happened?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974678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What happened during follow up? </a:t>
            </a:r>
          </a:p>
          <a:p>
            <a:endParaRPr lang="en-US" sz="2400" dirty="0"/>
          </a:p>
          <a:p>
            <a:r>
              <a:rPr lang="en-US" sz="2400" dirty="0"/>
              <a:t>Death rate among those without Dx: 8%</a:t>
            </a:r>
          </a:p>
          <a:p>
            <a:r>
              <a:rPr lang="en-US" sz="2400" dirty="0"/>
              <a:t>Among those with Dx but not ECT: 18%</a:t>
            </a:r>
          </a:p>
          <a:p>
            <a:r>
              <a:rPr lang="en-US" sz="2400" dirty="0"/>
              <a:t>With Dx and ECT: 9.7%</a:t>
            </a:r>
          </a:p>
          <a:p>
            <a:endParaRPr lang="en-US" sz="2400" dirty="0"/>
          </a:p>
          <a:p>
            <a:r>
              <a:rPr lang="en-US" sz="2400" dirty="0"/>
              <a:t>Relative risk of CV and all-cause mortality was not statistically significant between the control and ECT groups</a:t>
            </a:r>
          </a:p>
        </p:txBody>
      </p:sp>
    </p:spTree>
    <p:extLst>
      <p:ext uri="{BB962C8B-B14F-4D97-AF65-F5344CB8AC3E}">
        <p14:creationId xmlns:p14="http://schemas.microsoft.com/office/powerpoint/2010/main" val="1409300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5D4F-FDE1-47E4-B89C-54DD25D3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happened?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6C20B-5BE6-4777-8767-D4F5784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505456"/>
            <a:ext cx="9746788" cy="3599317"/>
          </a:xfrm>
        </p:spPr>
        <p:txBody>
          <a:bodyPr>
            <a:normAutofit/>
          </a:bodyPr>
          <a:lstStyle/>
          <a:p>
            <a:r>
              <a:rPr lang="en-US" sz="2400" dirty="0"/>
              <a:t>Last:</a:t>
            </a:r>
          </a:p>
          <a:p>
            <a:endParaRPr lang="en-US" sz="2400" dirty="0"/>
          </a:p>
          <a:p>
            <a:r>
              <a:rPr lang="en-US" sz="2400" dirty="0"/>
              <a:t>Suicide rate in veterans who received ECT: 2.2%</a:t>
            </a:r>
          </a:p>
          <a:p>
            <a:endParaRPr lang="en-US" sz="2400" dirty="0"/>
          </a:p>
          <a:p>
            <a:r>
              <a:rPr lang="en-US" sz="2400" dirty="0"/>
              <a:t>Suicide rate in veterans who did not receive ECT: 5.9%</a:t>
            </a:r>
          </a:p>
        </p:txBody>
      </p:sp>
    </p:spTree>
    <p:extLst>
      <p:ext uri="{BB962C8B-B14F-4D97-AF65-F5344CB8AC3E}">
        <p14:creationId xmlns:p14="http://schemas.microsoft.com/office/powerpoint/2010/main" val="1388146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43657-1A71-4293-A33A-8797D98C9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67FA-DA42-4CC5-B06F-0EA89497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Powerful treatment which can reduce significant health risks of veterans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Currently underused</a:t>
            </a:r>
          </a:p>
        </p:txBody>
      </p:sp>
    </p:spTree>
    <p:extLst>
      <p:ext uri="{BB962C8B-B14F-4D97-AF65-F5344CB8AC3E}">
        <p14:creationId xmlns:p14="http://schemas.microsoft.com/office/powerpoint/2010/main" val="827373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31D3-A9A3-4ECF-84D7-62ADC4CD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328660-133D-41BA-84FC-654A0A2EB695}"/>
              </a:ext>
            </a:extLst>
          </p:cNvPr>
          <p:cNvSpPr txBox="1"/>
          <p:nvPr/>
        </p:nvSpPr>
        <p:spPr>
          <a:xfrm>
            <a:off x="825910" y="2256503"/>
            <a:ext cx="9613861" cy="38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Ward, H.B., et al, Recommendations for the use of ECT in pregnancy: literature review and proposed clinical protocol, Archives of Women’s Mental Health, 2018.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Rose, S., Dotters-Katz, S.K.,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Kuller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J.A., Electroconvulsive therapy in pregnancy: safety, best practices, and barriers to care, Obstetrical and Gynecological Survey, 2020.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Anderson, E.L.,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I.M., ECT in pregnancy, a review of the literature from 1941 to 2007,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Med, 2009.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Miller, L.J., Use of electroconvulsive therapy during pregnancy, Hosp Community Psychiatry, 1994.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Youssef, N.A., McCall, V., The role of ECT in posttraumatic stress disorder: a systematic review, Annals of Clinical Psychiatry, 2017.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Watts, B.V., Electroconvulsive therapy for comorbid major depressive disorder and posttraumatic stress disorder, Journal of ECT, 2007.</a:t>
            </a:r>
          </a:p>
        </p:txBody>
      </p:sp>
    </p:spTree>
    <p:extLst>
      <p:ext uri="{BB962C8B-B14F-4D97-AF65-F5344CB8AC3E}">
        <p14:creationId xmlns:p14="http://schemas.microsoft.com/office/powerpoint/2010/main" val="3531258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31D3-A9A3-4ECF-84D7-62ADC4CD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cont’d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328660-133D-41BA-84FC-654A0A2EB695}"/>
              </a:ext>
            </a:extLst>
          </p:cNvPr>
          <p:cNvSpPr txBox="1"/>
          <p:nvPr/>
        </p:nvSpPr>
        <p:spPr>
          <a:xfrm>
            <a:off x="825910" y="2256503"/>
            <a:ext cx="9613861" cy="166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Ahmadi, N.A., et al, Efficacy and long-term clinical outcome of comorbid posttraumatic stress disorder and major depressive disorder after electroconvulsive therapy, Depression and Anxiety, 2016.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Wilkinson, S.T.,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Rosenheck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R.A., Electroconvulsive therapy at a Veterans Health Administration Medical Center, Journal of ECT, 2017. </a:t>
            </a:r>
          </a:p>
        </p:txBody>
      </p:sp>
    </p:spTree>
    <p:extLst>
      <p:ext uri="{BB962C8B-B14F-4D97-AF65-F5344CB8AC3E}">
        <p14:creationId xmlns:p14="http://schemas.microsoft.com/office/powerpoint/2010/main" val="232993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6658B8-3906-40CD-9C87-D1DC13DA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dirty="0"/>
              <a:t>In pregnancy</a:t>
            </a:r>
          </a:p>
        </p:txBody>
      </p:sp>
    </p:spTree>
    <p:extLst>
      <p:ext uri="{BB962C8B-B14F-4D97-AF65-F5344CB8AC3E}">
        <p14:creationId xmlns:p14="http://schemas.microsoft.com/office/powerpoint/2010/main" val="92189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E22D-9C5E-4B26-8B0E-4EFFDD2F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/>
              <a:t>Psychiatric disorders are common in pregnancy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D3B8A-934C-4418-A987-351498279C0A}"/>
              </a:ext>
            </a:extLst>
          </p:cNvPr>
          <p:cNvSpPr txBox="1"/>
          <p:nvPr/>
        </p:nvSpPr>
        <p:spPr>
          <a:xfrm>
            <a:off x="762000" y="2374900"/>
            <a:ext cx="9715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14.5% of pregnant women have a new episode of depression during pregnancy (</a:t>
            </a:r>
            <a:r>
              <a:rPr lang="en-US" dirty="0" err="1"/>
              <a:t>Gaynes</a:t>
            </a:r>
            <a:r>
              <a:rPr lang="en-US" dirty="0"/>
              <a:t> 2005)</a:t>
            </a:r>
          </a:p>
          <a:p>
            <a:endParaRPr lang="en-US" dirty="0"/>
          </a:p>
          <a:p>
            <a:r>
              <a:rPr lang="en-US" dirty="0"/>
              <a:t>Other disorders occurring during pregnancy:</a:t>
            </a:r>
          </a:p>
          <a:p>
            <a:endParaRPr lang="en-US" dirty="0"/>
          </a:p>
          <a:p>
            <a:r>
              <a:rPr lang="en-US" dirty="0"/>
              <a:t>Bipolar depression or mania</a:t>
            </a:r>
          </a:p>
          <a:p>
            <a:endParaRPr lang="en-US" dirty="0"/>
          </a:p>
          <a:p>
            <a:r>
              <a:rPr lang="en-US" dirty="0"/>
              <a:t>Depression with psychotic features</a:t>
            </a:r>
          </a:p>
          <a:p>
            <a:endParaRPr lang="en-US" dirty="0"/>
          </a:p>
          <a:p>
            <a:r>
              <a:rPr lang="en-US" dirty="0"/>
              <a:t>Brief psychotic events</a:t>
            </a:r>
          </a:p>
          <a:p>
            <a:endParaRPr lang="en-US" dirty="0"/>
          </a:p>
          <a:p>
            <a:r>
              <a:rPr lang="en-US" dirty="0"/>
              <a:t>Anxiety</a:t>
            </a:r>
          </a:p>
          <a:p>
            <a:endParaRPr lang="en-US" dirty="0"/>
          </a:p>
          <a:p>
            <a:r>
              <a:rPr lang="en-US" dirty="0"/>
              <a:t>Obsessive-Compulsive disorder</a:t>
            </a:r>
          </a:p>
          <a:p>
            <a:endParaRPr lang="en-US" dirty="0"/>
          </a:p>
          <a:p>
            <a:r>
              <a:rPr lang="en-US" dirty="0"/>
              <a:t>Suicidality</a:t>
            </a:r>
          </a:p>
        </p:txBody>
      </p:sp>
    </p:spTree>
    <p:extLst>
      <p:ext uri="{BB962C8B-B14F-4D97-AF65-F5344CB8AC3E}">
        <p14:creationId xmlns:p14="http://schemas.microsoft.com/office/powerpoint/2010/main" val="88257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BE4878-02BB-4119-9D94-A26DFB8B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 vulnerable population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0B3DB-4C92-46E2-A5C8-DE07F1717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Pregnancy frequency in schizophrenia: 50%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50% of these pregnancies are unplanned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pregnant people with schizophrenia:</a:t>
            </a:r>
          </a:p>
          <a:p>
            <a:pPr>
              <a:buFontTx/>
              <a:buChar char="-"/>
            </a:pPr>
            <a:r>
              <a:rPr lang="en-US" sz="2000" dirty="0"/>
              <a:t>Prenatal care is </a:t>
            </a:r>
            <a:r>
              <a:rPr lang="en-US" sz="2000" dirty="0" err="1"/>
              <a:t>pooer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Risks of abuse</a:t>
            </a:r>
          </a:p>
        </p:txBody>
      </p:sp>
      <p:pic>
        <p:nvPicPr>
          <p:cNvPr id="36" name="Graphic 35" descr="Stethoscope">
            <a:extLst>
              <a:ext uri="{FF2B5EF4-FFF2-40B4-BE49-F238E27FC236}">
                <a16:creationId xmlns:a16="http://schemas.microsoft.com/office/drawing/2014/main" id="{6047BD7B-896C-4075-B8F8-B07ADFFC5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038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BE4878-02BB-4119-9D94-A26DFB8B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Risks of untreated mental illness: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0B3DB-4C92-46E2-A5C8-DE07F1717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Tx/>
              <a:buChar char="-"/>
            </a:pPr>
            <a:r>
              <a:rPr lang="en-US" sz="2000" dirty="0"/>
              <a:t>Suboptimal weight gain in pregnancy</a:t>
            </a:r>
          </a:p>
          <a:p>
            <a:pPr>
              <a:buFontTx/>
              <a:buChar char="-"/>
            </a:pPr>
            <a:r>
              <a:rPr lang="en-US" sz="2000" dirty="0"/>
              <a:t>Preterm birth</a:t>
            </a:r>
          </a:p>
          <a:p>
            <a:pPr>
              <a:buFontTx/>
              <a:buChar char="-"/>
            </a:pPr>
            <a:r>
              <a:rPr lang="en-US" sz="2000" dirty="0"/>
              <a:t>Decreased birth weight</a:t>
            </a:r>
          </a:p>
          <a:p>
            <a:pPr>
              <a:buFontTx/>
              <a:buChar char="-"/>
            </a:pPr>
            <a:r>
              <a:rPr lang="en-US" sz="2000" dirty="0"/>
              <a:t>Pre-eclampsia</a:t>
            </a:r>
          </a:p>
          <a:p>
            <a:pPr>
              <a:buFontTx/>
              <a:buChar char="-"/>
            </a:pPr>
            <a:r>
              <a:rPr lang="en-US" sz="2000" dirty="0"/>
              <a:t>Affected mother-child relationship</a:t>
            </a:r>
          </a:p>
          <a:p>
            <a:pPr>
              <a:buFontTx/>
              <a:buChar char="-"/>
            </a:pPr>
            <a:r>
              <a:rPr lang="en-US" sz="2000" dirty="0"/>
              <a:t>Suicide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6" name="Graphic 35" descr="Stethoscope">
            <a:extLst>
              <a:ext uri="{FF2B5EF4-FFF2-40B4-BE49-F238E27FC236}">
                <a16:creationId xmlns:a16="http://schemas.microsoft.com/office/drawing/2014/main" id="{6047BD7B-896C-4075-B8F8-B07ADFFC5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077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631E7-E61D-4250-8425-2D1BBE74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Pharmacotherapy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DB7E34-34D9-4F5E-AFB5-A9C68A22AD29}"/>
              </a:ext>
            </a:extLst>
          </p:cNvPr>
          <p:cNvSpPr txBox="1"/>
          <p:nvPr/>
        </p:nvSpPr>
        <p:spPr>
          <a:xfrm>
            <a:off x="680321" y="2566219"/>
            <a:ext cx="97615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Antidepressants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Mood Stabilizers:</a:t>
            </a:r>
          </a:p>
          <a:p>
            <a:pPr marL="285750" indent="-285750">
              <a:buFontTx/>
              <a:buChar char="-"/>
            </a:pPr>
            <a:r>
              <a:rPr lang="en-US" dirty="0"/>
              <a:t>Valproic acid – risk of neural tube defects</a:t>
            </a:r>
          </a:p>
          <a:p>
            <a:pPr marL="285750" indent="-285750">
              <a:buFontTx/>
              <a:buChar char="-"/>
            </a:pPr>
            <a:r>
              <a:rPr lang="en-US" dirty="0"/>
              <a:t>Lithium – risk of cardiac malformations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1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8382-C96B-4BD8-94D3-D639105C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AE108-D857-4164-9A12-A7E09970874A}"/>
              </a:ext>
            </a:extLst>
          </p:cNvPr>
          <p:cNvSpPr txBox="1"/>
          <p:nvPr/>
        </p:nvSpPr>
        <p:spPr>
          <a:xfrm>
            <a:off x="811161" y="2698955"/>
            <a:ext cx="9379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Sympathetic surge? </a:t>
            </a:r>
          </a:p>
          <a:p>
            <a:endParaRPr lang="en-US" dirty="0"/>
          </a:p>
          <a:p>
            <a:r>
              <a:rPr lang="en-US" dirty="0"/>
              <a:t>Prolactin release? </a:t>
            </a:r>
          </a:p>
          <a:p>
            <a:endParaRPr lang="en-US" dirty="0"/>
          </a:p>
          <a:p>
            <a:r>
              <a:rPr lang="en-US" dirty="0"/>
              <a:t>Risks from the seizure? </a:t>
            </a:r>
          </a:p>
        </p:txBody>
      </p:sp>
    </p:spTree>
    <p:extLst>
      <p:ext uri="{BB962C8B-B14F-4D97-AF65-F5344CB8AC3E}">
        <p14:creationId xmlns:p14="http://schemas.microsoft.com/office/powerpoint/2010/main" val="415850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8382-C96B-4BD8-94D3-D639105C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AE108-D857-4164-9A12-A7E09970874A}"/>
              </a:ext>
            </a:extLst>
          </p:cNvPr>
          <p:cNvSpPr txBox="1"/>
          <p:nvPr/>
        </p:nvSpPr>
        <p:spPr>
          <a:xfrm>
            <a:off x="811161" y="2698955"/>
            <a:ext cx="93799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Uterine contractions: 0.6% - 24% - without significant consequences to the mother or fetus</a:t>
            </a:r>
          </a:p>
          <a:p>
            <a:endParaRPr lang="en-US" dirty="0"/>
          </a:p>
          <a:p>
            <a:r>
              <a:rPr lang="en-US" dirty="0"/>
              <a:t>Preterm labor: 3.5% - rates not clearly increased by ECT</a:t>
            </a:r>
          </a:p>
          <a:p>
            <a:endParaRPr lang="en-US" dirty="0"/>
          </a:p>
          <a:p>
            <a:r>
              <a:rPr lang="en-US" dirty="0"/>
              <a:t>ECT is not associated with preterm labor</a:t>
            </a:r>
          </a:p>
          <a:p>
            <a:endParaRPr lang="en-US" dirty="0"/>
          </a:p>
          <a:p>
            <a:r>
              <a:rPr lang="en-US" dirty="0"/>
              <a:t>Miscarriage rates do not differ from general population</a:t>
            </a:r>
          </a:p>
          <a:p>
            <a:endParaRPr lang="en-US" dirty="0"/>
          </a:p>
          <a:p>
            <a:r>
              <a:rPr lang="en-US" dirty="0"/>
              <a:t>Risk of maternal death is not increased</a:t>
            </a:r>
          </a:p>
          <a:p>
            <a:endParaRPr lang="en-US" dirty="0"/>
          </a:p>
          <a:p>
            <a:r>
              <a:rPr lang="en-US" dirty="0"/>
              <a:t>No congenital anomalies associated with 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875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220</TotalTime>
  <Words>966</Words>
  <Application>Microsoft Office PowerPoint</Application>
  <PresentationFormat>Widescreen</PresentationFormat>
  <Paragraphs>177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Trebuchet MS</vt:lpstr>
      <vt:lpstr>Berlin</vt:lpstr>
      <vt:lpstr>ECT: Special Populations</vt:lpstr>
      <vt:lpstr>Special populations: Veterans, and In Pregnancy</vt:lpstr>
      <vt:lpstr>In pregnancy</vt:lpstr>
      <vt:lpstr>Psychiatric disorders are common in pregnancy</vt:lpstr>
      <vt:lpstr>A vulnerable population</vt:lpstr>
      <vt:lpstr>Risks of untreated mental illness:</vt:lpstr>
      <vt:lpstr>Pharmacotherapy</vt:lpstr>
      <vt:lpstr>Risks of ECT</vt:lpstr>
      <vt:lpstr>Risks of ECT</vt:lpstr>
      <vt:lpstr>Risks of ECT cont’d</vt:lpstr>
      <vt:lpstr>An effective treatment that requires a multidisciplinary approach</vt:lpstr>
      <vt:lpstr>Veterans</vt:lpstr>
      <vt:lpstr>ECT for Veterans</vt:lpstr>
      <vt:lpstr>Veterans –treatment Qs for this population</vt:lpstr>
      <vt:lpstr>A story in 3 studies</vt:lpstr>
      <vt:lpstr>A story in 3 studies</vt:lpstr>
      <vt:lpstr>Systematic Review, 2017</vt:lpstr>
      <vt:lpstr>Watts 2007</vt:lpstr>
      <vt:lpstr>Watts 2007</vt:lpstr>
      <vt:lpstr>What happened?</vt:lpstr>
      <vt:lpstr>2016, Ahmadi et al</vt:lpstr>
      <vt:lpstr>What happened?</vt:lpstr>
      <vt:lpstr>What happened?</vt:lpstr>
      <vt:lpstr>What happened?</vt:lpstr>
      <vt:lpstr>Overall</vt:lpstr>
      <vt:lpstr>References</vt:lpstr>
      <vt:lpstr>References cont’d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ECT: Special Populations</dc:title>
  <dc:creator>Lewicki, Karen</dc:creator>
  <cp:lastModifiedBy>Lewicki, Karen</cp:lastModifiedBy>
  <cp:revision>17</cp:revision>
  <dcterms:created xsi:type="dcterms:W3CDTF">2021-09-02T22:12:58Z</dcterms:created>
  <dcterms:modified xsi:type="dcterms:W3CDTF">2021-10-08T19:57:07Z</dcterms:modified>
</cp:coreProperties>
</file>