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21"/>
  </p:notesMasterIdLst>
  <p:sldIdLst>
    <p:sldId id="394" r:id="rId6"/>
    <p:sldId id="395" r:id="rId7"/>
    <p:sldId id="485" r:id="rId8"/>
    <p:sldId id="424" r:id="rId9"/>
    <p:sldId id="486" r:id="rId10"/>
    <p:sldId id="487" r:id="rId11"/>
    <p:sldId id="498" r:id="rId12"/>
    <p:sldId id="488" r:id="rId13"/>
    <p:sldId id="500" r:id="rId14"/>
    <p:sldId id="493" r:id="rId15"/>
    <p:sldId id="499" r:id="rId16"/>
    <p:sldId id="492" r:id="rId17"/>
    <p:sldId id="494" r:id="rId18"/>
    <p:sldId id="501" r:id="rId19"/>
    <p:sldId id="504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38DC28-1804-4BC6-A85E-3E3A1154C766}">
          <p14:sldIdLst>
            <p14:sldId id="394"/>
            <p14:sldId id="395"/>
            <p14:sldId id="485"/>
            <p14:sldId id="424"/>
            <p14:sldId id="486"/>
            <p14:sldId id="487"/>
            <p14:sldId id="498"/>
            <p14:sldId id="488"/>
            <p14:sldId id="500"/>
            <p14:sldId id="493"/>
            <p14:sldId id="499"/>
            <p14:sldId id="492"/>
            <p14:sldId id="494"/>
            <p14:sldId id="501"/>
            <p14:sldId id="5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31"/>
    <a:srgbClr val="105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5" autoAdjust="0"/>
    <p:restoredTop sz="79529" autoAdjust="0"/>
  </p:normalViewPr>
  <p:slideViewPr>
    <p:cSldViewPr snapToGrid="0" snapToObjects="1">
      <p:cViewPr varScale="1">
        <p:scale>
          <a:sx n="115" d="100"/>
          <a:sy n="115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BD9D8-0487-4498-AFAD-9AE6B0274218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2FDC8D-6D82-402B-94B7-CA032A13492C}">
      <dgm:prSet phldrT="[Text]" custT="1"/>
      <dgm:spPr>
        <a:solidFill>
          <a:srgbClr val="105A25"/>
        </a:solidFill>
      </dgm:spPr>
      <dgm:t>
        <a:bodyPr/>
        <a:lstStyle/>
        <a:p>
          <a:pPr>
            <a:tabLst>
              <a:tab pos="3833813" algn="l"/>
            </a:tabLst>
          </a:pPr>
          <a:r>
            <a:rPr lang="en-US" sz="2400" b="1" dirty="0"/>
            <a:t>Hospital culture</a:t>
          </a:r>
          <a:endParaRPr lang="en-US" sz="1800" b="1" i="0" dirty="0">
            <a:latin typeface="+mj-lt"/>
          </a:endParaRPr>
        </a:p>
      </dgm:t>
    </dgm:pt>
    <dgm:pt modelId="{0A3EA6F5-9294-40B9-943E-BDD146B231AB}" type="parTrans" cxnId="{0B5F1EB0-51F2-4076-808E-BB0D7840B0DA}">
      <dgm:prSet/>
      <dgm:spPr/>
      <dgm:t>
        <a:bodyPr/>
        <a:lstStyle/>
        <a:p>
          <a:endParaRPr lang="en-US"/>
        </a:p>
      </dgm:t>
    </dgm:pt>
    <dgm:pt modelId="{0C53D3AC-2F3C-442D-9E56-1767E9A362C2}" type="sibTrans" cxnId="{0B5F1EB0-51F2-4076-808E-BB0D7840B0DA}">
      <dgm:prSet/>
      <dgm:spPr/>
      <dgm:t>
        <a:bodyPr/>
        <a:lstStyle/>
        <a:p>
          <a:endParaRPr lang="en-US"/>
        </a:p>
      </dgm:t>
    </dgm:pt>
    <dgm:pt modelId="{9DB89BD2-3928-40B8-85E3-264923839420}">
      <dgm:prSet phldrT="[Text]" custT="1"/>
      <dgm:spPr/>
      <dgm:t>
        <a:bodyPr/>
        <a:lstStyle/>
        <a:p>
          <a:pPr>
            <a:tabLst>
              <a:tab pos="3594100" algn="l"/>
            </a:tabLst>
          </a:pPr>
          <a:r>
            <a:rPr lang="en-US" sz="2400" b="1" dirty="0"/>
            <a:t>Mental health awareness</a:t>
          </a:r>
          <a:endParaRPr lang="en-US" sz="1800" b="0" i="0" dirty="0">
            <a:latin typeface="+mj-lt"/>
          </a:endParaRPr>
        </a:p>
      </dgm:t>
    </dgm:pt>
    <dgm:pt modelId="{88C5FC8B-DE3B-490B-8497-C0990A7B902F}" type="parTrans" cxnId="{8952A0E0-F50C-4A84-913C-85EC0F872102}">
      <dgm:prSet/>
      <dgm:spPr/>
      <dgm:t>
        <a:bodyPr/>
        <a:lstStyle/>
        <a:p>
          <a:endParaRPr lang="en-US"/>
        </a:p>
      </dgm:t>
    </dgm:pt>
    <dgm:pt modelId="{9B2B8EBE-7E52-4FED-85FF-84A670666AB9}" type="sibTrans" cxnId="{8952A0E0-F50C-4A84-913C-85EC0F872102}">
      <dgm:prSet/>
      <dgm:spPr/>
      <dgm:t>
        <a:bodyPr/>
        <a:lstStyle/>
        <a:p>
          <a:endParaRPr lang="en-US"/>
        </a:p>
      </dgm:t>
    </dgm:pt>
    <dgm:pt modelId="{D2E948F7-91B6-4080-A0E1-32563759FC87}">
      <dgm:prSet custT="1"/>
      <dgm:spPr/>
      <dgm:t>
        <a:bodyPr/>
        <a:lstStyle/>
        <a:p>
          <a:pPr>
            <a:tabLst>
              <a:tab pos="3833813" algn="l"/>
            </a:tabLst>
          </a:pPr>
          <a:r>
            <a:rPr lang="en-US" sz="2400" b="1" dirty="0"/>
            <a:t>Perceptions of safety</a:t>
          </a:r>
          <a:endParaRPr lang="en-US" sz="2800" b="0" dirty="0">
            <a:latin typeface="Calibri (Headings)"/>
          </a:endParaRPr>
        </a:p>
      </dgm:t>
    </dgm:pt>
    <dgm:pt modelId="{7E0CD8BA-806E-4FBC-9B4C-71DA44D16470}" type="parTrans" cxnId="{C4EA2783-BDB2-4EB5-BC13-818D8E632EFB}">
      <dgm:prSet/>
      <dgm:spPr/>
      <dgm:t>
        <a:bodyPr/>
        <a:lstStyle/>
        <a:p>
          <a:endParaRPr lang="en-US"/>
        </a:p>
      </dgm:t>
    </dgm:pt>
    <dgm:pt modelId="{FD76DA9A-A716-4958-B672-0DAC2F7048C1}" type="sibTrans" cxnId="{C4EA2783-BDB2-4EB5-BC13-818D8E632EFB}">
      <dgm:prSet/>
      <dgm:spPr/>
      <dgm:t>
        <a:bodyPr/>
        <a:lstStyle/>
        <a:p>
          <a:endParaRPr lang="en-US"/>
        </a:p>
      </dgm:t>
    </dgm:pt>
    <dgm:pt modelId="{178A45EA-3BF0-40E8-BD5D-7470F8782F06}" type="pres">
      <dgm:prSet presAssocID="{4EEBD9D8-0487-4498-AFAD-9AE6B0274218}" presName="linearFlow" presStyleCnt="0">
        <dgm:presLayoutVars>
          <dgm:dir/>
          <dgm:resizeHandles val="exact"/>
        </dgm:presLayoutVars>
      </dgm:prSet>
      <dgm:spPr/>
    </dgm:pt>
    <dgm:pt modelId="{8A567AED-8853-4468-B4A6-16A0975A85F3}" type="pres">
      <dgm:prSet presAssocID="{052FDC8D-6D82-402B-94B7-CA032A13492C}" presName="composite" presStyleCnt="0"/>
      <dgm:spPr/>
    </dgm:pt>
    <dgm:pt modelId="{0F1DDFC1-7B5B-480D-981B-CE87B2A06043}" type="pres">
      <dgm:prSet presAssocID="{052FDC8D-6D82-402B-94B7-CA032A13492C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9050">
          <a:solidFill>
            <a:srgbClr val="105A25"/>
          </a:solidFill>
        </a:ln>
      </dgm:spPr>
    </dgm:pt>
    <dgm:pt modelId="{8D1E576F-B555-41C1-8622-AA34C445F028}" type="pres">
      <dgm:prSet presAssocID="{052FDC8D-6D82-402B-94B7-CA032A13492C}" presName="txShp" presStyleLbl="node1" presStyleIdx="0" presStyleCnt="3" custLinFactNeighborY="-134">
        <dgm:presLayoutVars>
          <dgm:bulletEnabled val="1"/>
        </dgm:presLayoutVars>
      </dgm:prSet>
      <dgm:spPr/>
    </dgm:pt>
    <dgm:pt modelId="{2FFA6E64-D7BF-4B6E-8807-69DAAE5F3D9E}" type="pres">
      <dgm:prSet presAssocID="{0C53D3AC-2F3C-442D-9E56-1767E9A362C2}" presName="spacing" presStyleCnt="0"/>
      <dgm:spPr/>
    </dgm:pt>
    <dgm:pt modelId="{36998B46-6D72-4DA6-AF9E-1C427AC391B6}" type="pres">
      <dgm:prSet presAssocID="{9DB89BD2-3928-40B8-85E3-264923839420}" presName="composite" presStyleCnt="0"/>
      <dgm:spPr/>
    </dgm:pt>
    <dgm:pt modelId="{713D9C26-F3F0-4928-BD5B-8E9EDC1B436D}" type="pres">
      <dgm:prSet presAssocID="{9DB89BD2-3928-40B8-85E3-264923839420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30F63D2B-2713-435E-BC5D-5BA927BCD128}" type="pres">
      <dgm:prSet presAssocID="{9DB89BD2-3928-40B8-85E3-264923839420}" presName="txShp" presStyleLbl="node1" presStyleIdx="1" presStyleCnt="3">
        <dgm:presLayoutVars>
          <dgm:bulletEnabled val="1"/>
        </dgm:presLayoutVars>
      </dgm:prSet>
      <dgm:spPr/>
    </dgm:pt>
    <dgm:pt modelId="{1922FF35-DE31-4140-A619-E707C215A614}" type="pres">
      <dgm:prSet presAssocID="{9B2B8EBE-7E52-4FED-85FF-84A670666AB9}" presName="spacing" presStyleCnt="0"/>
      <dgm:spPr/>
    </dgm:pt>
    <dgm:pt modelId="{0549E74F-7FA0-412E-93EE-DDFE14869B43}" type="pres">
      <dgm:prSet presAssocID="{D2E948F7-91B6-4080-A0E1-32563759FC87}" presName="composite" presStyleCnt="0"/>
      <dgm:spPr/>
    </dgm:pt>
    <dgm:pt modelId="{1EE65035-D0BE-40E6-9F2F-76181A397B8F}" type="pres">
      <dgm:prSet presAssocID="{D2E948F7-91B6-4080-A0E1-32563759FC87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E4C92BCA-8AF0-495B-9691-4698940D54BB}" type="pres">
      <dgm:prSet presAssocID="{D2E948F7-91B6-4080-A0E1-32563759FC87}" presName="txShp" presStyleLbl="node1" presStyleIdx="2" presStyleCnt="3">
        <dgm:presLayoutVars>
          <dgm:bulletEnabled val="1"/>
        </dgm:presLayoutVars>
      </dgm:prSet>
      <dgm:spPr/>
    </dgm:pt>
  </dgm:ptLst>
  <dgm:cxnLst>
    <dgm:cxn modelId="{C4AAAB1F-2F67-4F5A-9572-DFFEA633E008}" type="presOf" srcId="{D2E948F7-91B6-4080-A0E1-32563759FC87}" destId="{E4C92BCA-8AF0-495B-9691-4698940D54BB}" srcOrd="0" destOrd="0" presId="urn:microsoft.com/office/officeart/2005/8/layout/vList3"/>
    <dgm:cxn modelId="{3D09DD60-EF21-44BF-87A8-C9F07293746B}" type="presOf" srcId="{4EEBD9D8-0487-4498-AFAD-9AE6B0274218}" destId="{178A45EA-3BF0-40E8-BD5D-7470F8782F06}" srcOrd="0" destOrd="0" presId="urn:microsoft.com/office/officeart/2005/8/layout/vList3"/>
    <dgm:cxn modelId="{FB890256-5ED1-4BAF-B0A1-4BD83CBC17B1}" type="presOf" srcId="{9DB89BD2-3928-40B8-85E3-264923839420}" destId="{30F63D2B-2713-435E-BC5D-5BA927BCD128}" srcOrd="0" destOrd="0" presId="urn:microsoft.com/office/officeart/2005/8/layout/vList3"/>
    <dgm:cxn modelId="{C4EA2783-BDB2-4EB5-BC13-818D8E632EFB}" srcId="{4EEBD9D8-0487-4498-AFAD-9AE6B0274218}" destId="{D2E948F7-91B6-4080-A0E1-32563759FC87}" srcOrd="2" destOrd="0" parTransId="{7E0CD8BA-806E-4FBC-9B4C-71DA44D16470}" sibTransId="{FD76DA9A-A716-4958-B672-0DAC2F7048C1}"/>
    <dgm:cxn modelId="{0B5F1EB0-51F2-4076-808E-BB0D7840B0DA}" srcId="{4EEBD9D8-0487-4498-AFAD-9AE6B0274218}" destId="{052FDC8D-6D82-402B-94B7-CA032A13492C}" srcOrd="0" destOrd="0" parTransId="{0A3EA6F5-9294-40B9-943E-BDD146B231AB}" sibTransId="{0C53D3AC-2F3C-442D-9E56-1767E9A362C2}"/>
    <dgm:cxn modelId="{8952A0E0-F50C-4A84-913C-85EC0F872102}" srcId="{4EEBD9D8-0487-4498-AFAD-9AE6B0274218}" destId="{9DB89BD2-3928-40B8-85E3-264923839420}" srcOrd="1" destOrd="0" parTransId="{88C5FC8B-DE3B-490B-8497-C0990A7B902F}" sibTransId="{9B2B8EBE-7E52-4FED-85FF-84A670666AB9}"/>
    <dgm:cxn modelId="{1F3CAFE1-8965-4C79-8B12-70ABE8E15E71}" type="presOf" srcId="{052FDC8D-6D82-402B-94B7-CA032A13492C}" destId="{8D1E576F-B555-41C1-8622-AA34C445F028}" srcOrd="0" destOrd="0" presId="urn:microsoft.com/office/officeart/2005/8/layout/vList3"/>
    <dgm:cxn modelId="{BF03D54F-6F72-4331-920E-2FD66693ED0A}" type="presParOf" srcId="{178A45EA-3BF0-40E8-BD5D-7470F8782F06}" destId="{8A567AED-8853-4468-B4A6-16A0975A85F3}" srcOrd="0" destOrd="0" presId="urn:microsoft.com/office/officeart/2005/8/layout/vList3"/>
    <dgm:cxn modelId="{5B5A6B51-F225-418E-B082-1539D270A32D}" type="presParOf" srcId="{8A567AED-8853-4468-B4A6-16A0975A85F3}" destId="{0F1DDFC1-7B5B-480D-981B-CE87B2A06043}" srcOrd="0" destOrd="0" presId="urn:microsoft.com/office/officeart/2005/8/layout/vList3"/>
    <dgm:cxn modelId="{FF05EAFD-EA8D-4BC5-903B-E9FDF7BA445F}" type="presParOf" srcId="{8A567AED-8853-4468-B4A6-16A0975A85F3}" destId="{8D1E576F-B555-41C1-8622-AA34C445F028}" srcOrd="1" destOrd="0" presId="urn:microsoft.com/office/officeart/2005/8/layout/vList3"/>
    <dgm:cxn modelId="{ECFA7559-B629-4B1D-A7F0-FE11EC987E1C}" type="presParOf" srcId="{178A45EA-3BF0-40E8-BD5D-7470F8782F06}" destId="{2FFA6E64-D7BF-4B6E-8807-69DAAE5F3D9E}" srcOrd="1" destOrd="0" presId="urn:microsoft.com/office/officeart/2005/8/layout/vList3"/>
    <dgm:cxn modelId="{22407CF2-EAF1-4009-99A6-2E563C63EB4E}" type="presParOf" srcId="{178A45EA-3BF0-40E8-BD5D-7470F8782F06}" destId="{36998B46-6D72-4DA6-AF9E-1C427AC391B6}" srcOrd="2" destOrd="0" presId="urn:microsoft.com/office/officeart/2005/8/layout/vList3"/>
    <dgm:cxn modelId="{1B59E205-DF2C-4099-9DB4-3573D6165C72}" type="presParOf" srcId="{36998B46-6D72-4DA6-AF9E-1C427AC391B6}" destId="{713D9C26-F3F0-4928-BD5B-8E9EDC1B436D}" srcOrd="0" destOrd="0" presId="urn:microsoft.com/office/officeart/2005/8/layout/vList3"/>
    <dgm:cxn modelId="{7DC3716A-5C0E-4F9D-A58C-D55245507049}" type="presParOf" srcId="{36998B46-6D72-4DA6-AF9E-1C427AC391B6}" destId="{30F63D2B-2713-435E-BC5D-5BA927BCD128}" srcOrd="1" destOrd="0" presId="urn:microsoft.com/office/officeart/2005/8/layout/vList3"/>
    <dgm:cxn modelId="{BA4DEF27-AEE9-4D54-853F-72E8F75B7B63}" type="presParOf" srcId="{178A45EA-3BF0-40E8-BD5D-7470F8782F06}" destId="{1922FF35-DE31-4140-A619-E707C215A614}" srcOrd="3" destOrd="0" presId="urn:microsoft.com/office/officeart/2005/8/layout/vList3"/>
    <dgm:cxn modelId="{4DBC923B-E9BC-418C-AB1E-2A458F978DDB}" type="presParOf" srcId="{178A45EA-3BF0-40E8-BD5D-7470F8782F06}" destId="{0549E74F-7FA0-412E-93EE-DDFE14869B43}" srcOrd="4" destOrd="0" presId="urn:microsoft.com/office/officeart/2005/8/layout/vList3"/>
    <dgm:cxn modelId="{F358740B-01B4-4ACD-8E2C-C62DC4F24B6E}" type="presParOf" srcId="{0549E74F-7FA0-412E-93EE-DDFE14869B43}" destId="{1EE65035-D0BE-40E6-9F2F-76181A397B8F}" srcOrd="0" destOrd="0" presId="urn:microsoft.com/office/officeart/2005/8/layout/vList3"/>
    <dgm:cxn modelId="{062464C0-E752-4531-9AAE-137FE09D6626}" type="presParOf" srcId="{0549E74F-7FA0-412E-93EE-DDFE14869B43}" destId="{E4C92BCA-8AF0-495B-9691-4698940D54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BD9D8-0487-4498-AFAD-9AE6B0274218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2FDC8D-6D82-402B-94B7-CA032A13492C}">
      <dgm:prSet phldrT="[Text]" custT="1"/>
      <dgm:spPr/>
      <dgm:t>
        <a:bodyPr/>
        <a:lstStyle/>
        <a:p>
          <a:pPr>
            <a:tabLst>
              <a:tab pos="3833813" algn="l"/>
            </a:tabLst>
          </a:pPr>
          <a:r>
            <a:rPr lang="en-US" sz="2400" b="1" dirty="0"/>
            <a:t>Hospital culture</a:t>
          </a:r>
          <a:endParaRPr lang="en-US" sz="1800" b="1" i="0" dirty="0">
            <a:latin typeface="+mj-lt"/>
          </a:endParaRPr>
        </a:p>
      </dgm:t>
    </dgm:pt>
    <dgm:pt modelId="{0A3EA6F5-9294-40B9-943E-BDD146B231AB}" type="parTrans" cxnId="{0B5F1EB0-51F2-4076-808E-BB0D7840B0DA}">
      <dgm:prSet/>
      <dgm:spPr/>
      <dgm:t>
        <a:bodyPr/>
        <a:lstStyle/>
        <a:p>
          <a:endParaRPr lang="en-US"/>
        </a:p>
      </dgm:t>
    </dgm:pt>
    <dgm:pt modelId="{0C53D3AC-2F3C-442D-9E56-1767E9A362C2}" type="sibTrans" cxnId="{0B5F1EB0-51F2-4076-808E-BB0D7840B0DA}">
      <dgm:prSet/>
      <dgm:spPr/>
      <dgm:t>
        <a:bodyPr/>
        <a:lstStyle/>
        <a:p>
          <a:endParaRPr lang="en-US"/>
        </a:p>
      </dgm:t>
    </dgm:pt>
    <dgm:pt modelId="{9DB89BD2-3928-40B8-85E3-264923839420}">
      <dgm:prSet phldrT="[Text]" custT="1"/>
      <dgm:spPr>
        <a:solidFill>
          <a:srgbClr val="105A25"/>
        </a:solidFill>
      </dgm:spPr>
      <dgm:t>
        <a:bodyPr/>
        <a:lstStyle/>
        <a:p>
          <a:pPr>
            <a:tabLst>
              <a:tab pos="3594100" algn="l"/>
            </a:tabLst>
          </a:pPr>
          <a:r>
            <a:rPr lang="en-US" sz="2400" b="1" dirty="0"/>
            <a:t>Mental health awareness</a:t>
          </a:r>
          <a:endParaRPr lang="en-US" sz="1800" b="0" i="0" dirty="0">
            <a:latin typeface="+mj-lt"/>
          </a:endParaRPr>
        </a:p>
      </dgm:t>
    </dgm:pt>
    <dgm:pt modelId="{88C5FC8B-DE3B-490B-8497-C0990A7B902F}" type="parTrans" cxnId="{8952A0E0-F50C-4A84-913C-85EC0F872102}">
      <dgm:prSet/>
      <dgm:spPr/>
      <dgm:t>
        <a:bodyPr/>
        <a:lstStyle/>
        <a:p>
          <a:endParaRPr lang="en-US"/>
        </a:p>
      </dgm:t>
    </dgm:pt>
    <dgm:pt modelId="{9B2B8EBE-7E52-4FED-85FF-84A670666AB9}" type="sibTrans" cxnId="{8952A0E0-F50C-4A84-913C-85EC0F872102}">
      <dgm:prSet/>
      <dgm:spPr/>
      <dgm:t>
        <a:bodyPr/>
        <a:lstStyle/>
        <a:p>
          <a:endParaRPr lang="en-US"/>
        </a:p>
      </dgm:t>
    </dgm:pt>
    <dgm:pt modelId="{D2E948F7-91B6-4080-A0E1-32563759FC87}">
      <dgm:prSet custT="1"/>
      <dgm:spPr/>
      <dgm:t>
        <a:bodyPr/>
        <a:lstStyle/>
        <a:p>
          <a:pPr>
            <a:tabLst>
              <a:tab pos="3833813" algn="l"/>
            </a:tabLst>
          </a:pPr>
          <a:r>
            <a:rPr lang="en-US" sz="2400" b="1" dirty="0"/>
            <a:t>Perceptions of safety</a:t>
          </a:r>
          <a:endParaRPr lang="en-US" sz="2800" b="0" dirty="0">
            <a:latin typeface="Calibri (Headings)"/>
          </a:endParaRPr>
        </a:p>
      </dgm:t>
    </dgm:pt>
    <dgm:pt modelId="{7E0CD8BA-806E-4FBC-9B4C-71DA44D16470}" type="parTrans" cxnId="{C4EA2783-BDB2-4EB5-BC13-818D8E632EFB}">
      <dgm:prSet/>
      <dgm:spPr/>
      <dgm:t>
        <a:bodyPr/>
        <a:lstStyle/>
        <a:p>
          <a:endParaRPr lang="en-US"/>
        </a:p>
      </dgm:t>
    </dgm:pt>
    <dgm:pt modelId="{FD76DA9A-A716-4958-B672-0DAC2F7048C1}" type="sibTrans" cxnId="{C4EA2783-BDB2-4EB5-BC13-818D8E632EFB}">
      <dgm:prSet/>
      <dgm:spPr/>
      <dgm:t>
        <a:bodyPr/>
        <a:lstStyle/>
        <a:p>
          <a:endParaRPr lang="en-US"/>
        </a:p>
      </dgm:t>
    </dgm:pt>
    <dgm:pt modelId="{178A45EA-3BF0-40E8-BD5D-7470F8782F06}" type="pres">
      <dgm:prSet presAssocID="{4EEBD9D8-0487-4498-AFAD-9AE6B0274218}" presName="linearFlow" presStyleCnt="0">
        <dgm:presLayoutVars>
          <dgm:dir/>
          <dgm:resizeHandles val="exact"/>
        </dgm:presLayoutVars>
      </dgm:prSet>
      <dgm:spPr/>
    </dgm:pt>
    <dgm:pt modelId="{8A567AED-8853-4468-B4A6-16A0975A85F3}" type="pres">
      <dgm:prSet presAssocID="{052FDC8D-6D82-402B-94B7-CA032A13492C}" presName="composite" presStyleCnt="0"/>
      <dgm:spPr/>
    </dgm:pt>
    <dgm:pt modelId="{0F1DDFC1-7B5B-480D-981B-CE87B2A06043}" type="pres">
      <dgm:prSet presAssocID="{052FDC8D-6D82-402B-94B7-CA032A13492C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9050">
          <a:solidFill>
            <a:srgbClr val="105A25"/>
          </a:solidFill>
        </a:ln>
      </dgm:spPr>
    </dgm:pt>
    <dgm:pt modelId="{8D1E576F-B555-41C1-8622-AA34C445F028}" type="pres">
      <dgm:prSet presAssocID="{052FDC8D-6D82-402B-94B7-CA032A13492C}" presName="txShp" presStyleLbl="node1" presStyleIdx="0" presStyleCnt="3">
        <dgm:presLayoutVars>
          <dgm:bulletEnabled val="1"/>
        </dgm:presLayoutVars>
      </dgm:prSet>
      <dgm:spPr/>
    </dgm:pt>
    <dgm:pt modelId="{2FFA6E64-D7BF-4B6E-8807-69DAAE5F3D9E}" type="pres">
      <dgm:prSet presAssocID="{0C53D3AC-2F3C-442D-9E56-1767E9A362C2}" presName="spacing" presStyleCnt="0"/>
      <dgm:spPr/>
    </dgm:pt>
    <dgm:pt modelId="{36998B46-6D72-4DA6-AF9E-1C427AC391B6}" type="pres">
      <dgm:prSet presAssocID="{9DB89BD2-3928-40B8-85E3-264923839420}" presName="composite" presStyleCnt="0"/>
      <dgm:spPr/>
    </dgm:pt>
    <dgm:pt modelId="{713D9C26-F3F0-4928-BD5B-8E9EDC1B436D}" type="pres">
      <dgm:prSet presAssocID="{9DB89BD2-3928-40B8-85E3-264923839420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30F63D2B-2713-435E-BC5D-5BA927BCD128}" type="pres">
      <dgm:prSet presAssocID="{9DB89BD2-3928-40B8-85E3-264923839420}" presName="txShp" presStyleLbl="node1" presStyleIdx="1" presStyleCnt="3">
        <dgm:presLayoutVars>
          <dgm:bulletEnabled val="1"/>
        </dgm:presLayoutVars>
      </dgm:prSet>
      <dgm:spPr/>
    </dgm:pt>
    <dgm:pt modelId="{1922FF35-DE31-4140-A619-E707C215A614}" type="pres">
      <dgm:prSet presAssocID="{9B2B8EBE-7E52-4FED-85FF-84A670666AB9}" presName="spacing" presStyleCnt="0"/>
      <dgm:spPr/>
    </dgm:pt>
    <dgm:pt modelId="{0549E74F-7FA0-412E-93EE-DDFE14869B43}" type="pres">
      <dgm:prSet presAssocID="{D2E948F7-91B6-4080-A0E1-32563759FC87}" presName="composite" presStyleCnt="0"/>
      <dgm:spPr/>
    </dgm:pt>
    <dgm:pt modelId="{1EE65035-D0BE-40E6-9F2F-76181A397B8F}" type="pres">
      <dgm:prSet presAssocID="{D2E948F7-91B6-4080-A0E1-32563759FC87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E4C92BCA-8AF0-495B-9691-4698940D54BB}" type="pres">
      <dgm:prSet presAssocID="{D2E948F7-91B6-4080-A0E1-32563759FC87}" presName="txShp" presStyleLbl="node1" presStyleIdx="2" presStyleCnt="3">
        <dgm:presLayoutVars>
          <dgm:bulletEnabled val="1"/>
        </dgm:presLayoutVars>
      </dgm:prSet>
      <dgm:spPr/>
    </dgm:pt>
  </dgm:ptLst>
  <dgm:cxnLst>
    <dgm:cxn modelId="{C4AAAB1F-2F67-4F5A-9572-DFFEA633E008}" type="presOf" srcId="{D2E948F7-91B6-4080-A0E1-32563759FC87}" destId="{E4C92BCA-8AF0-495B-9691-4698940D54BB}" srcOrd="0" destOrd="0" presId="urn:microsoft.com/office/officeart/2005/8/layout/vList3"/>
    <dgm:cxn modelId="{3D09DD60-EF21-44BF-87A8-C9F07293746B}" type="presOf" srcId="{4EEBD9D8-0487-4498-AFAD-9AE6B0274218}" destId="{178A45EA-3BF0-40E8-BD5D-7470F8782F06}" srcOrd="0" destOrd="0" presId="urn:microsoft.com/office/officeart/2005/8/layout/vList3"/>
    <dgm:cxn modelId="{FB890256-5ED1-4BAF-B0A1-4BD83CBC17B1}" type="presOf" srcId="{9DB89BD2-3928-40B8-85E3-264923839420}" destId="{30F63D2B-2713-435E-BC5D-5BA927BCD128}" srcOrd="0" destOrd="0" presId="urn:microsoft.com/office/officeart/2005/8/layout/vList3"/>
    <dgm:cxn modelId="{C4EA2783-BDB2-4EB5-BC13-818D8E632EFB}" srcId="{4EEBD9D8-0487-4498-AFAD-9AE6B0274218}" destId="{D2E948F7-91B6-4080-A0E1-32563759FC87}" srcOrd="2" destOrd="0" parTransId="{7E0CD8BA-806E-4FBC-9B4C-71DA44D16470}" sibTransId="{FD76DA9A-A716-4958-B672-0DAC2F7048C1}"/>
    <dgm:cxn modelId="{0B5F1EB0-51F2-4076-808E-BB0D7840B0DA}" srcId="{4EEBD9D8-0487-4498-AFAD-9AE6B0274218}" destId="{052FDC8D-6D82-402B-94B7-CA032A13492C}" srcOrd="0" destOrd="0" parTransId="{0A3EA6F5-9294-40B9-943E-BDD146B231AB}" sibTransId="{0C53D3AC-2F3C-442D-9E56-1767E9A362C2}"/>
    <dgm:cxn modelId="{8952A0E0-F50C-4A84-913C-85EC0F872102}" srcId="{4EEBD9D8-0487-4498-AFAD-9AE6B0274218}" destId="{9DB89BD2-3928-40B8-85E3-264923839420}" srcOrd="1" destOrd="0" parTransId="{88C5FC8B-DE3B-490B-8497-C0990A7B902F}" sibTransId="{9B2B8EBE-7E52-4FED-85FF-84A670666AB9}"/>
    <dgm:cxn modelId="{1F3CAFE1-8965-4C79-8B12-70ABE8E15E71}" type="presOf" srcId="{052FDC8D-6D82-402B-94B7-CA032A13492C}" destId="{8D1E576F-B555-41C1-8622-AA34C445F028}" srcOrd="0" destOrd="0" presId="urn:microsoft.com/office/officeart/2005/8/layout/vList3"/>
    <dgm:cxn modelId="{BF03D54F-6F72-4331-920E-2FD66693ED0A}" type="presParOf" srcId="{178A45EA-3BF0-40E8-BD5D-7470F8782F06}" destId="{8A567AED-8853-4468-B4A6-16A0975A85F3}" srcOrd="0" destOrd="0" presId="urn:microsoft.com/office/officeart/2005/8/layout/vList3"/>
    <dgm:cxn modelId="{5B5A6B51-F225-418E-B082-1539D270A32D}" type="presParOf" srcId="{8A567AED-8853-4468-B4A6-16A0975A85F3}" destId="{0F1DDFC1-7B5B-480D-981B-CE87B2A06043}" srcOrd="0" destOrd="0" presId="urn:microsoft.com/office/officeart/2005/8/layout/vList3"/>
    <dgm:cxn modelId="{FF05EAFD-EA8D-4BC5-903B-E9FDF7BA445F}" type="presParOf" srcId="{8A567AED-8853-4468-B4A6-16A0975A85F3}" destId="{8D1E576F-B555-41C1-8622-AA34C445F028}" srcOrd="1" destOrd="0" presId="urn:microsoft.com/office/officeart/2005/8/layout/vList3"/>
    <dgm:cxn modelId="{ECFA7559-B629-4B1D-A7F0-FE11EC987E1C}" type="presParOf" srcId="{178A45EA-3BF0-40E8-BD5D-7470F8782F06}" destId="{2FFA6E64-D7BF-4B6E-8807-69DAAE5F3D9E}" srcOrd="1" destOrd="0" presId="urn:microsoft.com/office/officeart/2005/8/layout/vList3"/>
    <dgm:cxn modelId="{22407CF2-EAF1-4009-99A6-2E563C63EB4E}" type="presParOf" srcId="{178A45EA-3BF0-40E8-BD5D-7470F8782F06}" destId="{36998B46-6D72-4DA6-AF9E-1C427AC391B6}" srcOrd="2" destOrd="0" presId="urn:microsoft.com/office/officeart/2005/8/layout/vList3"/>
    <dgm:cxn modelId="{1B59E205-DF2C-4099-9DB4-3573D6165C72}" type="presParOf" srcId="{36998B46-6D72-4DA6-AF9E-1C427AC391B6}" destId="{713D9C26-F3F0-4928-BD5B-8E9EDC1B436D}" srcOrd="0" destOrd="0" presId="urn:microsoft.com/office/officeart/2005/8/layout/vList3"/>
    <dgm:cxn modelId="{7DC3716A-5C0E-4F9D-A58C-D55245507049}" type="presParOf" srcId="{36998B46-6D72-4DA6-AF9E-1C427AC391B6}" destId="{30F63D2B-2713-435E-BC5D-5BA927BCD128}" srcOrd="1" destOrd="0" presId="urn:microsoft.com/office/officeart/2005/8/layout/vList3"/>
    <dgm:cxn modelId="{BA4DEF27-AEE9-4D54-853F-72E8F75B7B63}" type="presParOf" srcId="{178A45EA-3BF0-40E8-BD5D-7470F8782F06}" destId="{1922FF35-DE31-4140-A619-E707C215A614}" srcOrd="3" destOrd="0" presId="urn:microsoft.com/office/officeart/2005/8/layout/vList3"/>
    <dgm:cxn modelId="{4DBC923B-E9BC-418C-AB1E-2A458F978DDB}" type="presParOf" srcId="{178A45EA-3BF0-40E8-BD5D-7470F8782F06}" destId="{0549E74F-7FA0-412E-93EE-DDFE14869B43}" srcOrd="4" destOrd="0" presId="urn:microsoft.com/office/officeart/2005/8/layout/vList3"/>
    <dgm:cxn modelId="{F358740B-01B4-4ACD-8E2C-C62DC4F24B6E}" type="presParOf" srcId="{0549E74F-7FA0-412E-93EE-DDFE14869B43}" destId="{1EE65035-D0BE-40E6-9F2F-76181A397B8F}" srcOrd="0" destOrd="0" presId="urn:microsoft.com/office/officeart/2005/8/layout/vList3"/>
    <dgm:cxn modelId="{062464C0-E752-4531-9AAE-137FE09D6626}" type="presParOf" srcId="{0549E74F-7FA0-412E-93EE-DDFE14869B43}" destId="{E4C92BCA-8AF0-495B-9691-4698940D54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BD9D8-0487-4498-AFAD-9AE6B0274218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2FDC8D-6D82-402B-94B7-CA032A13492C}">
      <dgm:prSet phldrT="[Text]" custT="1"/>
      <dgm:spPr/>
      <dgm:t>
        <a:bodyPr/>
        <a:lstStyle/>
        <a:p>
          <a:pPr>
            <a:tabLst>
              <a:tab pos="3833813" algn="l"/>
            </a:tabLst>
          </a:pPr>
          <a:r>
            <a:rPr lang="en-US" sz="2400" b="1" dirty="0"/>
            <a:t>Hospital culture</a:t>
          </a:r>
          <a:endParaRPr lang="en-US" sz="1800" b="1" i="0" dirty="0">
            <a:latin typeface="+mj-lt"/>
          </a:endParaRPr>
        </a:p>
      </dgm:t>
    </dgm:pt>
    <dgm:pt modelId="{0A3EA6F5-9294-40B9-943E-BDD146B231AB}" type="parTrans" cxnId="{0B5F1EB0-51F2-4076-808E-BB0D7840B0DA}">
      <dgm:prSet/>
      <dgm:spPr/>
      <dgm:t>
        <a:bodyPr/>
        <a:lstStyle/>
        <a:p>
          <a:endParaRPr lang="en-US"/>
        </a:p>
      </dgm:t>
    </dgm:pt>
    <dgm:pt modelId="{0C53D3AC-2F3C-442D-9E56-1767E9A362C2}" type="sibTrans" cxnId="{0B5F1EB0-51F2-4076-808E-BB0D7840B0DA}">
      <dgm:prSet/>
      <dgm:spPr/>
      <dgm:t>
        <a:bodyPr/>
        <a:lstStyle/>
        <a:p>
          <a:endParaRPr lang="en-US"/>
        </a:p>
      </dgm:t>
    </dgm:pt>
    <dgm:pt modelId="{9DB89BD2-3928-40B8-85E3-264923839420}">
      <dgm:prSet phldrT="[Text]" custT="1"/>
      <dgm:spPr/>
      <dgm:t>
        <a:bodyPr/>
        <a:lstStyle/>
        <a:p>
          <a:pPr>
            <a:tabLst>
              <a:tab pos="3594100" algn="l"/>
            </a:tabLst>
          </a:pPr>
          <a:r>
            <a:rPr lang="en-US" sz="2400" b="1" dirty="0"/>
            <a:t>Mental health awareness</a:t>
          </a:r>
          <a:endParaRPr lang="en-US" sz="1800" b="0" i="0" dirty="0">
            <a:latin typeface="+mj-lt"/>
          </a:endParaRPr>
        </a:p>
      </dgm:t>
    </dgm:pt>
    <dgm:pt modelId="{88C5FC8B-DE3B-490B-8497-C0990A7B902F}" type="parTrans" cxnId="{8952A0E0-F50C-4A84-913C-85EC0F872102}">
      <dgm:prSet/>
      <dgm:spPr/>
      <dgm:t>
        <a:bodyPr/>
        <a:lstStyle/>
        <a:p>
          <a:endParaRPr lang="en-US"/>
        </a:p>
      </dgm:t>
    </dgm:pt>
    <dgm:pt modelId="{9B2B8EBE-7E52-4FED-85FF-84A670666AB9}" type="sibTrans" cxnId="{8952A0E0-F50C-4A84-913C-85EC0F872102}">
      <dgm:prSet/>
      <dgm:spPr/>
      <dgm:t>
        <a:bodyPr/>
        <a:lstStyle/>
        <a:p>
          <a:endParaRPr lang="en-US"/>
        </a:p>
      </dgm:t>
    </dgm:pt>
    <dgm:pt modelId="{D2E948F7-91B6-4080-A0E1-32563759FC87}">
      <dgm:prSet custT="1"/>
      <dgm:spPr>
        <a:solidFill>
          <a:srgbClr val="105A25"/>
        </a:solidFill>
      </dgm:spPr>
      <dgm:t>
        <a:bodyPr/>
        <a:lstStyle/>
        <a:p>
          <a:pPr>
            <a:tabLst>
              <a:tab pos="3833813" algn="l"/>
            </a:tabLst>
          </a:pPr>
          <a:r>
            <a:rPr lang="en-US" sz="2400" b="1" dirty="0"/>
            <a:t>Perceptions of safety</a:t>
          </a:r>
          <a:endParaRPr lang="en-US" sz="2800" b="0" dirty="0">
            <a:latin typeface="Calibri (Headings)"/>
          </a:endParaRPr>
        </a:p>
      </dgm:t>
    </dgm:pt>
    <dgm:pt modelId="{7E0CD8BA-806E-4FBC-9B4C-71DA44D16470}" type="parTrans" cxnId="{C4EA2783-BDB2-4EB5-BC13-818D8E632EFB}">
      <dgm:prSet/>
      <dgm:spPr/>
      <dgm:t>
        <a:bodyPr/>
        <a:lstStyle/>
        <a:p>
          <a:endParaRPr lang="en-US"/>
        </a:p>
      </dgm:t>
    </dgm:pt>
    <dgm:pt modelId="{FD76DA9A-A716-4958-B672-0DAC2F7048C1}" type="sibTrans" cxnId="{C4EA2783-BDB2-4EB5-BC13-818D8E632EFB}">
      <dgm:prSet/>
      <dgm:spPr/>
      <dgm:t>
        <a:bodyPr/>
        <a:lstStyle/>
        <a:p>
          <a:endParaRPr lang="en-US"/>
        </a:p>
      </dgm:t>
    </dgm:pt>
    <dgm:pt modelId="{178A45EA-3BF0-40E8-BD5D-7470F8782F06}" type="pres">
      <dgm:prSet presAssocID="{4EEBD9D8-0487-4498-AFAD-9AE6B0274218}" presName="linearFlow" presStyleCnt="0">
        <dgm:presLayoutVars>
          <dgm:dir/>
          <dgm:resizeHandles val="exact"/>
        </dgm:presLayoutVars>
      </dgm:prSet>
      <dgm:spPr/>
    </dgm:pt>
    <dgm:pt modelId="{8A567AED-8853-4468-B4A6-16A0975A85F3}" type="pres">
      <dgm:prSet presAssocID="{052FDC8D-6D82-402B-94B7-CA032A13492C}" presName="composite" presStyleCnt="0"/>
      <dgm:spPr/>
    </dgm:pt>
    <dgm:pt modelId="{0F1DDFC1-7B5B-480D-981B-CE87B2A06043}" type="pres">
      <dgm:prSet presAssocID="{052FDC8D-6D82-402B-94B7-CA032A13492C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9050">
          <a:solidFill>
            <a:srgbClr val="105A25"/>
          </a:solidFill>
        </a:ln>
      </dgm:spPr>
    </dgm:pt>
    <dgm:pt modelId="{8D1E576F-B555-41C1-8622-AA34C445F028}" type="pres">
      <dgm:prSet presAssocID="{052FDC8D-6D82-402B-94B7-CA032A13492C}" presName="txShp" presStyleLbl="node1" presStyleIdx="0" presStyleCnt="3">
        <dgm:presLayoutVars>
          <dgm:bulletEnabled val="1"/>
        </dgm:presLayoutVars>
      </dgm:prSet>
      <dgm:spPr/>
    </dgm:pt>
    <dgm:pt modelId="{2FFA6E64-D7BF-4B6E-8807-69DAAE5F3D9E}" type="pres">
      <dgm:prSet presAssocID="{0C53D3AC-2F3C-442D-9E56-1767E9A362C2}" presName="spacing" presStyleCnt="0"/>
      <dgm:spPr/>
    </dgm:pt>
    <dgm:pt modelId="{36998B46-6D72-4DA6-AF9E-1C427AC391B6}" type="pres">
      <dgm:prSet presAssocID="{9DB89BD2-3928-40B8-85E3-264923839420}" presName="composite" presStyleCnt="0"/>
      <dgm:spPr/>
    </dgm:pt>
    <dgm:pt modelId="{713D9C26-F3F0-4928-BD5B-8E9EDC1B436D}" type="pres">
      <dgm:prSet presAssocID="{9DB89BD2-3928-40B8-85E3-264923839420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30F63D2B-2713-435E-BC5D-5BA927BCD128}" type="pres">
      <dgm:prSet presAssocID="{9DB89BD2-3928-40B8-85E3-264923839420}" presName="txShp" presStyleLbl="node1" presStyleIdx="1" presStyleCnt="3">
        <dgm:presLayoutVars>
          <dgm:bulletEnabled val="1"/>
        </dgm:presLayoutVars>
      </dgm:prSet>
      <dgm:spPr/>
    </dgm:pt>
    <dgm:pt modelId="{1922FF35-DE31-4140-A619-E707C215A614}" type="pres">
      <dgm:prSet presAssocID="{9B2B8EBE-7E52-4FED-85FF-84A670666AB9}" presName="spacing" presStyleCnt="0"/>
      <dgm:spPr/>
    </dgm:pt>
    <dgm:pt modelId="{0549E74F-7FA0-412E-93EE-DDFE14869B43}" type="pres">
      <dgm:prSet presAssocID="{D2E948F7-91B6-4080-A0E1-32563759FC87}" presName="composite" presStyleCnt="0"/>
      <dgm:spPr/>
    </dgm:pt>
    <dgm:pt modelId="{1EE65035-D0BE-40E6-9F2F-76181A397B8F}" type="pres">
      <dgm:prSet presAssocID="{D2E948F7-91B6-4080-A0E1-32563759FC87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E4C92BCA-8AF0-495B-9691-4698940D54BB}" type="pres">
      <dgm:prSet presAssocID="{D2E948F7-91B6-4080-A0E1-32563759FC87}" presName="txShp" presStyleLbl="node1" presStyleIdx="2" presStyleCnt="3">
        <dgm:presLayoutVars>
          <dgm:bulletEnabled val="1"/>
        </dgm:presLayoutVars>
      </dgm:prSet>
      <dgm:spPr/>
    </dgm:pt>
  </dgm:ptLst>
  <dgm:cxnLst>
    <dgm:cxn modelId="{C4AAAB1F-2F67-4F5A-9572-DFFEA633E008}" type="presOf" srcId="{D2E948F7-91B6-4080-A0E1-32563759FC87}" destId="{E4C92BCA-8AF0-495B-9691-4698940D54BB}" srcOrd="0" destOrd="0" presId="urn:microsoft.com/office/officeart/2005/8/layout/vList3"/>
    <dgm:cxn modelId="{3D09DD60-EF21-44BF-87A8-C9F07293746B}" type="presOf" srcId="{4EEBD9D8-0487-4498-AFAD-9AE6B0274218}" destId="{178A45EA-3BF0-40E8-BD5D-7470F8782F06}" srcOrd="0" destOrd="0" presId="urn:microsoft.com/office/officeart/2005/8/layout/vList3"/>
    <dgm:cxn modelId="{FB890256-5ED1-4BAF-B0A1-4BD83CBC17B1}" type="presOf" srcId="{9DB89BD2-3928-40B8-85E3-264923839420}" destId="{30F63D2B-2713-435E-BC5D-5BA927BCD128}" srcOrd="0" destOrd="0" presId="urn:microsoft.com/office/officeart/2005/8/layout/vList3"/>
    <dgm:cxn modelId="{C4EA2783-BDB2-4EB5-BC13-818D8E632EFB}" srcId="{4EEBD9D8-0487-4498-AFAD-9AE6B0274218}" destId="{D2E948F7-91B6-4080-A0E1-32563759FC87}" srcOrd="2" destOrd="0" parTransId="{7E0CD8BA-806E-4FBC-9B4C-71DA44D16470}" sibTransId="{FD76DA9A-A716-4958-B672-0DAC2F7048C1}"/>
    <dgm:cxn modelId="{0B5F1EB0-51F2-4076-808E-BB0D7840B0DA}" srcId="{4EEBD9D8-0487-4498-AFAD-9AE6B0274218}" destId="{052FDC8D-6D82-402B-94B7-CA032A13492C}" srcOrd="0" destOrd="0" parTransId="{0A3EA6F5-9294-40B9-943E-BDD146B231AB}" sibTransId="{0C53D3AC-2F3C-442D-9E56-1767E9A362C2}"/>
    <dgm:cxn modelId="{8952A0E0-F50C-4A84-913C-85EC0F872102}" srcId="{4EEBD9D8-0487-4498-AFAD-9AE6B0274218}" destId="{9DB89BD2-3928-40B8-85E3-264923839420}" srcOrd="1" destOrd="0" parTransId="{88C5FC8B-DE3B-490B-8497-C0990A7B902F}" sibTransId="{9B2B8EBE-7E52-4FED-85FF-84A670666AB9}"/>
    <dgm:cxn modelId="{1F3CAFE1-8965-4C79-8B12-70ABE8E15E71}" type="presOf" srcId="{052FDC8D-6D82-402B-94B7-CA032A13492C}" destId="{8D1E576F-B555-41C1-8622-AA34C445F028}" srcOrd="0" destOrd="0" presId="urn:microsoft.com/office/officeart/2005/8/layout/vList3"/>
    <dgm:cxn modelId="{BF03D54F-6F72-4331-920E-2FD66693ED0A}" type="presParOf" srcId="{178A45EA-3BF0-40E8-BD5D-7470F8782F06}" destId="{8A567AED-8853-4468-B4A6-16A0975A85F3}" srcOrd="0" destOrd="0" presId="urn:microsoft.com/office/officeart/2005/8/layout/vList3"/>
    <dgm:cxn modelId="{5B5A6B51-F225-418E-B082-1539D270A32D}" type="presParOf" srcId="{8A567AED-8853-4468-B4A6-16A0975A85F3}" destId="{0F1DDFC1-7B5B-480D-981B-CE87B2A06043}" srcOrd="0" destOrd="0" presId="urn:microsoft.com/office/officeart/2005/8/layout/vList3"/>
    <dgm:cxn modelId="{FF05EAFD-EA8D-4BC5-903B-E9FDF7BA445F}" type="presParOf" srcId="{8A567AED-8853-4468-B4A6-16A0975A85F3}" destId="{8D1E576F-B555-41C1-8622-AA34C445F028}" srcOrd="1" destOrd="0" presId="urn:microsoft.com/office/officeart/2005/8/layout/vList3"/>
    <dgm:cxn modelId="{ECFA7559-B629-4B1D-A7F0-FE11EC987E1C}" type="presParOf" srcId="{178A45EA-3BF0-40E8-BD5D-7470F8782F06}" destId="{2FFA6E64-D7BF-4B6E-8807-69DAAE5F3D9E}" srcOrd="1" destOrd="0" presId="urn:microsoft.com/office/officeart/2005/8/layout/vList3"/>
    <dgm:cxn modelId="{22407CF2-EAF1-4009-99A6-2E563C63EB4E}" type="presParOf" srcId="{178A45EA-3BF0-40E8-BD5D-7470F8782F06}" destId="{36998B46-6D72-4DA6-AF9E-1C427AC391B6}" srcOrd="2" destOrd="0" presId="urn:microsoft.com/office/officeart/2005/8/layout/vList3"/>
    <dgm:cxn modelId="{1B59E205-DF2C-4099-9DB4-3573D6165C72}" type="presParOf" srcId="{36998B46-6D72-4DA6-AF9E-1C427AC391B6}" destId="{713D9C26-F3F0-4928-BD5B-8E9EDC1B436D}" srcOrd="0" destOrd="0" presId="urn:microsoft.com/office/officeart/2005/8/layout/vList3"/>
    <dgm:cxn modelId="{7DC3716A-5C0E-4F9D-A58C-D55245507049}" type="presParOf" srcId="{36998B46-6D72-4DA6-AF9E-1C427AC391B6}" destId="{30F63D2B-2713-435E-BC5D-5BA927BCD128}" srcOrd="1" destOrd="0" presId="urn:microsoft.com/office/officeart/2005/8/layout/vList3"/>
    <dgm:cxn modelId="{BA4DEF27-AEE9-4D54-853F-72E8F75B7B63}" type="presParOf" srcId="{178A45EA-3BF0-40E8-BD5D-7470F8782F06}" destId="{1922FF35-DE31-4140-A619-E707C215A614}" srcOrd="3" destOrd="0" presId="urn:microsoft.com/office/officeart/2005/8/layout/vList3"/>
    <dgm:cxn modelId="{4DBC923B-E9BC-418C-AB1E-2A458F978DDB}" type="presParOf" srcId="{178A45EA-3BF0-40E8-BD5D-7470F8782F06}" destId="{0549E74F-7FA0-412E-93EE-DDFE14869B43}" srcOrd="4" destOrd="0" presId="urn:microsoft.com/office/officeart/2005/8/layout/vList3"/>
    <dgm:cxn modelId="{F358740B-01B4-4ACD-8E2C-C62DC4F24B6E}" type="presParOf" srcId="{0549E74F-7FA0-412E-93EE-DDFE14869B43}" destId="{1EE65035-D0BE-40E6-9F2F-76181A397B8F}" srcOrd="0" destOrd="0" presId="urn:microsoft.com/office/officeart/2005/8/layout/vList3"/>
    <dgm:cxn modelId="{062464C0-E752-4531-9AAE-137FE09D6626}" type="presParOf" srcId="{0549E74F-7FA0-412E-93EE-DDFE14869B43}" destId="{E4C92BCA-8AF0-495B-9691-4698940D54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E576F-B555-41C1-8622-AA34C445F028}">
      <dsp:nvSpPr>
        <dsp:cNvPr id="0" name=""/>
        <dsp:cNvSpPr/>
      </dsp:nvSpPr>
      <dsp:spPr>
        <a:xfrm rot="10800000">
          <a:off x="1566996" y="3"/>
          <a:ext cx="5420563" cy="806664"/>
        </a:xfrm>
        <a:prstGeom prst="homePlate">
          <a:avLst/>
        </a:prstGeom>
        <a:solidFill>
          <a:srgbClr val="105A2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1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833813" algn="l"/>
            </a:tabLst>
          </a:pPr>
          <a:r>
            <a:rPr lang="en-US" sz="2400" b="1" kern="1200" dirty="0"/>
            <a:t>Hospital culture</a:t>
          </a:r>
          <a:endParaRPr lang="en-US" sz="1800" b="1" i="0" kern="1200" dirty="0">
            <a:latin typeface="+mj-lt"/>
          </a:endParaRPr>
        </a:p>
      </dsp:txBody>
      <dsp:txXfrm rot="10800000">
        <a:off x="1768662" y="3"/>
        <a:ext cx="5218897" cy="806664"/>
      </dsp:txXfrm>
    </dsp:sp>
    <dsp:sp modelId="{0F1DDFC1-7B5B-480D-981B-CE87B2A06043}">
      <dsp:nvSpPr>
        <dsp:cNvPr id="0" name=""/>
        <dsp:cNvSpPr/>
      </dsp:nvSpPr>
      <dsp:spPr>
        <a:xfrm>
          <a:off x="1163663" y="1084"/>
          <a:ext cx="806664" cy="80666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9050">
          <a:solidFill>
            <a:srgbClr val="105A2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0F63D2B-2713-435E-BC5D-5BA927BCD128}">
      <dsp:nvSpPr>
        <dsp:cNvPr id="0" name=""/>
        <dsp:cNvSpPr/>
      </dsp:nvSpPr>
      <dsp:spPr>
        <a:xfrm rot="10800000">
          <a:off x="1566996" y="1017633"/>
          <a:ext cx="5420563" cy="806664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1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94100" algn="l"/>
            </a:tabLst>
          </a:pPr>
          <a:r>
            <a:rPr lang="en-US" sz="2400" b="1" kern="1200" dirty="0"/>
            <a:t>Mental health awareness</a:t>
          </a:r>
          <a:endParaRPr lang="en-US" sz="1800" b="0" i="0" kern="1200" dirty="0">
            <a:latin typeface="+mj-lt"/>
          </a:endParaRPr>
        </a:p>
      </dsp:txBody>
      <dsp:txXfrm rot="10800000">
        <a:off x="1768662" y="1017633"/>
        <a:ext cx="5218897" cy="806664"/>
      </dsp:txXfrm>
    </dsp:sp>
    <dsp:sp modelId="{713D9C26-F3F0-4928-BD5B-8E9EDC1B436D}">
      <dsp:nvSpPr>
        <dsp:cNvPr id="0" name=""/>
        <dsp:cNvSpPr/>
      </dsp:nvSpPr>
      <dsp:spPr>
        <a:xfrm>
          <a:off x="1163663" y="1017633"/>
          <a:ext cx="806664" cy="80666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C92BCA-8AF0-495B-9691-4698940D54BB}">
      <dsp:nvSpPr>
        <dsp:cNvPr id="0" name=""/>
        <dsp:cNvSpPr/>
      </dsp:nvSpPr>
      <dsp:spPr>
        <a:xfrm rot="10800000">
          <a:off x="1566996" y="2034181"/>
          <a:ext cx="5420563" cy="806664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1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833813" algn="l"/>
            </a:tabLst>
          </a:pPr>
          <a:r>
            <a:rPr lang="en-US" sz="2400" b="1" kern="1200" dirty="0"/>
            <a:t>Perceptions of safety</a:t>
          </a:r>
          <a:endParaRPr lang="en-US" sz="2800" b="0" kern="1200" dirty="0">
            <a:latin typeface="Calibri (Headings)"/>
          </a:endParaRPr>
        </a:p>
      </dsp:txBody>
      <dsp:txXfrm rot="10800000">
        <a:off x="1768662" y="2034181"/>
        <a:ext cx="5218897" cy="806664"/>
      </dsp:txXfrm>
    </dsp:sp>
    <dsp:sp modelId="{1EE65035-D0BE-40E6-9F2F-76181A397B8F}">
      <dsp:nvSpPr>
        <dsp:cNvPr id="0" name=""/>
        <dsp:cNvSpPr/>
      </dsp:nvSpPr>
      <dsp:spPr>
        <a:xfrm>
          <a:off x="1163663" y="2034181"/>
          <a:ext cx="806664" cy="80666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E576F-B555-41C1-8622-AA34C445F028}">
      <dsp:nvSpPr>
        <dsp:cNvPr id="0" name=""/>
        <dsp:cNvSpPr/>
      </dsp:nvSpPr>
      <dsp:spPr>
        <a:xfrm rot="10800000">
          <a:off x="1566996" y="1084"/>
          <a:ext cx="5420563" cy="806664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1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833813" algn="l"/>
            </a:tabLst>
          </a:pPr>
          <a:r>
            <a:rPr lang="en-US" sz="2400" b="1" kern="1200" dirty="0"/>
            <a:t>Hospital culture</a:t>
          </a:r>
          <a:endParaRPr lang="en-US" sz="1800" b="1" i="0" kern="1200" dirty="0">
            <a:latin typeface="+mj-lt"/>
          </a:endParaRPr>
        </a:p>
      </dsp:txBody>
      <dsp:txXfrm rot="10800000">
        <a:off x="1768662" y="1084"/>
        <a:ext cx="5218897" cy="806664"/>
      </dsp:txXfrm>
    </dsp:sp>
    <dsp:sp modelId="{0F1DDFC1-7B5B-480D-981B-CE87B2A06043}">
      <dsp:nvSpPr>
        <dsp:cNvPr id="0" name=""/>
        <dsp:cNvSpPr/>
      </dsp:nvSpPr>
      <dsp:spPr>
        <a:xfrm>
          <a:off x="1163663" y="1084"/>
          <a:ext cx="806664" cy="80666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9050">
          <a:solidFill>
            <a:srgbClr val="105A2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0F63D2B-2713-435E-BC5D-5BA927BCD128}">
      <dsp:nvSpPr>
        <dsp:cNvPr id="0" name=""/>
        <dsp:cNvSpPr/>
      </dsp:nvSpPr>
      <dsp:spPr>
        <a:xfrm rot="10800000">
          <a:off x="1566996" y="1017633"/>
          <a:ext cx="5420563" cy="806664"/>
        </a:xfrm>
        <a:prstGeom prst="homePlate">
          <a:avLst/>
        </a:prstGeom>
        <a:solidFill>
          <a:srgbClr val="105A2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1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94100" algn="l"/>
            </a:tabLst>
          </a:pPr>
          <a:r>
            <a:rPr lang="en-US" sz="2400" b="1" kern="1200" dirty="0"/>
            <a:t>Mental health awareness</a:t>
          </a:r>
          <a:endParaRPr lang="en-US" sz="1800" b="0" i="0" kern="1200" dirty="0">
            <a:latin typeface="+mj-lt"/>
          </a:endParaRPr>
        </a:p>
      </dsp:txBody>
      <dsp:txXfrm rot="10800000">
        <a:off x="1768662" y="1017633"/>
        <a:ext cx="5218897" cy="806664"/>
      </dsp:txXfrm>
    </dsp:sp>
    <dsp:sp modelId="{713D9C26-F3F0-4928-BD5B-8E9EDC1B436D}">
      <dsp:nvSpPr>
        <dsp:cNvPr id="0" name=""/>
        <dsp:cNvSpPr/>
      </dsp:nvSpPr>
      <dsp:spPr>
        <a:xfrm>
          <a:off x="1163663" y="1017633"/>
          <a:ext cx="806664" cy="80666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C92BCA-8AF0-495B-9691-4698940D54BB}">
      <dsp:nvSpPr>
        <dsp:cNvPr id="0" name=""/>
        <dsp:cNvSpPr/>
      </dsp:nvSpPr>
      <dsp:spPr>
        <a:xfrm rot="10800000">
          <a:off x="1566996" y="2034181"/>
          <a:ext cx="5420563" cy="806664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1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833813" algn="l"/>
            </a:tabLst>
          </a:pPr>
          <a:r>
            <a:rPr lang="en-US" sz="2400" b="1" kern="1200" dirty="0"/>
            <a:t>Perceptions of safety</a:t>
          </a:r>
          <a:endParaRPr lang="en-US" sz="2800" b="0" kern="1200" dirty="0">
            <a:latin typeface="Calibri (Headings)"/>
          </a:endParaRPr>
        </a:p>
      </dsp:txBody>
      <dsp:txXfrm rot="10800000">
        <a:off x="1768662" y="2034181"/>
        <a:ext cx="5218897" cy="806664"/>
      </dsp:txXfrm>
    </dsp:sp>
    <dsp:sp modelId="{1EE65035-D0BE-40E6-9F2F-76181A397B8F}">
      <dsp:nvSpPr>
        <dsp:cNvPr id="0" name=""/>
        <dsp:cNvSpPr/>
      </dsp:nvSpPr>
      <dsp:spPr>
        <a:xfrm>
          <a:off x="1163663" y="2034181"/>
          <a:ext cx="806664" cy="80666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E576F-B555-41C1-8622-AA34C445F028}">
      <dsp:nvSpPr>
        <dsp:cNvPr id="0" name=""/>
        <dsp:cNvSpPr/>
      </dsp:nvSpPr>
      <dsp:spPr>
        <a:xfrm rot="10800000">
          <a:off x="1566996" y="1084"/>
          <a:ext cx="5420563" cy="806664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1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833813" algn="l"/>
            </a:tabLst>
          </a:pPr>
          <a:r>
            <a:rPr lang="en-US" sz="2400" b="1" kern="1200" dirty="0"/>
            <a:t>Hospital culture</a:t>
          </a:r>
          <a:endParaRPr lang="en-US" sz="1800" b="1" i="0" kern="1200" dirty="0">
            <a:latin typeface="+mj-lt"/>
          </a:endParaRPr>
        </a:p>
      </dsp:txBody>
      <dsp:txXfrm rot="10800000">
        <a:off x="1768662" y="1084"/>
        <a:ext cx="5218897" cy="806664"/>
      </dsp:txXfrm>
    </dsp:sp>
    <dsp:sp modelId="{0F1DDFC1-7B5B-480D-981B-CE87B2A06043}">
      <dsp:nvSpPr>
        <dsp:cNvPr id="0" name=""/>
        <dsp:cNvSpPr/>
      </dsp:nvSpPr>
      <dsp:spPr>
        <a:xfrm>
          <a:off x="1163663" y="1084"/>
          <a:ext cx="806664" cy="80666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9050">
          <a:solidFill>
            <a:srgbClr val="105A2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0F63D2B-2713-435E-BC5D-5BA927BCD128}">
      <dsp:nvSpPr>
        <dsp:cNvPr id="0" name=""/>
        <dsp:cNvSpPr/>
      </dsp:nvSpPr>
      <dsp:spPr>
        <a:xfrm rot="10800000">
          <a:off x="1566996" y="1017633"/>
          <a:ext cx="5420563" cy="806664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1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594100" algn="l"/>
            </a:tabLst>
          </a:pPr>
          <a:r>
            <a:rPr lang="en-US" sz="2400" b="1" kern="1200" dirty="0"/>
            <a:t>Mental health awareness</a:t>
          </a:r>
          <a:endParaRPr lang="en-US" sz="1800" b="0" i="0" kern="1200" dirty="0">
            <a:latin typeface="+mj-lt"/>
          </a:endParaRPr>
        </a:p>
      </dsp:txBody>
      <dsp:txXfrm rot="10800000">
        <a:off x="1768662" y="1017633"/>
        <a:ext cx="5218897" cy="806664"/>
      </dsp:txXfrm>
    </dsp:sp>
    <dsp:sp modelId="{713D9C26-F3F0-4928-BD5B-8E9EDC1B436D}">
      <dsp:nvSpPr>
        <dsp:cNvPr id="0" name=""/>
        <dsp:cNvSpPr/>
      </dsp:nvSpPr>
      <dsp:spPr>
        <a:xfrm>
          <a:off x="1163663" y="1017633"/>
          <a:ext cx="806664" cy="80666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C92BCA-8AF0-495B-9691-4698940D54BB}">
      <dsp:nvSpPr>
        <dsp:cNvPr id="0" name=""/>
        <dsp:cNvSpPr/>
      </dsp:nvSpPr>
      <dsp:spPr>
        <a:xfrm rot="10800000">
          <a:off x="1566996" y="2034181"/>
          <a:ext cx="5420563" cy="806664"/>
        </a:xfrm>
        <a:prstGeom prst="homePlate">
          <a:avLst/>
        </a:prstGeom>
        <a:solidFill>
          <a:srgbClr val="105A2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71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833813" algn="l"/>
            </a:tabLst>
          </a:pPr>
          <a:r>
            <a:rPr lang="en-US" sz="2400" b="1" kern="1200" dirty="0"/>
            <a:t>Perceptions of safety</a:t>
          </a:r>
          <a:endParaRPr lang="en-US" sz="2800" b="0" kern="1200" dirty="0">
            <a:latin typeface="Calibri (Headings)"/>
          </a:endParaRPr>
        </a:p>
      </dsp:txBody>
      <dsp:txXfrm rot="10800000">
        <a:off x="1768662" y="2034181"/>
        <a:ext cx="5218897" cy="806664"/>
      </dsp:txXfrm>
    </dsp:sp>
    <dsp:sp modelId="{1EE65035-D0BE-40E6-9F2F-76181A397B8F}">
      <dsp:nvSpPr>
        <dsp:cNvPr id="0" name=""/>
        <dsp:cNvSpPr/>
      </dsp:nvSpPr>
      <dsp:spPr>
        <a:xfrm>
          <a:off x="1163663" y="2034181"/>
          <a:ext cx="806664" cy="80666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7-13T18:10:08.2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1 893 3025 0 0,'1'-4'15'0'0,"0"0"0"0"0,1 0 0 0 0,0 0 1 0 0,0 1-1 0 0,0-1 0 0 0,1 0 1 0 0,-1 1-1 0 0,5-5 0 0 0,5-8 48 0 0,140-294 536 0 0,-59 113-294 0 0,-79 169-237 0 0,50-108 750 0 0,-55 114-540 0 0,-2 1 1 0 0,0-2-1 0 0,-1 1 0 0 0,4-33 1 0 0,-10 54-262 0 0,0 0-1 0 0,1-1 1 0 0,-1 1 0 0 0,0 0 0 0 0,0 0 0 0 0,0 0 0 0 0,0 0 0 0 0,0-1 0 0 0,0 1 0 0 0,0 0-1 0 0,-1 0 1 0 0,1 0 0 0 0,0 0 0 0 0,-1-1 0 0 0,1 1 0 0 0,0 0 0 0 0,-1 0 0 0 0,0 0 0 0 0,0-1-1 0 0,0 2-5 0 0,1 0 0 0 0,-1 0 0 0 0,1 0-1 0 0,-1 0 1 0 0,0 0 0 0 0,1 0-1 0 0,-1 0 1 0 0,1 0 0 0 0,-1 0-1 0 0,0 0 1 0 0,1 0 0 0 0,-1 1 0 0 0,1-1-1 0 0,-1 0 1 0 0,1 0 0 0 0,-1 1-1 0 0,1-1 1 0 0,-1 0 0 0 0,1 1-1 0 0,-1-1 1 0 0,1 0 0 0 0,-1 1 0 0 0,1-1-1 0 0,0 1 1 0 0,-1 0 0 0 0,-4 4 1 0 0,1 0 0 0 0,0 0 0 0 0,1 0 0 0 0,-1 0 0 0 0,-5 12 0 0 0,0 11-23 0 0,1 0 0 0 0,2 1 0 0 0,1 0 0 0 0,1 0 0 0 0,1 0 0 0 0,1 0 0 0 0,2 1 0 0 0,1-1 0 0 0,2 0 0 0 0,9 49 0 0 0,-4-41-303 0 0,2-1-1 0 0,1 0 1 0 0,2-1 0 0 0,1-1 0 0 0,2 0 0 0 0,1-1 0 0 0,1 0-1 0 0,24 30 1 0 0,-26-43-4 0 0,1-1-1 0 0,1 0 1 0 0,24 19 0 0 0,-10-11-1835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60DC-62D0-294F-822C-86180CC0BCE0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9B29-8D8D-C644-97A7-E49AA7D6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Sponsored by the proactive C-L SIG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49B29-8D8D-C644-97A7-E49AA7D62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1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49B29-8D8D-C644-97A7-E49AA7D62D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5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49B29-8D8D-C644-97A7-E49AA7D62D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49B29-8D8D-C644-97A7-E49AA7D62D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49B29-8D8D-C644-97A7-E49AA7D62D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6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49B29-8D8D-C644-97A7-E49AA7D62D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2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Sponsored by the proactive C-L SIG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49B29-8D8D-C644-97A7-E49AA7D62D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33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ite bands.psd"/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915889"/>
            <a:ext cx="6962245" cy="410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6789" y="1915310"/>
            <a:ext cx="6633601" cy="764382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177D3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4888" y="2686433"/>
            <a:ext cx="6557402" cy="52149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402822" y="4445951"/>
            <a:ext cx="634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1800" b="0" dirty="0">
              <a:solidFill>
                <a:srgbClr val="105A25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17489" y="4720198"/>
            <a:ext cx="8712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kern="1200" dirty="0">
                <a:solidFill>
                  <a:srgbClr val="389155"/>
                </a:solidFill>
                <a:latin typeface="+mn-lt"/>
                <a:ea typeface="+mn-ea"/>
                <a:cs typeface="+mn-cs"/>
              </a:rPr>
              <a:t>Advancing Integrated Psychiatric Care for the Medically Ill</a:t>
            </a:r>
            <a:endParaRPr lang="en-US" sz="1350" dirty="0">
              <a:solidFill>
                <a:srgbClr val="389155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2336" y="50799"/>
            <a:ext cx="9055943" cy="5041900"/>
          </a:xfrm>
          <a:prstGeom prst="rect">
            <a:avLst/>
          </a:prstGeom>
          <a:noFill/>
          <a:ln w="152400" cap="sq" cmpd="sng">
            <a:solidFill>
              <a:srgbClr val="66A67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 userDrawn="1"/>
        </p:nvSpPr>
        <p:spPr>
          <a:xfrm>
            <a:off x="110067" y="133350"/>
            <a:ext cx="8923866" cy="4921250"/>
          </a:xfrm>
          <a:prstGeom prst="rect">
            <a:avLst/>
          </a:prstGeom>
          <a:noFill/>
          <a:ln w="76200" cap="sq" cmpd="sng">
            <a:solidFill>
              <a:srgbClr val="105A2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C007CC-4C52-49E7-A3C5-671006195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4324" y="457589"/>
            <a:ext cx="1371966" cy="1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rgbClr val="81D297">
                <a:alpha val="10000"/>
              </a:srgbClr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5A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71450" indent="-171450">
              <a:buClr>
                <a:srgbClr val="177D38"/>
              </a:buClr>
              <a:defRPr/>
            </a:lvl1pPr>
            <a:lvl2pPr marL="470297" indent="-171450">
              <a:buClr>
                <a:srgbClr val="177D38"/>
              </a:buClr>
              <a:buFont typeface="Lucida Grande"/>
              <a:buChar char="–"/>
              <a:defRPr/>
            </a:lvl2pPr>
            <a:lvl3pPr>
              <a:buClr>
                <a:srgbClr val="177D38"/>
              </a:buClr>
              <a:defRPr/>
            </a:lvl3pPr>
            <a:lvl4pPr>
              <a:buClr>
                <a:srgbClr val="177D38"/>
              </a:buClr>
              <a:defRPr/>
            </a:lvl4pPr>
            <a:lvl5pPr>
              <a:buClr>
                <a:srgbClr val="177D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792" y="4856163"/>
            <a:ext cx="362712" cy="273844"/>
          </a:xfrm>
          <a:noFill/>
          <a:ln>
            <a:noFill/>
          </a:ln>
        </p:spPr>
        <p:txBody>
          <a:bodyPr/>
          <a:lstStyle>
            <a:lvl1pPr algn="r">
              <a:defRPr sz="750">
                <a:solidFill>
                  <a:srgbClr val="177D38"/>
                </a:solidFill>
              </a:defRPr>
            </a:lvl1pPr>
          </a:lstStyle>
          <a:p>
            <a:fld id="{68CDBAF2-F266-C14C-8ABF-54B90D837F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509047" y="21212"/>
            <a:ext cx="8651888" cy="217534"/>
            <a:chOff x="0" y="0"/>
            <a:chExt cx="9153144" cy="26585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53144" cy="59267"/>
            </a:xfrm>
            <a:prstGeom prst="rect">
              <a:avLst/>
            </a:prstGeom>
            <a:solidFill>
              <a:srgbClr val="177D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4343"/>
              <a:ext cx="9153144" cy="68411"/>
            </a:xfrm>
            <a:prstGeom prst="rect">
              <a:avLst/>
            </a:prstGeom>
            <a:solidFill>
              <a:srgbClr val="66A6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18532"/>
              <a:ext cx="9153144" cy="50123"/>
            </a:xfrm>
            <a:prstGeom prst="rect">
              <a:avLst/>
            </a:prstGeom>
            <a:solidFill>
              <a:srgbClr val="105A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160866"/>
              <a:ext cx="9153144" cy="104985"/>
            </a:xfrm>
            <a:prstGeom prst="rect">
              <a:avLst/>
            </a:prstGeom>
            <a:solidFill>
              <a:srgbClr val="3891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47" name="TextBox 46"/>
          <p:cNvSpPr txBox="1"/>
          <p:nvPr userDrawn="1"/>
        </p:nvSpPr>
        <p:spPr>
          <a:xfrm>
            <a:off x="90489" y="4900571"/>
            <a:ext cx="63415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750" b="0" dirty="0">
              <a:solidFill>
                <a:srgbClr val="105A25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2D079E-D821-416A-8815-52795C84D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" y="15065"/>
            <a:ext cx="447361" cy="44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547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6298"/>
            <a:ext cx="7886700" cy="31578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8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9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2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26A1-804F-064E-87B4-0ECBF4730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72A7-B117-0249-845E-77264586A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BAF2-F266-C14C-8ABF-54B90D83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A787C3CE-E0AF-431E-8C07-FFC7B8CF70A0}"/>
              </a:ext>
            </a:extLst>
          </p:cNvPr>
          <p:cNvSpPr/>
          <p:nvPr/>
        </p:nvSpPr>
        <p:spPr>
          <a:xfrm>
            <a:off x="556953" y="578362"/>
            <a:ext cx="2194560" cy="1346652"/>
          </a:xfrm>
          <a:prstGeom prst="irregularSeal2">
            <a:avLst/>
          </a:prstGeom>
          <a:solidFill>
            <a:srgbClr val="006B3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211" y="2189559"/>
            <a:ext cx="7358131" cy="76438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05A25"/>
                </a:solidFill>
              </a:rPr>
              <a:t>Proactive C-L Psychiatry</a:t>
            </a:r>
            <a:br>
              <a:rPr lang="en-US" sz="5400" b="1" dirty="0">
                <a:solidFill>
                  <a:srgbClr val="105A25"/>
                </a:solidFill>
              </a:rPr>
            </a:br>
            <a:r>
              <a:rPr lang="en-US" sz="2800" dirty="0">
                <a:solidFill>
                  <a:srgbClr val="105A25"/>
                </a:solidFill>
                <a:latin typeface="Calibri Light" panose="020F0302020204030204" pitchFamily="34" charset="0"/>
              </a:rPr>
              <a:t>Fostering a Culture of Mental Health Awareness</a:t>
            </a:r>
            <a:endParaRPr lang="en-US" b="1" dirty="0">
              <a:solidFill>
                <a:srgbClr val="105A2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299" y="3229565"/>
            <a:ext cx="6557402" cy="1072244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>
                <a:solidFill>
                  <a:srgbClr val="105A25"/>
                </a:solidFill>
              </a:rPr>
              <a:t>Mark Oldham, MD</a:t>
            </a:r>
          </a:p>
          <a:p>
            <a:r>
              <a:rPr lang="en-US" sz="1200" dirty="0">
                <a:solidFill>
                  <a:srgbClr val="105A25"/>
                </a:solidFill>
              </a:rPr>
              <a:t>Assistant Professor of Psychiatry</a:t>
            </a:r>
          </a:p>
          <a:p>
            <a:r>
              <a:rPr lang="en-US" sz="1200" dirty="0">
                <a:solidFill>
                  <a:srgbClr val="105A25"/>
                </a:solidFill>
              </a:rPr>
              <a:t>University of Rochester Medical Center</a:t>
            </a:r>
          </a:p>
          <a:p>
            <a:r>
              <a:rPr lang="en-US" sz="1200" dirty="0">
                <a:solidFill>
                  <a:srgbClr val="105A25"/>
                </a:solidFill>
              </a:rPr>
              <a:t>Medical Director, PRIME Medicine</a:t>
            </a:r>
          </a:p>
          <a:p>
            <a:r>
              <a:rPr lang="en-US" sz="1200" dirty="0">
                <a:solidFill>
                  <a:srgbClr val="105A25"/>
                </a:solidFill>
              </a:rPr>
              <a:t>Treasurer, American Delirium Society</a:t>
            </a:r>
          </a:p>
          <a:p>
            <a:r>
              <a:rPr lang="en-US" sz="1200" dirty="0">
                <a:solidFill>
                  <a:srgbClr val="105A25"/>
                </a:solidFill>
              </a:rPr>
              <a:t>Deputy Editor, </a:t>
            </a:r>
            <a:r>
              <a:rPr lang="en-US" sz="1200" i="1" dirty="0">
                <a:solidFill>
                  <a:srgbClr val="105A25"/>
                </a:solidFill>
              </a:rPr>
              <a:t>Journal of the ACLP</a:t>
            </a:r>
            <a:endParaRPr lang="en-US" sz="1200" dirty="0">
              <a:solidFill>
                <a:srgbClr val="105A2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7BB67-62D4-4246-B1D5-DAE107D5B58B}"/>
              </a:ext>
            </a:extLst>
          </p:cNvPr>
          <p:cNvSpPr txBox="1"/>
          <p:nvPr/>
        </p:nvSpPr>
        <p:spPr>
          <a:xfrm>
            <a:off x="821592" y="1052496"/>
            <a:ext cx="1545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Sponsored by the Proactive C-L SIG</a:t>
            </a:r>
          </a:p>
        </p:txBody>
      </p:sp>
    </p:spTree>
    <p:extLst>
      <p:ext uri="{BB962C8B-B14F-4D97-AF65-F5344CB8AC3E}">
        <p14:creationId xmlns:p14="http://schemas.microsoft.com/office/powerpoint/2010/main" val="2675492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C0C0-0732-4F28-BB0C-0389F1E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Fostering a culture of mental health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8892-D553-48CB-AAB7-A3943D5C8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2400" b="1" dirty="0"/>
              <a:t>Outcome dimensions</a:t>
            </a:r>
          </a:p>
          <a:p>
            <a:pPr lvl="1"/>
            <a:r>
              <a:rPr lang="en-US" sz="2000" dirty="0"/>
              <a:t>Perceptions of safety (Dr. Oldham)</a:t>
            </a:r>
          </a:p>
          <a:p>
            <a:pPr lvl="1"/>
            <a:r>
              <a:rPr lang="en-US" sz="2000" dirty="0"/>
              <a:t>Perceptions of mental health (Dr. Anderson)</a:t>
            </a:r>
          </a:p>
          <a:p>
            <a:r>
              <a:rPr lang="en-US" sz="2400" b="1" dirty="0"/>
              <a:t>Hospital-level dimensions</a:t>
            </a:r>
          </a:p>
          <a:p>
            <a:pPr lvl="1"/>
            <a:r>
              <a:rPr lang="en-US" sz="2000" dirty="0"/>
              <a:t>Institutional priorities (Dr. Triplett)</a:t>
            </a:r>
          </a:p>
          <a:p>
            <a:r>
              <a:rPr lang="en-US" sz="2400" b="1" dirty="0"/>
              <a:t>Unit-level dimensions</a:t>
            </a:r>
          </a:p>
          <a:p>
            <a:pPr lvl="1"/>
            <a:r>
              <a:rPr lang="en-US" sz="2000" dirty="0"/>
              <a:t>Openness to communication (Dr. Robinson)</a:t>
            </a:r>
          </a:p>
          <a:p>
            <a:pPr lvl="1"/>
            <a:r>
              <a:rPr lang="en-US" sz="2000" dirty="0"/>
              <a:t>Unit teamwork (Dr. Kugler)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49CBFC-FF1C-414E-9416-D31BD4F9A411}"/>
              </a:ext>
            </a:extLst>
          </p:cNvPr>
          <p:cNvSpPr txBox="1"/>
          <p:nvPr/>
        </p:nvSpPr>
        <p:spPr>
          <a:xfrm>
            <a:off x="4781502" y="171306"/>
            <a:ext cx="335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Ink Free" panose="03080402000500000000" pitchFamily="66" charset="0"/>
              </a:rPr>
              <a:t>sensitivity &amp; competency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340288A-7377-413B-BCFA-F92A34023FFC}"/>
                  </a:ext>
                </a:extLst>
              </p14:cNvPr>
              <p14:cNvContentPartPr/>
              <p14:nvPr/>
            </p14:nvContentPartPr>
            <p14:xfrm>
              <a:off x="6312249" y="733703"/>
              <a:ext cx="217440" cy="321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340288A-7377-413B-BCFA-F92A34023F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9145" y="670703"/>
                <a:ext cx="343288" cy="44712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502F8DC-BB7D-4D6F-8CE9-03CBB21F74EB}"/>
              </a:ext>
            </a:extLst>
          </p:cNvPr>
          <p:cNvSpPr txBox="1"/>
          <p:nvPr/>
        </p:nvSpPr>
        <p:spPr>
          <a:xfrm>
            <a:off x="1192192" y="4897279"/>
            <a:ext cx="7951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aseline="30000" dirty="0"/>
              <a:t>1</a:t>
            </a:r>
            <a:r>
              <a:rPr lang="en-US" sz="1000" dirty="0"/>
              <a:t>Reis </a:t>
            </a:r>
            <a:r>
              <a:rPr lang="en-US" sz="1000" i="1" dirty="0"/>
              <a:t>Int J Qual Health Care</a:t>
            </a:r>
            <a:r>
              <a:rPr lang="en-US" sz="1000" i="0" dirty="0"/>
              <a:t> 2018, </a:t>
            </a:r>
            <a:r>
              <a:rPr lang="en-US" sz="1000" baseline="30000" dirty="0"/>
              <a:t>2</a:t>
            </a:r>
            <a:r>
              <a:rPr lang="en-US" sz="1000" dirty="0"/>
              <a:t>Sorra AHRQ Hospital Survey 2016</a:t>
            </a:r>
          </a:p>
        </p:txBody>
      </p:sp>
    </p:spTree>
    <p:extLst>
      <p:ext uri="{BB962C8B-B14F-4D97-AF65-F5344CB8AC3E}">
        <p14:creationId xmlns:p14="http://schemas.microsoft.com/office/powerpoint/2010/main" val="148442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5973363"/>
              </p:ext>
            </p:extLst>
          </p:nvPr>
        </p:nvGraphicFramePr>
        <p:xfrm>
          <a:off x="496388" y="1150784"/>
          <a:ext cx="8151224" cy="284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67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1782-BEAA-471D-982D-1097CDC3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Perceptions of safety matter because perceptions are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13757-8881-4697-B60F-EFFA6F232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Close relationship between “being” and “feeling” safe</a:t>
            </a:r>
          </a:p>
          <a:p>
            <a:r>
              <a:rPr lang="en-US" sz="2400" dirty="0"/>
              <a:t>Giving it expression and attention as part of the conversation</a:t>
            </a:r>
          </a:p>
          <a:p>
            <a:pPr lvl="1"/>
            <a:r>
              <a:rPr lang="en-US" sz="1800" dirty="0"/>
              <a:t>Candor: “We talk about that here.”</a:t>
            </a:r>
          </a:p>
          <a:p>
            <a:pPr lvl="1"/>
            <a:r>
              <a:rPr lang="en-US" sz="1800" dirty="0"/>
              <a:t>Support: “We know who to go to.”</a:t>
            </a:r>
          </a:p>
          <a:p>
            <a:pPr lvl="1"/>
            <a:r>
              <a:rPr lang="en-US" sz="1800" dirty="0"/>
              <a:t>Teamwork: “No one is alone.”</a:t>
            </a:r>
          </a:p>
          <a:p>
            <a:r>
              <a:rPr lang="en-US" sz="2400" dirty="0"/>
              <a:t>Developing a sense of competency to assess and to act</a:t>
            </a:r>
          </a:p>
          <a:p>
            <a:pPr lvl="1"/>
            <a:r>
              <a:rPr lang="en-US" sz="2000" dirty="0"/>
              <a:t>Subjective mental health competency is essential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22357-5940-4170-8755-FA8FDC906F91}"/>
              </a:ext>
            </a:extLst>
          </p:cNvPr>
          <p:cNvSpPr txBox="1"/>
          <p:nvPr/>
        </p:nvSpPr>
        <p:spPr>
          <a:xfrm>
            <a:off x="1765138" y="4897279"/>
            <a:ext cx="7378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Oldham </a:t>
            </a:r>
            <a:r>
              <a:rPr lang="en-US" sz="1000" i="1" dirty="0"/>
              <a:t>J </a:t>
            </a:r>
            <a:r>
              <a:rPr lang="en-US" sz="1000" i="1" dirty="0" err="1"/>
              <a:t>Psychosom</a:t>
            </a:r>
            <a:r>
              <a:rPr lang="en-US" sz="1000" i="1" dirty="0"/>
              <a:t> Res</a:t>
            </a:r>
            <a:r>
              <a:rPr lang="en-US" sz="10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8910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1273-8C02-4762-B70E-AD068AD5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and physical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7EB1F-7283-4556-B9C0-76A61C94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u="none" strike="noStrike" baseline="0" dirty="0"/>
              <a:t>Physical safety</a:t>
            </a:r>
          </a:p>
          <a:p>
            <a:pPr marL="457200" lvl="1" indent="0">
              <a:buNone/>
            </a:pPr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 that patients with psychiatric or behavioral issues are well-served on these units without endangering the safety of care providers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/>
          </a:p>
          <a:p>
            <a:r>
              <a:rPr lang="en-US" sz="2400" b="0" i="0" u="none" strike="noStrike" baseline="0" dirty="0"/>
              <a:t>Psychological safety</a:t>
            </a:r>
          </a:p>
          <a:p>
            <a:pPr marL="457200" lvl="1" indent="0">
              <a:buNone/>
            </a:pPr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on these units are able to bring up problems and tough issues related to behaviorally-challenging patients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CEB8C-432B-4A37-B810-72753BF90F4D}"/>
              </a:ext>
            </a:extLst>
          </p:cNvPr>
          <p:cNvSpPr txBox="1"/>
          <p:nvPr/>
        </p:nvSpPr>
        <p:spPr>
          <a:xfrm>
            <a:off x="1765138" y="4897279"/>
            <a:ext cx="7378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Oldham </a:t>
            </a:r>
            <a:r>
              <a:rPr lang="en-US" sz="1000" i="1" dirty="0"/>
              <a:t>J </a:t>
            </a:r>
            <a:r>
              <a:rPr lang="en-US" sz="1000" i="1" dirty="0" err="1"/>
              <a:t>Psychosom</a:t>
            </a:r>
            <a:r>
              <a:rPr lang="en-US" sz="1000" i="1" dirty="0"/>
              <a:t> Res</a:t>
            </a:r>
            <a:r>
              <a:rPr lang="en-US" sz="10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53475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0889-4E63-48B2-BBD3-2DCB237F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proactive C-L that promote perceptions of safety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5CDDBE0-08D3-4714-AF2B-AF585100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2886103"/>
          </a:xfrm>
        </p:spPr>
        <p:txBody>
          <a:bodyPr anchor="ctr"/>
          <a:lstStyle/>
          <a:p>
            <a:r>
              <a:rPr lang="en-US" sz="2800" u="sng" dirty="0"/>
              <a:t>Proactivity</a:t>
            </a:r>
          </a:p>
          <a:p>
            <a:pPr lvl="1"/>
            <a:r>
              <a:rPr lang="en-US" sz="2000" dirty="0"/>
              <a:t>Predicting &amp; preventing issues</a:t>
            </a:r>
          </a:p>
          <a:p>
            <a:pPr lvl="1"/>
            <a:r>
              <a:rPr lang="en-US" sz="2000" dirty="0"/>
              <a:t>Having a plan</a:t>
            </a:r>
          </a:p>
          <a:p>
            <a:pPr lvl="1"/>
            <a:r>
              <a:rPr lang="en-US" sz="2000" dirty="0"/>
              <a:t>Soliciting input from clinicians</a:t>
            </a:r>
          </a:p>
          <a:p>
            <a:pPr lvl="1"/>
            <a:r>
              <a:rPr lang="en-US" sz="2000" dirty="0"/>
              <a:t>“How can I help?”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C5BD88D-C6DB-47CF-93FC-6752B5B92C34}"/>
              </a:ext>
            </a:extLst>
          </p:cNvPr>
          <p:cNvSpPr txBox="1">
            <a:spLocks/>
          </p:cNvSpPr>
          <p:nvPr/>
        </p:nvSpPr>
        <p:spPr>
          <a:xfrm>
            <a:off x="4837642" y="1370013"/>
            <a:ext cx="3867150" cy="288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3429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297" indent="-171450" algn="l" defTabSz="342900" rtl="0" eaLnBrk="1" latinLnBrk="0" hangingPunct="1">
              <a:spcBef>
                <a:spcPct val="20000"/>
              </a:spcBef>
              <a:buClr>
                <a:srgbClr val="177D38"/>
              </a:buClr>
              <a:buFont typeface="Lucida Grande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177D38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/>
              <a:t>Integration</a:t>
            </a:r>
          </a:p>
          <a:p>
            <a:pPr lvl="1"/>
            <a:r>
              <a:rPr lang="en-US" sz="2000" dirty="0"/>
              <a:t>Putting a face to a name</a:t>
            </a:r>
          </a:p>
          <a:p>
            <a:pPr lvl="1"/>
            <a:r>
              <a:rPr lang="en-US" sz="2000" dirty="0"/>
              <a:t>Participation in rounds</a:t>
            </a:r>
          </a:p>
          <a:p>
            <a:pPr lvl="1"/>
            <a:r>
              <a:rPr lang="en-US" sz="2000" dirty="0"/>
              <a:t>Curbsides/discussions</a:t>
            </a:r>
          </a:p>
          <a:p>
            <a:pPr lvl="1"/>
            <a:r>
              <a:rPr lang="en-US" sz="2000" dirty="0"/>
              <a:t>“They’re part of the team.”</a:t>
            </a:r>
          </a:p>
        </p:txBody>
      </p:sp>
    </p:spTree>
    <p:extLst>
      <p:ext uri="{BB962C8B-B14F-4D97-AF65-F5344CB8AC3E}">
        <p14:creationId xmlns:p14="http://schemas.microsoft.com/office/powerpoint/2010/main" val="156565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A787C3CE-E0AF-431E-8C07-FFC7B8CF70A0}"/>
              </a:ext>
            </a:extLst>
          </p:cNvPr>
          <p:cNvSpPr/>
          <p:nvPr/>
        </p:nvSpPr>
        <p:spPr>
          <a:xfrm>
            <a:off x="556953" y="578362"/>
            <a:ext cx="2194560" cy="1346652"/>
          </a:xfrm>
          <a:prstGeom prst="irregularSeal2">
            <a:avLst/>
          </a:prstGeom>
          <a:solidFill>
            <a:srgbClr val="006B3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211" y="2189559"/>
            <a:ext cx="7358131" cy="76438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05A25"/>
                </a:solidFill>
              </a:rPr>
              <a:t>Proactive C-L Psychiatry</a:t>
            </a:r>
            <a:br>
              <a:rPr lang="en-US" sz="5400" b="1" dirty="0">
                <a:solidFill>
                  <a:srgbClr val="105A25"/>
                </a:solidFill>
              </a:rPr>
            </a:br>
            <a:r>
              <a:rPr lang="en-US" sz="2800" dirty="0">
                <a:solidFill>
                  <a:srgbClr val="105A25"/>
                </a:solidFill>
                <a:latin typeface="Calibri Light" panose="020F0302020204030204" pitchFamily="34" charset="0"/>
              </a:rPr>
              <a:t>Fostering a Culture of Mental Health Awareness</a:t>
            </a:r>
            <a:endParaRPr lang="en-US" b="1" dirty="0">
              <a:solidFill>
                <a:srgbClr val="105A2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299" y="3229565"/>
            <a:ext cx="6557402" cy="1072244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>
                <a:solidFill>
                  <a:srgbClr val="105A25"/>
                </a:solidFill>
              </a:rPr>
              <a:t>Mark Oldham, MD</a:t>
            </a:r>
          </a:p>
          <a:p>
            <a:r>
              <a:rPr lang="en-US" sz="1200" dirty="0">
                <a:solidFill>
                  <a:srgbClr val="105A25"/>
                </a:solidFill>
              </a:rPr>
              <a:t>Assistant Professor of Psychiatry</a:t>
            </a:r>
          </a:p>
          <a:p>
            <a:r>
              <a:rPr lang="en-US" sz="1200" dirty="0">
                <a:solidFill>
                  <a:srgbClr val="105A25"/>
                </a:solidFill>
              </a:rPr>
              <a:t>University of Rochester Medical Center</a:t>
            </a:r>
          </a:p>
          <a:p>
            <a:r>
              <a:rPr lang="en-US" sz="1200" dirty="0">
                <a:solidFill>
                  <a:srgbClr val="105A25"/>
                </a:solidFill>
              </a:rPr>
              <a:t>Medical Director, PRIME Medicine</a:t>
            </a:r>
          </a:p>
          <a:p>
            <a:r>
              <a:rPr lang="en-US" sz="1200" dirty="0">
                <a:solidFill>
                  <a:srgbClr val="105A25"/>
                </a:solidFill>
              </a:rPr>
              <a:t>Treasurer, American Delirium Society</a:t>
            </a:r>
          </a:p>
          <a:p>
            <a:r>
              <a:rPr lang="en-US" sz="1200" dirty="0">
                <a:solidFill>
                  <a:srgbClr val="105A25"/>
                </a:solidFill>
              </a:rPr>
              <a:t>Deputy Editor, </a:t>
            </a:r>
            <a:r>
              <a:rPr lang="en-US" sz="1200" i="1" dirty="0">
                <a:solidFill>
                  <a:srgbClr val="105A25"/>
                </a:solidFill>
              </a:rPr>
              <a:t>Journal of the ACLP</a:t>
            </a:r>
            <a:endParaRPr lang="en-US" sz="1200" dirty="0">
              <a:solidFill>
                <a:srgbClr val="105A2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7BB67-62D4-4246-B1D5-DAE107D5B58B}"/>
              </a:ext>
            </a:extLst>
          </p:cNvPr>
          <p:cNvSpPr txBox="1"/>
          <p:nvPr/>
        </p:nvSpPr>
        <p:spPr>
          <a:xfrm>
            <a:off x="821592" y="1052496"/>
            <a:ext cx="1545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Sponsored by the Proactive C-L SIG</a:t>
            </a:r>
          </a:p>
        </p:txBody>
      </p:sp>
    </p:spTree>
    <p:extLst>
      <p:ext uri="{BB962C8B-B14F-4D97-AF65-F5344CB8AC3E}">
        <p14:creationId xmlns:p14="http://schemas.microsoft.com/office/powerpoint/2010/main" val="216755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393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With respect to the following presentation, there has been no relevant (direct or indirect) financial relationship between the party listed above (and/or spouse/partner) and any for-profit company which could be considered a conflict of interest.</a:t>
            </a:r>
          </a:p>
        </p:txBody>
      </p:sp>
    </p:spTree>
    <p:extLst>
      <p:ext uri="{BB962C8B-B14F-4D97-AF65-F5344CB8AC3E}">
        <p14:creationId xmlns:p14="http://schemas.microsoft.com/office/powerpoint/2010/main" val="403845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B500-36A7-44D8-88CA-3E5BC4B89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2947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Upon completion of this activity, participants should be able to: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Discuss how the perceptions of health professionals toward mental illness contributes to hospital culture.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Review key dimensions of hospital culture that can be influenced by proactive C-L services to improve mental health awareness &amp; patient care.</a:t>
            </a:r>
          </a:p>
        </p:txBody>
      </p:sp>
    </p:spTree>
    <p:extLst>
      <p:ext uri="{BB962C8B-B14F-4D97-AF65-F5344CB8AC3E}">
        <p14:creationId xmlns:p14="http://schemas.microsoft.com/office/powerpoint/2010/main" val="364528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4615140"/>
              </p:ext>
            </p:extLst>
          </p:nvPr>
        </p:nvGraphicFramePr>
        <p:xfrm>
          <a:off x="496388" y="1150784"/>
          <a:ext cx="8151224" cy="284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79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66AA-10C8-4AE9-BE9D-6F6F8A88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</a:t>
            </a:r>
            <a:r>
              <a:rPr lang="en-US" i="1" dirty="0"/>
              <a:t>is</a:t>
            </a:r>
            <a:r>
              <a:rPr lang="en-US" dirty="0"/>
              <a:t>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11EB-24B4-463C-BB4C-CE086036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Culture</a:t>
            </a:r>
            <a:r>
              <a:rPr lang="en-US" sz="2400" dirty="0"/>
              <a:t>: social behavior and norms in a group</a:t>
            </a:r>
            <a:r>
              <a:rPr lang="en-US" sz="2400" baseline="30000" dirty="0"/>
              <a:t>1</a:t>
            </a:r>
            <a:endParaRPr lang="en-US" sz="2400" dirty="0"/>
          </a:p>
          <a:p>
            <a:pPr lvl="1"/>
            <a:r>
              <a:rPr lang="en-US" sz="2100" dirty="0"/>
              <a:t>From </a:t>
            </a:r>
            <a:r>
              <a:rPr lang="en-US" sz="2100" i="1" dirty="0" err="1"/>
              <a:t>cultura</a:t>
            </a:r>
            <a:r>
              <a:rPr lang="en-US" sz="2100" dirty="0"/>
              <a:t> (L), for “to tend or </a:t>
            </a:r>
            <a:r>
              <a:rPr lang="en-US" sz="2100" u="sng" dirty="0"/>
              <a:t>cultiv</a:t>
            </a:r>
            <a:r>
              <a:rPr lang="en-US" sz="2100" dirty="0"/>
              <a:t>ate the land”</a:t>
            </a:r>
          </a:p>
          <a:p>
            <a:r>
              <a:rPr lang="en-US" sz="2400" b="1" dirty="0"/>
              <a:t>Organizational culture</a:t>
            </a:r>
            <a:r>
              <a:rPr lang="en-US" sz="2400" baseline="30000" dirty="0"/>
              <a:t>2</a:t>
            </a:r>
            <a:endParaRPr lang="en-US" sz="2400" dirty="0"/>
          </a:p>
          <a:p>
            <a:pPr lvl="1"/>
            <a:r>
              <a:rPr lang="en-US" sz="2000" dirty="0"/>
              <a:t>Socially constructed by groups based on shared experiences</a:t>
            </a:r>
          </a:p>
          <a:p>
            <a:pPr lvl="1"/>
            <a:r>
              <a:rPr lang="en-US" sz="2000" dirty="0"/>
              <a:t>Each one is malleable and subject to continual change</a:t>
            </a:r>
          </a:p>
          <a:p>
            <a:r>
              <a:rPr lang="en-US" sz="2400" dirty="0"/>
              <a:t>Levels of expression</a:t>
            </a:r>
            <a:r>
              <a:rPr lang="en-US" sz="2400" baseline="30000" dirty="0"/>
              <a:t>3</a:t>
            </a:r>
          </a:p>
          <a:p>
            <a:pPr lvl="1"/>
            <a:r>
              <a:rPr lang="en-US" sz="2000" b="1" dirty="0"/>
              <a:t>Artifacts</a:t>
            </a:r>
            <a:r>
              <a:rPr lang="en-US" sz="2000" dirty="0"/>
              <a:t>: visible structures &amp; processes</a:t>
            </a:r>
          </a:p>
          <a:p>
            <a:pPr lvl="1"/>
            <a:r>
              <a:rPr lang="en-US" sz="2000" b="1" dirty="0"/>
              <a:t>Values</a:t>
            </a:r>
            <a:r>
              <a:rPr lang="en-US" sz="2000" dirty="0"/>
              <a:t>: strategies, goals, &amp; philosophies</a:t>
            </a:r>
          </a:p>
          <a:p>
            <a:pPr lvl="1"/>
            <a:r>
              <a:rPr lang="en-US" sz="2000" b="1" dirty="0"/>
              <a:t>Assumptions</a:t>
            </a:r>
            <a:r>
              <a:rPr lang="en-US" sz="2000" dirty="0"/>
              <a:t>: unconscious beliefs, perceptions, thoughts, &amp; emotions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DC490-6DD8-47E4-9D7A-1D0003AFDEE1}"/>
              </a:ext>
            </a:extLst>
          </p:cNvPr>
          <p:cNvSpPr txBox="1"/>
          <p:nvPr/>
        </p:nvSpPr>
        <p:spPr>
          <a:xfrm>
            <a:off x="1765139" y="4891571"/>
            <a:ext cx="7378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aseline="30000" dirty="0"/>
              <a:t>1</a:t>
            </a:r>
            <a:r>
              <a:rPr lang="en-US" sz="1000" dirty="0"/>
              <a:t>Wikipedia. </a:t>
            </a:r>
            <a:r>
              <a:rPr lang="en-US" sz="1000" baseline="30000" dirty="0"/>
              <a:t>2</a:t>
            </a:r>
            <a:r>
              <a:rPr lang="en-US" sz="1000" dirty="0"/>
              <a:t>Bellot </a:t>
            </a:r>
            <a:r>
              <a:rPr lang="en-US" sz="1000" i="1" dirty="0"/>
              <a:t>Nursing Forum </a:t>
            </a:r>
            <a:r>
              <a:rPr lang="en-US" sz="1000" dirty="0"/>
              <a:t>2011. </a:t>
            </a:r>
            <a:r>
              <a:rPr lang="en-US" sz="1000" baseline="30000" dirty="0"/>
              <a:t>3</a:t>
            </a:r>
            <a:r>
              <a:rPr lang="en-US" sz="1000" dirty="0"/>
              <a:t>Schein. </a:t>
            </a:r>
            <a:r>
              <a:rPr lang="en-US" sz="1000" i="1" dirty="0"/>
              <a:t>Defining organizational culture</a:t>
            </a:r>
            <a:r>
              <a:rPr lang="en-US" sz="1000" dirty="0"/>
              <a:t> 1987.</a:t>
            </a:r>
          </a:p>
        </p:txBody>
      </p:sp>
    </p:spTree>
    <p:extLst>
      <p:ext uri="{BB962C8B-B14F-4D97-AF65-F5344CB8AC3E}">
        <p14:creationId xmlns:p14="http://schemas.microsoft.com/office/powerpoint/2010/main" val="126887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66AA-10C8-4AE9-BE9D-6F6F8A88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culture to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11EB-24B4-463C-BB4C-CE086036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Culture is critical in healthcare because “shared beliefs, values, and feelings that exist within an institution direct the </a:t>
            </a:r>
            <a:r>
              <a:rPr lang="en-US" sz="2400" b="1" u="sng" dirty="0"/>
              <a:t>perception</a:t>
            </a:r>
            <a:r>
              <a:rPr lang="en-US" sz="2400" u="sng" dirty="0"/>
              <a:t> </a:t>
            </a:r>
            <a:r>
              <a:rPr lang="en-US" sz="2400" b="1" u="sng" dirty="0"/>
              <a:t>of</a:t>
            </a:r>
            <a:r>
              <a:rPr lang="en-US" sz="2400" dirty="0"/>
              <a:t> and the </a:t>
            </a:r>
            <a:r>
              <a:rPr lang="en-US" sz="2400" b="1" u="sng" dirty="0"/>
              <a:t>approach to</a:t>
            </a:r>
            <a:r>
              <a:rPr lang="en-US" sz="2400" dirty="0"/>
              <a:t> the work [being] done.”</a:t>
            </a:r>
            <a:r>
              <a:rPr lang="en-US" sz="2400" baseline="30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DC490-6DD8-47E4-9D7A-1D0003AFDEE1}"/>
              </a:ext>
            </a:extLst>
          </p:cNvPr>
          <p:cNvSpPr txBox="1"/>
          <p:nvPr/>
        </p:nvSpPr>
        <p:spPr>
          <a:xfrm>
            <a:off x="1765138" y="4897279"/>
            <a:ext cx="7378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aseline="30000" dirty="0"/>
              <a:t>1</a:t>
            </a:r>
            <a:r>
              <a:rPr lang="en-US" sz="1000" dirty="0"/>
              <a:t>Sovie Hospital Culture 1993 p72</a:t>
            </a:r>
          </a:p>
        </p:txBody>
      </p:sp>
    </p:spTree>
    <p:extLst>
      <p:ext uri="{BB962C8B-B14F-4D97-AF65-F5344CB8AC3E}">
        <p14:creationId xmlns:p14="http://schemas.microsoft.com/office/powerpoint/2010/main" val="197920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6013662"/>
              </p:ext>
            </p:extLst>
          </p:nvPr>
        </p:nvGraphicFramePr>
        <p:xfrm>
          <a:off x="496388" y="1150784"/>
          <a:ext cx="8151224" cy="284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74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C0C0-0732-4F28-BB0C-0389F1E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8892-D553-48CB-AAB7-A3943D5C8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000" b="1" dirty="0"/>
              <a:t>Outcome dimensions</a:t>
            </a:r>
          </a:p>
          <a:p>
            <a:pPr lvl="1"/>
            <a:r>
              <a:rPr lang="en-US" sz="1800" dirty="0"/>
              <a:t>Perceptions of safety</a:t>
            </a:r>
          </a:p>
          <a:p>
            <a:pPr lvl="1"/>
            <a:r>
              <a:rPr lang="en-US" sz="1800" dirty="0"/>
              <a:t>Frequency of events reported</a:t>
            </a:r>
          </a:p>
          <a:p>
            <a:pPr lvl="1"/>
            <a:endParaRPr lang="en-US" sz="1700" b="1" dirty="0"/>
          </a:p>
          <a:p>
            <a:r>
              <a:rPr lang="en-US" sz="2000" b="1" dirty="0"/>
              <a:t>Hospital-level dimensions</a:t>
            </a:r>
          </a:p>
          <a:p>
            <a:pPr lvl="1"/>
            <a:r>
              <a:rPr lang="en-US" sz="1800" dirty="0"/>
              <a:t>Institutional priorities</a:t>
            </a:r>
          </a:p>
          <a:p>
            <a:pPr lvl="1"/>
            <a:r>
              <a:rPr lang="en-US" sz="1800" dirty="0"/>
              <a:t>Teamwork across units</a:t>
            </a:r>
          </a:p>
          <a:p>
            <a:pPr lvl="1"/>
            <a:r>
              <a:rPr lang="en-US" sz="1800" dirty="0"/>
              <a:t>Handoffs &amp; transitions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b="1" dirty="0"/>
              <a:t>Unit-level dimensions</a:t>
            </a:r>
          </a:p>
          <a:p>
            <a:pPr lvl="1"/>
            <a:r>
              <a:rPr lang="en-US" sz="1800" dirty="0"/>
              <a:t>Unit teamwork</a:t>
            </a:r>
          </a:p>
          <a:p>
            <a:pPr lvl="1"/>
            <a:r>
              <a:rPr lang="en-US" sz="1800" dirty="0"/>
              <a:t>Openness to communication</a:t>
            </a:r>
          </a:p>
          <a:p>
            <a:pPr lvl="1"/>
            <a:r>
              <a:rPr lang="en-US" sz="1800" dirty="0"/>
              <a:t>Organizational learning/continuous improvement</a:t>
            </a:r>
          </a:p>
          <a:p>
            <a:pPr lvl="1"/>
            <a:r>
              <a:rPr lang="en-US" sz="1800" dirty="0"/>
              <a:t>Feedback/communication re errors</a:t>
            </a:r>
          </a:p>
          <a:p>
            <a:pPr lvl="1"/>
            <a:r>
              <a:rPr lang="en-US" sz="1800" dirty="0"/>
              <a:t>Supervisor expectations/actions promoting patient safety</a:t>
            </a:r>
          </a:p>
          <a:p>
            <a:pPr lvl="1"/>
            <a:r>
              <a:rPr lang="en-US" sz="1800" dirty="0"/>
              <a:t>Non-punitive response to error</a:t>
            </a:r>
          </a:p>
          <a:p>
            <a:pPr lvl="1"/>
            <a:r>
              <a:rPr lang="en-US" sz="1800" dirty="0"/>
              <a:t>Staffing adequacy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DFF60-AE28-4B47-8FB7-26FBEE201404}"/>
              </a:ext>
            </a:extLst>
          </p:cNvPr>
          <p:cNvSpPr txBox="1"/>
          <p:nvPr/>
        </p:nvSpPr>
        <p:spPr>
          <a:xfrm>
            <a:off x="1192192" y="4897279"/>
            <a:ext cx="7951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aseline="30000" dirty="0"/>
              <a:t>1</a:t>
            </a:r>
            <a:r>
              <a:rPr lang="en-US" sz="1000" dirty="0"/>
              <a:t>Reis </a:t>
            </a:r>
            <a:r>
              <a:rPr lang="en-US" sz="1000" i="1" dirty="0"/>
              <a:t>Int J Qual Health Care</a:t>
            </a:r>
            <a:r>
              <a:rPr lang="en-US" sz="1000" i="0" dirty="0"/>
              <a:t> 2018, </a:t>
            </a:r>
            <a:r>
              <a:rPr lang="en-US" sz="1000" baseline="30000" dirty="0"/>
              <a:t>2</a:t>
            </a:r>
            <a:r>
              <a:rPr lang="en-US" sz="1000" dirty="0"/>
              <a:t>Sorra AHRQ Hospital Survey 2016</a:t>
            </a:r>
          </a:p>
        </p:txBody>
      </p:sp>
    </p:spTree>
    <p:extLst>
      <p:ext uri="{BB962C8B-B14F-4D97-AF65-F5344CB8AC3E}">
        <p14:creationId xmlns:p14="http://schemas.microsoft.com/office/powerpoint/2010/main" val="134513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C0C0-0732-4F28-BB0C-0389F1E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C-L, meet patient safety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8892-D553-48CB-AAB7-A3943D5C8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000" b="1" dirty="0"/>
              <a:t>Outcome dimensions</a:t>
            </a:r>
          </a:p>
          <a:p>
            <a:pPr lvl="1"/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Perceptions of safety</a:t>
            </a:r>
          </a:p>
          <a:p>
            <a:pPr lvl="1"/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(Perceptions of mental health)</a:t>
            </a:r>
          </a:p>
          <a:p>
            <a:pPr lvl="1"/>
            <a:r>
              <a:rPr lang="en-US" sz="1800" dirty="0"/>
              <a:t>Frequency of events reported</a:t>
            </a:r>
          </a:p>
          <a:p>
            <a:pPr lvl="1"/>
            <a:endParaRPr lang="en-US" sz="1700" b="1" dirty="0"/>
          </a:p>
          <a:p>
            <a:r>
              <a:rPr lang="en-US" sz="2000" b="1" dirty="0"/>
              <a:t>Hospital-level dimensions</a:t>
            </a:r>
          </a:p>
          <a:p>
            <a:pPr lvl="1"/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Institutional priorities</a:t>
            </a:r>
          </a:p>
          <a:p>
            <a:pPr lvl="1"/>
            <a:r>
              <a:rPr lang="en-US" sz="1800" dirty="0"/>
              <a:t>Teamwork across units</a:t>
            </a:r>
          </a:p>
          <a:p>
            <a:pPr lvl="1"/>
            <a:r>
              <a:rPr lang="en-US" sz="1800" dirty="0"/>
              <a:t>Handoffs &amp; transitions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Unit-level dimensions</a:t>
            </a:r>
          </a:p>
          <a:p>
            <a:pPr lvl="1"/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Unit teamwork</a:t>
            </a:r>
          </a:p>
          <a:p>
            <a:pPr lvl="1"/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Openness to communication</a:t>
            </a:r>
          </a:p>
          <a:p>
            <a:pPr lvl="1"/>
            <a:r>
              <a:rPr lang="en-US" sz="1800" dirty="0"/>
              <a:t>Organizational learning/continuous improvement</a:t>
            </a:r>
          </a:p>
          <a:p>
            <a:pPr lvl="1"/>
            <a:r>
              <a:rPr lang="en-US" sz="1800" dirty="0"/>
              <a:t>Feedback/communication re errors</a:t>
            </a:r>
          </a:p>
          <a:p>
            <a:pPr lvl="1"/>
            <a:r>
              <a:rPr lang="en-US" sz="1800" dirty="0"/>
              <a:t>Supervisor expectations/actions promoting patient safety</a:t>
            </a:r>
          </a:p>
          <a:p>
            <a:pPr lvl="1"/>
            <a:r>
              <a:rPr lang="en-US" sz="1800" dirty="0"/>
              <a:t>Non-punitive response to error</a:t>
            </a:r>
          </a:p>
          <a:p>
            <a:pPr lvl="1"/>
            <a:r>
              <a:rPr lang="en-US" sz="1800" dirty="0"/>
              <a:t>Staffing adequacy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DFF60-AE28-4B47-8FB7-26FBEE201404}"/>
              </a:ext>
            </a:extLst>
          </p:cNvPr>
          <p:cNvSpPr txBox="1"/>
          <p:nvPr/>
        </p:nvSpPr>
        <p:spPr>
          <a:xfrm>
            <a:off x="1192192" y="4897279"/>
            <a:ext cx="79518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aseline="30000" dirty="0"/>
              <a:t>1</a:t>
            </a:r>
            <a:r>
              <a:rPr lang="en-US" sz="1000" dirty="0"/>
              <a:t>Reis </a:t>
            </a:r>
            <a:r>
              <a:rPr lang="en-US" sz="1000" i="1" dirty="0"/>
              <a:t>Int J Qual Health Care</a:t>
            </a:r>
            <a:r>
              <a:rPr lang="en-US" sz="1000" i="0" dirty="0"/>
              <a:t> 2018, </a:t>
            </a:r>
            <a:r>
              <a:rPr lang="en-US" sz="1000" baseline="30000" dirty="0"/>
              <a:t>2</a:t>
            </a:r>
            <a:r>
              <a:rPr lang="en-US" sz="1000" dirty="0"/>
              <a:t>Sorra AHRQ Hospital Survey 2016</a:t>
            </a:r>
          </a:p>
        </p:txBody>
      </p:sp>
    </p:spTree>
    <p:extLst>
      <p:ext uri="{BB962C8B-B14F-4D97-AF65-F5344CB8AC3E}">
        <p14:creationId xmlns:p14="http://schemas.microsoft.com/office/powerpoint/2010/main" val="38681353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M templat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CC33"/>
      </a:accent1>
      <a:accent2>
        <a:srgbClr val="0066CC"/>
      </a:accent2>
      <a:accent3>
        <a:srgbClr val="3399CC"/>
      </a:accent3>
      <a:accent4>
        <a:srgbClr val="99CC66"/>
      </a:accent4>
      <a:accent5>
        <a:srgbClr val="666666"/>
      </a:accent5>
      <a:accent6>
        <a:srgbClr val="3185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2C9C77E-7F59-4562-AC6A-C6F3C96BAC6A}" vid="{B8FB10BF-8001-47BC-9267-63EA1BB6F6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7698B535E484693BD8949ECA84292" ma:contentTypeVersion="2" ma:contentTypeDescription="Create a new document." ma:contentTypeScope="" ma:versionID="6b16a347a769396d3654c8a5e1cfbc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D8C1FE-1163-4B3A-BF63-D41F99D15918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582A98-25F9-46F0-9B4A-359815EC25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3EE4E4-BAE4-4962-83F7-D5A86070B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749</Words>
  <Application>Microsoft Office PowerPoint</Application>
  <PresentationFormat>On-screen Show (16:9)</PresentationFormat>
  <Paragraphs>132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(Headings)</vt:lpstr>
      <vt:lpstr>Calibri Light</vt:lpstr>
      <vt:lpstr>Ink Free</vt:lpstr>
      <vt:lpstr>Lucida Grande</vt:lpstr>
      <vt:lpstr>Times New Roman</vt:lpstr>
      <vt:lpstr>Wingdings</vt:lpstr>
      <vt:lpstr>Custom Design</vt:lpstr>
      <vt:lpstr>APM template</vt:lpstr>
      <vt:lpstr>Proactive C-L Psychiatry Fostering a Culture of Mental Health Awareness</vt:lpstr>
      <vt:lpstr>Disclosures</vt:lpstr>
      <vt:lpstr>PowerPoint Presentation</vt:lpstr>
      <vt:lpstr>PowerPoint Presentation</vt:lpstr>
      <vt:lpstr>What exactly is culture?</vt:lpstr>
      <vt:lpstr>Bringing culture to hospitals</vt:lpstr>
      <vt:lpstr>PowerPoint Presentation</vt:lpstr>
      <vt:lpstr>Patient safety culture</vt:lpstr>
      <vt:lpstr>Proactive C-L, meet patient safety culture</vt:lpstr>
      <vt:lpstr>Fostering a culture of mental health awareness</vt:lpstr>
      <vt:lpstr>PowerPoint Presentation</vt:lpstr>
      <vt:lpstr>Perceptions of safety matter because perceptions are reality</vt:lpstr>
      <vt:lpstr>Psychological and physical safety</vt:lpstr>
      <vt:lpstr>Elements of proactive C-L that promote perceptions of safety</vt:lpstr>
      <vt:lpstr>Proactive C-L Psychiatry Fostering a Culture of Mental Health Awareness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 Oldham</cp:lastModifiedBy>
  <cp:revision>409</cp:revision>
  <dcterms:created xsi:type="dcterms:W3CDTF">2017-02-22T18:18:23Z</dcterms:created>
  <dcterms:modified xsi:type="dcterms:W3CDTF">2021-10-18T19:11:32Z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0x0101007AB7698B535E484693BD8949ECA84292</vt:lpwstr>
  </property>
</Properties>
</file>