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57" r:id="rId7"/>
    <p:sldId id="263" r:id="rId8"/>
    <p:sldId id="262" r:id="rId9"/>
    <p:sldId id="261" r:id="rId10"/>
    <p:sldId id="264" r:id="rId11"/>
    <p:sldId id="265" r:id="rId12"/>
    <p:sldId id="266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DE"/>
    <a:srgbClr val="81D297"/>
    <a:srgbClr val="177D38"/>
    <a:srgbClr val="66A677"/>
    <a:srgbClr val="105A25"/>
    <a:srgbClr val="389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540" y="108"/>
      </p:cViewPr>
      <p:guideLst>
        <p:guide orient="horz" pos="422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9BD-8F19-0B44-8E85-44C88B02A42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F82E-548B-494F-89A6-3B3ADDAE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D39A-F679-DF43-BBE4-8BF4AC45CCF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59CE-35B4-F249-A2D4-2A860B27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Interdisciplinary teams- MD, NP, </a:t>
            </a:r>
            <a:r>
              <a:rPr lang="en-US" dirty="0" err="1"/>
              <a:t>Sowk</a:t>
            </a:r>
            <a:r>
              <a:rPr lang="en-US" dirty="0"/>
              <a:t>, increasingly students/trainees-  psych NP, social work, </a:t>
            </a:r>
            <a:r>
              <a:rPr lang="en-US" dirty="0" err="1"/>
              <a:t>geri</a:t>
            </a:r>
            <a:r>
              <a:rPr lang="en-US" dirty="0"/>
              <a:t> psych fellows, ?CL fellows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necessarily a complete list, but based on our experiences. Idea generation on how to tap into trends to expand psych services, get patients the care they need--  not a “how-to”  --- learn from our mistakes, missteps, false-starts, false-alarms</a:t>
            </a:r>
          </a:p>
          <a:p>
            <a:r>
              <a:rPr lang="en-US" dirty="0"/>
              <a:t>Some of these factors can lead to pilot programs, we’ve found successful pilots are hard to remove and comparatively easy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of a nebulous concept and involves factors inside and outside the hospital</a:t>
            </a:r>
          </a:p>
          <a:p>
            <a:r>
              <a:rPr lang="en-US" dirty="0"/>
              <a:t>Disparities in health care</a:t>
            </a:r>
          </a:p>
          <a:p>
            <a:r>
              <a:rPr lang="en-US" dirty="0"/>
              <a:t>Violence – perceptions of safety, as Eleanor covered very well</a:t>
            </a:r>
          </a:p>
          <a:p>
            <a:r>
              <a:rPr lang="en-US" dirty="0"/>
              <a:t>Hospital culture- idiosyncrasies– here, leadership walk rounds nearly led to proactive team being pulled off medicine, moved to ICU step-down in surgery</a:t>
            </a:r>
          </a:p>
          <a:p>
            <a:r>
              <a:rPr lang="en-US" dirty="0"/>
              <a:t>Teaching mission- with expanded, multidisciplinary proactive teams, focus can shift from service back to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Advancing Integrated Psychiatric Care for the Medically Ill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C007CC-4C52-49E7-A3C5-671006195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9098" y="610118"/>
            <a:ext cx="1829288" cy="18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78729" y="28282"/>
            <a:ext cx="11535851" cy="290045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D079E-D821-416A-8815-52795C84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9" y="20086"/>
            <a:ext cx="596481" cy="5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Approaching Institutional Priorities as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Proactive C-L Psychiatry: Fostering a Culture of Mental Health Awareness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E00F8-2815-4ED8-8E11-8A8D0ACF1516}"/>
              </a:ext>
            </a:extLst>
          </p:cNvPr>
          <p:cNvSpPr txBox="1"/>
          <p:nvPr/>
        </p:nvSpPr>
        <p:spPr>
          <a:xfrm>
            <a:off x="3657600" y="4990255"/>
            <a:ext cx="534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Patrick Triplett, M.D.</a:t>
            </a:r>
          </a:p>
          <a:p>
            <a:r>
              <a:rPr lang="en-US" dirty="0"/>
              <a:t>Johns Hopkins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6761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87E0E-A7A1-4740-88D8-2AE756A8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046D5-F0DB-441E-AE2B-BB0630DD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56" y="1990724"/>
            <a:ext cx="5524500" cy="326707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0E9A87-D0DB-4A01-A0AB-F81C418C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288" y="5811838"/>
            <a:ext cx="3619500" cy="6064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ptriple@jhmi.edu</a:t>
            </a:r>
          </a:p>
        </p:txBody>
      </p:sp>
      <p:pic>
        <p:nvPicPr>
          <p:cNvPr id="2050" name="Picture 2" descr="File:The-end-folks.jpg - Wikimedia Commons">
            <a:extLst>
              <a:ext uri="{FF2B5EF4-FFF2-40B4-BE49-F238E27FC236}">
                <a16:creationId xmlns:a16="http://schemas.microsoft.com/office/drawing/2014/main" id="{86D26686-B511-4F2C-BD26-ED69AD97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20" y="462806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3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CLP 2021</a:t>
            </a:r>
            <a:br>
              <a:rPr lang="en-US" dirty="0"/>
            </a:br>
            <a:r>
              <a:rPr lang="en-US" sz="3600" dirty="0"/>
              <a:t>Disclosure: Patrick Triplett,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With respect to the following presentation, there has been no relevant (direct or indirect) financial relationship between the party listed above (and/or spouse/partner) and any for-profit company which could be considered a conflict of interest.</a:t>
            </a:r>
          </a:p>
        </p:txBody>
      </p:sp>
    </p:spTree>
    <p:extLst>
      <p:ext uri="{BB962C8B-B14F-4D97-AF65-F5344CB8AC3E}">
        <p14:creationId xmlns:p14="http://schemas.microsoft.com/office/powerpoint/2010/main" val="40812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A96A-FE4D-4E91-97E7-EABAE5DE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Maryland:</a:t>
            </a:r>
          </a:p>
          <a:p>
            <a:r>
              <a:rPr lang="en-US" dirty="0"/>
              <a:t>Medicare waiver, all-payer system</a:t>
            </a:r>
          </a:p>
          <a:p>
            <a:r>
              <a:rPr lang="en-US" dirty="0"/>
              <a:t>HSCRC- sets rates for all payers (including MC/MA) since 1977</a:t>
            </a:r>
          </a:p>
          <a:p>
            <a:r>
              <a:rPr lang="en-US" dirty="0"/>
              <a:t>Bundled payments, global budgets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 Hopkins Hospital:</a:t>
            </a:r>
          </a:p>
          <a:p>
            <a:r>
              <a:rPr lang="en-US" dirty="0"/>
              <a:t>AMC in Baltimore</a:t>
            </a:r>
          </a:p>
          <a:p>
            <a:r>
              <a:rPr lang="en-US" dirty="0"/>
              <a:t>1,154 beds; &gt;45,000 admissions/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&gt;100,000 emergency department visits</a:t>
            </a:r>
          </a:p>
          <a:p>
            <a:r>
              <a:rPr lang="en-US" dirty="0"/>
              <a:t>2 proactive, embedded psych consult teams in DOM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5E837-85E1-407B-8EE5-A8A131C4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62B91-82C3-4EAC-A0C6-A324B771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834" y="299672"/>
            <a:ext cx="2471738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C59D6F-8956-45C8-8A4F-8934A135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85" y="304068"/>
            <a:ext cx="2339612" cy="1300529"/>
          </a:xfrm>
          <a:prstGeom prst="rect">
            <a:avLst/>
          </a:prstGeom>
        </p:spPr>
      </p:pic>
      <p:pic>
        <p:nvPicPr>
          <p:cNvPr id="7170" name="Picture 2" descr="Maryland Welcomes You&amp;quot; at the Maryland-Pennsylvania Borde… | Flickr">
            <a:extLst>
              <a:ext uri="{FF2B5EF4-FFF2-40B4-BE49-F238E27FC236}">
                <a16:creationId xmlns:a16="http://schemas.microsoft.com/office/drawing/2014/main" id="{5F77EA90-E3D5-4441-8E1F-68E7FBD2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08" y="299672"/>
            <a:ext cx="263188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CC1B4-79E0-48B5-974A-67FB35C18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2945" y="3445068"/>
            <a:ext cx="2074091" cy="1340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05B04F-0870-4D30-AE27-0757B8CE0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945" y="5257107"/>
            <a:ext cx="2074091" cy="13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73276-2A0F-4AA6-9C84-44D77191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9F0E2-09FB-4C5F-8549-59897A3C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metrics</a:t>
            </a:r>
          </a:p>
          <a:p>
            <a:r>
              <a:rPr lang="en-US" dirty="0"/>
              <a:t>Clinical outcomes</a:t>
            </a:r>
          </a:p>
          <a:p>
            <a:r>
              <a:rPr lang="en-US" dirty="0"/>
              <a:t>Regulatory requirements</a:t>
            </a:r>
          </a:p>
          <a:p>
            <a:r>
              <a:rPr lang="en-US" dirty="0"/>
              <a:t>Social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8CABD-F7FF-4B3A-985E-A8B8BEC8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122" name="Picture 2" descr="Priorities - Romanian Presidency of the Council of the European Union">
            <a:extLst>
              <a:ext uri="{FF2B5EF4-FFF2-40B4-BE49-F238E27FC236}">
                <a16:creationId xmlns:a16="http://schemas.microsoft.com/office/drawing/2014/main" id="{A2875294-1460-43FA-8FAF-6D57600E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60" y="1283516"/>
            <a:ext cx="4019594" cy="29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1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41CC-62A0-4D08-83C3-72F9ECE5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A945-93CF-40BF-AFD3-9919922C9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stay</a:t>
            </a:r>
          </a:p>
          <a:p>
            <a:pPr lvl="1"/>
            <a:r>
              <a:rPr lang="en-US" dirty="0"/>
              <a:t>Value in even small improvements</a:t>
            </a:r>
          </a:p>
          <a:p>
            <a:pPr lvl="1"/>
            <a:r>
              <a:rPr lang="en-US" dirty="0"/>
              <a:t>Unit(s) vs consults only</a:t>
            </a:r>
          </a:p>
          <a:p>
            <a:pPr lvl="1"/>
            <a:r>
              <a:rPr lang="en-US" dirty="0"/>
              <a:t>ROI</a:t>
            </a:r>
          </a:p>
          <a:p>
            <a:r>
              <a:rPr lang="en-US" dirty="0"/>
              <a:t>Staff retention</a:t>
            </a:r>
          </a:p>
          <a:p>
            <a:pPr lvl="1"/>
            <a:r>
              <a:rPr lang="en-US" dirty="0"/>
              <a:t>Oldham et al JACLP 2021</a:t>
            </a:r>
          </a:p>
          <a:p>
            <a:pPr lvl="1"/>
            <a:r>
              <a:rPr lang="en-US" dirty="0"/>
              <a:t>Multiply (adv) determined</a:t>
            </a:r>
          </a:p>
          <a:p>
            <a:r>
              <a:rPr lang="en-US" dirty="0"/>
              <a:t>Cost offset-- hospitalist rationale</a:t>
            </a:r>
          </a:p>
          <a:p>
            <a:r>
              <a:rPr lang="en-US" dirty="0"/>
              <a:t>Observer cost (unpublished)</a:t>
            </a:r>
          </a:p>
          <a:p>
            <a:r>
              <a:rPr lang="en-US" dirty="0"/>
              <a:t>Changes in reimbursement models</a:t>
            </a:r>
          </a:p>
          <a:p>
            <a:pPr lvl="1"/>
            <a:r>
              <a:rPr lang="en-US" dirty="0"/>
              <a:t>Away from fee-for-service, toward bundled payments, population health, quality and safety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55A9B-497E-4CF0-96D1-AAD5327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What to Expect as you Earn Your Finance Degree - Business Administration  Information">
            <a:extLst>
              <a:ext uri="{FF2B5EF4-FFF2-40B4-BE49-F238E27FC236}">
                <a16:creationId xmlns:a16="http://schemas.microsoft.com/office/drawing/2014/main" id="{34090FE8-0192-4B71-B4BD-5ABBE456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44" y="435129"/>
            <a:ext cx="4777181" cy="21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3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884C-2F0F-4B22-9398-A5BA57D6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5ABA-534B-4B70-8E63-888FB99BA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stay</a:t>
            </a:r>
          </a:p>
          <a:p>
            <a:r>
              <a:rPr lang="en-US" dirty="0"/>
              <a:t>Readmissions</a:t>
            </a:r>
          </a:p>
          <a:p>
            <a:r>
              <a:rPr lang="en-US" dirty="0"/>
              <a:t>Time-to-consult</a:t>
            </a:r>
          </a:p>
          <a:p>
            <a:r>
              <a:rPr lang="en-US" dirty="0"/>
              <a:t>Greater, and earlier, case detection, more admissions (+/-)</a:t>
            </a:r>
          </a:p>
          <a:p>
            <a:pPr lvl="1"/>
            <a:r>
              <a:rPr lang="en-US" dirty="0"/>
              <a:t>Psych admissions had lower readmission rate</a:t>
            </a:r>
          </a:p>
          <a:p>
            <a:r>
              <a:rPr lang="en-US" dirty="0"/>
              <a:t>Adverse events, e.g. suicides, near-misses, elopements, nursing shortage, pandemic</a:t>
            </a:r>
          </a:p>
          <a:p>
            <a:pPr lvl="1"/>
            <a:r>
              <a:rPr lang="en-US" dirty="0"/>
              <a:t>“Don’t waste a crisis!”</a:t>
            </a:r>
          </a:p>
          <a:p>
            <a:r>
              <a:rPr lang="en-US" dirty="0"/>
              <a:t>Volume of consults and follow-ups</a:t>
            </a:r>
          </a:p>
          <a:p>
            <a:r>
              <a:rPr lang="en-US" dirty="0"/>
              <a:t>Improved nursing care and education</a:t>
            </a:r>
          </a:p>
          <a:p>
            <a:r>
              <a:rPr lang="en-US" dirty="0"/>
              <a:t>Psychiatric social work-specific interventions (grief, support, therapy, tools, referrals)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6B7A-B1D2-4278-ACB4-2BCA98B5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What is Health Informatics? 3 Key Trends to Know">
            <a:extLst>
              <a:ext uri="{FF2B5EF4-FFF2-40B4-BE49-F238E27FC236}">
                <a16:creationId xmlns:a16="http://schemas.microsoft.com/office/drawing/2014/main" id="{D30D55BF-1C54-4C38-B3F5-A5EF2E5F4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40" y="428626"/>
            <a:ext cx="7041160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5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B68D-36FB-4C2A-8936-80868F07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E5AB3-255B-4A46-81E4-4EB415F0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Mandated suicide screening</a:t>
            </a:r>
          </a:p>
          <a:p>
            <a:r>
              <a:rPr lang="en-US" dirty="0"/>
              <a:t>Restraint use and documentation</a:t>
            </a:r>
          </a:p>
          <a:p>
            <a:r>
              <a:rPr lang="en-US" dirty="0"/>
              <a:t>IM medication use, documentation</a:t>
            </a:r>
          </a:p>
          <a:p>
            <a:r>
              <a:rPr lang="en-US" dirty="0"/>
              <a:t>JC, state, CMS findings on adequacy of psychiatric resources</a:t>
            </a:r>
          </a:p>
          <a:p>
            <a:r>
              <a:rPr lang="en-US" dirty="0"/>
              <a:t>ACGME/RRC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7EC68-FB89-4C6C-AE52-370D444C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52" name="Picture 8" descr="Compliance Observance Consent - Free image on Pixabay">
            <a:extLst>
              <a:ext uri="{FF2B5EF4-FFF2-40B4-BE49-F238E27FC236}">
                <a16:creationId xmlns:a16="http://schemas.microsoft.com/office/drawing/2014/main" id="{C34B1092-DDB7-40F8-9D1A-EB90A205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37" y="116394"/>
            <a:ext cx="4618368" cy="26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oyalty-free prohibit photos free download | Pxfuel">
            <a:extLst>
              <a:ext uri="{FF2B5EF4-FFF2-40B4-BE49-F238E27FC236}">
                <a16:creationId xmlns:a16="http://schemas.microsoft.com/office/drawing/2014/main" id="{B1441FB4-612C-4279-8AAD-3891D8AE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66081"/>
            <a:ext cx="4572000" cy="37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063E-43BC-4846-8C8B-347F83F9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20A3-392C-4BAE-BCA6-88EADC61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  <a:p>
            <a:r>
              <a:rPr lang="en-US" dirty="0"/>
              <a:t>Higher volume yielded consult demographics more inline with overall admission racial demographics </a:t>
            </a:r>
          </a:p>
          <a:p>
            <a:r>
              <a:rPr lang="en-US" dirty="0"/>
              <a:t>Staff satisfaction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Hospital culture</a:t>
            </a:r>
          </a:p>
          <a:p>
            <a:r>
              <a:rPr lang="en-US" dirty="0"/>
              <a:t>Patient satisfaction?</a:t>
            </a:r>
          </a:p>
          <a:p>
            <a:r>
              <a:rPr lang="en-US" dirty="0"/>
              <a:t>Teaching mission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C0D6A-BC9C-4CBF-B09E-07FABB08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C8619-99E4-4729-BA96-406549F9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98" y="3365212"/>
            <a:ext cx="6537820" cy="2388511"/>
          </a:xfrm>
          <a:prstGeom prst="rect">
            <a:avLst/>
          </a:prstGeom>
        </p:spPr>
      </p:pic>
      <p:pic>
        <p:nvPicPr>
          <p:cNvPr id="1028" name="Picture 4" descr="Social Impact (CSR)| Definition &amp;amp; Meaning | Optimy Wiki">
            <a:extLst>
              <a:ext uri="{FF2B5EF4-FFF2-40B4-BE49-F238E27FC236}">
                <a16:creationId xmlns:a16="http://schemas.microsoft.com/office/drawing/2014/main" id="{F59722F3-A6AF-4C2F-9793-394D83EB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8" y="133783"/>
            <a:ext cx="4572000" cy="13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0FC1-8595-437E-979A-F6C14688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E193-67BF-4D81-AD67-B1A7D365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Institutional priorities for hospitals/health systems in the U.S. are more fluid than in the past</a:t>
            </a:r>
          </a:p>
          <a:p>
            <a:r>
              <a:rPr lang="en-US" dirty="0"/>
              <a:t>Hospital leaders increasingly must respond to changing financial, regulatory, and social incentives or pressures while allowing providers to focus on delivery of care</a:t>
            </a:r>
          </a:p>
          <a:p>
            <a:r>
              <a:rPr lang="en-US" dirty="0"/>
              <a:t>Attention to these priorities can create opportunities for novel approaches to care, including models of psychiatric consultation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29CA6-37CD-477A-A51C-1B804B88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12333"/>
      </p:ext>
    </p:extLst>
  </p:cSld>
  <p:clrMapOvr>
    <a:masterClrMapping/>
  </p:clrMapOvr>
</p:sld>
</file>

<file path=ppt/theme/theme1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7" ma:contentTypeDescription="Create a new document." ma:contentTypeScope="" ma:versionID="493f2d6b807df0935bed6656de074bef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a1dce2381ccd3c7c0a6efa79122b1529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9EE7F-82E1-4A4A-ACA8-B0A781BE4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0AA4B-0C74-43BA-862E-50B2110804B8}">
  <ds:schemaRefs>
    <ds:schemaRef ds:uri="http://schemas.microsoft.com/office/2006/documentManagement/types"/>
    <ds:schemaRef ds:uri="7f3cf475-0395-4332-a22f-87d7b85be7f2"/>
    <ds:schemaRef ds:uri="http://www.w3.org/XML/1998/namespace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5af13c4-72b1-41c9-8507-7e9ed24d93a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9DFF95-2760-4E94-A17F-852976032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3cf475-0395-4332-a22f-87d7b85be7f2"/>
    <ds:schemaRef ds:uri="d5af13c4-72b1-41c9-8507-7e9ed24d9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ACLP_template</Template>
  <TotalTime>705</TotalTime>
  <Words>579</Words>
  <Application>Microsoft Office PowerPoint</Application>
  <PresentationFormat>Widescreen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APM template</vt:lpstr>
      <vt:lpstr>Approaching Institutional Priorities as Opportunities</vt:lpstr>
      <vt:lpstr>CLP 2021 Disclosure: Patrick Triplett, MD</vt:lpstr>
      <vt:lpstr>PowerPoint Presentation</vt:lpstr>
      <vt:lpstr>Institutional Priorities</vt:lpstr>
      <vt:lpstr>Financial metrics</vt:lpstr>
      <vt:lpstr>Clinical outcomes</vt:lpstr>
      <vt:lpstr>Regulatory requirements</vt:lpstr>
      <vt:lpstr>Social impact</vt:lpstr>
      <vt:lpstr>Conclusions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Riester</dc:creator>
  <cp:lastModifiedBy>Pat Triplett</cp:lastModifiedBy>
  <cp:revision>43</cp:revision>
  <dcterms:created xsi:type="dcterms:W3CDTF">2020-09-23T18:24:29Z</dcterms:created>
  <dcterms:modified xsi:type="dcterms:W3CDTF">2021-10-13T21:14:26Z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