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7" r:id="rId2"/>
    <p:sldMasterId id="2147483703" r:id="rId3"/>
    <p:sldMasterId id="2147483740" r:id="rId4"/>
    <p:sldMasterId id="2147483750" r:id="rId5"/>
  </p:sldMasterIdLst>
  <p:notesMasterIdLst>
    <p:notesMasterId r:id="rId33"/>
  </p:notesMasterIdLst>
  <p:handoutMasterIdLst>
    <p:handoutMasterId r:id="rId34"/>
  </p:handoutMasterIdLst>
  <p:sldIdLst>
    <p:sldId id="1243" r:id="rId6"/>
    <p:sldId id="261" r:id="rId7"/>
    <p:sldId id="863" r:id="rId8"/>
    <p:sldId id="1872" r:id="rId9"/>
    <p:sldId id="1794" r:id="rId10"/>
    <p:sldId id="788" r:id="rId11"/>
    <p:sldId id="1873" r:id="rId12"/>
    <p:sldId id="1881" r:id="rId13"/>
    <p:sldId id="1883" r:id="rId14"/>
    <p:sldId id="806" r:id="rId15"/>
    <p:sldId id="1882" r:id="rId16"/>
    <p:sldId id="1874" r:id="rId17"/>
    <p:sldId id="1721" r:id="rId18"/>
    <p:sldId id="1875" r:id="rId19"/>
    <p:sldId id="817" r:id="rId20"/>
    <p:sldId id="1876" r:id="rId21"/>
    <p:sldId id="1878" r:id="rId22"/>
    <p:sldId id="1734" r:id="rId23"/>
    <p:sldId id="1880" r:id="rId24"/>
    <p:sldId id="1715" r:id="rId25"/>
    <p:sldId id="1774" r:id="rId26"/>
    <p:sldId id="850" r:id="rId27"/>
    <p:sldId id="1884" r:id="rId28"/>
    <p:sldId id="925" r:id="rId29"/>
    <p:sldId id="1816" r:id="rId30"/>
    <p:sldId id="1817" r:id="rId31"/>
    <p:sldId id="810" r:id="rId32"/>
  </p:sldIdLst>
  <p:sldSz cx="9144000" cy="6858000" type="screen4x3"/>
  <p:notesSz cx="7077075" cy="9382125"/>
  <p:defaultTextStyle>
    <a:defPPr>
      <a:defRPr lang="en-US"/>
    </a:defPPr>
    <a:lvl1pPr algn="l" rtl="0" fontAlgn="base">
      <a:spcBef>
        <a:spcPct val="0"/>
      </a:spcBef>
      <a:spcAft>
        <a:spcPct val="0"/>
      </a:spcAft>
      <a:defRPr sz="2000" b="1" kern="1200">
        <a:solidFill>
          <a:schemeClr val="accent1"/>
        </a:solidFill>
        <a:latin typeface="Calibri" pitchFamily="-110" charset="0"/>
        <a:ea typeface="+mn-ea"/>
        <a:cs typeface="+mn-cs"/>
      </a:defRPr>
    </a:lvl1pPr>
    <a:lvl2pPr marL="457200" algn="l" rtl="0" fontAlgn="base">
      <a:spcBef>
        <a:spcPct val="0"/>
      </a:spcBef>
      <a:spcAft>
        <a:spcPct val="0"/>
      </a:spcAft>
      <a:defRPr sz="2000" b="1" kern="1200">
        <a:solidFill>
          <a:schemeClr val="accent1"/>
        </a:solidFill>
        <a:latin typeface="Calibri" pitchFamily="-110" charset="0"/>
        <a:ea typeface="+mn-ea"/>
        <a:cs typeface="+mn-cs"/>
      </a:defRPr>
    </a:lvl2pPr>
    <a:lvl3pPr marL="914400" algn="l" rtl="0" fontAlgn="base">
      <a:spcBef>
        <a:spcPct val="0"/>
      </a:spcBef>
      <a:spcAft>
        <a:spcPct val="0"/>
      </a:spcAft>
      <a:defRPr sz="2000" b="1" kern="1200">
        <a:solidFill>
          <a:schemeClr val="accent1"/>
        </a:solidFill>
        <a:latin typeface="Calibri" pitchFamily="-110" charset="0"/>
        <a:ea typeface="+mn-ea"/>
        <a:cs typeface="+mn-cs"/>
      </a:defRPr>
    </a:lvl3pPr>
    <a:lvl4pPr marL="1371600" algn="l" rtl="0" fontAlgn="base">
      <a:spcBef>
        <a:spcPct val="0"/>
      </a:spcBef>
      <a:spcAft>
        <a:spcPct val="0"/>
      </a:spcAft>
      <a:defRPr sz="2000" b="1" kern="1200">
        <a:solidFill>
          <a:schemeClr val="accent1"/>
        </a:solidFill>
        <a:latin typeface="Calibri" pitchFamily="-110" charset="0"/>
        <a:ea typeface="+mn-ea"/>
        <a:cs typeface="+mn-cs"/>
      </a:defRPr>
    </a:lvl4pPr>
    <a:lvl5pPr marL="1828800" algn="l" rtl="0" fontAlgn="base">
      <a:spcBef>
        <a:spcPct val="0"/>
      </a:spcBef>
      <a:spcAft>
        <a:spcPct val="0"/>
      </a:spcAft>
      <a:defRPr sz="2000" b="1" kern="1200">
        <a:solidFill>
          <a:schemeClr val="accent1"/>
        </a:solidFill>
        <a:latin typeface="Calibri" pitchFamily="-110" charset="0"/>
        <a:ea typeface="+mn-ea"/>
        <a:cs typeface="+mn-cs"/>
      </a:defRPr>
    </a:lvl5pPr>
    <a:lvl6pPr marL="2286000" algn="l" defTabSz="457200" rtl="0" eaLnBrk="1" latinLnBrk="0" hangingPunct="1">
      <a:defRPr sz="2000" b="1" kern="1200">
        <a:solidFill>
          <a:schemeClr val="accent1"/>
        </a:solidFill>
        <a:latin typeface="Calibri" pitchFamily="-110" charset="0"/>
        <a:ea typeface="+mn-ea"/>
        <a:cs typeface="+mn-cs"/>
      </a:defRPr>
    </a:lvl6pPr>
    <a:lvl7pPr marL="2743200" algn="l" defTabSz="457200" rtl="0" eaLnBrk="1" latinLnBrk="0" hangingPunct="1">
      <a:defRPr sz="2000" b="1" kern="1200">
        <a:solidFill>
          <a:schemeClr val="accent1"/>
        </a:solidFill>
        <a:latin typeface="Calibri" pitchFamily="-110" charset="0"/>
        <a:ea typeface="+mn-ea"/>
        <a:cs typeface="+mn-cs"/>
      </a:defRPr>
    </a:lvl7pPr>
    <a:lvl8pPr marL="3200400" algn="l" defTabSz="457200" rtl="0" eaLnBrk="1" latinLnBrk="0" hangingPunct="1">
      <a:defRPr sz="2000" b="1" kern="1200">
        <a:solidFill>
          <a:schemeClr val="accent1"/>
        </a:solidFill>
        <a:latin typeface="Calibri" pitchFamily="-110" charset="0"/>
        <a:ea typeface="+mn-ea"/>
        <a:cs typeface="+mn-cs"/>
      </a:defRPr>
    </a:lvl8pPr>
    <a:lvl9pPr marL="3657600" algn="l" defTabSz="457200" rtl="0" eaLnBrk="1" latinLnBrk="0" hangingPunct="1">
      <a:defRPr sz="2000" b="1" kern="1200">
        <a:solidFill>
          <a:schemeClr val="accent1"/>
        </a:solidFill>
        <a:latin typeface="Calibri" pitchFamily="-110" charset="0"/>
        <a:ea typeface="+mn-ea"/>
        <a:cs typeface="+mn-cs"/>
      </a:defRPr>
    </a:lvl9pPr>
  </p:defaultTextStyle>
  <p:extLst>
    <p:ext uri="{521415D9-36F7-43E2-AB2F-B90AF26B5E84}">
      <p14:sectionLst xmlns:p14="http://schemas.microsoft.com/office/powerpoint/2010/main">
        <p14:section name="Default Section" id="{A7035D20-DF6E-490B-A369-92F266522973}">
          <p14:sldIdLst>
            <p14:sldId id="1243"/>
            <p14:sldId id="261"/>
            <p14:sldId id="863"/>
            <p14:sldId id="1872"/>
            <p14:sldId id="1794"/>
            <p14:sldId id="788"/>
            <p14:sldId id="1873"/>
            <p14:sldId id="1881"/>
            <p14:sldId id="1883"/>
            <p14:sldId id="806"/>
            <p14:sldId id="1882"/>
            <p14:sldId id="1874"/>
            <p14:sldId id="1721"/>
            <p14:sldId id="1875"/>
            <p14:sldId id="817"/>
            <p14:sldId id="1876"/>
            <p14:sldId id="1878"/>
            <p14:sldId id="1734"/>
            <p14:sldId id="1880"/>
            <p14:sldId id="1715"/>
            <p14:sldId id="1774"/>
            <p14:sldId id="850"/>
            <p14:sldId id="1884"/>
            <p14:sldId id="925"/>
            <p14:sldId id="1816"/>
            <p14:sldId id="1817"/>
            <p14:sldId id="810"/>
          </p14:sldIdLst>
        </p14:section>
        <p14:section name="Untitled Section" id="{C1623EA9-78AC-4F6F-A8F9-B995DEAFBCBC}">
          <p14:sldIdLst/>
        </p14:section>
        <p14:section name="Default Section" id="{E0F54A19-26E1-45CB-91C6-99C1D1863C3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5">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yattn" initials="b" lastIdx="1" clrIdx="0"/>
  <p:cmAuthor id="1" name="Byatt, Nancy" initials="BN" lastIdx="30" clrIdx="1"/>
  <p:cmAuthor id="2" name="Tiffany A. Moore Simas" initials="TAMS" lastIdx="2" clrIdx="2">
    <p:extLst>
      <p:ext uri="{19B8F6BF-5375-455C-9EA6-DF929625EA0E}">
        <p15:presenceInfo xmlns:p15="http://schemas.microsoft.com/office/powerpoint/2012/main" userId="S-1-5-21-1021441493-1983897303-1052350511-19212" providerId="AD"/>
      </p:ext>
    </p:extLst>
  </p:cmAuthor>
  <p:cmAuthor id="3" name="Nancy Byatt" initials="NB" lastIdx="6" clrIdx="3">
    <p:extLst>
      <p:ext uri="{19B8F6BF-5375-455C-9EA6-DF929625EA0E}">
        <p15:presenceInfo xmlns:p15="http://schemas.microsoft.com/office/powerpoint/2012/main" userId="S-1-5-21-1021441493-1983897303-1052350511-14778" providerId="AD"/>
      </p:ext>
    </p:extLst>
  </p:cmAuthor>
  <p:cmAuthor id="4" name="Nancy" initials="N" lastIdx="2" clrIdx="4">
    <p:extLst>
      <p:ext uri="{19B8F6BF-5375-455C-9EA6-DF929625EA0E}">
        <p15:presenceInfo xmlns:p15="http://schemas.microsoft.com/office/powerpoint/2012/main" userId="S::ByattN@umassmemorial.org::7dc35199-5a03-42fa-9593-5c0e908571d6" providerId="AD"/>
      </p:ext>
    </p:extLst>
  </p:cmAuthor>
  <p:cmAuthor id="5" name="Bergman, Aaron" initials="BA" lastIdx="3" clrIdx="5">
    <p:extLst>
      <p:ext uri="{19B8F6BF-5375-455C-9EA6-DF929625EA0E}">
        <p15:presenceInfo xmlns:p15="http://schemas.microsoft.com/office/powerpoint/2012/main" userId="S::aaron.bergman@umassmed.edu::8a0b72f3-7259-4502-94f8-59ef2421bb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E2"/>
    <a:srgbClr val="8C24D1"/>
    <a:srgbClr val="0066FF"/>
    <a:srgbClr val="000099"/>
    <a:srgbClr val="E7FCFD"/>
    <a:srgbClr val="3333CC"/>
    <a:srgbClr val="196EBB"/>
    <a:srgbClr val="666699"/>
    <a:srgbClr val="7AAADE"/>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16" autoAdjust="0"/>
    <p:restoredTop sz="86423" autoAdjust="0"/>
  </p:normalViewPr>
  <p:slideViewPr>
    <p:cSldViewPr>
      <p:cViewPr varScale="1">
        <p:scale>
          <a:sx n="90" d="100"/>
          <a:sy n="90" d="100"/>
        </p:scale>
        <p:origin x="852" y="66"/>
      </p:cViewPr>
      <p:guideLst>
        <p:guide orient="horz" pos="2160"/>
        <p:guide pos="2880"/>
      </p:guideLst>
    </p:cSldViewPr>
  </p:slideViewPr>
  <p:outlineViewPr>
    <p:cViewPr>
      <p:scale>
        <a:sx n="33" d="100"/>
        <a:sy n="33" d="100"/>
      </p:scale>
      <p:origin x="0" y="-17754"/>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3202" y="-82"/>
      </p:cViewPr>
      <p:guideLst>
        <p:guide orient="horz" pos="2955"/>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53746-9EE9-4444-B58F-BAE284450B7A}"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endParaRPr lang="en-US"/>
        </a:p>
      </dgm:t>
    </dgm:pt>
    <dgm:pt modelId="{9DF95D45-86F7-4D4F-BD2A-7815DA21AF64}">
      <dgm:prSet phldrT="[Text]"/>
      <dgm:spPr/>
      <dgm:t>
        <a:bodyPr/>
        <a:lstStyle/>
        <a:p>
          <a:pPr algn="l"/>
          <a:endParaRPr lang="en-US" dirty="0"/>
        </a:p>
        <a:p>
          <a:pPr algn="l"/>
          <a:r>
            <a:rPr lang="en-US" b="1" dirty="0"/>
            <a:t>Legislature</a:t>
          </a:r>
        </a:p>
        <a:p>
          <a:pPr algn="ctr"/>
          <a:endParaRPr lang="en-US" dirty="0"/>
        </a:p>
      </dgm:t>
    </dgm:pt>
    <dgm:pt modelId="{2A9C5518-C92F-46A1-A369-D92D1D34C829}" type="parTrans" cxnId="{7AC93E2D-7D21-4720-91A0-188982E7D895}">
      <dgm:prSet/>
      <dgm:spPr/>
      <dgm:t>
        <a:bodyPr/>
        <a:lstStyle/>
        <a:p>
          <a:endParaRPr lang="en-US"/>
        </a:p>
      </dgm:t>
    </dgm:pt>
    <dgm:pt modelId="{7BF2E81E-5EF3-41CE-8629-1C214B9AEC4C}" type="sibTrans" cxnId="{7AC93E2D-7D21-4720-91A0-188982E7D895}">
      <dgm:prSet/>
      <dgm:spPr/>
      <dgm:t>
        <a:bodyPr/>
        <a:lstStyle/>
        <a:p>
          <a:endParaRPr lang="en-US"/>
        </a:p>
      </dgm:t>
    </dgm:pt>
    <dgm:pt modelId="{2BC8D57D-EBE2-4F75-8469-5B886B3771EF}">
      <dgm:prSet phldrT="[Text]" custT="1"/>
      <dgm:spPr/>
      <dgm:t>
        <a:bodyPr/>
        <a:lstStyle/>
        <a:p>
          <a:pPr algn="l"/>
          <a:r>
            <a:rPr lang="en-US" sz="2000" b="1" dirty="0"/>
            <a:t>MCPAP teams </a:t>
          </a:r>
        </a:p>
      </dgm:t>
    </dgm:pt>
    <dgm:pt modelId="{AEA69C6A-0394-4E9E-9200-907481567312}" type="parTrans" cxnId="{327C962F-AB27-4806-808E-5069DCD89EEC}">
      <dgm:prSet/>
      <dgm:spPr/>
      <dgm:t>
        <a:bodyPr/>
        <a:lstStyle/>
        <a:p>
          <a:endParaRPr lang="en-US"/>
        </a:p>
      </dgm:t>
    </dgm:pt>
    <dgm:pt modelId="{F1D61766-1365-4D98-87E4-8423C24B60E7}" type="sibTrans" cxnId="{327C962F-AB27-4806-808E-5069DCD89EEC}">
      <dgm:prSet/>
      <dgm:spPr/>
      <dgm:t>
        <a:bodyPr/>
        <a:lstStyle/>
        <a:p>
          <a:endParaRPr lang="en-US"/>
        </a:p>
      </dgm:t>
    </dgm:pt>
    <dgm:pt modelId="{1B799C9B-67D7-47FD-BA0E-CE4E094753E9}">
      <dgm:prSet phldrT="[Text]" custT="1"/>
      <dgm:spPr/>
      <dgm:t>
        <a:bodyPr/>
        <a:lstStyle/>
        <a:p>
          <a:pPr algn="l"/>
          <a:r>
            <a:rPr lang="en-US" sz="1800" b="1" dirty="0"/>
            <a:t>MA DPH/DMH </a:t>
          </a:r>
          <a:r>
            <a:rPr lang="en-US" sz="2000" dirty="0"/>
            <a:t>	</a:t>
          </a:r>
        </a:p>
      </dgm:t>
    </dgm:pt>
    <dgm:pt modelId="{E00FD757-D110-4646-8572-E53F59899613}" type="sibTrans" cxnId="{FCC98AEC-27B1-4730-AFB3-7124E3F6098D}">
      <dgm:prSet/>
      <dgm:spPr/>
      <dgm:t>
        <a:bodyPr/>
        <a:lstStyle/>
        <a:p>
          <a:endParaRPr lang="en-US"/>
        </a:p>
      </dgm:t>
    </dgm:pt>
    <dgm:pt modelId="{556B2AA4-1BEE-44DB-BAFA-2FF80CFD9FDF}" type="parTrans" cxnId="{FCC98AEC-27B1-4730-AFB3-7124E3F6098D}">
      <dgm:prSet/>
      <dgm:spPr/>
      <dgm:t>
        <a:bodyPr/>
        <a:lstStyle/>
        <a:p>
          <a:endParaRPr lang="en-US"/>
        </a:p>
      </dgm:t>
    </dgm:pt>
    <dgm:pt modelId="{2B13206A-68DD-4628-A15C-A341E9DA8ABA}">
      <dgm:prSet phldrT="[Text]"/>
      <dgm:spPr/>
      <dgm:t>
        <a:bodyPr/>
        <a:lstStyle/>
        <a:p>
          <a:pPr algn="l"/>
          <a:r>
            <a:rPr lang="en-US" b="1" dirty="0"/>
            <a:t>Obstetric partners</a:t>
          </a:r>
        </a:p>
      </dgm:t>
    </dgm:pt>
    <dgm:pt modelId="{2CDFFC56-6AED-4EEB-B8CD-6BC1CC768C1A}" type="sibTrans" cxnId="{D00D2438-C3AD-4A48-9621-76566BBF1D97}">
      <dgm:prSet/>
      <dgm:spPr/>
      <dgm:t>
        <a:bodyPr/>
        <a:lstStyle/>
        <a:p>
          <a:endParaRPr lang="en-US"/>
        </a:p>
      </dgm:t>
    </dgm:pt>
    <dgm:pt modelId="{21659A44-ADB1-44D0-A9E9-AFEFE186F330}" type="parTrans" cxnId="{D00D2438-C3AD-4A48-9621-76566BBF1D97}">
      <dgm:prSet/>
      <dgm:spPr/>
      <dgm:t>
        <a:bodyPr/>
        <a:lstStyle/>
        <a:p>
          <a:endParaRPr lang="en-US"/>
        </a:p>
      </dgm:t>
    </dgm:pt>
    <dgm:pt modelId="{0B8A439E-11B3-4B4E-8C97-8E74B261B1F8}">
      <dgm:prSet phldrT="[Text]"/>
      <dgm:spPr/>
      <dgm:t>
        <a:bodyPr lIns="0" tIns="0" rIns="0" bIns="0"/>
        <a:lstStyle/>
        <a:p>
          <a:pPr algn="l"/>
          <a:endParaRPr lang="en-US" sz="1200"/>
        </a:p>
      </dgm:t>
    </dgm:pt>
    <dgm:pt modelId="{5B9DE597-F752-4658-8FBA-F33D3339E69E}" type="parTrans" cxnId="{4C41DCF1-6614-4254-806D-90BA383C4E89}">
      <dgm:prSet/>
      <dgm:spPr/>
      <dgm:t>
        <a:bodyPr/>
        <a:lstStyle/>
        <a:p>
          <a:endParaRPr lang="en-US"/>
        </a:p>
      </dgm:t>
    </dgm:pt>
    <dgm:pt modelId="{5C3480C2-F2BE-450C-84F8-C1EA4FF9542F}" type="sibTrans" cxnId="{4C41DCF1-6614-4254-806D-90BA383C4E89}">
      <dgm:prSet/>
      <dgm:spPr/>
      <dgm:t>
        <a:bodyPr/>
        <a:lstStyle/>
        <a:p>
          <a:endParaRPr lang="en-US"/>
        </a:p>
      </dgm:t>
    </dgm:pt>
    <dgm:pt modelId="{13AB0BCE-A77C-4F83-AECA-89DA8C369FED}">
      <dgm:prSet phldrT="[Text]" custT="1"/>
      <dgm:spPr/>
      <dgm:t>
        <a:bodyPr lIns="0" tIns="0" rIns="0" bIns="0"/>
        <a:lstStyle/>
        <a:p>
          <a:pPr algn="l"/>
          <a:endParaRPr lang="en-US" sz="1200" dirty="0"/>
        </a:p>
      </dgm:t>
    </dgm:pt>
    <dgm:pt modelId="{5743BB84-6BD4-4A6E-A926-B078E481B2EE}" type="parTrans" cxnId="{E1AF98D2-B9D9-4C37-B30A-0082672E8E86}">
      <dgm:prSet/>
      <dgm:spPr/>
      <dgm:t>
        <a:bodyPr/>
        <a:lstStyle/>
        <a:p>
          <a:endParaRPr lang="en-US"/>
        </a:p>
      </dgm:t>
    </dgm:pt>
    <dgm:pt modelId="{3B1722BE-9A8A-4838-B2EE-30E200715150}" type="sibTrans" cxnId="{E1AF98D2-B9D9-4C37-B30A-0082672E8E86}">
      <dgm:prSet/>
      <dgm:spPr/>
      <dgm:t>
        <a:bodyPr/>
        <a:lstStyle/>
        <a:p>
          <a:endParaRPr lang="en-US"/>
        </a:p>
      </dgm:t>
    </dgm:pt>
    <dgm:pt modelId="{04963352-C85F-405D-9D8B-15D6988978D2}">
      <dgm:prSet phldrT="[Text]" custT="1"/>
      <dgm:spPr/>
      <dgm:t>
        <a:bodyPr/>
        <a:lstStyle/>
        <a:p>
          <a:pPr>
            <a:lnSpc>
              <a:spcPct val="100000"/>
            </a:lnSpc>
            <a:buNone/>
          </a:pPr>
          <a:r>
            <a:rPr lang="en-US" sz="2400" b="1" dirty="0"/>
            <a:t> </a:t>
          </a:r>
          <a:r>
            <a:rPr lang="en-US" sz="2400" b="1" dirty="0">
              <a:solidFill>
                <a:srgbClr val="0000E2"/>
              </a:solidFill>
            </a:rPr>
            <a:t>Beta testing &amp; end-user  feedback </a:t>
          </a:r>
        </a:p>
      </dgm:t>
    </dgm:pt>
    <dgm:pt modelId="{3F489C7F-CFEA-48B9-BD9B-649691795BB6}" type="parTrans" cxnId="{4FEC9031-631F-4A22-BB21-4CCE3E69B4E8}">
      <dgm:prSet/>
      <dgm:spPr/>
      <dgm:t>
        <a:bodyPr/>
        <a:lstStyle/>
        <a:p>
          <a:endParaRPr lang="en-US"/>
        </a:p>
      </dgm:t>
    </dgm:pt>
    <dgm:pt modelId="{B9C7A46F-AEE2-4D71-ABCF-F9A3150D0969}" type="sibTrans" cxnId="{4FEC9031-631F-4A22-BB21-4CCE3E69B4E8}">
      <dgm:prSet/>
      <dgm:spPr/>
      <dgm:t>
        <a:bodyPr/>
        <a:lstStyle/>
        <a:p>
          <a:endParaRPr lang="en-US"/>
        </a:p>
      </dgm:t>
    </dgm:pt>
    <dgm:pt modelId="{36B5C645-E09E-4AFC-A374-02BE169ED381}">
      <dgm:prSet phldrT="[Text]" custT="1"/>
      <dgm:spPr/>
      <dgm:t>
        <a:bodyPr lIns="0" tIns="0" rIns="0" bIns="0"/>
        <a:lstStyle/>
        <a:p>
          <a:pPr algn="l"/>
          <a:endParaRPr lang="en-US" sz="1200" dirty="0"/>
        </a:p>
      </dgm:t>
    </dgm:pt>
    <dgm:pt modelId="{E588A0FC-BC0A-4E6C-A8CD-99CD2C9FF587}" type="sibTrans" cxnId="{6FCEE839-2AF2-459C-80CC-BF2FAA432056}">
      <dgm:prSet/>
      <dgm:spPr/>
      <dgm:t>
        <a:bodyPr/>
        <a:lstStyle/>
        <a:p>
          <a:endParaRPr lang="en-US"/>
        </a:p>
      </dgm:t>
    </dgm:pt>
    <dgm:pt modelId="{48E861E6-E1F6-422B-911A-5C37AA77BF83}" type="parTrans" cxnId="{6FCEE839-2AF2-459C-80CC-BF2FAA432056}">
      <dgm:prSet/>
      <dgm:spPr/>
      <dgm:t>
        <a:bodyPr/>
        <a:lstStyle/>
        <a:p>
          <a:endParaRPr lang="en-US"/>
        </a:p>
      </dgm:t>
    </dgm:pt>
    <dgm:pt modelId="{232D6043-B8CE-4F45-AA48-0C4CC2747EE9}">
      <dgm:prSet phldrT="[Text]" custT="1"/>
      <dgm:spPr/>
      <dgm:t>
        <a:bodyPr lIns="0" tIns="0" rIns="0" bIns="0"/>
        <a:lstStyle/>
        <a:p>
          <a:pPr algn="l">
            <a:buNone/>
          </a:pPr>
          <a:r>
            <a:rPr lang="en-US" sz="2400" b="1" dirty="0"/>
            <a:t> </a:t>
          </a:r>
          <a:r>
            <a:rPr lang="en-US" sz="2400" b="1" dirty="0">
              <a:solidFill>
                <a:srgbClr val="0000E2"/>
              </a:solidFill>
            </a:rPr>
            <a:t>Prior research  </a:t>
          </a:r>
          <a:endParaRPr lang="en-US" sz="1200" dirty="0">
            <a:solidFill>
              <a:srgbClr val="0000E2"/>
            </a:solidFill>
          </a:endParaRPr>
        </a:p>
      </dgm:t>
    </dgm:pt>
    <dgm:pt modelId="{2C6AC479-9CBA-42C8-AE80-1FDD44399663}" type="sibTrans" cxnId="{C7F917CA-BA2B-48D8-88CA-45637D54C4A7}">
      <dgm:prSet/>
      <dgm:spPr/>
      <dgm:t>
        <a:bodyPr/>
        <a:lstStyle/>
        <a:p>
          <a:endParaRPr lang="en-US"/>
        </a:p>
      </dgm:t>
    </dgm:pt>
    <dgm:pt modelId="{6F7F4D88-3C8A-4FD5-993B-FD7600C1932F}" type="parTrans" cxnId="{C7F917CA-BA2B-48D8-88CA-45637D54C4A7}">
      <dgm:prSet/>
      <dgm:spPr/>
      <dgm:t>
        <a:bodyPr/>
        <a:lstStyle/>
        <a:p>
          <a:endParaRPr lang="en-US"/>
        </a:p>
      </dgm:t>
    </dgm:pt>
    <dgm:pt modelId="{FA145E71-E8EF-48EC-ADE8-640D536DC5BB}">
      <dgm:prSet phldrT="[Text]" custT="1"/>
      <dgm:spPr/>
      <dgm:t>
        <a:bodyPr/>
        <a:lstStyle/>
        <a:p>
          <a:pPr>
            <a:lnSpc>
              <a:spcPct val="100000"/>
            </a:lnSpc>
            <a:buNone/>
          </a:pPr>
          <a:endParaRPr lang="en-US" sz="2400" b="1" dirty="0"/>
        </a:p>
      </dgm:t>
    </dgm:pt>
    <dgm:pt modelId="{BEF866A7-D863-4CBE-8C47-CE33635AE67A}" type="parTrans" cxnId="{0BCA3B70-81CE-4AB6-AE41-86143CCE0379}">
      <dgm:prSet/>
      <dgm:spPr/>
      <dgm:t>
        <a:bodyPr/>
        <a:lstStyle/>
        <a:p>
          <a:endParaRPr lang="en-US"/>
        </a:p>
      </dgm:t>
    </dgm:pt>
    <dgm:pt modelId="{0C526BA7-44C6-456A-9F1B-5E630A4D97E2}" type="sibTrans" cxnId="{0BCA3B70-81CE-4AB6-AE41-86143CCE0379}">
      <dgm:prSet/>
      <dgm:spPr/>
      <dgm:t>
        <a:bodyPr/>
        <a:lstStyle/>
        <a:p>
          <a:endParaRPr lang="en-US"/>
        </a:p>
      </dgm:t>
    </dgm:pt>
    <dgm:pt modelId="{DCBCC4A6-0C15-447E-ABCE-3A39928F9CF5}">
      <dgm:prSet phldrT="[Text]" custT="1"/>
      <dgm:spPr/>
      <dgm:t>
        <a:bodyPr/>
        <a:lstStyle/>
        <a:p>
          <a:pPr>
            <a:buNone/>
          </a:pPr>
          <a:r>
            <a:rPr lang="en-US" sz="2400" b="1" dirty="0">
              <a:solidFill>
                <a:srgbClr val="0000E2"/>
              </a:solidFill>
            </a:rPr>
            <a:t>System-level partners</a:t>
          </a:r>
        </a:p>
      </dgm:t>
    </dgm:pt>
    <dgm:pt modelId="{0BA15AED-5C0F-4B93-8F6A-43FF45C7A00D}" type="parTrans" cxnId="{F20DA7DE-B43A-4D76-ACA6-19D40BE5149F}">
      <dgm:prSet/>
      <dgm:spPr/>
      <dgm:t>
        <a:bodyPr/>
        <a:lstStyle/>
        <a:p>
          <a:endParaRPr lang="en-US"/>
        </a:p>
      </dgm:t>
    </dgm:pt>
    <dgm:pt modelId="{0A7BE31A-89CF-48BF-A8B1-7B3900DFAD7D}" type="sibTrans" cxnId="{F20DA7DE-B43A-4D76-ACA6-19D40BE5149F}">
      <dgm:prSet/>
      <dgm:spPr/>
      <dgm:t>
        <a:bodyPr/>
        <a:lstStyle/>
        <a:p>
          <a:endParaRPr lang="en-US"/>
        </a:p>
      </dgm:t>
    </dgm:pt>
    <dgm:pt modelId="{D7B31BE3-53B2-42D1-8620-E00D7D143E1F}">
      <dgm:prSet phldrT="[Text]" custT="1"/>
      <dgm:spPr/>
      <dgm:t>
        <a:bodyPr/>
        <a:lstStyle/>
        <a:p>
          <a:pPr algn="r">
            <a:buNone/>
          </a:pPr>
          <a:r>
            <a:rPr lang="en-US" sz="2400" b="1" dirty="0">
              <a:solidFill>
                <a:srgbClr val="0000E2"/>
              </a:solidFill>
            </a:rPr>
            <a:t>Individuals with lived experience  </a:t>
          </a:r>
        </a:p>
      </dgm:t>
    </dgm:pt>
    <dgm:pt modelId="{76C8575A-13D4-462A-B91D-E112D6390017}" type="parTrans" cxnId="{BD3DDD02-0007-4636-8288-6C35D4D1E21B}">
      <dgm:prSet/>
      <dgm:spPr/>
      <dgm:t>
        <a:bodyPr/>
        <a:lstStyle/>
        <a:p>
          <a:endParaRPr lang="en-US"/>
        </a:p>
      </dgm:t>
    </dgm:pt>
    <dgm:pt modelId="{C830A365-88D7-4DFF-964D-A4C356F33CE0}" type="sibTrans" cxnId="{BD3DDD02-0007-4636-8288-6C35D4D1E21B}">
      <dgm:prSet/>
      <dgm:spPr/>
      <dgm:t>
        <a:bodyPr/>
        <a:lstStyle/>
        <a:p>
          <a:endParaRPr lang="en-US"/>
        </a:p>
      </dgm:t>
    </dgm:pt>
    <dgm:pt modelId="{45A89AB0-2943-447A-8997-7179BF52C83F}" type="pres">
      <dgm:prSet presAssocID="{D2B53746-9EE9-4444-B58F-BAE284450B7A}" presName="cycleMatrixDiagram" presStyleCnt="0">
        <dgm:presLayoutVars>
          <dgm:chMax val="1"/>
          <dgm:dir/>
          <dgm:animLvl val="lvl"/>
          <dgm:resizeHandles val="exact"/>
        </dgm:presLayoutVars>
      </dgm:prSet>
      <dgm:spPr/>
    </dgm:pt>
    <dgm:pt modelId="{B633F406-BBA1-40D3-B128-C2352ADA172C}" type="pres">
      <dgm:prSet presAssocID="{D2B53746-9EE9-4444-B58F-BAE284450B7A}" presName="children" presStyleCnt="0"/>
      <dgm:spPr/>
    </dgm:pt>
    <dgm:pt modelId="{ACBB4918-C824-4289-B294-55CC8C52396A}" type="pres">
      <dgm:prSet presAssocID="{D2B53746-9EE9-4444-B58F-BAE284450B7A}" presName="child1group" presStyleCnt="0"/>
      <dgm:spPr/>
    </dgm:pt>
    <dgm:pt modelId="{D56A4930-9BF2-4A71-ADF4-4D766D9A3786}" type="pres">
      <dgm:prSet presAssocID="{D2B53746-9EE9-4444-B58F-BAE284450B7A}" presName="child1" presStyleLbl="bgAcc1" presStyleIdx="0" presStyleCnt="4" custScaleX="143697" custScaleY="145126" custLinFactNeighborX="-16188"/>
      <dgm:spPr/>
    </dgm:pt>
    <dgm:pt modelId="{2C5A8FC2-3F3A-4179-A2CD-1E15012A2E2E}" type="pres">
      <dgm:prSet presAssocID="{D2B53746-9EE9-4444-B58F-BAE284450B7A}" presName="child1Text" presStyleLbl="bgAcc1" presStyleIdx="0" presStyleCnt="4">
        <dgm:presLayoutVars>
          <dgm:bulletEnabled val="1"/>
        </dgm:presLayoutVars>
      </dgm:prSet>
      <dgm:spPr/>
    </dgm:pt>
    <dgm:pt modelId="{D8ECEF8D-DCEB-45DA-BFB7-F4B80C074C2D}" type="pres">
      <dgm:prSet presAssocID="{D2B53746-9EE9-4444-B58F-BAE284450B7A}" presName="child2group" presStyleCnt="0"/>
      <dgm:spPr/>
    </dgm:pt>
    <dgm:pt modelId="{0FA4B7F6-F3BB-416A-B345-9B92F374600B}" type="pres">
      <dgm:prSet presAssocID="{D2B53746-9EE9-4444-B58F-BAE284450B7A}" presName="child2" presStyleLbl="bgAcc1" presStyleIdx="1" presStyleCnt="4" custScaleX="132149" custScaleY="148839" custLinFactNeighborX="4472" custLinFactNeighborY="-2974"/>
      <dgm:spPr/>
    </dgm:pt>
    <dgm:pt modelId="{19A855A0-835E-4F50-8688-4AD44749B562}" type="pres">
      <dgm:prSet presAssocID="{D2B53746-9EE9-4444-B58F-BAE284450B7A}" presName="child2Text" presStyleLbl="bgAcc1" presStyleIdx="1" presStyleCnt="4">
        <dgm:presLayoutVars>
          <dgm:bulletEnabled val="1"/>
        </dgm:presLayoutVars>
      </dgm:prSet>
      <dgm:spPr/>
    </dgm:pt>
    <dgm:pt modelId="{FB477BAD-8515-447B-B3FF-D1AFFAB0B4DE}" type="pres">
      <dgm:prSet presAssocID="{D2B53746-9EE9-4444-B58F-BAE284450B7A}" presName="child3group" presStyleCnt="0"/>
      <dgm:spPr/>
    </dgm:pt>
    <dgm:pt modelId="{79B5CAAB-831B-4A33-A4A5-77558D4ECAE0}" type="pres">
      <dgm:prSet presAssocID="{D2B53746-9EE9-4444-B58F-BAE284450B7A}" presName="child3" presStyleLbl="bgAcc1" presStyleIdx="2" presStyleCnt="4" custScaleX="134977" custScaleY="147576" custLinFactNeighborX="4556" custLinFactNeighborY="-1242"/>
      <dgm:spPr/>
    </dgm:pt>
    <dgm:pt modelId="{74AE2BAC-109A-4183-857A-F601290D6F8F}" type="pres">
      <dgm:prSet presAssocID="{D2B53746-9EE9-4444-B58F-BAE284450B7A}" presName="child3Text" presStyleLbl="bgAcc1" presStyleIdx="2" presStyleCnt="4">
        <dgm:presLayoutVars>
          <dgm:bulletEnabled val="1"/>
        </dgm:presLayoutVars>
      </dgm:prSet>
      <dgm:spPr/>
    </dgm:pt>
    <dgm:pt modelId="{5BB6506C-EBFA-4A2C-8A13-1777C5DE02B5}" type="pres">
      <dgm:prSet presAssocID="{D2B53746-9EE9-4444-B58F-BAE284450B7A}" presName="child4group" presStyleCnt="0"/>
      <dgm:spPr/>
    </dgm:pt>
    <dgm:pt modelId="{40ECD191-0765-4C2F-8580-47614188098B}" type="pres">
      <dgm:prSet presAssocID="{D2B53746-9EE9-4444-B58F-BAE284450B7A}" presName="child4" presStyleLbl="bgAcc1" presStyleIdx="3" presStyleCnt="4" custScaleX="133771" custScaleY="143217" custLinFactNeighborX="-17574" custLinFactNeighborY="-9129"/>
      <dgm:spPr/>
    </dgm:pt>
    <dgm:pt modelId="{A30909E5-C9B1-47E4-A791-4096FDADD424}" type="pres">
      <dgm:prSet presAssocID="{D2B53746-9EE9-4444-B58F-BAE284450B7A}" presName="child4Text" presStyleLbl="bgAcc1" presStyleIdx="3" presStyleCnt="4">
        <dgm:presLayoutVars>
          <dgm:bulletEnabled val="1"/>
        </dgm:presLayoutVars>
      </dgm:prSet>
      <dgm:spPr/>
    </dgm:pt>
    <dgm:pt modelId="{7184FAA9-0E4A-4A15-BE9C-618F70AAD394}" type="pres">
      <dgm:prSet presAssocID="{D2B53746-9EE9-4444-B58F-BAE284450B7A}" presName="childPlaceholder" presStyleCnt="0"/>
      <dgm:spPr/>
    </dgm:pt>
    <dgm:pt modelId="{C2FF5958-466C-47C8-B95D-EE264FAC612F}" type="pres">
      <dgm:prSet presAssocID="{D2B53746-9EE9-4444-B58F-BAE284450B7A}" presName="circle" presStyleCnt="0"/>
      <dgm:spPr/>
    </dgm:pt>
    <dgm:pt modelId="{E4A057B8-6ADB-4F5A-B828-5EF4F0A776C1}" type="pres">
      <dgm:prSet presAssocID="{D2B53746-9EE9-4444-B58F-BAE284450B7A}" presName="quadrant1" presStyleLbl="node1" presStyleIdx="0" presStyleCnt="4">
        <dgm:presLayoutVars>
          <dgm:chMax val="1"/>
          <dgm:bulletEnabled val="1"/>
        </dgm:presLayoutVars>
      </dgm:prSet>
      <dgm:spPr/>
    </dgm:pt>
    <dgm:pt modelId="{8191233B-4DFB-4996-8491-455238CBF9D0}" type="pres">
      <dgm:prSet presAssocID="{D2B53746-9EE9-4444-B58F-BAE284450B7A}" presName="quadrant2" presStyleLbl="node1" presStyleIdx="1" presStyleCnt="4">
        <dgm:presLayoutVars>
          <dgm:chMax val="1"/>
          <dgm:bulletEnabled val="1"/>
        </dgm:presLayoutVars>
      </dgm:prSet>
      <dgm:spPr/>
    </dgm:pt>
    <dgm:pt modelId="{050FDD57-A187-4D55-B38C-1AFC6237A225}" type="pres">
      <dgm:prSet presAssocID="{D2B53746-9EE9-4444-B58F-BAE284450B7A}" presName="quadrant3" presStyleLbl="node1" presStyleIdx="2" presStyleCnt="4" custScaleX="100623">
        <dgm:presLayoutVars>
          <dgm:chMax val="1"/>
          <dgm:bulletEnabled val="1"/>
        </dgm:presLayoutVars>
      </dgm:prSet>
      <dgm:spPr/>
    </dgm:pt>
    <dgm:pt modelId="{442A4BA2-5C36-4EBF-86B8-DA40D7333300}" type="pres">
      <dgm:prSet presAssocID="{D2B53746-9EE9-4444-B58F-BAE284450B7A}" presName="quadrant4" presStyleLbl="node1" presStyleIdx="3" presStyleCnt="4">
        <dgm:presLayoutVars>
          <dgm:chMax val="1"/>
          <dgm:bulletEnabled val="1"/>
        </dgm:presLayoutVars>
      </dgm:prSet>
      <dgm:spPr/>
    </dgm:pt>
    <dgm:pt modelId="{B3292376-C7F1-4F39-A2D4-B4E16B2A60B1}" type="pres">
      <dgm:prSet presAssocID="{D2B53746-9EE9-4444-B58F-BAE284450B7A}" presName="quadrantPlaceholder" presStyleCnt="0"/>
      <dgm:spPr/>
    </dgm:pt>
    <dgm:pt modelId="{95C7F40E-2625-434B-8C12-B77E14B66A81}" type="pres">
      <dgm:prSet presAssocID="{D2B53746-9EE9-4444-B58F-BAE284450B7A}" presName="center1" presStyleLbl="fgShp" presStyleIdx="0" presStyleCnt="2"/>
      <dgm:spPr/>
    </dgm:pt>
    <dgm:pt modelId="{13611A8E-83DC-4B76-9E0C-6E8512ED8213}" type="pres">
      <dgm:prSet presAssocID="{D2B53746-9EE9-4444-B58F-BAE284450B7A}" presName="center2" presStyleLbl="fgShp" presStyleIdx="1" presStyleCnt="2"/>
      <dgm:spPr/>
    </dgm:pt>
  </dgm:ptLst>
  <dgm:cxnLst>
    <dgm:cxn modelId="{BD3DDD02-0007-4636-8288-6C35D4D1E21B}" srcId="{2BC8D57D-EBE2-4F75-8469-5B886B3771EF}" destId="{D7B31BE3-53B2-42D1-8620-E00D7D143E1F}" srcOrd="0" destOrd="0" parTransId="{76C8575A-13D4-462A-B91D-E112D6390017}" sibTransId="{C830A365-88D7-4DFF-964D-A4C356F33CE0}"/>
    <dgm:cxn modelId="{E8B4A11C-6C35-42DF-A2B7-E5261D0C8A72}" type="presOf" srcId="{D7B31BE3-53B2-42D1-8620-E00D7D143E1F}" destId="{79B5CAAB-831B-4A33-A4A5-77558D4ECAE0}" srcOrd="0" destOrd="0" presId="urn:microsoft.com/office/officeart/2005/8/layout/cycle4#1"/>
    <dgm:cxn modelId="{85D28C1E-48D8-4DA3-895C-04A83FB60255}" type="presOf" srcId="{04963352-C85F-405D-9D8B-15D6988978D2}" destId="{0FA4B7F6-F3BB-416A-B345-9B92F374600B}" srcOrd="0" destOrd="1" presId="urn:microsoft.com/office/officeart/2005/8/layout/cycle4#1"/>
    <dgm:cxn modelId="{17DE182C-D555-4D66-ADE0-9F01F603EB03}" type="presOf" srcId="{DCBCC4A6-0C15-447E-ABCE-3A39928F9CF5}" destId="{A30909E5-C9B1-47E4-A791-4096FDADD424}" srcOrd="1" destOrd="0" presId="urn:microsoft.com/office/officeart/2005/8/layout/cycle4#1"/>
    <dgm:cxn modelId="{7AC93E2D-7D21-4720-91A0-188982E7D895}" srcId="{D2B53746-9EE9-4444-B58F-BAE284450B7A}" destId="{9DF95D45-86F7-4D4F-BD2A-7815DA21AF64}" srcOrd="1" destOrd="0" parTransId="{2A9C5518-C92F-46A1-A369-D92D1D34C829}" sibTransId="{7BF2E81E-5EF3-41CE-8629-1C214B9AEC4C}"/>
    <dgm:cxn modelId="{327C962F-AB27-4806-808E-5069DCD89EEC}" srcId="{D2B53746-9EE9-4444-B58F-BAE284450B7A}" destId="{2BC8D57D-EBE2-4F75-8469-5B886B3771EF}" srcOrd="2" destOrd="0" parTransId="{AEA69C6A-0394-4E9E-9200-907481567312}" sibTransId="{F1D61766-1365-4D98-87E4-8423C24B60E7}"/>
    <dgm:cxn modelId="{4FEC9031-631F-4A22-BB21-4CCE3E69B4E8}" srcId="{9DF95D45-86F7-4D4F-BD2A-7815DA21AF64}" destId="{04963352-C85F-405D-9D8B-15D6988978D2}" srcOrd="1" destOrd="0" parTransId="{3F489C7F-CFEA-48B9-BD9B-649691795BB6}" sibTransId="{B9C7A46F-AEE2-4D71-ABCF-F9A3150D0969}"/>
    <dgm:cxn modelId="{D00D2438-C3AD-4A48-9621-76566BBF1D97}" srcId="{D2B53746-9EE9-4444-B58F-BAE284450B7A}" destId="{2B13206A-68DD-4628-A15C-A341E9DA8ABA}" srcOrd="3" destOrd="0" parTransId="{21659A44-ADB1-44D0-A9E9-AFEFE186F330}" sibTransId="{2CDFFC56-6AED-4EEB-B8CD-6BC1CC768C1A}"/>
    <dgm:cxn modelId="{6FCEE839-2AF2-459C-80CC-BF2FAA432056}" srcId="{1B799C9B-67D7-47FD-BA0E-CE4E094753E9}" destId="{36B5C645-E09E-4AFC-A374-02BE169ED381}" srcOrd="2" destOrd="0" parTransId="{48E861E6-E1F6-422B-911A-5C37AA77BF83}" sibTransId="{E588A0FC-BC0A-4E6C-A8CD-99CD2C9FF587}"/>
    <dgm:cxn modelId="{1251F13C-2263-4FA9-8B9C-6E55AFFA2359}" type="presOf" srcId="{2B13206A-68DD-4628-A15C-A341E9DA8ABA}" destId="{442A4BA2-5C36-4EBF-86B8-DA40D7333300}" srcOrd="0" destOrd="0" presId="urn:microsoft.com/office/officeart/2005/8/layout/cycle4#1"/>
    <dgm:cxn modelId="{CC734C3D-763C-48BB-9A89-CC1361CA014D}" type="presOf" srcId="{2BC8D57D-EBE2-4F75-8469-5B886B3771EF}" destId="{050FDD57-A187-4D55-B38C-1AFC6237A225}" srcOrd="0" destOrd="0" presId="urn:microsoft.com/office/officeart/2005/8/layout/cycle4#1"/>
    <dgm:cxn modelId="{AD3E853D-F918-4FCE-B8AB-79C154C56EB2}" type="presOf" srcId="{232D6043-B8CE-4F45-AA48-0C4CC2747EE9}" destId="{D56A4930-9BF2-4A71-ADF4-4D766D9A3786}" srcOrd="0" destOrd="3" presId="urn:microsoft.com/office/officeart/2005/8/layout/cycle4#1"/>
    <dgm:cxn modelId="{FA092666-E88C-4843-A970-799B9807E17E}" type="presOf" srcId="{04963352-C85F-405D-9D8B-15D6988978D2}" destId="{19A855A0-835E-4F50-8688-4AD44749B562}" srcOrd="1" destOrd="1" presId="urn:microsoft.com/office/officeart/2005/8/layout/cycle4#1"/>
    <dgm:cxn modelId="{0128AD4C-7513-48EE-BC77-5B89CE2BCEAD}" type="presOf" srcId="{36B5C645-E09E-4AFC-A374-02BE169ED381}" destId="{D56A4930-9BF2-4A71-ADF4-4D766D9A3786}" srcOrd="0" destOrd="2" presId="urn:microsoft.com/office/officeart/2005/8/layout/cycle4#1"/>
    <dgm:cxn modelId="{0BCA3B70-81CE-4AB6-AE41-86143CCE0379}" srcId="{9DF95D45-86F7-4D4F-BD2A-7815DA21AF64}" destId="{FA145E71-E8EF-48EC-ADE8-640D536DC5BB}" srcOrd="0" destOrd="0" parTransId="{BEF866A7-D863-4CBE-8C47-CE33635AE67A}" sibTransId="{0C526BA7-44C6-456A-9F1B-5E630A4D97E2}"/>
    <dgm:cxn modelId="{5E429B7A-1D41-4D4E-AA8B-FA82A162DF98}" type="presOf" srcId="{D2B53746-9EE9-4444-B58F-BAE284450B7A}" destId="{45A89AB0-2943-447A-8997-7179BF52C83F}" srcOrd="0" destOrd="0" presId="urn:microsoft.com/office/officeart/2005/8/layout/cycle4#1"/>
    <dgm:cxn modelId="{2032498A-88E0-46CA-BD68-9340C19098D1}" type="presOf" srcId="{9DF95D45-86F7-4D4F-BD2A-7815DA21AF64}" destId="{8191233B-4DFB-4996-8491-455238CBF9D0}" srcOrd="0" destOrd="0" presId="urn:microsoft.com/office/officeart/2005/8/layout/cycle4#1"/>
    <dgm:cxn modelId="{EF30F68A-747A-409A-BE93-C5BDD098305B}" type="presOf" srcId="{D7B31BE3-53B2-42D1-8620-E00D7D143E1F}" destId="{74AE2BAC-109A-4183-857A-F601290D6F8F}" srcOrd="1" destOrd="0" presId="urn:microsoft.com/office/officeart/2005/8/layout/cycle4#1"/>
    <dgm:cxn modelId="{4385768E-8E63-46F4-B593-EDA327D58C85}" type="presOf" srcId="{FA145E71-E8EF-48EC-ADE8-640D536DC5BB}" destId="{19A855A0-835E-4F50-8688-4AD44749B562}" srcOrd="1" destOrd="0" presId="urn:microsoft.com/office/officeart/2005/8/layout/cycle4#1"/>
    <dgm:cxn modelId="{EB91808E-F79D-44CA-9BF7-DC50734B74DB}" type="presOf" srcId="{232D6043-B8CE-4F45-AA48-0C4CC2747EE9}" destId="{2C5A8FC2-3F3A-4179-A2CD-1E15012A2E2E}" srcOrd="1" destOrd="3" presId="urn:microsoft.com/office/officeart/2005/8/layout/cycle4#1"/>
    <dgm:cxn modelId="{F94B5991-1AAD-4A34-B646-C09C13B10708}" type="presOf" srcId="{13AB0BCE-A77C-4F83-AECA-89DA8C369FED}" destId="{D56A4930-9BF2-4A71-ADF4-4D766D9A3786}" srcOrd="0" destOrd="1" presId="urn:microsoft.com/office/officeart/2005/8/layout/cycle4#1"/>
    <dgm:cxn modelId="{E0A10A9D-26D5-483D-8E0D-7A9B3B9E4D61}" type="presOf" srcId="{1B799C9B-67D7-47FD-BA0E-CE4E094753E9}" destId="{E4A057B8-6ADB-4F5A-B828-5EF4F0A776C1}" srcOrd="0" destOrd="0" presId="urn:microsoft.com/office/officeart/2005/8/layout/cycle4#1"/>
    <dgm:cxn modelId="{4697E49E-BBF3-4033-A691-DD180EE9EC4B}" type="presOf" srcId="{0B8A439E-11B3-4B4E-8C97-8E74B261B1F8}" destId="{D56A4930-9BF2-4A71-ADF4-4D766D9A3786}" srcOrd="0" destOrd="0" presId="urn:microsoft.com/office/officeart/2005/8/layout/cycle4#1"/>
    <dgm:cxn modelId="{0470D5A1-ACD2-4AAC-BB44-85A07F582356}" type="presOf" srcId="{13AB0BCE-A77C-4F83-AECA-89DA8C369FED}" destId="{2C5A8FC2-3F3A-4179-A2CD-1E15012A2E2E}" srcOrd="1" destOrd="1" presId="urn:microsoft.com/office/officeart/2005/8/layout/cycle4#1"/>
    <dgm:cxn modelId="{09CE9FC6-CA47-474F-9B5D-EC3A3562884B}" type="presOf" srcId="{FA145E71-E8EF-48EC-ADE8-640D536DC5BB}" destId="{0FA4B7F6-F3BB-416A-B345-9B92F374600B}" srcOrd="0" destOrd="0" presId="urn:microsoft.com/office/officeart/2005/8/layout/cycle4#1"/>
    <dgm:cxn modelId="{C7F917CA-BA2B-48D8-88CA-45637D54C4A7}" srcId="{1B799C9B-67D7-47FD-BA0E-CE4E094753E9}" destId="{232D6043-B8CE-4F45-AA48-0C4CC2747EE9}" srcOrd="3" destOrd="0" parTransId="{6F7F4D88-3C8A-4FD5-993B-FD7600C1932F}" sibTransId="{2C6AC479-9CBA-42C8-AE80-1FDD44399663}"/>
    <dgm:cxn modelId="{4D6234CB-98D1-45E2-AD90-35EC822E1B92}" type="presOf" srcId="{0B8A439E-11B3-4B4E-8C97-8E74B261B1F8}" destId="{2C5A8FC2-3F3A-4179-A2CD-1E15012A2E2E}" srcOrd="1" destOrd="0" presId="urn:microsoft.com/office/officeart/2005/8/layout/cycle4#1"/>
    <dgm:cxn modelId="{D2A19CCF-487E-4095-9621-63D9755795CC}" type="presOf" srcId="{DCBCC4A6-0C15-447E-ABCE-3A39928F9CF5}" destId="{40ECD191-0765-4C2F-8580-47614188098B}" srcOrd="0" destOrd="0" presId="urn:microsoft.com/office/officeart/2005/8/layout/cycle4#1"/>
    <dgm:cxn modelId="{E1AF98D2-B9D9-4C37-B30A-0082672E8E86}" srcId="{1B799C9B-67D7-47FD-BA0E-CE4E094753E9}" destId="{13AB0BCE-A77C-4F83-AECA-89DA8C369FED}" srcOrd="1" destOrd="0" parTransId="{5743BB84-6BD4-4A6E-A926-B078E481B2EE}" sibTransId="{3B1722BE-9A8A-4838-B2EE-30E200715150}"/>
    <dgm:cxn modelId="{F20DA7DE-B43A-4D76-ACA6-19D40BE5149F}" srcId="{2B13206A-68DD-4628-A15C-A341E9DA8ABA}" destId="{DCBCC4A6-0C15-447E-ABCE-3A39928F9CF5}" srcOrd="0" destOrd="0" parTransId="{0BA15AED-5C0F-4B93-8F6A-43FF45C7A00D}" sibTransId="{0A7BE31A-89CF-48BF-A8B1-7B3900DFAD7D}"/>
    <dgm:cxn modelId="{FCC98AEC-27B1-4730-AFB3-7124E3F6098D}" srcId="{D2B53746-9EE9-4444-B58F-BAE284450B7A}" destId="{1B799C9B-67D7-47FD-BA0E-CE4E094753E9}" srcOrd="0" destOrd="0" parTransId="{556B2AA4-1BEE-44DB-BAFA-2FF80CFD9FDF}" sibTransId="{E00FD757-D110-4646-8572-E53F59899613}"/>
    <dgm:cxn modelId="{4C41DCF1-6614-4254-806D-90BA383C4E89}" srcId="{1B799C9B-67D7-47FD-BA0E-CE4E094753E9}" destId="{0B8A439E-11B3-4B4E-8C97-8E74B261B1F8}" srcOrd="0" destOrd="0" parTransId="{5B9DE597-F752-4658-8FBA-F33D3339E69E}" sibTransId="{5C3480C2-F2BE-450C-84F8-C1EA4FF9542F}"/>
    <dgm:cxn modelId="{461FCFF3-D160-4992-9396-FA626E10668F}" type="presOf" srcId="{36B5C645-E09E-4AFC-A374-02BE169ED381}" destId="{2C5A8FC2-3F3A-4179-A2CD-1E15012A2E2E}" srcOrd="1" destOrd="2" presId="urn:microsoft.com/office/officeart/2005/8/layout/cycle4#1"/>
    <dgm:cxn modelId="{EFE85EF8-2598-4920-ADEF-EADE4980D0F9}" type="presParOf" srcId="{45A89AB0-2943-447A-8997-7179BF52C83F}" destId="{B633F406-BBA1-40D3-B128-C2352ADA172C}" srcOrd="0" destOrd="0" presId="urn:microsoft.com/office/officeart/2005/8/layout/cycle4#1"/>
    <dgm:cxn modelId="{4F1AAA19-2B23-4E72-80C8-7FEE386E75D9}" type="presParOf" srcId="{B633F406-BBA1-40D3-B128-C2352ADA172C}" destId="{ACBB4918-C824-4289-B294-55CC8C52396A}" srcOrd="0" destOrd="0" presId="urn:microsoft.com/office/officeart/2005/8/layout/cycle4#1"/>
    <dgm:cxn modelId="{92479FE9-4A3F-4474-80AA-C77029BA9268}" type="presParOf" srcId="{ACBB4918-C824-4289-B294-55CC8C52396A}" destId="{D56A4930-9BF2-4A71-ADF4-4D766D9A3786}" srcOrd="0" destOrd="0" presId="urn:microsoft.com/office/officeart/2005/8/layout/cycle4#1"/>
    <dgm:cxn modelId="{CE2E8F0D-81CD-4840-9EE8-FD4BEE25351D}" type="presParOf" srcId="{ACBB4918-C824-4289-B294-55CC8C52396A}" destId="{2C5A8FC2-3F3A-4179-A2CD-1E15012A2E2E}" srcOrd="1" destOrd="0" presId="urn:microsoft.com/office/officeart/2005/8/layout/cycle4#1"/>
    <dgm:cxn modelId="{A3EB1753-C44D-488F-A9AB-830183D3975D}" type="presParOf" srcId="{B633F406-BBA1-40D3-B128-C2352ADA172C}" destId="{D8ECEF8D-DCEB-45DA-BFB7-F4B80C074C2D}" srcOrd="1" destOrd="0" presId="urn:microsoft.com/office/officeart/2005/8/layout/cycle4#1"/>
    <dgm:cxn modelId="{45A38B8C-DF10-4E64-929E-8926A0D5F33C}" type="presParOf" srcId="{D8ECEF8D-DCEB-45DA-BFB7-F4B80C074C2D}" destId="{0FA4B7F6-F3BB-416A-B345-9B92F374600B}" srcOrd="0" destOrd="0" presId="urn:microsoft.com/office/officeart/2005/8/layout/cycle4#1"/>
    <dgm:cxn modelId="{961416A2-AE36-4DBE-95D7-6E89D1363719}" type="presParOf" srcId="{D8ECEF8D-DCEB-45DA-BFB7-F4B80C074C2D}" destId="{19A855A0-835E-4F50-8688-4AD44749B562}" srcOrd="1" destOrd="0" presId="urn:microsoft.com/office/officeart/2005/8/layout/cycle4#1"/>
    <dgm:cxn modelId="{825939BD-1676-4DF3-A1B3-8310CE77A19A}" type="presParOf" srcId="{B633F406-BBA1-40D3-B128-C2352ADA172C}" destId="{FB477BAD-8515-447B-B3FF-D1AFFAB0B4DE}" srcOrd="2" destOrd="0" presId="urn:microsoft.com/office/officeart/2005/8/layout/cycle4#1"/>
    <dgm:cxn modelId="{A1110100-9E4C-42F9-BB38-C6619B33B6B9}" type="presParOf" srcId="{FB477BAD-8515-447B-B3FF-D1AFFAB0B4DE}" destId="{79B5CAAB-831B-4A33-A4A5-77558D4ECAE0}" srcOrd="0" destOrd="0" presId="urn:microsoft.com/office/officeart/2005/8/layout/cycle4#1"/>
    <dgm:cxn modelId="{8F082C1F-B7D7-4C39-AFAB-9A49CD379770}" type="presParOf" srcId="{FB477BAD-8515-447B-B3FF-D1AFFAB0B4DE}" destId="{74AE2BAC-109A-4183-857A-F601290D6F8F}" srcOrd="1" destOrd="0" presId="urn:microsoft.com/office/officeart/2005/8/layout/cycle4#1"/>
    <dgm:cxn modelId="{735A1756-9EAC-4E5C-A7AE-9D7CCD063C22}" type="presParOf" srcId="{B633F406-BBA1-40D3-B128-C2352ADA172C}" destId="{5BB6506C-EBFA-4A2C-8A13-1777C5DE02B5}" srcOrd="3" destOrd="0" presId="urn:microsoft.com/office/officeart/2005/8/layout/cycle4#1"/>
    <dgm:cxn modelId="{04EF83AE-0AA4-4BB7-98DD-76301B7FB9A0}" type="presParOf" srcId="{5BB6506C-EBFA-4A2C-8A13-1777C5DE02B5}" destId="{40ECD191-0765-4C2F-8580-47614188098B}" srcOrd="0" destOrd="0" presId="urn:microsoft.com/office/officeart/2005/8/layout/cycle4#1"/>
    <dgm:cxn modelId="{54A31A97-8AA6-4D69-8878-A37D42B25B97}" type="presParOf" srcId="{5BB6506C-EBFA-4A2C-8A13-1777C5DE02B5}" destId="{A30909E5-C9B1-47E4-A791-4096FDADD424}" srcOrd="1" destOrd="0" presId="urn:microsoft.com/office/officeart/2005/8/layout/cycle4#1"/>
    <dgm:cxn modelId="{2B2F3DB4-CF36-4979-8A2E-ADB891AF24F3}" type="presParOf" srcId="{B633F406-BBA1-40D3-B128-C2352ADA172C}" destId="{7184FAA9-0E4A-4A15-BE9C-618F70AAD394}" srcOrd="4" destOrd="0" presId="urn:microsoft.com/office/officeart/2005/8/layout/cycle4#1"/>
    <dgm:cxn modelId="{192A14D5-43AA-4882-8839-8BFF6DED94DC}" type="presParOf" srcId="{45A89AB0-2943-447A-8997-7179BF52C83F}" destId="{C2FF5958-466C-47C8-B95D-EE264FAC612F}" srcOrd="1" destOrd="0" presId="urn:microsoft.com/office/officeart/2005/8/layout/cycle4#1"/>
    <dgm:cxn modelId="{8FB736FE-19C1-44E6-A773-7540EB418AEB}" type="presParOf" srcId="{C2FF5958-466C-47C8-B95D-EE264FAC612F}" destId="{E4A057B8-6ADB-4F5A-B828-5EF4F0A776C1}" srcOrd="0" destOrd="0" presId="urn:microsoft.com/office/officeart/2005/8/layout/cycle4#1"/>
    <dgm:cxn modelId="{06F08F4A-BB02-4A10-8F75-F78BC334F101}" type="presParOf" srcId="{C2FF5958-466C-47C8-B95D-EE264FAC612F}" destId="{8191233B-4DFB-4996-8491-455238CBF9D0}" srcOrd="1" destOrd="0" presId="urn:microsoft.com/office/officeart/2005/8/layout/cycle4#1"/>
    <dgm:cxn modelId="{C8888554-FB0F-4D12-9D4A-3F37C6674552}" type="presParOf" srcId="{C2FF5958-466C-47C8-B95D-EE264FAC612F}" destId="{050FDD57-A187-4D55-B38C-1AFC6237A225}" srcOrd="2" destOrd="0" presId="urn:microsoft.com/office/officeart/2005/8/layout/cycle4#1"/>
    <dgm:cxn modelId="{1F517958-1A27-4FCD-A36A-36B350188CF5}" type="presParOf" srcId="{C2FF5958-466C-47C8-B95D-EE264FAC612F}" destId="{442A4BA2-5C36-4EBF-86B8-DA40D7333300}" srcOrd="3" destOrd="0" presId="urn:microsoft.com/office/officeart/2005/8/layout/cycle4#1"/>
    <dgm:cxn modelId="{FFFC2A2C-61E0-468D-9F56-3106CAAEA508}" type="presParOf" srcId="{C2FF5958-466C-47C8-B95D-EE264FAC612F}" destId="{B3292376-C7F1-4F39-A2D4-B4E16B2A60B1}" srcOrd="4" destOrd="0" presId="urn:microsoft.com/office/officeart/2005/8/layout/cycle4#1"/>
    <dgm:cxn modelId="{FE208349-2C4A-4B63-8AC5-1C147FF35802}" type="presParOf" srcId="{45A89AB0-2943-447A-8997-7179BF52C83F}" destId="{95C7F40E-2625-434B-8C12-B77E14B66A81}" srcOrd="2" destOrd="0" presId="urn:microsoft.com/office/officeart/2005/8/layout/cycle4#1"/>
    <dgm:cxn modelId="{CB21ED71-11FE-41C2-919C-E2A02EC708E0}" type="presParOf" srcId="{45A89AB0-2943-447A-8997-7179BF52C83F}" destId="{13611A8E-83DC-4B76-9E0C-6E8512ED8213}"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F6F6D-223F-4459-859D-E43B938FBB21}"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6EE9516F-3A2D-423B-9747-AACB849964A7}">
      <dgm:prSet phldrT="[Text]"/>
      <dgm:spPr/>
      <dgm:t>
        <a:bodyPr/>
        <a:lstStyle/>
        <a:p>
          <a:r>
            <a:rPr lang="en-US" b="1" dirty="0"/>
            <a:t>Science</a:t>
          </a:r>
          <a:r>
            <a:rPr lang="en-US" dirty="0"/>
            <a:t> </a:t>
          </a:r>
        </a:p>
      </dgm:t>
    </dgm:pt>
    <dgm:pt modelId="{CB001726-0AC4-413A-89A9-022B8C5F56E8}" type="parTrans" cxnId="{3EA4CFC9-EFAC-4C34-959D-0D47D0E7B83D}">
      <dgm:prSet/>
      <dgm:spPr/>
      <dgm:t>
        <a:bodyPr/>
        <a:lstStyle/>
        <a:p>
          <a:endParaRPr lang="en-US"/>
        </a:p>
      </dgm:t>
    </dgm:pt>
    <dgm:pt modelId="{5CA0D420-7474-4EE8-BFB1-6AE4AED557AC}" type="sibTrans" cxnId="{3EA4CFC9-EFAC-4C34-959D-0D47D0E7B83D}">
      <dgm:prSet/>
      <dgm:spPr/>
      <dgm:t>
        <a:bodyPr/>
        <a:lstStyle/>
        <a:p>
          <a:endParaRPr lang="en-US"/>
        </a:p>
      </dgm:t>
    </dgm:pt>
    <dgm:pt modelId="{55A50AD1-0BD7-4601-A0E5-F7FA471AB4E6}">
      <dgm:prSet phldrT="[Text]"/>
      <dgm:spPr/>
      <dgm:t>
        <a:bodyPr/>
        <a:lstStyle/>
        <a:p>
          <a:r>
            <a:rPr lang="en-US" b="1" i="0" dirty="0"/>
            <a:t>Implementation before evidence</a:t>
          </a:r>
        </a:p>
      </dgm:t>
    </dgm:pt>
    <dgm:pt modelId="{3EEA1AB5-9235-4BB0-837D-A313325EAAF8}" type="parTrans" cxnId="{37084826-036D-4DCE-9384-196D4370865D}">
      <dgm:prSet/>
      <dgm:spPr/>
      <dgm:t>
        <a:bodyPr/>
        <a:lstStyle/>
        <a:p>
          <a:endParaRPr lang="en-US"/>
        </a:p>
      </dgm:t>
    </dgm:pt>
    <dgm:pt modelId="{0B87E9B1-2CF7-4587-9AF0-8CAD51E27012}" type="sibTrans" cxnId="{37084826-036D-4DCE-9384-196D4370865D}">
      <dgm:prSet/>
      <dgm:spPr/>
      <dgm:t>
        <a:bodyPr/>
        <a:lstStyle/>
        <a:p>
          <a:endParaRPr lang="en-US"/>
        </a:p>
      </dgm:t>
    </dgm:pt>
    <dgm:pt modelId="{EB8014E8-4E5B-44F0-BB0E-53B79225A241}">
      <dgm:prSet phldrT="[Text]"/>
      <dgm:spPr/>
      <dgm:t>
        <a:bodyPr/>
        <a:lstStyle/>
        <a:p>
          <a:r>
            <a:rPr lang="en-US" b="1" dirty="0"/>
            <a:t>Policy</a:t>
          </a:r>
          <a:r>
            <a:rPr lang="en-US" dirty="0"/>
            <a:t> </a:t>
          </a:r>
        </a:p>
      </dgm:t>
    </dgm:pt>
    <dgm:pt modelId="{D0681D50-3CFD-4DB8-9919-B37567566908}" type="parTrans" cxnId="{70A417AF-A85C-414D-8C3D-34891A6DC1C2}">
      <dgm:prSet/>
      <dgm:spPr/>
      <dgm:t>
        <a:bodyPr/>
        <a:lstStyle/>
        <a:p>
          <a:endParaRPr lang="en-US"/>
        </a:p>
      </dgm:t>
    </dgm:pt>
    <dgm:pt modelId="{9C6DF243-C341-48E7-BD77-FABEC2D2AC33}" type="sibTrans" cxnId="{70A417AF-A85C-414D-8C3D-34891A6DC1C2}">
      <dgm:prSet/>
      <dgm:spPr/>
      <dgm:t>
        <a:bodyPr/>
        <a:lstStyle/>
        <a:p>
          <a:endParaRPr lang="en-US"/>
        </a:p>
      </dgm:t>
    </dgm:pt>
    <dgm:pt modelId="{6783CA1E-5EAC-4EB4-8A79-236BA1218A52}">
      <dgm:prSet phldrT="[Text]"/>
      <dgm:spPr/>
      <dgm:t>
        <a:bodyPr/>
        <a:lstStyle/>
        <a:p>
          <a:r>
            <a:rPr lang="en-US" b="1" dirty="0"/>
            <a:t>Urgent need to increase treatment</a:t>
          </a:r>
        </a:p>
      </dgm:t>
    </dgm:pt>
    <dgm:pt modelId="{0B896ACA-D724-498A-9BFC-13A7099CC3FB}" type="parTrans" cxnId="{3EBB928E-9FD4-4A31-AE7A-76011E0963CB}">
      <dgm:prSet/>
      <dgm:spPr/>
      <dgm:t>
        <a:bodyPr/>
        <a:lstStyle/>
        <a:p>
          <a:endParaRPr lang="en-US"/>
        </a:p>
      </dgm:t>
    </dgm:pt>
    <dgm:pt modelId="{D622DF96-C888-4143-9718-AB52B2932735}" type="sibTrans" cxnId="{3EBB928E-9FD4-4A31-AE7A-76011E0963CB}">
      <dgm:prSet/>
      <dgm:spPr/>
      <dgm:t>
        <a:bodyPr/>
        <a:lstStyle/>
        <a:p>
          <a:endParaRPr lang="en-US"/>
        </a:p>
      </dgm:t>
    </dgm:pt>
    <dgm:pt modelId="{47DF03ED-5B9D-403A-BB23-AE47C1524A96}">
      <dgm:prSet phldrT="[Text]"/>
      <dgm:spPr/>
      <dgm:t>
        <a:bodyPr/>
        <a:lstStyle/>
        <a:p>
          <a:r>
            <a:rPr lang="en-US" b="1" dirty="0"/>
            <a:t>Women cannot access care</a:t>
          </a:r>
        </a:p>
      </dgm:t>
    </dgm:pt>
    <dgm:pt modelId="{CB8E3466-7776-4ADA-A383-285FF377D055}" type="parTrans" cxnId="{B2CB1653-E284-4D74-9E07-C9FE9B4A7CB1}">
      <dgm:prSet/>
      <dgm:spPr/>
      <dgm:t>
        <a:bodyPr/>
        <a:lstStyle/>
        <a:p>
          <a:endParaRPr lang="en-US"/>
        </a:p>
      </dgm:t>
    </dgm:pt>
    <dgm:pt modelId="{F8A46A4B-234A-403A-BEF1-21C81B930CD7}" type="sibTrans" cxnId="{B2CB1653-E284-4D74-9E07-C9FE9B4A7CB1}">
      <dgm:prSet/>
      <dgm:spPr/>
      <dgm:t>
        <a:bodyPr/>
        <a:lstStyle/>
        <a:p>
          <a:endParaRPr lang="en-US"/>
        </a:p>
      </dgm:t>
    </dgm:pt>
    <dgm:pt modelId="{A4E86172-1C3C-408A-BBDF-E40B2B575820}">
      <dgm:prSet phldrT="[Text]"/>
      <dgm:spPr/>
      <dgm:t>
        <a:bodyPr/>
        <a:lstStyle/>
        <a:p>
          <a:r>
            <a:rPr lang="en-US" b="1" dirty="0"/>
            <a:t>No RCTs</a:t>
          </a:r>
        </a:p>
      </dgm:t>
    </dgm:pt>
    <dgm:pt modelId="{38F4811D-109D-4ECE-8783-B30934F35789}" type="sibTrans" cxnId="{2D91C4A6-125A-4D47-B90C-116AD7898AFB}">
      <dgm:prSet/>
      <dgm:spPr/>
      <dgm:t>
        <a:bodyPr/>
        <a:lstStyle/>
        <a:p>
          <a:endParaRPr lang="en-US"/>
        </a:p>
      </dgm:t>
    </dgm:pt>
    <dgm:pt modelId="{A953DFCF-5EB9-4DF7-8198-D9F1AF917040}" type="parTrans" cxnId="{2D91C4A6-125A-4D47-B90C-116AD7898AFB}">
      <dgm:prSet/>
      <dgm:spPr/>
      <dgm:t>
        <a:bodyPr/>
        <a:lstStyle/>
        <a:p>
          <a:endParaRPr lang="en-US"/>
        </a:p>
      </dgm:t>
    </dgm:pt>
    <dgm:pt modelId="{C01F62AF-91D6-4393-9F4C-5C92042626C1}">
      <dgm:prSet/>
      <dgm:spPr/>
      <dgm:t>
        <a:bodyPr/>
        <a:lstStyle/>
        <a:p>
          <a:r>
            <a:rPr lang="en-US" b="1" dirty="0"/>
            <a:t>Evidence based treatments exist </a:t>
          </a:r>
        </a:p>
      </dgm:t>
    </dgm:pt>
    <dgm:pt modelId="{A1D9DA66-82A4-4D02-8111-B3096094EDEF}" type="parTrans" cxnId="{7018022E-4B1E-40AF-9D26-2C48E4A0D5EA}">
      <dgm:prSet/>
      <dgm:spPr/>
      <dgm:t>
        <a:bodyPr/>
        <a:lstStyle/>
        <a:p>
          <a:endParaRPr lang="en-US"/>
        </a:p>
      </dgm:t>
    </dgm:pt>
    <dgm:pt modelId="{1065A593-E26D-4745-9710-4419C5CF4799}" type="sibTrans" cxnId="{7018022E-4B1E-40AF-9D26-2C48E4A0D5EA}">
      <dgm:prSet/>
      <dgm:spPr/>
      <dgm:t>
        <a:bodyPr/>
        <a:lstStyle/>
        <a:p>
          <a:endParaRPr lang="en-US"/>
        </a:p>
      </dgm:t>
    </dgm:pt>
    <dgm:pt modelId="{DAC180E1-0D86-41A3-84A6-6FF1D3C5A3B5}" type="pres">
      <dgm:prSet presAssocID="{90BF6F6D-223F-4459-859D-E43B938FBB21}" presName="outerComposite" presStyleCnt="0">
        <dgm:presLayoutVars>
          <dgm:chMax val="2"/>
          <dgm:animLvl val="lvl"/>
          <dgm:resizeHandles val="exact"/>
        </dgm:presLayoutVars>
      </dgm:prSet>
      <dgm:spPr/>
    </dgm:pt>
    <dgm:pt modelId="{4E1748AA-70E3-45EA-A708-857A796D6C4B}" type="pres">
      <dgm:prSet presAssocID="{90BF6F6D-223F-4459-859D-E43B938FBB21}" presName="dummyMaxCanvas" presStyleCnt="0"/>
      <dgm:spPr/>
    </dgm:pt>
    <dgm:pt modelId="{70478A1E-EF00-4BCF-B768-2285D92A53FE}" type="pres">
      <dgm:prSet presAssocID="{90BF6F6D-223F-4459-859D-E43B938FBB21}" presName="parentComposite" presStyleCnt="0"/>
      <dgm:spPr/>
    </dgm:pt>
    <dgm:pt modelId="{F0F9E5C1-A36C-4FA7-8B38-408CE2B13440}" type="pres">
      <dgm:prSet presAssocID="{90BF6F6D-223F-4459-859D-E43B938FBB21}" presName="parent1" presStyleLbl="alignAccFollowNode1" presStyleIdx="0" presStyleCnt="4">
        <dgm:presLayoutVars>
          <dgm:chMax val="4"/>
        </dgm:presLayoutVars>
      </dgm:prSet>
      <dgm:spPr/>
    </dgm:pt>
    <dgm:pt modelId="{CE895FA9-F72A-47C8-AFD0-1E25105C05A2}" type="pres">
      <dgm:prSet presAssocID="{90BF6F6D-223F-4459-859D-E43B938FBB21}" presName="parent2" presStyleLbl="alignAccFollowNode1" presStyleIdx="1" presStyleCnt="4">
        <dgm:presLayoutVars>
          <dgm:chMax val="4"/>
        </dgm:presLayoutVars>
      </dgm:prSet>
      <dgm:spPr/>
    </dgm:pt>
    <dgm:pt modelId="{5E4B760C-EEBE-4512-99FB-6B586C0F02A2}" type="pres">
      <dgm:prSet presAssocID="{90BF6F6D-223F-4459-859D-E43B938FBB21}" presName="childrenComposite" presStyleCnt="0"/>
      <dgm:spPr/>
    </dgm:pt>
    <dgm:pt modelId="{4B2CBF3E-85EB-41A4-90AB-5E32D5E0C87E}" type="pres">
      <dgm:prSet presAssocID="{90BF6F6D-223F-4459-859D-E43B938FBB21}" presName="dummyMaxCanvas_ChildArea" presStyleCnt="0"/>
      <dgm:spPr/>
    </dgm:pt>
    <dgm:pt modelId="{84702FC5-FFE3-4EB4-B139-437636336C51}" type="pres">
      <dgm:prSet presAssocID="{90BF6F6D-223F-4459-859D-E43B938FBB21}" presName="fulcrum" presStyleLbl="alignAccFollowNode1" presStyleIdx="2" presStyleCnt="4"/>
      <dgm:spPr/>
    </dgm:pt>
    <dgm:pt modelId="{CDD19F8A-F839-4472-9CC0-D50C8C9072AA}" type="pres">
      <dgm:prSet presAssocID="{90BF6F6D-223F-4459-859D-E43B938FBB21}" presName="balance_23" presStyleLbl="alignAccFollowNode1" presStyleIdx="3" presStyleCnt="4">
        <dgm:presLayoutVars>
          <dgm:bulletEnabled val="1"/>
        </dgm:presLayoutVars>
      </dgm:prSet>
      <dgm:spPr/>
    </dgm:pt>
    <dgm:pt modelId="{B96488EE-5992-4BF5-9FA7-D44CE4845D2D}" type="pres">
      <dgm:prSet presAssocID="{90BF6F6D-223F-4459-859D-E43B938FBB21}" presName="right_23_1" presStyleLbl="node1" presStyleIdx="0" presStyleCnt="5">
        <dgm:presLayoutVars>
          <dgm:bulletEnabled val="1"/>
        </dgm:presLayoutVars>
      </dgm:prSet>
      <dgm:spPr/>
    </dgm:pt>
    <dgm:pt modelId="{849CD293-C8F6-42AF-ADB9-238843A28B3C}" type="pres">
      <dgm:prSet presAssocID="{90BF6F6D-223F-4459-859D-E43B938FBB21}" presName="right_23_2" presStyleLbl="node1" presStyleIdx="1" presStyleCnt="5">
        <dgm:presLayoutVars>
          <dgm:bulletEnabled val="1"/>
        </dgm:presLayoutVars>
      </dgm:prSet>
      <dgm:spPr/>
    </dgm:pt>
    <dgm:pt modelId="{6A7F527A-C736-4B54-9F45-BF49AC2F6F04}" type="pres">
      <dgm:prSet presAssocID="{90BF6F6D-223F-4459-859D-E43B938FBB21}" presName="right_23_3" presStyleLbl="node1" presStyleIdx="2" presStyleCnt="5">
        <dgm:presLayoutVars>
          <dgm:bulletEnabled val="1"/>
        </dgm:presLayoutVars>
      </dgm:prSet>
      <dgm:spPr/>
    </dgm:pt>
    <dgm:pt modelId="{C29EECD8-B617-4A57-916D-1587627C5291}" type="pres">
      <dgm:prSet presAssocID="{90BF6F6D-223F-4459-859D-E43B938FBB21}" presName="left_23_1" presStyleLbl="node1" presStyleIdx="3" presStyleCnt="5">
        <dgm:presLayoutVars>
          <dgm:bulletEnabled val="1"/>
        </dgm:presLayoutVars>
      </dgm:prSet>
      <dgm:spPr/>
    </dgm:pt>
    <dgm:pt modelId="{F13E5DAF-B5E5-4693-A2DA-A0DF202DCDF9}" type="pres">
      <dgm:prSet presAssocID="{90BF6F6D-223F-4459-859D-E43B938FBB21}" presName="left_23_2" presStyleLbl="node1" presStyleIdx="4" presStyleCnt="5">
        <dgm:presLayoutVars>
          <dgm:bulletEnabled val="1"/>
        </dgm:presLayoutVars>
      </dgm:prSet>
      <dgm:spPr/>
    </dgm:pt>
  </dgm:ptLst>
  <dgm:cxnLst>
    <dgm:cxn modelId="{37084826-036D-4DCE-9384-196D4370865D}" srcId="{6EE9516F-3A2D-423B-9747-AACB849964A7}" destId="{55A50AD1-0BD7-4601-A0E5-F7FA471AB4E6}" srcOrd="1" destOrd="0" parTransId="{3EEA1AB5-9235-4BB0-837D-A313325EAAF8}" sibTransId="{0B87E9B1-2CF7-4587-9AF0-8CAD51E27012}"/>
    <dgm:cxn modelId="{7018022E-4B1E-40AF-9D26-2C48E4A0D5EA}" srcId="{EB8014E8-4E5B-44F0-BB0E-53B79225A241}" destId="{C01F62AF-91D6-4393-9F4C-5C92042626C1}" srcOrd="1" destOrd="0" parTransId="{A1D9DA66-82A4-4D02-8111-B3096094EDEF}" sibTransId="{1065A593-E26D-4745-9710-4419C5CF4799}"/>
    <dgm:cxn modelId="{21CC0460-C105-4C64-9185-1CD2DB363DBA}" type="presOf" srcId="{6EE9516F-3A2D-423B-9747-AACB849964A7}" destId="{F0F9E5C1-A36C-4FA7-8B38-408CE2B13440}" srcOrd="0" destOrd="0" presId="urn:microsoft.com/office/officeart/2005/8/layout/balance1"/>
    <dgm:cxn modelId="{049F7641-E9DD-4EDA-A57E-5E2936D1CD39}" type="presOf" srcId="{C01F62AF-91D6-4393-9F4C-5C92042626C1}" destId="{849CD293-C8F6-42AF-ADB9-238843A28B3C}" srcOrd="0" destOrd="0" presId="urn:microsoft.com/office/officeart/2005/8/layout/balance1"/>
    <dgm:cxn modelId="{B2CB1653-E284-4D74-9E07-C9FE9B4A7CB1}" srcId="{EB8014E8-4E5B-44F0-BB0E-53B79225A241}" destId="{47DF03ED-5B9D-403A-BB23-AE47C1524A96}" srcOrd="2" destOrd="0" parTransId="{CB8E3466-7776-4ADA-A383-285FF377D055}" sibTransId="{F8A46A4B-234A-403A-BEF1-21C81B930CD7}"/>
    <dgm:cxn modelId="{0428DC56-4FE3-4176-B026-4D77BDB159CB}" type="presOf" srcId="{6783CA1E-5EAC-4EB4-8A79-236BA1218A52}" destId="{B96488EE-5992-4BF5-9FA7-D44CE4845D2D}" srcOrd="0" destOrd="0" presId="urn:microsoft.com/office/officeart/2005/8/layout/balance1"/>
    <dgm:cxn modelId="{4A131D83-199A-4069-85E5-90077525ED6D}" type="presOf" srcId="{90BF6F6D-223F-4459-859D-E43B938FBB21}" destId="{DAC180E1-0D86-41A3-84A6-6FF1D3C5A3B5}" srcOrd="0" destOrd="0" presId="urn:microsoft.com/office/officeart/2005/8/layout/balance1"/>
    <dgm:cxn modelId="{3EBB928E-9FD4-4A31-AE7A-76011E0963CB}" srcId="{EB8014E8-4E5B-44F0-BB0E-53B79225A241}" destId="{6783CA1E-5EAC-4EB4-8A79-236BA1218A52}" srcOrd="0" destOrd="0" parTransId="{0B896ACA-D724-498A-9BFC-13A7099CC3FB}" sibTransId="{D622DF96-C888-4143-9718-AB52B2932735}"/>
    <dgm:cxn modelId="{69BF938E-86B4-4349-BB65-2B0CECBF2AC6}" type="presOf" srcId="{55A50AD1-0BD7-4601-A0E5-F7FA471AB4E6}" destId="{F13E5DAF-B5E5-4693-A2DA-A0DF202DCDF9}" srcOrd="0" destOrd="0" presId="urn:microsoft.com/office/officeart/2005/8/layout/balance1"/>
    <dgm:cxn modelId="{5B218690-F35A-4EFC-AEA4-ACF213F8CC25}" type="presOf" srcId="{A4E86172-1C3C-408A-BBDF-E40B2B575820}" destId="{C29EECD8-B617-4A57-916D-1587627C5291}" srcOrd="0" destOrd="0" presId="urn:microsoft.com/office/officeart/2005/8/layout/balance1"/>
    <dgm:cxn modelId="{31C72491-77C2-414D-BFDA-E07CE3DB7A18}" type="presOf" srcId="{47DF03ED-5B9D-403A-BB23-AE47C1524A96}" destId="{6A7F527A-C736-4B54-9F45-BF49AC2F6F04}" srcOrd="0" destOrd="0" presId="urn:microsoft.com/office/officeart/2005/8/layout/balance1"/>
    <dgm:cxn modelId="{454AF19D-4FB1-4C82-8310-AEB7378ECB95}" type="presOf" srcId="{EB8014E8-4E5B-44F0-BB0E-53B79225A241}" destId="{CE895FA9-F72A-47C8-AFD0-1E25105C05A2}" srcOrd="0" destOrd="0" presId="urn:microsoft.com/office/officeart/2005/8/layout/balance1"/>
    <dgm:cxn modelId="{2D91C4A6-125A-4D47-B90C-116AD7898AFB}" srcId="{6EE9516F-3A2D-423B-9747-AACB849964A7}" destId="{A4E86172-1C3C-408A-BBDF-E40B2B575820}" srcOrd="0" destOrd="0" parTransId="{A953DFCF-5EB9-4DF7-8198-D9F1AF917040}" sibTransId="{38F4811D-109D-4ECE-8783-B30934F35789}"/>
    <dgm:cxn modelId="{70A417AF-A85C-414D-8C3D-34891A6DC1C2}" srcId="{90BF6F6D-223F-4459-859D-E43B938FBB21}" destId="{EB8014E8-4E5B-44F0-BB0E-53B79225A241}" srcOrd="1" destOrd="0" parTransId="{D0681D50-3CFD-4DB8-9919-B37567566908}" sibTransId="{9C6DF243-C341-48E7-BD77-FABEC2D2AC33}"/>
    <dgm:cxn modelId="{3EA4CFC9-EFAC-4C34-959D-0D47D0E7B83D}" srcId="{90BF6F6D-223F-4459-859D-E43B938FBB21}" destId="{6EE9516F-3A2D-423B-9747-AACB849964A7}" srcOrd="0" destOrd="0" parTransId="{CB001726-0AC4-413A-89A9-022B8C5F56E8}" sibTransId="{5CA0D420-7474-4EE8-BFB1-6AE4AED557AC}"/>
    <dgm:cxn modelId="{A9039826-4737-4886-8C97-C30086EBFCC7}" type="presParOf" srcId="{DAC180E1-0D86-41A3-84A6-6FF1D3C5A3B5}" destId="{4E1748AA-70E3-45EA-A708-857A796D6C4B}" srcOrd="0" destOrd="0" presId="urn:microsoft.com/office/officeart/2005/8/layout/balance1"/>
    <dgm:cxn modelId="{B7F4066C-26D5-4934-8FAD-9EDE23E41C6C}" type="presParOf" srcId="{DAC180E1-0D86-41A3-84A6-6FF1D3C5A3B5}" destId="{70478A1E-EF00-4BCF-B768-2285D92A53FE}" srcOrd="1" destOrd="0" presId="urn:microsoft.com/office/officeart/2005/8/layout/balance1"/>
    <dgm:cxn modelId="{713C2FA4-D055-4CD6-8190-65EF9D7F8951}" type="presParOf" srcId="{70478A1E-EF00-4BCF-B768-2285D92A53FE}" destId="{F0F9E5C1-A36C-4FA7-8B38-408CE2B13440}" srcOrd="0" destOrd="0" presId="urn:microsoft.com/office/officeart/2005/8/layout/balance1"/>
    <dgm:cxn modelId="{E03403D5-64F2-49D9-847E-EF4D83E08A6F}" type="presParOf" srcId="{70478A1E-EF00-4BCF-B768-2285D92A53FE}" destId="{CE895FA9-F72A-47C8-AFD0-1E25105C05A2}" srcOrd="1" destOrd="0" presId="urn:microsoft.com/office/officeart/2005/8/layout/balance1"/>
    <dgm:cxn modelId="{C9B2F252-C7D1-4E93-937E-DAD6E8767262}" type="presParOf" srcId="{DAC180E1-0D86-41A3-84A6-6FF1D3C5A3B5}" destId="{5E4B760C-EEBE-4512-99FB-6B586C0F02A2}" srcOrd="2" destOrd="0" presId="urn:microsoft.com/office/officeart/2005/8/layout/balance1"/>
    <dgm:cxn modelId="{B955F47F-AC5B-4433-A2FF-8778AB0E8FA5}" type="presParOf" srcId="{5E4B760C-EEBE-4512-99FB-6B586C0F02A2}" destId="{4B2CBF3E-85EB-41A4-90AB-5E32D5E0C87E}" srcOrd="0" destOrd="0" presId="urn:microsoft.com/office/officeart/2005/8/layout/balance1"/>
    <dgm:cxn modelId="{61DEF66C-F565-4ABE-82A9-CF052377184A}" type="presParOf" srcId="{5E4B760C-EEBE-4512-99FB-6B586C0F02A2}" destId="{84702FC5-FFE3-4EB4-B139-437636336C51}" srcOrd="1" destOrd="0" presId="urn:microsoft.com/office/officeart/2005/8/layout/balance1"/>
    <dgm:cxn modelId="{119DF892-55F0-4FAF-9DE9-732188A1DB7F}" type="presParOf" srcId="{5E4B760C-EEBE-4512-99FB-6B586C0F02A2}" destId="{CDD19F8A-F839-4472-9CC0-D50C8C9072AA}" srcOrd="2" destOrd="0" presId="urn:microsoft.com/office/officeart/2005/8/layout/balance1"/>
    <dgm:cxn modelId="{FC0FE69A-9017-4598-91DD-2AE1B9235F12}" type="presParOf" srcId="{5E4B760C-EEBE-4512-99FB-6B586C0F02A2}" destId="{B96488EE-5992-4BF5-9FA7-D44CE4845D2D}" srcOrd="3" destOrd="0" presId="urn:microsoft.com/office/officeart/2005/8/layout/balance1"/>
    <dgm:cxn modelId="{F0AF7D05-6BD0-4887-93B3-568589CDA61C}" type="presParOf" srcId="{5E4B760C-EEBE-4512-99FB-6B586C0F02A2}" destId="{849CD293-C8F6-42AF-ADB9-238843A28B3C}" srcOrd="4" destOrd="0" presId="urn:microsoft.com/office/officeart/2005/8/layout/balance1"/>
    <dgm:cxn modelId="{8CD0B0E9-709A-46E8-9357-ED372B854F88}" type="presParOf" srcId="{5E4B760C-EEBE-4512-99FB-6B586C0F02A2}" destId="{6A7F527A-C736-4B54-9F45-BF49AC2F6F04}" srcOrd="5" destOrd="0" presId="urn:microsoft.com/office/officeart/2005/8/layout/balance1"/>
    <dgm:cxn modelId="{D8B720CE-CD92-4D61-97B5-D1244BEB7665}" type="presParOf" srcId="{5E4B760C-EEBE-4512-99FB-6B586C0F02A2}" destId="{C29EECD8-B617-4A57-916D-1587627C5291}" srcOrd="6" destOrd="0" presId="urn:microsoft.com/office/officeart/2005/8/layout/balance1"/>
    <dgm:cxn modelId="{A406C99D-727C-4571-92C3-B05415139F06}" type="presParOf" srcId="{5E4B760C-EEBE-4512-99FB-6B586C0F02A2}" destId="{F13E5DAF-B5E5-4693-A2DA-A0DF202DCDF9}"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5CAAB-831B-4A33-A4A5-77558D4ECAE0}">
      <dsp:nvSpPr>
        <dsp:cNvPr id="0" name=""/>
        <dsp:cNvSpPr/>
      </dsp:nvSpPr>
      <dsp:spPr>
        <a:xfrm>
          <a:off x="4574099" y="2684919"/>
          <a:ext cx="2976736" cy="21082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r" defTabSz="1066800">
            <a:lnSpc>
              <a:spcPct val="90000"/>
            </a:lnSpc>
            <a:spcBef>
              <a:spcPct val="0"/>
            </a:spcBef>
            <a:spcAft>
              <a:spcPct val="15000"/>
            </a:spcAft>
            <a:buNone/>
          </a:pPr>
          <a:r>
            <a:rPr lang="en-US" sz="2400" b="1" kern="1200" dirty="0">
              <a:solidFill>
                <a:srgbClr val="0000E2"/>
              </a:solidFill>
            </a:rPr>
            <a:t>Individuals with lived experience  </a:t>
          </a:r>
        </a:p>
      </dsp:txBody>
      <dsp:txXfrm>
        <a:off x="5513431" y="3258289"/>
        <a:ext cx="1991093" cy="1488555"/>
      </dsp:txXfrm>
    </dsp:sp>
    <dsp:sp modelId="{40ECD191-0765-4C2F-8580-47614188098B}">
      <dsp:nvSpPr>
        <dsp:cNvPr id="0" name=""/>
        <dsp:cNvSpPr/>
      </dsp:nvSpPr>
      <dsp:spPr>
        <a:xfrm>
          <a:off x="501121" y="2603383"/>
          <a:ext cx="2950139" cy="20459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None/>
          </a:pPr>
          <a:r>
            <a:rPr lang="en-US" sz="2400" b="1" kern="1200" dirty="0">
              <a:solidFill>
                <a:srgbClr val="0000E2"/>
              </a:solidFill>
            </a:rPr>
            <a:t>System-level partners</a:t>
          </a:r>
        </a:p>
      </dsp:txBody>
      <dsp:txXfrm>
        <a:off x="546064" y="3159817"/>
        <a:ext cx="1975211" cy="1444587"/>
      </dsp:txXfrm>
    </dsp:sp>
    <dsp:sp modelId="{0FA4B7F6-F3BB-416A-B345-9B92F374600B}">
      <dsp:nvSpPr>
        <dsp:cNvPr id="0" name=""/>
        <dsp:cNvSpPr/>
      </dsp:nvSpPr>
      <dsp:spPr>
        <a:xfrm>
          <a:off x="4603430" y="-342085"/>
          <a:ext cx="2914368" cy="21262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100000"/>
            </a:lnSpc>
            <a:spcBef>
              <a:spcPct val="0"/>
            </a:spcBef>
            <a:spcAft>
              <a:spcPct val="15000"/>
            </a:spcAft>
            <a:buNone/>
          </a:pPr>
          <a:endParaRPr lang="en-US" sz="2400" b="1" kern="1200" dirty="0"/>
        </a:p>
        <a:p>
          <a:pPr marL="228600" lvl="1" indent="-228600" algn="l" defTabSz="1066800">
            <a:lnSpc>
              <a:spcPct val="100000"/>
            </a:lnSpc>
            <a:spcBef>
              <a:spcPct val="0"/>
            </a:spcBef>
            <a:spcAft>
              <a:spcPct val="15000"/>
            </a:spcAft>
            <a:buNone/>
          </a:pPr>
          <a:r>
            <a:rPr lang="en-US" sz="2400" b="1" kern="1200" dirty="0"/>
            <a:t> </a:t>
          </a:r>
          <a:r>
            <a:rPr lang="en-US" sz="2400" b="1" kern="1200" dirty="0">
              <a:solidFill>
                <a:srgbClr val="0000E2"/>
              </a:solidFill>
            </a:rPr>
            <a:t>Beta testing &amp; end-user  feedback </a:t>
          </a:r>
        </a:p>
      </dsp:txBody>
      <dsp:txXfrm>
        <a:off x="5524448" y="-295378"/>
        <a:ext cx="1946644" cy="1501295"/>
      </dsp:txXfrm>
    </dsp:sp>
    <dsp:sp modelId="{D56A4930-9BF2-4A71-ADF4-4D766D9A3786}">
      <dsp:nvSpPr>
        <dsp:cNvPr id="0" name=""/>
        <dsp:cNvSpPr/>
      </dsp:nvSpPr>
      <dsp:spPr>
        <a:xfrm>
          <a:off x="422235" y="-315563"/>
          <a:ext cx="3169044" cy="20732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endParaRPr lang="en-US" sz="1200" kern="1200" dirty="0"/>
        </a:p>
        <a:p>
          <a:pPr marL="228600" lvl="1" indent="-228600" algn="l" defTabSz="1066800">
            <a:lnSpc>
              <a:spcPct val="90000"/>
            </a:lnSpc>
            <a:spcBef>
              <a:spcPct val="0"/>
            </a:spcBef>
            <a:spcAft>
              <a:spcPct val="15000"/>
            </a:spcAft>
            <a:buNone/>
          </a:pPr>
          <a:r>
            <a:rPr lang="en-US" sz="2400" b="1" kern="1200" dirty="0"/>
            <a:t> </a:t>
          </a:r>
          <a:r>
            <a:rPr lang="en-US" sz="2400" b="1" kern="1200" dirty="0">
              <a:solidFill>
                <a:srgbClr val="0000E2"/>
              </a:solidFill>
            </a:rPr>
            <a:t>Prior research  </a:t>
          </a:r>
          <a:endParaRPr lang="en-US" sz="1200" kern="1200" dirty="0">
            <a:solidFill>
              <a:srgbClr val="0000E2"/>
            </a:solidFill>
          </a:endParaRPr>
        </a:p>
      </dsp:txBody>
      <dsp:txXfrm>
        <a:off x="467777" y="-270021"/>
        <a:ext cx="2127247" cy="1463843"/>
      </dsp:txXfrm>
    </dsp:sp>
    <dsp:sp modelId="{E4A057B8-6ADB-4F5A-B828-5EF4F0A776C1}">
      <dsp:nvSpPr>
        <dsp:cNvPr id="0" name=""/>
        <dsp:cNvSpPr/>
      </dsp:nvSpPr>
      <dsp:spPr>
        <a:xfrm>
          <a:off x="2137113" y="256720"/>
          <a:ext cx="1933043" cy="193304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b="1" kern="1200" dirty="0"/>
            <a:t>MA DPH/DMH </a:t>
          </a:r>
          <a:r>
            <a:rPr lang="en-US" sz="2000" kern="1200" dirty="0"/>
            <a:t>	</a:t>
          </a:r>
        </a:p>
      </dsp:txBody>
      <dsp:txXfrm>
        <a:off x="2703288" y="822895"/>
        <a:ext cx="1366868" cy="1366868"/>
      </dsp:txXfrm>
    </dsp:sp>
    <dsp:sp modelId="{8191233B-4DFB-4996-8491-455238CBF9D0}">
      <dsp:nvSpPr>
        <dsp:cNvPr id="0" name=""/>
        <dsp:cNvSpPr/>
      </dsp:nvSpPr>
      <dsp:spPr>
        <a:xfrm rot="5400000">
          <a:off x="4159443" y="256720"/>
          <a:ext cx="1933043" cy="193304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endParaRPr lang="en-US" sz="1900" kern="1200" dirty="0"/>
        </a:p>
        <a:p>
          <a:pPr marL="0" lvl="0" indent="0" algn="l" defTabSz="844550">
            <a:lnSpc>
              <a:spcPct val="90000"/>
            </a:lnSpc>
            <a:spcBef>
              <a:spcPct val="0"/>
            </a:spcBef>
            <a:spcAft>
              <a:spcPct val="35000"/>
            </a:spcAft>
            <a:buNone/>
          </a:pPr>
          <a:r>
            <a:rPr lang="en-US" sz="1900" b="1" kern="1200" dirty="0"/>
            <a:t>Legislature</a:t>
          </a:r>
        </a:p>
        <a:p>
          <a:pPr marL="0" lvl="0" indent="0" algn="ctr" defTabSz="844550">
            <a:lnSpc>
              <a:spcPct val="90000"/>
            </a:lnSpc>
            <a:spcBef>
              <a:spcPct val="0"/>
            </a:spcBef>
            <a:spcAft>
              <a:spcPct val="35000"/>
            </a:spcAft>
            <a:buNone/>
          </a:pPr>
          <a:endParaRPr lang="en-US" sz="1900" kern="1200" dirty="0"/>
        </a:p>
      </dsp:txBody>
      <dsp:txXfrm rot="-5400000">
        <a:off x="4159443" y="822895"/>
        <a:ext cx="1366868" cy="1366868"/>
      </dsp:txXfrm>
    </dsp:sp>
    <dsp:sp modelId="{050FDD57-A187-4D55-B38C-1AFC6237A225}">
      <dsp:nvSpPr>
        <dsp:cNvPr id="0" name=""/>
        <dsp:cNvSpPr/>
      </dsp:nvSpPr>
      <dsp:spPr>
        <a:xfrm rot="10800000">
          <a:off x="4153421" y="2279050"/>
          <a:ext cx="1945086" cy="193304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t>MCPAP teams </a:t>
          </a:r>
        </a:p>
      </dsp:txBody>
      <dsp:txXfrm rot="10800000">
        <a:off x="4153421" y="2279050"/>
        <a:ext cx="1375384" cy="1366868"/>
      </dsp:txXfrm>
    </dsp:sp>
    <dsp:sp modelId="{442A4BA2-5C36-4EBF-86B8-DA40D7333300}">
      <dsp:nvSpPr>
        <dsp:cNvPr id="0" name=""/>
        <dsp:cNvSpPr/>
      </dsp:nvSpPr>
      <dsp:spPr>
        <a:xfrm rot="16200000">
          <a:off x="2137113" y="2279050"/>
          <a:ext cx="1933043" cy="193304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b="1" kern="1200" dirty="0"/>
            <a:t>Obstetric partners</a:t>
          </a:r>
        </a:p>
      </dsp:txBody>
      <dsp:txXfrm rot="5400000">
        <a:off x="2703288" y="2279050"/>
        <a:ext cx="1366868" cy="1366868"/>
      </dsp:txXfrm>
    </dsp:sp>
    <dsp:sp modelId="{95C7F40E-2625-434B-8C12-B77E14B66A81}">
      <dsp:nvSpPr>
        <dsp:cNvPr id="0" name=""/>
        <dsp:cNvSpPr/>
      </dsp:nvSpPr>
      <dsp:spPr>
        <a:xfrm>
          <a:off x="3781093" y="1832619"/>
          <a:ext cx="667413" cy="58035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611A8E-83DC-4B76-9E0C-6E8512ED8213}">
      <dsp:nvSpPr>
        <dsp:cNvPr id="0" name=""/>
        <dsp:cNvSpPr/>
      </dsp:nvSpPr>
      <dsp:spPr>
        <a:xfrm rot="10800000">
          <a:off x="3781093" y="2055834"/>
          <a:ext cx="667413" cy="580359"/>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9E5C1-A36C-4FA7-8B38-408CE2B13440}">
      <dsp:nvSpPr>
        <dsp:cNvPr id="0" name=""/>
        <dsp:cNvSpPr/>
      </dsp:nvSpPr>
      <dsp:spPr>
        <a:xfrm>
          <a:off x="1691640" y="0"/>
          <a:ext cx="1920240" cy="10668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Science</a:t>
          </a:r>
          <a:r>
            <a:rPr lang="en-US" sz="3900" kern="1200" dirty="0"/>
            <a:t> </a:t>
          </a:r>
        </a:p>
      </dsp:txBody>
      <dsp:txXfrm>
        <a:off x="1722886" y="31246"/>
        <a:ext cx="1857748" cy="1004308"/>
      </dsp:txXfrm>
    </dsp:sp>
    <dsp:sp modelId="{CE895FA9-F72A-47C8-AFD0-1E25105C05A2}">
      <dsp:nvSpPr>
        <dsp:cNvPr id="0" name=""/>
        <dsp:cNvSpPr/>
      </dsp:nvSpPr>
      <dsp:spPr>
        <a:xfrm>
          <a:off x="4465320" y="0"/>
          <a:ext cx="1920240" cy="10668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dirty="0"/>
            <a:t>Policy</a:t>
          </a:r>
          <a:r>
            <a:rPr lang="en-US" sz="3900" kern="1200" dirty="0"/>
            <a:t> </a:t>
          </a:r>
        </a:p>
      </dsp:txBody>
      <dsp:txXfrm>
        <a:off x="4496566" y="31246"/>
        <a:ext cx="1857748" cy="1004308"/>
      </dsp:txXfrm>
    </dsp:sp>
    <dsp:sp modelId="{84702FC5-FFE3-4EB4-B139-437636336C51}">
      <dsp:nvSpPr>
        <dsp:cNvPr id="0" name=""/>
        <dsp:cNvSpPr/>
      </dsp:nvSpPr>
      <dsp:spPr>
        <a:xfrm>
          <a:off x="3638550" y="4533900"/>
          <a:ext cx="800100" cy="80010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D19F8A-F839-4472-9CC0-D50C8C9072AA}">
      <dsp:nvSpPr>
        <dsp:cNvPr id="0" name=""/>
        <dsp:cNvSpPr/>
      </dsp:nvSpPr>
      <dsp:spPr>
        <a:xfrm rot="240000">
          <a:off x="1637566" y="4191048"/>
          <a:ext cx="4802066" cy="33579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6488EE-5992-4BF5-9FA7-D44CE4845D2D}">
      <dsp:nvSpPr>
        <dsp:cNvPr id="0" name=""/>
        <dsp:cNvSpPr/>
      </dsp:nvSpPr>
      <dsp:spPr>
        <a:xfrm rot="240000">
          <a:off x="4520790" y="3351482"/>
          <a:ext cx="1915979" cy="892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Urgent need to increase treatment</a:t>
          </a:r>
        </a:p>
      </dsp:txBody>
      <dsp:txXfrm>
        <a:off x="4564366" y="3395058"/>
        <a:ext cx="1828827" cy="805498"/>
      </dsp:txXfrm>
    </dsp:sp>
    <dsp:sp modelId="{849CD293-C8F6-42AF-ADB9-238843A28B3C}">
      <dsp:nvSpPr>
        <dsp:cNvPr id="0" name=""/>
        <dsp:cNvSpPr/>
      </dsp:nvSpPr>
      <dsp:spPr>
        <a:xfrm rot="240000">
          <a:off x="4590132" y="2391362"/>
          <a:ext cx="1915979" cy="892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Evidence based treatments exist </a:t>
          </a:r>
        </a:p>
      </dsp:txBody>
      <dsp:txXfrm>
        <a:off x="4633708" y="2434938"/>
        <a:ext cx="1828827" cy="805498"/>
      </dsp:txXfrm>
    </dsp:sp>
    <dsp:sp modelId="{6A7F527A-C736-4B54-9F45-BF49AC2F6F04}">
      <dsp:nvSpPr>
        <dsp:cNvPr id="0" name=""/>
        <dsp:cNvSpPr/>
      </dsp:nvSpPr>
      <dsp:spPr>
        <a:xfrm rot="240000">
          <a:off x="4659474" y="1452578"/>
          <a:ext cx="1915979" cy="892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Women cannot access care</a:t>
          </a:r>
        </a:p>
      </dsp:txBody>
      <dsp:txXfrm>
        <a:off x="4703050" y="1496154"/>
        <a:ext cx="1828827" cy="805498"/>
      </dsp:txXfrm>
    </dsp:sp>
    <dsp:sp modelId="{C29EECD8-B617-4A57-916D-1587627C5291}">
      <dsp:nvSpPr>
        <dsp:cNvPr id="0" name=""/>
        <dsp:cNvSpPr/>
      </dsp:nvSpPr>
      <dsp:spPr>
        <a:xfrm rot="240000">
          <a:off x="1773780" y="3159458"/>
          <a:ext cx="1915979" cy="892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No RCTs</a:t>
          </a:r>
        </a:p>
      </dsp:txBody>
      <dsp:txXfrm>
        <a:off x="1817356" y="3203034"/>
        <a:ext cx="1828827" cy="805498"/>
      </dsp:txXfrm>
    </dsp:sp>
    <dsp:sp modelId="{F13E5DAF-B5E5-4693-A2DA-A0DF202DCDF9}">
      <dsp:nvSpPr>
        <dsp:cNvPr id="0" name=""/>
        <dsp:cNvSpPr/>
      </dsp:nvSpPr>
      <dsp:spPr>
        <a:xfrm rot="240000">
          <a:off x="1843122" y="2199338"/>
          <a:ext cx="1915979" cy="8926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Implementation before evidence</a:t>
          </a:r>
        </a:p>
      </dsp:txBody>
      <dsp:txXfrm>
        <a:off x="1886698" y="2242914"/>
        <a:ext cx="1828827" cy="805498"/>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defTabSz="939800" eaLnBrk="0" hangingPunct="0">
              <a:defRPr sz="1200">
                <a:solidFill>
                  <a:schemeClr val="tx1"/>
                </a:solidFill>
                <a:latin typeface="Calibri" charset="0"/>
                <a:ea typeface="Arial" charset="0"/>
                <a:cs typeface="Arial" charset="0"/>
              </a:defRPr>
            </a:lvl1pPr>
          </a:lstStyle>
          <a:p>
            <a:pPr>
              <a:defRPr/>
            </a:pPr>
            <a:endParaRPr lang="en-US" dirty="0"/>
          </a:p>
        </p:txBody>
      </p:sp>
      <p:sp>
        <p:nvSpPr>
          <p:cNvPr id="44035" name="Rectangle 3"/>
          <p:cNvSpPr>
            <a:spLocks noGrp="1" noChangeArrowheads="1"/>
          </p:cNvSpPr>
          <p:nvPr>
            <p:ph type="dt" sz="quarter" idx="1"/>
          </p:nvPr>
        </p:nvSpPr>
        <p:spPr bwMode="auto">
          <a:xfrm>
            <a:off x="4008438" y="0"/>
            <a:ext cx="3067050" cy="46990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defTabSz="939800" eaLnBrk="0" hangingPunct="0">
              <a:defRPr sz="1200">
                <a:solidFill>
                  <a:schemeClr val="tx1"/>
                </a:solidFill>
                <a:ea typeface="ＭＳ Ｐゴシック" pitchFamily="-110" charset="-128"/>
                <a:cs typeface="ＭＳ Ｐゴシック" pitchFamily="-110" charset="-128"/>
              </a:defRPr>
            </a:lvl1pPr>
          </a:lstStyle>
          <a:p>
            <a:pPr>
              <a:defRPr/>
            </a:pPr>
            <a:fld id="{6E3994B5-5B56-194C-AE25-9E3379ACC28C}" type="datetime1">
              <a:rPr lang="en-US"/>
              <a:pPr>
                <a:defRPr/>
              </a:pPr>
              <a:t>10/13/2021</a:t>
            </a:fld>
            <a:endParaRPr lang="en-US" dirty="0"/>
          </a:p>
        </p:txBody>
      </p:sp>
      <p:sp>
        <p:nvSpPr>
          <p:cNvPr id="44036" name="Rectangle 4"/>
          <p:cNvSpPr>
            <a:spLocks noGrp="1" noChangeArrowheads="1"/>
          </p:cNvSpPr>
          <p:nvPr>
            <p:ph type="ftr" sz="quarter" idx="2"/>
          </p:nvPr>
        </p:nvSpPr>
        <p:spPr bwMode="auto">
          <a:xfrm>
            <a:off x="0" y="8910638"/>
            <a:ext cx="3067050" cy="46990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defTabSz="939800" eaLnBrk="0" hangingPunct="0">
              <a:defRPr sz="1200">
                <a:solidFill>
                  <a:schemeClr val="tx1"/>
                </a:solidFill>
                <a:latin typeface="Calibri" charset="0"/>
                <a:ea typeface="Arial" charset="0"/>
                <a:cs typeface="Arial" charset="0"/>
              </a:defRPr>
            </a:lvl1pPr>
          </a:lstStyle>
          <a:p>
            <a:pPr>
              <a:defRPr/>
            </a:pPr>
            <a:endParaRPr lang="en-US" dirty="0"/>
          </a:p>
        </p:txBody>
      </p:sp>
      <p:sp>
        <p:nvSpPr>
          <p:cNvPr id="44037" name="Rectangle 5"/>
          <p:cNvSpPr>
            <a:spLocks noGrp="1" noChangeArrowheads="1"/>
          </p:cNvSpPr>
          <p:nvPr>
            <p:ph type="sldNum" sz="quarter" idx="3"/>
          </p:nvPr>
        </p:nvSpPr>
        <p:spPr bwMode="auto">
          <a:xfrm>
            <a:off x="4008438" y="8910638"/>
            <a:ext cx="3067050" cy="46990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defTabSz="939800" eaLnBrk="0" hangingPunct="0">
              <a:defRPr sz="1200" b="0">
                <a:solidFill>
                  <a:schemeClr val="tx1"/>
                </a:solidFill>
                <a:ea typeface="ＭＳ Ｐゴシック" pitchFamily="-110" charset="-128"/>
                <a:cs typeface="ＭＳ Ｐゴシック" pitchFamily="-110" charset="-128"/>
              </a:defRPr>
            </a:lvl1pPr>
          </a:lstStyle>
          <a:p>
            <a:pPr>
              <a:defRPr/>
            </a:pPr>
            <a:fld id="{7B911BE8-6C9C-C84F-B4A2-E72B24E07CC5}" type="slidenum">
              <a:rPr lang="en-US"/>
              <a:pPr>
                <a:defRPr/>
              </a:pPr>
              <a:t>‹#›</a:t>
            </a:fld>
            <a:endParaRPr lang="en-US" dirty="0"/>
          </a:p>
        </p:txBody>
      </p:sp>
    </p:spTree>
    <p:extLst>
      <p:ext uri="{BB962C8B-B14F-4D97-AF65-F5344CB8AC3E}">
        <p14:creationId xmlns:p14="http://schemas.microsoft.com/office/powerpoint/2010/main" val="386312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7050" cy="469900"/>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defTabSz="939800">
              <a:defRPr sz="1200" b="0">
                <a:solidFill>
                  <a:schemeClr val="tx1"/>
                </a:solidFill>
                <a:latin typeface="Arial" charset="0"/>
                <a:ea typeface="Arial" charset="0"/>
                <a:cs typeface="Arial" charset="0"/>
              </a:defRPr>
            </a:lvl1pPr>
          </a:lstStyle>
          <a:p>
            <a:pPr>
              <a:defRPr/>
            </a:pPr>
            <a:endParaRPr lang="en-US" dirty="0"/>
          </a:p>
        </p:txBody>
      </p:sp>
      <p:sp>
        <p:nvSpPr>
          <p:cNvPr id="3075" name="Rectangle 3"/>
          <p:cNvSpPr>
            <a:spLocks noGrp="1" noChangeArrowheads="1"/>
          </p:cNvSpPr>
          <p:nvPr>
            <p:ph type="dt" idx="1"/>
          </p:nvPr>
        </p:nvSpPr>
        <p:spPr bwMode="auto">
          <a:xfrm>
            <a:off x="4008438" y="0"/>
            <a:ext cx="3067050" cy="469900"/>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algn="r" defTabSz="939800">
              <a:defRPr sz="1200" b="0">
                <a:solidFill>
                  <a:schemeClr val="tx1"/>
                </a:solidFill>
                <a:latin typeface="Arial" pitchFamily="-110" charset="0"/>
                <a:ea typeface="ＭＳ Ｐゴシック" pitchFamily="-110" charset="-128"/>
                <a:cs typeface="ＭＳ Ｐゴシック" pitchFamily="-110" charset="-128"/>
              </a:defRPr>
            </a:lvl1pPr>
          </a:lstStyle>
          <a:p>
            <a:pPr>
              <a:defRPr/>
            </a:pPr>
            <a:fld id="{8940207E-05C7-8B45-992B-A914C2EB1462}" type="datetime1">
              <a:rPr lang="en-US"/>
              <a:pPr>
                <a:defRPr/>
              </a:pPr>
              <a:t>10/13/2021</a:t>
            </a:fld>
            <a:endParaRPr lang="en-US" dirty="0"/>
          </a:p>
        </p:txBody>
      </p:sp>
      <p:sp>
        <p:nvSpPr>
          <p:cNvPr id="20484"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8025" y="4456113"/>
            <a:ext cx="5661025" cy="4300537"/>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p>
            <a:pPr lvl="0"/>
            <a:r>
              <a:rPr lang="en-US" noProof="0"/>
              <a:t>Click to edit Master text styles</a:t>
            </a:r>
          </a:p>
        </p:txBody>
      </p:sp>
      <p:sp>
        <p:nvSpPr>
          <p:cNvPr id="3078" name="Rectangle 6"/>
          <p:cNvSpPr>
            <a:spLocks noGrp="1" noChangeArrowheads="1"/>
          </p:cNvSpPr>
          <p:nvPr>
            <p:ph type="ftr" sz="quarter" idx="4"/>
          </p:nvPr>
        </p:nvSpPr>
        <p:spPr bwMode="auto">
          <a:xfrm>
            <a:off x="0" y="8910638"/>
            <a:ext cx="3067050" cy="469900"/>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defTabSz="939800">
              <a:defRPr sz="1200" b="0">
                <a:solidFill>
                  <a:schemeClr val="tx1"/>
                </a:solidFill>
                <a:latin typeface="Arial" charset="0"/>
                <a:ea typeface="Arial" charset="0"/>
                <a:cs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4008438" y="8910638"/>
            <a:ext cx="3067050" cy="469900"/>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algn="r" defTabSz="939800">
              <a:defRPr sz="1200" b="0">
                <a:solidFill>
                  <a:schemeClr val="tx1"/>
                </a:solidFill>
                <a:latin typeface="Times New Roman" pitchFamily="-110" charset="0"/>
                <a:ea typeface="ＭＳ Ｐゴシック" pitchFamily="-110" charset="-128"/>
                <a:cs typeface="ＭＳ Ｐゴシック" pitchFamily="-110" charset="-128"/>
              </a:defRPr>
            </a:lvl1pPr>
          </a:lstStyle>
          <a:p>
            <a:pPr>
              <a:defRPr/>
            </a:pPr>
            <a:fld id="{57A61A79-9E54-3244-92AA-2B1FC5CD7762}" type="slidenum">
              <a:rPr lang="en-US"/>
              <a:pPr>
                <a:defRPr/>
              </a:pPr>
              <a:t>‹#›</a:t>
            </a:fld>
            <a:endParaRPr lang="en-US" dirty="0"/>
          </a:p>
        </p:txBody>
      </p:sp>
    </p:spTree>
    <p:extLst>
      <p:ext uri="{BB962C8B-B14F-4D97-AF65-F5344CB8AC3E}">
        <p14:creationId xmlns:p14="http://schemas.microsoft.com/office/powerpoint/2010/main" val="29346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1131888"/>
            <a:ext cx="4078287" cy="30591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32674CE4-FBD8-4481-AEFB-CA53E599A745}" type="slidenum">
              <a:rPr kumimoji="0" lang="en-US" sz="1200" b="0" i="0" u="none" strike="noStrike" kern="1200" cap="none" spc="0" normalizeH="0" baseline="0" noProof="0" smtClean="0">
                <a:ln>
                  <a:noFill/>
                </a:ln>
                <a:solidFill>
                  <a:prstClr val="black"/>
                </a:solidFill>
                <a:effectLst/>
                <a:uLnTx/>
                <a:uFillTx/>
                <a:latin typeface="Times New Roman" pitchFamily="-110" charset="0"/>
                <a:ea typeface="ＭＳ Ｐゴシック" pitchFamily="-110" charset="-128"/>
              </a:rPr>
              <a:pPr marL="0" marR="0" lvl="0" indent="0" algn="r" defTabSz="9398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pitchFamily="-110" charset="0"/>
              <a:ea typeface="ＭＳ Ｐゴシック" pitchFamily="-110" charset="-128"/>
            </a:endParaRPr>
          </a:p>
        </p:txBody>
      </p:sp>
    </p:spTree>
    <p:extLst>
      <p:ext uri="{BB962C8B-B14F-4D97-AF65-F5344CB8AC3E}">
        <p14:creationId xmlns:p14="http://schemas.microsoft.com/office/powerpoint/2010/main" val="3822603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07854-DF27-4F9E-A114-50253653848F}" type="slidenum">
              <a:rPr lang="en-US"/>
              <a:pPr/>
              <a:t>12</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2596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173038"/>
            <a:ext cx="4745037" cy="3559175"/>
          </a:xfrm>
        </p:spPr>
      </p:sp>
      <p:sp>
        <p:nvSpPr>
          <p:cNvPr id="3" name="Notes Placeholder 2"/>
          <p:cNvSpPr>
            <a:spLocks noGrp="1"/>
          </p:cNvSpPr>
          <p:nvPr>
            <p:ph type="body" idx="1"/>
          </p:nvPr>
        </p:nvSpPr>
        <p:spPr/>
        <p:txBody>
          <a:bodyPr>
            <a:normAutofit/>
          </a:bodyPr>
          <a:lstStyle/>
          <a:p>
            <a:r>
              <a:rPr lang="en-US">
                <a:solidFill>
                  <a:srgbClr val="FF0000"/>
                </a:solidFill>
              </a:rPr>
              <a:t>We will start by discussing how common perinatal depression is and its negative impacts</a:t>
            </a:r>
            <a:r>
              <a:rPr lang="en-US" baseline="0">
                <a:solidFill>
                  <a:srgbClr val="FF0000"/>
                </a:solidFill>
              </a:rPr>
              <a:t> on outcomes for mom and baby.  We will also talk about barriers to care and how they can be overcome.</a:t>
            </a:r>
            <a:endParaRPr lang="en-US">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4D4788A-DA82-4614-B2E9-A2498D1C4A67}" type="slidenum">
              <a:rPr kumimoji="0" lang="en-US" sz="1200" b="0" i="0" u="none" strike="noStrike" kern="1200" cap="none" spc="0" normalizeH="0" baseline="0" noProof="0" smtClean="0">
                <a:ln>
                  <a:noFill/>
                </a:ln>
                <a:solidFill>
                  <a:srgbClr val="000000"/>
                </a:solidFill>
                <a:effectLst/>
                <a:uLnTx/>
                <a:uFillTx/>
                <a:latin typeface="Times New Roman" pitchFamily="-110" charset="0"/>
                <a:ea typeface="ＭＳ Ｐゴシック" pitchFamily="-110" charset="-128"/>
              </a:rPr>
              <a:pPr marL="0" marR="0" lvl="0" indent="0" algn="r" defTabSz="9398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10" charset="0"/>
              <a:ea typeface="ＭＳ Ｐゴシック" pitchFamily="-110" charset="-128"/>
            </a:endParaRPr>
          </a:p>
        </p:txBody>
      </p:sp>
    </p:spTree>
    <p:extLst>
      <p:ext uri="{BB962C8B-B14F-4D97-AF65-F5344CB8AC3E}">
        <p14:creationId xmlns:p14="http://schemas.microsoft.com/office/powerpoint/2010/main" val="1182058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07854-DF27-4F9E-A114-50253653848F}" type="slidenum">
              <a:rPr lang="en-US"/>
              <a:pPr/>
              <a:t>14</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318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07854-DF27-4F9E-A114-50253653848F}" type="slidenum">
              <a:rPr lang="en-US"/>
              <a:pPr/>
              <a:t>16</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6017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7438" y="173038"/>
            <a:ext cx="4745037" cy="3559175"/>
          </a:xfrm>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Times New Roman" charset="0"/>
                <a:ea typeface="ＭＳ Ｐゴシック" charset="-128"/>
                <a:cs typeface="ＭＳ Ｐゴシック" charset="-128"/>
              </a:rPr>
              <a:t>Aim 2A (Phase 2) To compare the effectiveness of RAPPID vs. enhanced usual care to improve depression severity and treatment participation in pregnancy through 12 months postpartum (primary outcomes) among 300 patients (n=150 per group) via a cluster RCT. </a:t>
            </a:r>
            <a:r>
              <a:rPr lang="en-US" sz="1200" i="1" u="sng" kern="1200" dirty="0">
                <a:solidFill>
                  <a:schemeClr val="tx1"/>
                </a:solidFill>
                <a:effectLst/>
                <a:latin typeface="Times New Roman" charset="0"/>
                <a:ea typeface="ＭＳ Ｐゴシック" charset="-128"/>
                <a:cs typeface="ＭＳ Ｐゴシック" charset="-128"/>
              </a:rPr>
              <a:t>Hypothesis 1:</a:t>
            </a:r>
            <a:r>
              <a:rPr lang="en-US" sz="1200" i="1" kern="1200" dirty="0">
                <a:solidFill>
                  <a:schemeClr val="tx1"/>
                </a:solidFill>
                <a:effectLst/>
                <a:latin typeface="Times New Roman" charset="0"/>
                <a:ea typeface="ＭＳ Ｐゴシック" charset="-128"/>
                <a:cs typeface="ＭＳ Ｐゴシック" charset="-128"/>
              </a:rPr>
              <a:t> Perinatal patients receiving care from clinics enrolled in RAPPID will experience more improvement in depression symptoms than patients receiving care from the enhanced usual care clinics (2 point difference-of-difference in Edinburgh Postnatal Depression Scale).  </a:t>
            </a:r>
            <a:r>
              <a:rPr lang="en-US" sz="1200" i="1" u="sng" kern="1200" dirty="0">
                <a:solidFill>
                  <a:schemeClr val="tx1"/>
                </a:solidFill>
                <a:effectLst/>
                <a:latin typeface="Times New Roman" charset="0"/>
                <a:ea typeface="ＭＳ Ｐゴシック" charset="-128"/>
                <a:cs typeface="ＭＳ Ｐゴシック" charset="-128"/>
              </a:rPr>
              <a:t>Hypothesis 2:</a:t>
            </a:r>
            <a:r>
              <a:rPr lang="en-US" sz="1200" i="1" kern="1200" dirty="0">
                <a:solidFill>
                  <a:schemeClr val="tx1"/>
                </a:solidFill>
                <a:effectLst/>
                <a:latin typeface="Times New Roman" charset="0"/>
                <a:ea typeface="ＭＳ Ｐゴシック" charset="-128"/>
                <a:cs typeface="ＭＳ Ｐゴシック" charset="-128"/>
              </a:rPr>
              <a:t> Depressed perinatal patients receiving care from clinics enrolled in RAPPID will have improved treatment participation (as measured by treatment initiation and sustainment) as compared with patients receiving care from enhanced usual care clinics.</a:t>
            </a:r>
            <a:endParaRPr lang="en-US" sz="1200" kern="1200" dirty="0">
              <a:solidFill>
                <a:schemeClr val="tx1"/>
              </a:solidFill>
              <a:effectLst/>
              <a:latin typeface="Times New Roman" charset="0"/>
              <a:ea typeface="ＭＳ Ｐゴシック" charset="-128"/>
              <a:cs typeface="ＭＳ Ｐゴシック" charset="-128"/>
            </a:endParaRPr>
          </a:p>
          <a:p>
            <a:r>
              <a:rPr lang="en-US" sz="1200" b="1" kern="1200" dirty="0">
                <a:solidFill>
                  <a:schemeClr val="tx1"/>
                </a:solidFill>
                <a:effectLst/>
                <a:latin typeface="Times New Roman" charset="0"/>
                <a:ea typeface="ＭＳ Ｐゴシック" charset="-128"/>
                <a:cs typeface="ＭＳ Ｐゴシック" charset="-128"/>
              </a:rPr>
              <a:t>Aim 2B:</a:t>
            </a:r>
            <a:r>
              <a:rPr lang="en-US" sz="1200" kern="1200" dirty="0">
                <a:solidFill>
                  <a:schemeClr val="tx1"/>
                </a:solidFill>
                <a:effectLst/>
                <a:latin typeface="Times New Roman" charset="0"/>
                <a:ea typeface="ＭＳ Ｐゴシック" charset="-128"/>
                <a:cs typeface="ＭＳ Ｐゴシック" charset="-128"/>
              </a:rPr>
              <a:t> </a:t>
            </a:r>
            <a:r>
              <a:rPr lang="en-US" sz="1200" b="1" kern="1200" dirty="0">
                <a:solidFill>
                  <a:schemeClr val="tx1"/>
                </a:solidFill>
                <a:effectLst/>
                <a:latin typeface="Times New Roman" charset="0"/>
                <a:ea typeface="ＭＳ Ｐゴシック" charset="-128"/>
                <a:cs typeface="ＭＳ Ｐゴシック" charset="-128"/>
              </a:rPr>
              <a:t>To examine provider/staff fidelity to RAPPID (secondary outcome).  </a:t>
            </a:r>
            <a:endParaRPr lang="en-US" sz="1200" kern="1200" dirty="0">
              <a:solidFill>
                <a:schemeClr val="tx1"/>
              </a:solidFill>
              <a:effectLst/>
              <a:latin typeface="Times New Roman" charset="0"/>
              <a:ea typeface="ＭＳ Ｐゴシック" charset="-128"/>
              <a:cs typeface="ＭＳ Ｐゴシック" charset="-128"/>
            </a:endParaRPr>
          </a:p>
          <a:p>
            <a:r>
              <a:rPr lang="en-US" sz="1200" b="1" kern="1200" dirty="0">
                <a:solidFill>
                  <a:schemeClr val="tx1"/>
                </a:solidFill>
                <a:effectLst/>
                <a:latin typeface="Times New Roman" charset="0"/>
                <a:ea typeface="ＭＳ Ｐゴシック" charset="-128"/>
                <a:cs typeface="ＭＳ Ｐゴシック" charset="-128"/>
              </a:rPr>
              <a:t>Aim 2C: To estimate costs of RAPPID and enhanced usual care and indicators of potential savings</a:t>
            </a:r>
            <a:endParaRPr lang="en-US" sz="1200" kern="1200" dirty="0">
              <a:solidFill>
                <a:schemeClr val="tx1"/>
              </a:solidFill>
              <a:effectLst/>
              <a:latin typeface="Times New Roman" charset="0"/>
              <a:ea typeface="ＭＳ Ｐゴシック" charset="-128"/>
              <a:cs typeface="ＭＳ Ｐゴシック" charset="-128"/>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B4D4788A-DA82-4614-B2E9-A2498D1C4A67}" type="slidenum">
              <a:rPr kumimoji="0" lang="en-US" sz="1200" b="0" i="0" u="none" strike="noStrike" kern="1200" cap="none" spc="0" normalizeH="0" baseline="0" noProof="0" smtClean="0">
                <a:ln>
                  <a:noFill/>
                </a:ln>
                <a:solidFill>
                  <a:srgbClr val="000000"/>
                </a:solidFill>
                <a:effectLst/>
                <a:uLnTx/>
                <a:uFillTx/>
                <a:latin typeface="Times New Roman" pitchFamily="-110" charset="0"/>
                <a:ea typeface="ＭＳ Ｐゴシック" pitchFamily="-110" charset="-128"/>
              </a:rPr>
              <a:pPr marL="0" marR="0" lvl="0" indent="0" algn="r" defTabSz="9398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10" charset="0"/>
              <a:ea typeface="ＭＳ Ｐゴシック" pitchFamily="-110" charset="-128"/>
            </a:endParaRPr>
          </a:p>
        </p:txBody>
      </p:sp>
    </p:spTree>
    <p:extLst>
      <p:ext uri="{BB962C8B-B14F-4D97-AF65-F5344CB8AC3E}">
        <p14:creationId xmlns:p14="http://schemas.microsoft.com/office/powerpoint/2010/main" val="2848757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07854-DF27-4F9E-A114-50253653848F}" type="slidenum">
              <a:rPr lang="en-US"/>
              <a:pPr/>
              <a:t>19</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628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Membership is 18 active Perinatal Psychiatry Access Programs at various stages of development across the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7 HRSA-funded MDRBD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Opportunity for BH IMPACT to learn from other developing programs</a:t>
            </a:r>
          </a:p>
        </p:txBody>
      </p:sp>
      <p:sp>
        <p:nvSpPr>
          <p:cNvPr id="4" name="Slide Number Placeholder 3"/>
          <p:cNvSpPr>
            <a:spLocks noGrp="1"/>
          </p:cNvSpPr>
          <p:nvPr>
            <p:ph type="sldNum" sz="quarter" idx="5"/>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57A61A79-9E54-3244-92AA-2B1FC5CD7762}" type="slidenum">
              <a:rPr kumimoji="0" lang="en-US" sz="1200" b="0" i="0" u="none" strike="noStrike" kern="1200" cap="none" spc="0" normalizeH="0" baseline="0" noProof="0" smtClean="0">
                <a:ln>
                  <a:noFill/>
                </a:ln>
                <a:solidFill>
                  <a:srgbClr val="000000"/>
                </a:solidFill>
                <a:effectLst/>
                <a:uLnTx/>
                <a:uFillTx/>
                <a:latin typeface="Times New Roman" pitchFamily="-110" charset="0"/>
                <a:ea typeface="ＭＳ Ｐゴシック" pitchFamily="-110"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10" charset="0"/>
              <a:ea typeface="ＭＳ Ｐゴシック" pitchFamily="-110" charset="-128"/>
              <a:cs typeface="+mn-cs"/>
            </a:endParaRPr>
          </a:p>
        </p:txBody>
      </p:sp>
    </p:spTree>
    <p:extLst>
      <p:ext uri="{BB962C8B-B14F-4D97-AF65-F5344CB8AC3E}">
        <p14:creationId xmlns:p14="http://schemas.microsoft.com/office/powerpoint/2010/main" val="1223220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07854-DF27-4F9E-A114-50253653848F}" type="slidenum">
              <a:rPr lang="en-US"/>
              <a:pPr/>
              <a:t>23</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3332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087438" y="173038"/>
            <a:ext cx="4745037" cy="3559175"/>
          </a:xfrm>
          <a:ln/>
        </p:spPr>
      </p:sp>
      <p:sp>
        <p:nvSpPr>
          <p:cNvPr id="58371" name="Notes Placeholder 2"/>
          <p:cNvSpPr>
            <a:spLocks noGrp="1"/>
          </p:cNvSpPr>
          <p:nvPr>
            <p:ph type="body" idx="1"/>
          </p:nvPr>
        </p:nvSpPr>
        <p:spPr>
          <a:noFill/>
          <a:ln/>
        </p:spPr>
        <p:txBody>
          <a:bodyPr/>
          <a:lstStyle/>
          <a:p>
            <a:endParaRPr lang="en-US" dirty="0">
              <a:latin typeface="Times New Roman" pitchFamily="-110" charset="0"/>
              <a:ea typeface="ＭＳ Ｐゴシック" pitchFamily="-110" charset="-128"/>
              <a:cs typeface="ＭＳ Ｐゴシック" pitchFamily="-110" charset="-128"/>
            </a:endParaRPr>
          </a:p>
        </p:txBody>
      </p:sp>
      <p:sp>
        <p:nvSpPr>
          <p:cNvPr id="58372" name="Slide Number Placeholder 3"/>
          <p:cNvSpPr>
            <a:spLocks noGrp="1"/>
          </p:cNvSpPr>
          <p:nvPr>
            <p:ph type="sldNum" sz="quarter" idx="5"/>
          </p:nvPr>
        </p:nvSpPr>
        <p:spPr>
          <a:noFill/>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2E6F8410-E398-E54C-9F8C-C6638F73003D}" type="slidenum">
              <a:rPr kumimoji="0" lang="en-US" sz="1200" b="0" i="0" u="none" strike="noStrike" kern="1200" cap="none" spc="0" normalizeH="0" baseline="0" noProof="0">
                <a:ln>
                  <a:noFill/>
                </a:ln>
                <a:solidFill>
                  <a:srgbClr val="000000"/>
                </a:solidFill>
                <a:effectLst/>
                <a:uLnTx/>
                <a:uFillTx/>
                <a:latin typeface="Times New Roman" pitchFamily="-110" charset="0"/>
                <a:ea typeface="ＭＳ Ｐゴシック" pitchFamily="-110" charset="-128"/>
              </a:rPr>
              <a:pPr marL="0" marR="0" lvl="0" indent="0" algn="r" defTabSz="9398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Times New Roman" pitchFamily="-110" charset="0"/>
              <a:ea typeface="ＭＳ Ｐゴシック" pitchFamily="-110" charset="-128"/>
            </a:endParaRPr>
          </a:p>
        </p:txBody>
      </p:sp>
    </p:spTree>
    <p:extLst>
      <p:ext uri="{BB962C8B-B14F-4D97-AF65-F5344CB8AC3E}">
        <p14:creationId xmlns:p14="http://schemas.microsoft.com/office/powerpoint/2010/main" val="4005174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xfrm>
            <a:off x="1106488" y="690563"/>
            <a:ext cx="4603750" cy="3454400"/>
          </a:xfrm>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047" eaLnBrk="0" hangingPunct="0">
              <a:defRPr sz="1900" b="1">
                <a:solidFill>
                  <a:schemeClr val="accent1"/>
                </a:solidFill>
                <a:latin typeface="Calibri" charset="0"/>
                <a:ea typeface="ＭＳ Ｐゴシック" charset="0"/>
                <a:cs typeface="ＭＳ Ｐゴシック" charset="0"/>
              </a:defRPr>
            </a:lvl1pPr>
            <a:lvl2pPr marL="723381" indent="-278223" defTabSz="915047" eaLnBrk="0" hangingPunct="0">
              <a:defRPr sz="1900" b="1">
                <a:solidFill>
                  <a:schemeClr val="accent1"/>
                </a:solidFill>
                <a:latin typeface="Calibri" charset="0"/>
                <a:ea typeface="ＭＳ Ｐゴシック" charset="0"/>
              </a:defRPr>
            </a:lvl2pPr>
            <a:lvl3pPr marL="1112895" indent="-222579" defTabSz="915047" eaLnBrk="0" hangingPunct="0">
              <a:defRPr sz="1900" b="1">
                <a:solidFill>
                  <a:schemeClr val="accent1"/>
                </a:solidFill>
                <a:latin typeface="Calibri" charset="0"/>
                <a:ea typeface="ＭＳ Ｐゴシック" charset="0"/>
              </a:defRPr>
            </a:lvl3pPr>
            <a:lvl4pPr marL="1558052" indent="-222579" defTabSz="915047" eaLnBrk="0" hangingPunct="0">
              <a:defRPr sz="1900" b="1">
                <a:solidFill>
                  <a:schemeClr val="accent1"/>
                </a:solidFill>
                <a:latin typeface="Calibri" charset="0"/>
                <a:ea typeface="ＭＳ Ｐゴシック" charset="0"/>
              </a:defRPr>
            </a:lvl4pPr>
            <a:lvl5pPr marL="2003210" indent="-222579" defTabSz="915047" eaLnBrk="0" hangingPunct="0">
              <a:defRPr sz="1900" b="1">
                <a:solidFill>
                  <a:schemeClr val="accent1"/>
                </a:solidFill>
                <a:latin typeface="Calibri" charset="0"/>
                <a:ea typeface="ＭＳ Ｐゴシック" charset="0"/>
              </a:defRPr>
            </a:lvl5pPr>
            <a:lvl6pPr marL="2448368" indent="-222579" defTabSz="915047" eaLnBrk="0" fontAlgn="base" hangingPunct="0">
              <a:spcBef>
                <a:spcPct val="0"/>
              </a:spcBef>
              <a:spcAft>
                <a:spcPct val="0"/>
              </a:spcAft>
              <a:defRPr sz="1900" b="1">
                <a:solidFill>
                  <a:schemeClr val="accent1"/>
                </a:solidFill>
                <a:latin typeface="Calibri" charset="0"/>
                <a:ea typeface="ＭＳ Ｐゴシック" charset="0"/>
              </a:defRPr>
            </a:lvl6pPr>
            <a:lvl7pPr marL="2893526" indent="-222579" defTabSz="915047" eaLnBrk="0" fontAlgn="base" hangingPunct="0">
              <a:spcBef>
                <a:spcPct val="0"/>
              </a:spcBef>
              <a:spcAft>
                <a:spcPct val="0"/>
              </a:spcAft>
              <a:defRPr sz="1900" b="1">
                <a:solidFill>
                  <a:schemeClr val="accent1"/>
                </a:solidFill>
                <a:latin typeface="Calibri" charset="0"/>
                <a:ea typeface="ＭＳ Ｐゴシック" charset="0"/>
              </a:defRPr>
            </a:lvl7pPr>
            <a:lvl8pPr marL="3338685" indent="-222579" defTabSz="915047" eaLnBrk="0" fontAlgn="base" hangingPunct="0">
              <a:spcBef>
                <a:spcPct val="0"/>
              </a:spcBef>
              <a:spcAft>
                <a:spcPct val="0"/>
              </a:spcAft>
              <a:defRPr sz="1900" b="1">
                <a:solidFill>
                  <a:schemeClr val="accent1"/>
                </a:solidFill>
                <a:latin typeface="Calibri" charset="0"/>
                <a:ea typeface="ＭＳ Ｐゴシック" charset="0"/>
              </a:defRPr>
            </a:lvl8pPr>
            <a:lvl9pPr marL="3783842" indent="-222579" defTabSz="915047" eaLnBrk="0" fontAlgn="base" hangingPunct="0">
              <a:spcBef>
                <a:spcPct val="0"/>
              </a:spcBef>
              <a:spcAft>
                <a:spcPct val="0"/>
              </a:spcAft>
              <a:defRPr sz="1900" b="1">
                <a:solidFill>
                  <a:schemeClr val="accent1"/>
                </a:solidFill>
                <a:latin typeface="Calibri" charset="0"/>
                <a:ea typeface="ＭＳ Ｐゴシック" charset="0"/>
              </a:defRPr>
            </a:lvl9pPr>
          </a:lstStyle>
          <a:p>
            <a:pPr marL="0" marR="0" lvl="0" indent="0" algn="r" defTabSz="915047" rtl="0" eaLnBrk="1" fontAlgn="base" latinLnBrk="0" hangingPunct="1">
              <a:lnSpc>
                <a:spcPct val="100000"/>
              </a:lnSpc>
              <a:spcBef>
                <a:spcPct val="0"/>
              </a:spcBef>
              <a:spcAft>
                <a:spcPct val="0"/>
              </a:spcAft>
              <a:buClrTx/>
              <a:buSzTx/>
              <a:buFontTx/>
              <a:buNone/>
              <a:tabLst/>
              <a:defRPr/>
            </a:pPr>
            <a:fld id="{60BB2724-5822-B34A-9A5A-F97CEBC2FF6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5047"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13565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07854-DF27-4F9E-A114-50253653848F}" type="slidenum">
              <a:rPr lang="en-US"/>
              <a:pPr/>
              <a:t>3</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582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atin typeface="Times New Roman" pitchFamily="-110" charset="0"/>
              <a:ea typeface="ＭＳ Ｐゴシック" pitchFamily="-110" charset="-128"/>
              <a:cs typeface="ＭＳ Ｐゴシック" pitchFamily="-110" charset="-128"/>
            </a:endParaRPr>
          </a:p>
        </p:txBody>
      </p:sp>
      <p:sp>
        <p:nvSpPr>
          <p:cNvPr id="60420" name="Slide Number Placeholder 3"/>
          <p:cNvSpPr>
            <a:spLocks noGrp="1"/>
          </p:cNvSpPr>
          <p:nvPr>
            <p:ph type="sldNum" sz="quarter" idx="5"/>
          </p:nvPr>
        </p:nvSpPr>
        <p:spPr>
          <a:noFill/>
        </p:spPr>
        <p:txBody>
          <a:bodyPr/>
          <a:lstStyle/>
          <a:p>
            <a:fld id="{76D70149-B5B7-C746-8948-34AB0937C86C}" type="slidenum">
              <a:rPr lang="en-US"/>
              <a:pPr/>
              <a:t>27</a:t>
            </a:fld>
            <a:endParaRPr lang="en-US"/>
          </a:p>
        </p:txBody>
      </p:sp>
    </p:spTree>
    <p:extLst>
      <p:ext uri="{BB962C8B-B14F-4D97-AF65-F5344CB8AC3E}">
        <p14:creationId xmlns:p14="http://schemas.microsoft.com/office/powerpoint/2010/main" val="18615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07854-DF27-4F9E-A114-50253653848F}" type="slidenum">
              <a:rPr lang="en-US"/>
              <a:pPr/>
              <a:t>4</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091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93800" y="703263"/>
            <a:ext cx="4689475" cy="3517900"/>
          </a:xfrm>
          <a:ln/>
        </p:spPr>
      </p:sp>
      <p:sp>
        <p:nvSpPr>
          <p:cNvPr id="56323" name="Rectangle 3"/>
          <p:cNvSpPr>
            <a:spLocks noGrp="1" noChangeArrowheads="1"/>
          </p:cNvSpPr>
          <p:nvPr>
            <p:ph type="body" idx="1"/>
          </p:nvPr>
        </p:nvSpPr>
        <p:spPr>
          <a:noFill/>
          <a:ln/>
        </p:spPr>
        <p:txBody>
          <a:bodyPr/>
          <a:lstStyle/>
          <a:p>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254294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93800" y="703263"/>
            <a:ext cx="4691063" cy="3517900"/>
          </a:xfrm>
          <a:ln/>
        </p:spPr>
      </p:sp>
      <p:sp>
        <p:nvSpPr>
          <p:cNvPr id="69635" name="Notes Placeholder 2"/>
          <p:cNvSpPr>
            <a:spLocks noGrp="1"/>
          </p:cNvSpPr>
          <p:nvPr>
            <p:ph type="body" idx="1"/>
          </p:nvPr>
        </p:nvSpPr>
        <p:spPr>
          <a:noFill/>
          <a:ln/>
        </p:spPr>
        <p:txBody>
          <a:bodyPr/>
          <a:lstStyle/>
          <a:p>
            <a:r>
              <a:rPr lang="en-US">
                <a:latin typeface="Times New Roman" pitchFamily="18" charset="0"/>
                <a:ea typeface="ＭＳ Ｐゴシック" pitchFamily="34" charset="-128"/>
              </a:rPr>
              <a:t>In our pilot work, we found that barriers occurring at the patient, provider, and systems-level prevent perinatal women and obstetric providers from addressing depression. While the majority of obstetric providers want to address depression,</a:t>
            </a:r>
            <a:r>
              <a:rPr lang="en-US" baseline="30000">
                <a:latin typeface="Times New Roman" pitchFamily="18" charset="0"/>
                <a:ea typeface="ＭＳ Ｐゴシック" pitchFamily="34" charset="-128"/>
                <a:hlinkClick r:id="" action="ppaction://hlinkfile" tooltip="Leiferman, 2008 #1525"/>
              </a:rPr>
              <a:t>17</a:t>
            </a:r>
            <a:r>
              <a:rPr lang="en-US" baseline="30000">
                <a:latin typeface="Times New Roman" pitchFamily="18" charset="0"/>
                <a:ea typeface="ＭＳ Ｐゴシック" pitchFamily="34" charset="-128"/>
              </a:rPr>
              <a:t>,</a:t>
            </a:r>
            <a:r>
              <a:rPr lang="en-US" baseline="30000">
                <a:latin typeface="Times New Roman" pitchFamily="18" charset="0"/>
                <a:ea typeface="ＭＳ Ｐゴシック" pitchFamily="34" charset="-128"/>
                <a:hlinkClick r:id="" action="ppaction://hlinkfile" tooltip="Thomas, 2008 #1529"/>
              </a:rPr>
              <a:t>18</a:t>
            </a:r>
            <a:r>
              <a:rPr lang="en-US">
                <a:latin typeface="Times New Roman" pitchFamily="18" charset="0"/>
                <a:ea typeface="ＭＳ Ｐゴシック" pitchFamily="34" charset="-128"/>
              </a:rPr>
              <a:t> fear of liability, discomfort, and lack of knowledge/resources present barriers. These barriers are magnified by stigma, fear, and discomfort among mothers.</a:t>
            </a:r>
            <a:r>
              <a:rPr lang="en-US" baseline="30000">
                <a:latin typeface="Times New Roman" pitchFamily="18" charset="0"/>
                <a:ea typeface="ＭＳ Ｐゴシック" pitchFamily="34" charset="-128"/>
                <a:hlinkClick r:id="" action="ppaction://hlinkfile" tooltip="Dennis, 2006 #1130"/>
              </a:rPr>
              <a:t>19</a:t>
            </a:r>
            <a:r>
              <a:rPr lang="en-US">
                <a:latin typeface="Times New Roman" pitchFamily="18" charset="0"/>
                <a:ea typeface="ＭＳ Ｐゴシック" pitchFamily="34" charset="-128"/>
              </a:rPr>
              <a:t> There is a </a:t>
            </a:r>
            <a:r>
              <a:rPr lang="en-US" u="sng">
                <a:latin typeface="Times New Roman" pitchFamily="18" charset="0"/>
                <a:ea typeface="ＭＳ Ｐゴシック" pitchFamily="34" charset="-128"/>
              </a:rPr>
              <a:t>critical</a:t>
            </a:r>
            <a:r>
              <a:rPr lang="en-US">
                <a:latin typeface="Times New Roman" pitchFamily="18" charset="0"/>
                <a:ea typeface="ＭＳ Ｐゴシック" pitchFamily="34" charset="-128"/>
              </a:rPr>
              <a:t> need to develop and test new approaches that can be broadly disseminated in low resource real-world settings.</a:t>
            </a:r>
            <a:r>
              <a:rPr lang="en-US" baseline="30000">
                <a:latin typeface="Times New Roman" pitchFamily="18" charset="0"/>
                <a:ea typeface="ＭＳ Ｐゴシック" pitchFamily="34" charset="-128"/>
                <a:hlinkClick r:id="" action="ppaction://hlinkfile" tooltip="Bachman, 2006 #1601"/>
              </a:rPr>
              <a:t>20</a:t>
            </a:r>
            <a:endParaRPr lang="en-US" baseline="30000">
              <a:latin typeface="Times New Roman" pitchFamily="18" charset="0"/>
              <a:ea typeface="ＭＳ Ｐゴシック" pitchFamily="34" charset="-128"/>
            </a:endParaRPr>
          </a:p>
          <a:p>
            <a:endParaRPr lang="en-US" baseline="30000">
              <a:latin typeface="Times New Roman" pitchFamily="18" charset="0"/>
              <a:ea typeface="ＭＳ Ｐゴシック" pitchFamily="34" charset="-128"/>
            </a:endParaRPr>
          </a:p>
          <a:p>
            <a:r>
              <a:rPr lang="en-US" baseline="0">
                <a:latin typeface="Times New Roman" pitchFamily="18" charset="0"/>
                <a:ea typeface="ＭＳ Ｐゴシック" pitchFamily="34" charset="-128"/>
              </a:rPr>
              <a:t>Barriers exist on multiple levels:</a:t>
            </a:r>
          </a:p>
          <a:p>
            <a:pPr marL="793585" indent="-453478">
              <a:spcBef>
                <a:spcPct val="0"/>
              </a:spcBef>
              <a:spcAft>
                <a:spcPts val="993"/>
              </a:spcAft>
              <a:buFont typeface="Arial" pitchFamily="34" charset="0"/>
              <a:buChar char="•"/>
              <a:defRPr/>
            </a:pPr>
            <a:r>
              <a:rPr lang="en-US">
                <a:latin typeface="Arial" charset="0"/>
                <a:cs typeface="Arial" charset="0"/>
              </a:rPr>
              <a:t>Individual-level barriers</a:t>
            </a:r>
          </a:p>
          <a:p>
            <a:pPr marL="793585" indent="-453478">
              <a:spcBef>
                <a:spcPct val="0"/>
              </a:spcBef>
              <a:spcAft>
                <a:spcPts val="993"/>
              </a:spcAft>
              <a:buFont typeface="Arial" pitchFamily="34" charset="0"/>
              <a:buChar char="•"/>
              <a:defRPr/>
            </a:pPr>
            <a:r>
              <a:rPr lang="en-US">
                <a:latin typeface="Arial" charset="0"/>
                <a:cs typeface="Arial" charset="0"/>
              </a:rPr>
              <a:t>Provider-level barriers</a:t>
            </a:r>
          </a:p>
          <a:p>
            <a:pPr marL="793585" indent="-453478">
              <a:spcBef>
                <a:spcPct val="0"/>
              </a:spcBef>
              <a:spcAft>
                <a:spcPts val="993"/>
              </a:spcAft>
              <a:buFont typeface="Arial" pitchFamily="34" charset="0"/>
              <a:buChar char="•"/>
              <a:defRPr/>
            </a:pPr>
            <a:r>
              <a:rPr lang="en-US">
                <a:latin typeface="Arial" charset="0"/>
                <a:cs typeface="Arial" charset="0"/>
              </a:rPr>
              <a:t>Systems-level barriers</a:t>
            </a:r>
          </a:p>
          <a:p>
            <a:pPr marL="793585" indent="-453478">
              <a:spcBef>
                <a:spcPct val="0"/>
              </a:spcBef>
              <a:spcAft>
                <a:spcPts val="993"/>
              </a:spcAft>
              <a:buFont typeface="Arial" pitchFamily="34" charset="0"/>
              <a:buChar char="•"/>
              <a:defRPr/>
            </a:pPr>
            <a:r>
              <a:rPr lang="en-US">
                <a:latin typeface="Arial" charset="0"/>
                <a:cs typeface="Arial" charset="0"/>
              </a:rPr>
              <a:t>Policy-level barriers</a:t>
            </a:r>
          </a:p>
          <a:p>
            <a:pPr marL="793585" indent="-453478">
              <a:spcBef>
                <a:spcPct val="0"/>
              </a:spcBef>
              <a:spcAft>
                <a:spcPts val="993"/>
              </a:spcAft>
              <a:buFont typeface="Arial" pitchFamily="34" charset="0"/>
              <a:buChar char="•"/>
              <a:defRPr/>
            </a:pPr>
            <a:endParaRPr lang="en-US">
              <a:latin typeface="Arial" charset="0"/>
              <a:cs typeface="Arial" charset="0"/>
            </a:endParaRPr>
          </a:p>
          <a:p>
            <a:r>
              <a:rPr lang="en-US" baseline="0">
                <a:latin typeface="Calibri" charset="0"/>
                <a:ea typeface="ＭＳ Ｐゴシック" charset="0"/>
              </a:rPr>
              <a:t>Never underestimate the concerns of a woman about:</a:t>
            </a:r>
          </a:p>
          <a:p>
            <a:pPr marL="453478" indent="-453478">
              <a:buFont typeface="Arial"/>
              <a:buChar char="•"/>
            </a:pPr>
            <a:r>
              <a:rPr lang="en-US"/>
              <a:t>Concerns of being judged as a mother</a:t>
            </a:r>
          </a:p>
          <a:p>
            <a:pPr marL="453478" indent="-453478" defTabSz="906955">
              <a:buFont typeface="Arial"/>
              <a:buChar char="•"/>
              <a:defRPr/>
            </a:pPr>
            <a:r>
              <a:rPr lang="en-US" b="1">
                <a:latin typeface="Calibri" charset="0"/>
                <a:ea typeface="ＭＳ Ｐゴシック" charset="0"/>
              </a:rPr>
              <a:t>Stigma – Shame &amp; Guilt – The BIG THREE</a:t>
            </a:r>
          </a:p>
          <a:p>
            <a:pPr marL="623532" lvl="1" indent="-170054">
              <a:buFontTx/>
              <a:buChar char="•"/>
            </a:pPr>
            <a:r>
              <a:rPr lang="ja-JP" altLang="en-US">
                <a:latin typeface="Calibri" charset="0"/>
                <a:ea typeface="ＭＳ Ｐゴシック" charset="0"/>
              </a:rPr>
              <a:t>“</a:t>
            </a:r>
            <a:r>
              <a:rPr lang="en-US" altLang="ja-JP">
                <a:latin typeface="Calibri" charset="0"/>
                <a:ea typeface="ＭＳ Ｐゴシック" charset="0"/>
              </a:rPr>
              <a:t>this is supposed to be the happiest time in my life</a:t>
            </a:r>
            <a:r>
              <a:rPr lang="ja-JP" altLang="en-US">
                <a:latin typeface="Calibri" charset="0"/>
                <a:ea typeface="ＭＳ Ｐゴシック" charset="0"/>
              </a:rPr>
              <a:t>”</a:t>
            </a:r>
            <a:endParaRPr lang="en-US" altLang="ja-JP">
              <a:latin typeface="Calibri" charset="0"/>
              <a:ea typeface="ＭＳ Ｐゴシック" charset="0"/>
            </a:endParaRPr>
          </a:p>
          <a:p>
            <a:pPr marL="623532" lvl="1" indent="-170054">
              <a:buFontTx/>
              <a:buChar char="•"/>
            </a:pPr>
            <a:r>
              <a:rPr lang="en-US">
                <a:latin typeface="Calibri" charset="0"/>
                <a:ea typeface="ＭＳ Ｐゴシック" charset="0"/>
              </a:rPr>
              <a:t>Shame of being perceived by others as a failure or </a:t>
            </a:r>
            <a:r>
              <a:rPr lang="ja-JP" altLang="en-US">
                <a:latin typeface="Calibri" charset="0"/>
                <a:ea typeface="ＭＳ Ｐゴシック" charset="0"/>
              </a:rPr>
              <a:t>“</a:t>
            </a:r>
            <a:r>
              <a:rPr lang="en-US" altLang="ja-JP">
                <a:latin typeface="Calibri" charset="0"/>
                <a:ea typeface="ＭＳ Ｐゴシック" charset="0"/>
              </a:rPr>
              <a:t>bad mother</a:t>
            </a:r>
            <a:r>
              <a:rPr lang="ja-JP" altLang="en-US">
                <a:latin typeface="Calibri" charset="0"/>
                <a:ea typeface="ＭＳ Ｐゴシック" charset="0"/>
              </a:rPr>
              <a:t>”</a:t>
            </a:r>
            <a:endParaRPr lang="en-US" altLang="ja-JP">
              <a:latin typeface="Calibri" charset="0"/>
              <a:ea typeface="ＭＳ Ｐゴシック" charset="0"/>
            </a:endParaRPr>
          </a:p>
          <a:p>
            <a:pPr marL="453478" indent="-453478">
              <a:buFont typeface="Arial"/>
              <a:buChar char="•"/>
            </a:pPr>
            <a:r>
              <a:rPr lang="en-US"/>
              <a:t>Concerns about losing parental rights</a:t>
            </a:r>
            <a:endParaRPr lang="en-US">
              <a:latin typeface="Times New Roman" pitchFamily="18" charset="0"/>
              <a:ea typeface="ＭＳ Ｐゴシック" pitchFamily="34" charset="-128"/>
            </a:endParaRPr>
          </a:p>
          <a:p>
            <a:pPr marL="453478" indent="-453478">
              <a:buFont typeface="Arial"/>
              <a:buChar char="•"/>
            </a:pPr>
            <a:endParaRPr lang="en-US">
              <a:latin typeface="Times New Roman" pitchFamily="18" charset="0"/>
              <a:ea typeface="ＭＳ Ｐゴシック" pitchFamily="34" charset="-128"/>
            </a:endParaRPr>
          </a:p>
          <a:p>
            <a:pPr marL="453478" indent="-453478"/>
            <a:r>
              <a:rPr lang="en-US" altLang="ja-JP">
                <a:latin typeface="Calibri" charset="0"/>
                <a:ea typeface="ＭＳ Ｐゴシック" charset="0"/>
              </a:rPr>
              <a:t>Provider</a:t>
            </a:r>
            <a:r>
              <a:rPr lang="en-US" altLang="ja-JP" baseline="0">
                <a:latin typeface="Calibri" charset="0"/>
                <a:ea typeface="ＭＳ Ｐゴシック" charset="0"/>
              </a:rPr>
              <a:t> level barriers:</a:t>
            </a:r>
            <a:endParaRPr lang="en-US" altLang="ja-JP">
              <a:latin typeface="Calibri" charset="0"/>
              <a:ea typeface="ＭＳ Ｐゴシック" charset="0"/>
            </a:endParaRPr>
          </a:p>
          <a:p>
            <a:pPr marL="340106" indent="-340106">
              <a:buFont typeface="Arial" charset="0"/>
              <a:buChar char="•"/>
            </a:pPr>
            <a:r>
              <a:rPr lang="en-US">
                <a:latin typeface="Arial" charset="0"/>
                <a:cs typeface="Arial" charset="0"/>
              </a:rPr>
              <a:t>Insufficient training </a:t>
            </a:r>
            <a:endParaRPr lang="en-US" sz="200">
              <a:latin typeface="Arial" charset="0"/>
              <a:cs typeface="Arial" charset="0"/>
            </a:endParaRPr>
          </a:p>
          <a:p>
            <a:pPr marL="340106" indent="-340106">
              <a:buFont typeface="Arial" charset="0"/>
              <a:buChar char="•"/>
            </a:pPr>
            <a:r>
              <a:rPr lang="en-US">
                <a:latin typeface="Arial" charset="0"/>
                <a:cs typeface="Arial" charset="0"/>
              </a:rPr>
              <a:t>Lack of experience in mental health assessment</a:t>
            </a:r>
            <a:endParaRPr lang="en-US" sz="200">
              <a:latin typeface="Arial" charset="0"/>
              <a:cs typeface="Arial" charset="0"/>
            </a:endParaRPr>
          </a:p>
          <a:p>
            <a:pPr marL="340106" indent="-340106">
              <a:buFont typeface="Arial" charset="0"/>
              <a:buChar char="•"/>
            </a:pPr>
            <a:r>
              <a:rPr lang="en-US">
                <a:latin typeface="Arial" charset="0"/>
                <a:cs typeface="Arial" charset="0"/>
              </a:rPr>
              <a:t>Lack of time for assessment and referral</a:t>
            </a:r>
            <a:endParaRPr lang="en-US" sz="200">
              <a:latin typeface="Arial" charset="0"/>
              <a:cs typeface="Arial" charset="0"/>
            </a:endParaRPr>
          </a:p>
          <a:p>
            <a:pPr marL="340106" indent="-340106">
              <a:buFont typeface="Arial" charset="0"/>
              <a:buChar char="•"/>
            </a:pPr>
            <a:r>
              <a:rPr lang="en-US">
                <a:latin typeface="Arial" charset="0"/>
                <a:cs typeface="Arial" charset="0"/>
              </a:rPr>
              <a:t>Limited mental health resources</a:t>
            </a:r>
            <a:endParaRPr lang="en-US" sz="200">
              <a:latin typeface="Arial" charset="0"/>
              <a:cs typeface="Arial" charset="0"/>
            </a:endParaRPr>
          </a:p>
          <a:p>
            <a:pPr marL="340106" indent="-340106">
              <a:buFont typeface="Arial" charset="0"/>
              <a:buChar char="•"/>
            </a:pPr>
            <a:r>
              <a:rPr lang="en-US">
                <a:latin typeface="Arial" charset="0"/>
                <a:cs typeface="Arial" charset="0"/>
              </a:rPr>
              <a:t>Little system-wide support</a:t>
            </a:r>
          </a:p>
          <a:p>
            <a:pPr marL="453478" indent="-453478">
              <a:buFont typeface="Arial"/>
              <a:buChar char="•"/>
            </a:pPr>
            <a:endParaRPr lang="en-US"/>
          </a:p>
          <a:p>
            <a:pPr marL="340106" indent="-340106"/>
            <a:r>
              <a:rPr lang="en-US">
                <a:latin typeface="Arial" charset="0"/>
                <a:cs typeface="Arial" charset="0"/>
              </a:rPr>
              <a:t>System level barriers:</a:t>
            </a:r>
          </a:p>
          <a:p>
            <a:pPr>
              <a:buFont typeface="Arial" pitchFamily="34" charset="0"/>
              <a:buChar char="•"/>
            </a:pPr>
            <a:r>
              <a:rPr lang="en-US">
                <a:ea typeface="ＭＳ Ｐゴシック"/>
                <a:cs typeface="Arial" charset="0"/>
              </a:rPr>
              <a:t>Limited training among mental health providers</a:t>
            </a:r>
          </a:p>
          <a:p>
            <a:pPr>
              <a:buFont typeface="Arial" pitchFamily="34" charset="0"/>
              <a:buChar char="•"/>
            </a:pPr>
            <a:r>
              <a:rPr lang="en-US">
                <a:ea typeface="ＭＳ Ｐゴシック"/>
                <a:cs typeface="ＭＳ Ｐゴシック"/>
              </a:rPr>
              <a:t>Limited mental health resources</a:t>
            </a:r>
          </a:p>
          <a:p>
            <a:pPr>
              <a:buFont typeface="Arial" pitchFamily="34" charset="0"/>
              <a:buChar char="•"/>
            </a:pPr>
            <a:r>
              <a:rPr lang="en-US">
                <a:ea typeface="ＭＳ Ｐゴシック"/>
                <a:cs typeface="Arial" charset="0"/>
              </a:rPr>
              <a:t>OB and mental health care not integrated</a:t>
            </a:r>
          </a:p>
          <a:p>
            <a:pPr>
              <a:buFont typeface="Arial" pitchFamily="34" charset="0"/>
              <a:buChar char="•"/>
            </a:pPr>
            <a:r>
              <a:rPr lang="en-US">
                <a:ea typeface="ＭＳ Ｐゴシック"/>
                <a:cs typeface="Arial" charset="0"/>
              </a:rPr>
              <a:t>Lack of collaboration with mental health providers</a:t>
            </a:r>
          </a:p>
          <a:p>
            <a:pPr>
              <a:buFont typeface="Arial" pitchFamily="34" charset="0"/>
              <a:buChar char="•"/>
            </a:pPr>
            <a:r>
              <a:rPr lang="en-US">
                <a:ea typeface="ＭＳ Ｐゴシック"/>
                <a:cs typeface="Arial" charset="0"/>
              </a:rPr>
              <a:t>Policies</a:t>
            </a:r>
          </a:p>
          <a:p>
            <a:pPr marL="453478" indent="-453478"/>
            <a:endParaRPr lang="en-US"/>
          </a:p>
          <a:p>
            <a:pPr>
              <a:lnSpc>
                <a:spcPct val="150000"/>
              </a:lnSpc>
              <a:spcBef>
                <a:spcPct val="0"/>
              </a:spcBef>
              <a:spcAft>
                <a:spcPts val="993"/>
              </a:spcAft>
            </a:pPr>
            <a:r>
              <a:rPr lang="en-US">
                <a:latin typeface="Arial" charset="0"/>
                <a:ea typeface="ＭＳ Ｐゴシック"/>
                <a:cs typeface="Arial" charset="0"/>
              </a:rPr>
              <a:t>Policy barriers:</a:t>
            </a:r>
          </a:p>
          <a:p>
            <a:pPr>
              <a:lnSpc>
                <a:spcPct val="150000"/>
              </a:lnSpc>
              <a:spcBef>
                <a:spcPct val="0"/>
              </a:spcBef>
              <a:spcAft>
                <a:spcPts val="993"/>
              </a:spcAft>
              <a:buFont typeface="Arial" pitchFamily="34" charset="0"/>
              <a:buChar char="•"/>
            </a:pPr>
            <a:r>
              <a:rPr lang="en-US">
                <a:latin typeface="Arial" charset="0"/>
                <a:ea typeface="ＭＳ Ｐゴシック"/>
                <a:cs typeface="Arial" charset="0"/>
              </a:rPr>
              <a:t>Insurance coverage for services</a:t>
            </a:r>
          </a:p>
          <a:p>
            <a:pPr>
              <a:lnSpc>
                <a:spcPct val="150000"/>
              </a:lnSpc>
              <a:spcBef>
                <a:spcPct val="0"/>
              </a:spcBef>
              <a:spcAft>
                <a:spcPts val="993"/>
              </a:spcAft>
              <a:buFont typeface="Arial" pitchFamily="34" charset="0"/>
              <a:buChar char="•"/>
            </a:pPr>
            <a:r>
              <a:rPr lang="en-US">
                <a:latin typeface="Arial" charset="0"/>
                <a:ea typeface="ＭＳ Ｐゴシック"/>
                <a:cs typeface="Arial" charset="0"/>
              </a:rPr>
              <a:t>Universal recommendations and policies </a:t>
            </a:r>
          </a:p>
          <a:p>
            <a:pPr>
              <a:lnSpc>
                <a:spcPct val="150000"/>
              </a:lnSpc>
              <a:spcBef>
                <a:spcPct val="0"/>
              </a:spcBef>
              <a:spcAft>
                <a:spcPts val="993"/>
              </a:spcAft>
              <a:buFont typeface="Arial" pitchFamily="34" charset="0"/>
              <a:buChar char="•"/>
            </a:pPr>
            <a:r>
              <a:rPr lang="en-US">
                <a:latin typeface="Arial" charset="0"/>
                <a:ea typeface="ＭＳ Ｐゴシック"/>
                <a:cs typeface="Arial" charset="0"/>
              </a:rPr>
              <a:t>Leadership</a:t>
            </a:r>
          </a:p>
          <a:p>
            <a:pPr>
              <a:lnSpc>
                <a:spcPct val="150000"/>
              </a:lnSpc>
              <a:spcBef>
                <a:spcPct val="0"/>
              </a:spcBef>
              <a:spcAft>
                <a:spcPts val="993"/>
              </a:spcAft>
              <a:buFont typeface="Arial" pitchFamily="34" charset="0"/>
              <a:buChar char="•"/>
            </a:pPr>
            <a:r>
              <a:rPr lang="en-US">
                <a:latin typeface="Arial" charset="0"/>
                <a:ea typeface="ＭＳ Ｐゴシック"/>
                <a:cs typeface="Arial" charset="0"/>
              </a:rPr>
              <a:t>Legislation</a:t>
            </a:r>
          </a:p>
          <a:p>
            <a:pPr>
              <a:lnSpc>
                <a:spcPct val="150000"/>
              </a:lnSpc>
              <a:spcBef>
                <a:spcPct val="0"/>
              </a:spcBef>
              <a:spcAft>
                <a:spcPts val="993"/>
              </a:spcAft>
              <a:buFont typeface="Arial" pitchFamily="34" charset="0"/>
              <a:buChar char="•"/>
            </a:pPr>
            <a:r>
              <a:rPr lang="en-US">
                <a:latin typeface="Arial" charset="0"/>
                <a:ea typeface="ＭＳ Ｐゴシック"/>
                <a:cs typeface="Arial" charset="0"/>
              </a:rPr>
              <a:t>Cost of pilot testing, research and implementation</a:t>
            </a:r>
          </a:p>
          <a:p>
            <a:endParaRPr lang="en-US" baseline="30000">
              <a:latin typeface="Times New Roman" pitchFamily="18" charset="0"/>
              <a:ea typeface="ＭＳ Ｐゴシック" pitchFamily="34" charset="-128"/>
              <a:hlinkClick r:id="" action="ppaction://hlinkfile" tooltip="Bachman, 2006 #1601"/>
            </a:endParaRPr>
          </a:p>
        </p:txBody>
      </p:sp>
      <p:sp>
        <p:nvSpPr>
          <p:cNvPr id="69636" name="Slide Number Placeholder 3"/>
          <p:cNvSpPr>
            <a:spLocks noGrp="1"/>
          </p:cNvSpPr>
          <p:nvPr>
            <p:ph type="sldNum" sz="quarter" idx="5"/>
          </p:nvPr>
        </p:nvSpPr>
        <p:spPr>
          <a:noFill/>
        </p:spPr>
        <p:txBody>
          <a:bodyPr/>
          <a:lstStyle/>
          <a:p>
            <a:fld id="{AB42D106-49C8-4243-9704-2F798815D844}" type="slidenum">
              <a:rPr lang="en-US" smtClean="0">
                <a:ea typeface="ＭＳ Ｐゴシック" pitchFamily="34" charset="-128"/>
              </a:rPr>
              <a:pPr/>
              <a:t>6</a:t>
            </a:fld>
            <a:endParaRPr lang="en-US">
              <a:ea typeface="ＭＳ Ｐゴシック" pitchFamily="34" charset="-128"/>
            </a:endParaRPr>
          </a:p>
        </p:txBody>
      </p:sp>
    </p:spTree>
    <p:extLst>
      <p:ext uri="{BB962C8B-B14F-4D97-AF65-F5344CB8AC3E}">
        <p14:creationId xmlns:p14="http://schemas.microsoft.com/office/powerpoint/2010/main" val="68430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07854-DF27-4F9E-A114-50253653848F}" type="slidenum">
              <a:rPr lang="en-US"/>
              <a:pPr/>
              <a:t>7</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479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323" y="4456509"/>
            <a:ext cx="5538580" cy="4454882"/>
          </a:xfrm>
        </p:spPr>
        <p:txBody>
          <a:bodyPr/>
          <a:lstStyle/>
          <a:p>
            <a:r>
              <a:rPr lang="en-US" sz="1400" dirty="0">
                <a:ea typeface="ＭＳ Ｐゴシック" charset="0"/>
                <a:cs typeface="ＭＳ Ｐゴシック" charset="0"/>
              </a:rPr>
              <a:t>So practically speaking, what is this MCPAP for Moms program of which I speak?</a:t>
            </a:r>
          </a:p>
          <a:p>
            <a:endParaRPr lang="en-US" sz="1400" dirty="0">
              <a:ea typeface="ＭＳ Ｐゴシック" charset="0"/>
              <a:cs typeface="ＭＳ Ｐゴシック" charset="0"/>
            </a:endParaRPr>
          </a:p>
          <a:p>
            <a:r>
              <a:rPr lang="en-US" sz="1400" dirty="0">
                <a:ea typeface="ＭＳ Ｐゴシック" charset="0"/>
                <a:cs typeface="ＭＳ Ｐゴシック" charset="0"/>
              </a:rPr>
              <a:t>Through the MCPAP for Moms programs, the MCPAP for Moms team proactively reaches out across the state to enroll perinatal care practices.</a:t>
            </a:r>
          </a:p>
          <a:p>
            <a:r>
              <a:rPr lang="en-US" sz="1400" dirty="0">
                <a:ea typeface="ＭＳ Ｐゴシック" charset="0"/>
                <a:cs typeface="ＭＳ Ｐゴシック" charset="0"/>
              </a:rPr>
              <a:t>Enrollment is free for the practices and all providers.</a:t>
            </a:r>
          </a:p>
          <a:p>
            <a:endParaRPr lang="en-US" sz="1400" dirty="0">
              <a:ea typeface="ＭＳ Ｐゴシック" charset="0"/>
              <a:cs typeface="ＭＳ Ｐゴシック" charset="0"/>
            </a:endParaRPr>
          </a:p>
          <a:p>
            <a:r>
              <a:rPr lang="en-US" sz="1400" dirty="0">
                <a:ea typeface="ＭＳ Ｐゴシック" charset="0"/>
                <a:cs typeface="ＭＳ Ｐゴシック" charset="0"/>
              </a:rPr>
              <a:t>With enrollment comes access to all aspects of the program which predominantly includes </a:t>
            </a:r>
            <a:r>
              <a:rPr lang="en-US" sz="1400" u="sng" dirty="0">
                <a:ea typeface="ＭＳ Ｐゴシック" charset="0"/>
                <a:cs typeface="ＭＳ Ｐゴシック" charset="0"/>
              </a:rPr>
              <a:t>3 components.</a:t>
            </a:r>
          </a:p>
          <a:p>
            <a:endParaRPr lang="en-US" sz="1400" dirty="0">
              <a:ea typeface="ＭＳ Ｐゴシック" charset="0"/>
              <a:cs typeface="ＭＳ Ｐゴシック" charset="0"/>
            </a:endParaRPr>
          </a:p>
          <a:p>
            <a:r>
              <a:rPr lang="en-US" sz="1400" dirty="0">
                <a:ea typeface="ＭＳ Ｐゴシック" charset="0"/>
                <a:cs typeface="ＭＳ Ｐゴシック" charset="0"/>
              </a:rPr>
              <a:t>First, we will come to your office, your grand rounds, your society conference, what have you and do trainings.  </a:t>
            </a:r>
          </a:p>
          <a:p>
            <a:endParaRPr lang="en-US" sz="1400" dirty="0">
              <a:ea typeface="ＭＳ Ｐゴシック" charset="0"/>
              <a:cs typeface="ＭＳ Ｐゴシック" charset="0"/>
            </a:endParaRPr>
          </a:p>
          <a:p>
            <a:r>
              <a:rPr lang="en-US" sz="1400" dirty="0">
                <a:ea typeface="ＭＳ Ｐゴシック" charset="0"/>
                <a:cs typeface="ＭＳ Ｐゴシック" charset="0"/>
              </a:rPr>
              <a:t>Secondly, there is pubic access to our website and on-line resources which include a comprehensive tool kit including algorithms for screening, treatment engagement, and medication management.</a:t>
            </a:r>
          </a:p>
          <a:p>
            <a:endParaRPr lang="en-US" sz="1400" dirty="0">
              <a:ea typeface="ＭＳ Ｐゴシック" charset="0"/>
              <a:cs typeface="ＭＳ Ｐゴシック" charset="0"/>
            </a:endParaRPr>
          </a:p>
          <a:p>
            <a:pPr defTabSz="465795" eaLnBrk="1" fontAlgn="auto" hangingPunct="1">
              <a:spcBef>
                <a:spcPts val="0"/>
              </a:spcBef>
              <a:spcAft>
                <a:spcPts val="0"/>
              </a:spcAft>
              <a:defRPr/>
            </a:pPr>
            <a:r>
              <a:rPr lang="en-US" sz="1400" dirty="0">
                <a:ea typeface="ＭＳ Ｐゴシック" charset="0"/>
                <a:cs typeface="ＭＳ Ｐゴシック" charset="0"/>
              </a:rPr>
              <a:t>And finally, the part that I think is most exciting is that enrolled practices get access to care coordination and real time perinatal psychiatric expert guidance through a live toll-free line.</a:t>
            </a:r>
          </a:p>
        </p:txBody>
      </p:sp>
      <p:sp>
        <p:nvSpPr>
          <p:cNvPr id="4" name="Slide Number Placeholder 3"/>
          <p:cNvSpPr>
            <a:spLocks noGrp="1"/>
          </p:cNvSpPr>
          <p:nvPr>
            <p:ph type="sldNum" sz="quarter" idx="10"/>
          </p:nvPr>
        </p:nvSpPr>
        <p:spPr/>
        <p:txBody>
          <a:bodyPr/>
          <a:lstStyle/>
          <a:p>
            <a:pPr marL="0" marR="0" lvl="0" indent="0" algn="r" defTabSz="931060" rtl="0" eaLnBrk="1" fontAlgn="base" latinLnBrk="0" hangingPunct="1">
              <a:lnSpc>
                <a:spcPct val="100000"/>
              </a:lnSpc>
              <a:spcBef>
                <a:spcPct val="0"/>
              </a:spcBef>
              <a:spcAft>
                <a:spcPct val="0"/>
              </a:spcAft>
              <a:buClrTx/>
              <a:buSzTx/>
              <a:buFontTx/>
              <a:buNone/>
              <a:tabLst/>
              <a:defRPr/>
            </a:pPr>
            <a:fld id="{FEE94833-E9D8-5D4D-994C-4EFBA8ECD5EB}" type="slidenum">
              <a:rPr kumimoji="0" lang="en-US" sz="1200" b="0" i="0" u="none" strike="noStrike" kern="1200" cap="none" spc="0" normalizeH="0" baseline="0" noProof="0" smtClean="0">
                <a:ln>
                  <a:noFill/>
                </a:ln>
                <a:solidFill>
                  <a:srgbClr val="000000"/>
                </a:solidFill>
                <a:effectLst/>
                <a:uLnTx/>
                <a:uFillTx/>
                <a:latin typeface="Times New Roman" pitchFamily="-110" charset="0"/>
                <a:ea typeface="ＭＳ Ｐゴシック" pitchFamily="-110" charset="-128"/>
              </a:rPr>
              <a:pPr marL="0" marR="0" lvl="0" indent="0" algn="r" defTabSz="93106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10" charset="0"/>
              <a:ea typeface="ＭＳ Ｐゴシック" pitchFamily="-110" charset="-128"/>
            </a:endParaRPr>
          </a:p>
        </p:txBody>
      </p:sp>
    </p:spTree>
    <p:extLst>
      <p:ext uri="{BB962C8B-B14F-4D97-AF65-F5344CB8AC3E}">
        <p14:creationId xmlns:p14="http://schemas.microsoft.com/office/powerpoint/2010/main" val="2208358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07854-DF27-4F9E-A114-50253653848F}" type="slidenum">
              <a:rPr lang="en-US"/>
              <a:pPr/>
              <a:t>9</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81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no evidence for it </a:t>
            </a:r>
          </a:p>
          <a:p>
            <a:r>
              <a:rPr lang="en-US" dirty="0"/>
              <a:t>--No RCTs</a:t>
            </a:r>
          </a:p>
        </p:txBody>
      </p:sp>
      <p:sp>
        <p:nvSpPr>
          <p:cNvPr id="4" name="Slide Number Placeholder 3"/>
          <p:cNvSpPr>
            <a:spLocks noGrp="1"/>
          </p:cNvSpPr>
          <p:nvPr>
            <p:ph type="sldNum" sz="quarter" idx="10"/>
          </p:nvPr>
        </p:nvSpPr>
        <p:spPr/>
        <p:txBody>
          <a:bodyPr/>
          <a:lstStyle/>
          <a:p>
            <a:pPr>
              <a:defRPr/>
            </a:pPr>
            <a:fld id="{57A61A79-9E54-3244-92AA-2B1FC5CD7762}" type="slidenum">
              <a:rPr lang="en-US" smtClean="0"/>
              <a:pPr>
                <a:defRPr/>
              </a:pPr>
              <a:t>10</a:t>
            </a:fld>
            <a:endParaRPr lang="en-US"/>
          </a:p>
        </p:txBody>
      </p:sp>
    </p:spTree>
    <p:extLst>
      <p:ext uri="{BB962C8B-B14F-4D97-AF65-F5344CB8AC3E}">
        <p14:creationId xmlns:p14="http://schemas.microsoft.com/office/powerpoint/2010/main" val="293028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82CC6D67-0349-DB49-BFBC-6224D047595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A5826858-3AB1-A340-AEC1-341962D5BBD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713" y="76200"/>
            <a:ext cx="2255837" cy="3902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76200"/>
            <a:ext cx="6615113" cy="3902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FFEA9441-A878-714D-BCA5-2763CD1D181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23350" cy="519112"/>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76200" y="1962150"/>
            <a:ext cx="4876800" cy="400050"/>
          </a:xfrm>
        </p:spPr>
        <p:txBody>
          <a:bodyPr/>
          <a:lstStyle>
            <a:lvl1pPr>
              <a:defRPr>
                <a:latin typeface="Calibri" pitchFamily="34" charset="0"/>
              </a:defRPr>
            </a:lvl1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55ED037E-4BB5-9040-B225-7D6B8851E19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E29EAEB9-0041-644C-A236-D89054BF3DC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23350" cy="519113"/>
          </a:xfrm>
        </p:spPr>
        <p:txBody>
          <a:bodyPr/>
          <a:lstStyle/>
          <a:p>
            <a:r>
              <a:rPr lang="en-US"/>
              <a:t>Click to edit Master title style</a:t>
            </a:r>
          </a:p>
        </p:txBody>
      </p:sp>
      <p:sp>
        <p:nvSpPr>
          <p:cNvPr id="3" name="Content Placeholder 2"/>
          <p:cNvSpPr>
            <a:spLocks noGrp="1"/>
          </p:cNvSpPr>
          <p:nvPr>
            <p:ph sz="half" idx="1"/>
          </p:nvPr>
        </p:nvSpPr>
        <p:spPr>
          <a:xfrm>
            <a:off x="914400" y="3581400"/>
            <a:ext cx="2362200" cy="396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29000" y="3581400"/>
            <a:ext cx="2362200" cy="396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8DC2DC59-CB0A-4A45-B315-1C3B9748EED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16A8B09-7DC8-1046-A13A-54A6AFD84CE3}" type="slidenum">
              <a:rPr lang="en-US" smtClean="0"/>
              <a:pPr/>
              <a:t>‹#›</a:t>
            </a:fld>
            <a:endParaRPr lang="en-US"/>
          </a:p>
        </p:txBody>
      </p:sp>
    </p:spTree>
    <p:extLst>
      <p:ext uri="{BB962C8B-B14F-4D97-AF65-F5344CB8AC3E}">
        <p14:creationId xmlns:p14="http://schemas.microsoft.com/office/powerpoint/2010/main" val="61606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470025"/>
          </a:xfrm>
        </p:spPr>
        <p:txBody>
          <a:bodyPr/>
          <a:lstStyle/>
          <a:p>
            <a:r>
              <a:rPr lang="en-US"/>
              <a:t>Click to edit Master title style</a:t>
            </a:r>
          </a:p>
        </p:txBody>
      </p:sp>
      <p:sp>
        <p:nvSpPr>
          <p:cNvPr id="3" name="Subtitle 2"/>
          <p:cNvSpPr>
            <a:spLocks noGrp="1"/>
          </p:cNvSpPr>
          <p:nvPr>
            <p:ph type="subTitle" idx="1"/>
          </p:nvPr>
        </p:nvSpPr>
        <p:spPr>
          <a:xfrm>
            <a:off x="14478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4362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1143000"/>
          </a:xfrm>
        </p:spPr>
        <p:txBody>
          <a:bodyPr/>
          <a:lstStyle/>
          <a:p>
            <a:r>
              <a:rPr lang="en-US" dirty="0"/>
              <a:t>Click to edit Master title style</a:t>
            </a:r>
          </a:p>
        </p:txBody>
      </p:sp>
      <p:sp>
        <p:nvSpPr>
          <p:cNvPr id="3" name="Content Placeholder 2"/>
          <p:cNvSpPr>
            <a:spLocks noGrp="1"/>
          </p:cNvSpPr>
          <p:nvPr>
            <p:ph idx="1"/>
          </p:nvPr>
        </p:nvSpPr>
        <p:spPr>
          <a:xfrm>
            <a:off x="533400" y="1295400"/>
            <a:ext cx="8229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395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4644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670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F75FF783-058F-E745-8DD9-92A94E6DA35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055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1143000"/>
          </a:xfrm>
        </p:spPr>
        <p:txBody>
          <a:bodyPr/>
          <a:lstStyle/>
          <a:p>
            <a:r>
              <a:rPr lang="en-US"/>
              <a:t>Click to edit Master title style</a:t>
            </a:r>
          </a:p>
        </p:txBody>
      </p:sp>
    </p:spTree>
    <p:extLst>
      <p:ext uri="{BB962C8B-B14F-4D97-AF65-F5344CB8AC3E}">
        <p14:creationId xmlns:p14="http://schemas.microsoft.com/office/powerpoint/2010/main" val="1580964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457200" y="6324600"/>
            <a:ext cx="1524000" cy="365125"/>
          </a:xfrm>
          <a:prstGeom prst="rect">
            <a:avLst/>
          </a:prstGeom>
        </p:spPr>
        <p:txBody>
          <a:bodyPr/>
          <a:lstStyle>
            <a:lvl1pPr>
              <a:defRPr sz="1600">
                <a:latin typeface="Georgia" panose="02040502050405020303" pitchFamily="18" charset="0"/>
              </a:defRPr>
            </a:lvl1pPr>
          </a:lstStyle>
          <a:p>
            <a:r>
              <a:rPr lang="en-US" dirty="0"/>
              <a:t>Slide </a:t>
            </a:r>
            <a:fld id="{7A6633A4-7D85-4976-A0D0-C4D7FC111F89}" type="slidenum">
              <a:rPr lang="en-US" smtClean="0"/>
              <a:pPr/>
              <a:t>‹#›</a:t>
            </a:fld>
            <a:r>
              <a:rPr lang="en-US" dirty="0"/>
              <a:t> of X</a:t>
            </a:r>
          </a:p>
        </p:txBody>
      </p:sp>
    </p:spTree>
    <p:extLst>
      <p:ext uri="{BB962C8B-B14F-4D97-AF65-F5344CB8AC3E}">
        <p14:creationId xmlns:p14="http://schemas.microsoft.com/office/powerpoint/2010/main" val="3704372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78577"/>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657600" y="6364336"/>
            <a:ext cx="2133600" cy="365125"/>
          </a:xfrm>
          <a:prstGeom prst="rect">
            <a:avLst/>
          </a:prstGeom>
        </p:spPr>
        <p:txBody>
          <a:bodyPr/>
          <a:lstStyle/>
          <a:p>
            <a:fld id="{460BFA76-B683-49CD-AEFC-E13EC85C001C}" type="slidenum">
              <a:rPr lang="en-US" smtClean="0"/>
              <a:pPr/>
              <a:t>‹#›</a:t>
            </a:fld>
            <a:endParaRPr lang="en-US"/>
          </a:p>
        </p:txBody>
      </p:sp>
    </p:spTree>
    <p:extLst>
      <p:ext uri="{BB962C8B-B14F-4D97-AF65-F5344CB8AC3E}">
        <p14:creationId xmlns:p14="http://schemas.microsoft.com/office/powerpoint/2010/main" val="3864370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4882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itchFamily="34" charset="0"/>
                <a:ea typeface="ＭＳ Ｐゴシック"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70E6DA3-D2C5-AC41-8B7A-7693DC367A76}" type="slidenum">
              <a:rPr lang="en-US"/>
              <a:pPr/>
              <a:t>‹#›</a:t>
            </a:fld>
            <a:endParaRPr lang="en-US"/>
          </a:p>
        </p:txBody>
      </p:sp>
    </p:spTree>
    <p:extLst>
      <p:ext uri="{BB962C8B-B14F-4D97-AF65-F5344CB8AC3E}">
        <p14:creationId xmlns:p14="http://schemas.microsoft.com/office/powerpoint/2010/main" val="1627904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23350" cy="519112"/>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76200" y="1962150"/>
            <a:ext cx="4876800" cy="400050"/>
          </a:xfrm>
        </p:spPr>
        <p:txBody>
          <a:bodyPr/>
          <a:lstStyle>
            <a:lvl1pPr>
              <a:defRPr>
                <a:latin typeface="Calibri" pitchFamily="34" charset="0"/>
              </a:defRPr>
            </a:lvl1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55ED037E-4BB5-9040-B225-7D6B8851E19E}" type="slidenum">
              <a:rPr lang="en-US"/>
              <a:pPr>
                <a:defRPr/>
              </a:pPr>
              <a:t>‹#›</a:t>
            </a:fld>
            <a:endParaRPr lang="en-US"/>
          </a:p>
        </p:txBody>
      </p:sp>
    </p:spTree>
    <p:extLst>
      <p:ext uri="{BB962C8B-B14F-4D97-AF65-F5344CB8AC3E}">
        <p14:creationId xmlns:p14="http://schemas.microsoft.com/office/powerpoint/2010/main" val="1876614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a:p>
          <a:p>
            <a:pPr>
              <a:defRPr/>
            </a:pPr>
            <a:fld id="{E29EAEB9-0041-644C-A236-D89054BF3DCC}" type="slidenum">
              <a:rPr lang="en-US"/>
              <a:pPr>
                <a:defRPr/>
              </a:pPr>
              <a:t>‹#›</a:t>
            </a:fld>
            <a:endParaRPr lang="en-US"/>
          </a:p>
        </p:txBody>
      </p:sp>
    </p:spTree>
    <p:extLst>
      <p:ext uri="{BB962C8B-B14F-4D97-AF65-F5344CB8AC3E}">
        <p14:creationId xmlns:p14="http://schemas.microsoft.com/office/powerpoint/2010/main" val="3391703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23350" cy="519113"/>
          </a:xfrm>
        </p:spPr>
        <p:txBody>
          <a:bodyPr/>
          <a:lstStyle/>
          <a:p>
            <a:r>
              <a:rPr lang="en-US"/>
              <a:t>Click to edit Master title style</a:t>
            </a:r>
          </a:p>
        </p:txBody>
      </p:sp>
      <p:sp>
        <p:nvSpPr>
          <p:cNvPr id="3" name="Content Placeholder 2"/>
          <p:cNvSpPr>
            <a:spLocks noGrp="1"/>
          </p:cNvSpPr>
          <p:nvPr>
            <p:ph sz="half" idx="1"/>
          </p:nvPr>
        </p:nvSpPr>
        <p:spPr>
          <a:xfrm>
            <a:off x="914400" y="3581400"/>
            <a:ext cx="2362200" cy="396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29000" y="3581400"/>
            <a:ext cx="2362200" cy="396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a:p>
            <a:pPr>
              <a:defRPr/>
            </a:pPr>
            <a:fld id="{8DC2DC59-CB0A-4A45-B315-1C3B9748EEDF}" type="slidenum">
              <a:rPr lang="en-US"/>
              <a:pPr>
                <a:defRPr/>
              </a:pPr>
              <a:t>‹#›</a:t>
            </a:fld>
            <a:endParaRPr lang="en-US"/>
          </a:p>
        </p:txBody>
      </p:sp>
    </p:spTree>
    <p:extLst>
      <p:ext uri="{BB962C8B-B14F-4D97-AF65-F5344CB8AC3E}">
        <p14:creationId xmlns:p14="http://schemas.microsoft.com/office/powerpoint/2010/main" val="1089500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16A8B09-7DC8-1046-A13A-54A6AFD84CE3}" type="slidenum">
              <a:rPr lang="en-US" smtClean="0"/>
              <a:pPr/>
              <a:t>‹#›</a:t>
            </a:fld>
            <a:endParaRPr lang="en-US" dirty="0"/>
          </a:p>
        </p:txBody>
      </p:sp>
    </p:spTree>
    <p:extLst>
      <p:ext uri="{BB962C8B-B14F-4D97-AF65-F5344CB8AC3E}">
        <p14:creationId xmlns:p14="http://schemas.microsoft.com/office/powerpoint/2010/main" val="1908594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6A7A2CD2-597A-4F4E-AE27-25DE920907C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96010-D886-40E8-8571-CE1F109C529E}"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79918-A05B-482B-8F43-BC28BB793B42}" type="slidenum">
              <a:rPr lang="en-US" smtClean="0"/>
              <a:t>‹#›</a:t>
            </a:fld>
            <a:endParaRPr lang="en-US"/>
          </a:p>
        </p:txBody>
      </p:sp>
    </p:spTree>
    <p:extLst>
      <p:ext uri="{BB962C8B-B14F-4D97-AF65-F5344CB8AC3E}">
        <p14:creationId xmlns:p14="http://schemas.microsoft.com/office/powerpoint/2010/main" val="2285642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96010-D886-40E8-8571-CE1F109C529E}"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79918-A05B-482B-8F43-BC28BB793B42}" type="slidenum">
              <a:rPr lang="en-US" smtClean="0"/>
              <a:t>‹#›</a:t>
            </a:fld>
            <a:endParaRPr lang="en-US"/>
          </a:p>
        </p:txBody>
      </p:sp>
    </p:spTree>
    <p:extLst>
      <p:ext uri="{BB962C8B-B14F-4D97-AF65-F5344CB8AC3E}">
        <p14:creationId xmlns:p14="http://schemas.microsoft.com/office/powerpoint/2010/main" val="1189678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496010-D886-40E8-8571-CE1F109C529E}"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79918-A05B-482B-8F43-BC28BB793B42}" type="slidenum">
              <a:rPr lang="en-US" smtClean="0"/>
              <a:t>‹#›</a:t>
            </a:fld>
            <a:endParaRPr lang="en-US"/>
          </a:p>
        </p:txBody>
      </p:sp>
    </p:spTree>
    <p:extLst>
      <p:ext uri="{BB962C8B-B14F-4D97-AF65-F5344CB8AC3E}">
        <p14:creationId xmlns:p14="http://schemas.microsoft.com/office/powerpoint/2010/main" val="3530748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96010-D886-40E8-8571-CE1F109C529E}"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79918-A05B-482B-8F43-BC28BB793B42}" type="slidenum">
              <a:rPr lang="en-US" smtClean="0"/>
              <a:t>‹#›</a:t>
            </a:fld>
            <a:endParaRPr lang="en-US"/>
          </a:p>
        </p:txBody>
      </p:sp>
    </p:spTree>
    <p:extLst>
      <p:ext uri="{BB962C8B-B14F-4D97-AF65-F5344CB8AC3E}">
        <p14:creationId xmlns:p14="http://schemas.microsoft.com/office/powerpoint/2010/main" val="1105154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96010-D886-40E8-8571-CE1F109C529E}"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579918-A05B-482B-8F43-BC28BB793B42}" type="slidenum">
              <a:rPr lang="en-US" smtClean="0"/>
              <a:t>‹#›</a:t>
            </a:fld>
            <a:endParaRPr lang="en-US"/>
          </a:p>
        </p:txBody>
      </p:sp>
    </p:spTree>
    <p:extLst>
      <p:ext uri="{BB962C8B-B14F-4D97-AF65-F5344CB8AC3E}">
        <p14:creationId xmlns:p14="http://schemas.microsoft.com/office/powerpoint/2010/main" val="3897834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96010-D886-40E8-8571-CE1F109C529E}"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579918-A05B-482B-8F43-BC28BB793B42}" type="slidenum">
              <a:rPr lang="en-US" smtClean="0"/>
              <a:t>‹#›</a:t>
            </a:fld>
            <a:endParaRPr lang="en-US"/>
          </a:p>
        </p:txBody>
      </p:sp>
    </p:spTree>
    <p:extLst>
      <p:ext uri="{BB962C8B-B14F-4D97-AF65-F5344CB8AC3E}">
        <p14:creationId xmlns:p14="http://schemas.microsoft.com/office/powerpoint/2010/main" val="296142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96010-D886-40E8-8571-CE1F109C529E}"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579918-A05B-482B-8F43-BC28BB793B42}" type="slidenum">
              <a:rPr lang="en-US" smtClean="0"/>
              <a:t>‹#›</a:t>
            </a:fld>
            <a:endParaRPr lang="en-US"/>
          </a:p>
        </p:txBody>
      </p:sp>
    </p:spTree>
    <p:extLst>
      <p:ext uri="{BB962C8B-B14F-4D97-AF65-F5344CB8AC3E}">
        <p14:creationId xmlns:p14="http://schemas.microsoft.com/office/powerpoint/2010/main" val="124428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496010-D886-40E8-8571-CE1F109C529E}"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79918-A05B-482B-8F43-BC28BB793B42}" type="slidenum">
              <a:rPr lang="en-US" smtClean="0"/>
              <a:t>‹#›</a:t>
            </a:fld>
            <a:endParaRPr lang="en-US"/>
          </a:p>
        </p:txBody>
      </p:sp>
    </p:spTree>
    <p:extLst>
      <p:ext uri="{BB962C8B-B14F-4D97-AF65-F5344CB8AC3E}">
        <p14:creationId xmlns:p14="http://schemas.microsoft.com/office/powerpoint/2010/main" val="3708431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496010-D886-40E8-8571-CE1F109C529E}"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579918-A05B-482B-8F43-BC28BB793B42}" type="slidenum">
              <a:rPr lang="en-US" smtClean="0"/>
              <a:t>‹#›</a:t>
            </a:fld>
            <a:endParaRPr lang="en-US"/>
          </a:p>
        </p:txBody>
      </p:sp>
    </p:spTree>
    <p:extLst>
      <p:ext uri="{BB962C8B-B14F-4D97-AF65-F5344CB8AC3E}">
        <p14:creationId xmlns:p14="http://schemas.microsoft.com/office/powerpoint/2010/main" val="1624725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96010-D886-40E8-8571-CE1F109C529E}"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79918-A05B-482B-8F43-BC28BB793B42}" type="slidenum">
              <a:rPr lang="en-US" smtClean="0"/>
              <a:t>‹#›</a:t>
            </a:fld>
            <a:endParaRPr lang="en-US"/>
          </a:p>
        </p:txBody>
      </p:sp>
    </p:spTree>
    <p:extLst>
      <p:ext uri="{BB962C8B-B14F-4D97-AF65-F5344CB8AC3E}">
        <p14:creationId xmlns:p14="http://schemas.microsoft.com/office/powerpoint/2010/main" val="151167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3581400"/>
            <a:ext cx="2362200" cy="396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29000" y="3581400"/>
            <a:ext cx="2362200" cy="396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91930639-5F03-3F48-8D15-3A5504AF92A2}"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96010-D886-40E8-8571-CE1F109C529E}"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79918-A05B-482B-8F43-BC28BB793B42}" type="slidenum">
              <a:rPr lang="en-US" smtClean="0"/>
              <a:t>‹#›</a:t>
            </a:fld>
            <a:endParaRPr lang="en-US"/>
          </a:p>
        </p:txBody>
      </p:sp>
    </p:spTree>
    <p:extLst>
      <p:ext uri="{BB962C8B-B14F-4D97-AF65-F5344CB8AC3E}">
        <p14:creationId xmlns:p14="http://schemas.microsoft.com/office/powerpoint/2010/main" val="80932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368E9263-C2DF-534B-8947-8DBDDB405F9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33841CE9-EE3C-C84A-B883-59A9870AC9E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15CC1749-193D-CA4F-B163-775C4EAF57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F20D1EA9-3FF9-CB4F-9DB9-9DA2A0601B4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dirty="0"/>
          </a:p>
          <a:p>
            <a:pPr>
              <a:defRPr/>
            </a:pPr>
            <a:fld id="{8DE68171-893E-2E4F-9C43-00B75320F54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76200"/>
            <a:ext cx="9023350" cy="51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Insert headline assertion here</a:t>
            </a:r>
          </a:p>
        </p:txBody>
      </p:sp>
      <p:sp>
        <p:nvSpPr>
          <p:cNvPr id="1027" name="Rectangle 3"/>
          <p:cNvSpPr>
            <a:spLocks noGrp="1" noChangeArrowheads="1"/>
          </p:cNvSpPr>
          <p:nvPr>
            <p:ph type="body" idx="1"/>
          </p:nvPr>
        </p:nvSpPr>
        <p:spPr bwMode="auto">
          <a:xfrm>
            <a:off x="914400" y="3581400"/>
            <a:ext cx="4876800" cy="39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Insert call-outs for visual evidence here</a:t>
            </a:r>
          </a:p>
        </p:txBody>
      </p:sp>
      <p:sp>
        <p:nvSpPr>
          <p:cNvPr id="5" name="Rectangle 6"/>
          <p:cNvSpPr>
            <a:spLocks noGrp="1" noChangeArrowheads="1"/>
          </p:cNvSpPr>
          <p:nvPr>
            <p:ph type="sldNum" sz="quarter" idx="4"/>
          </p:nvPr>
        </p:nvSpPr>
        <p:spPr bwMode="auto">
          <a:xfrm>
            <a:off x="76200" y="63055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99"/>
                </a:solidFill>
                <a:ea typeface="ＭＳ Ｐゴシック" pitchFamily="-110" charset="-128"/>
                <a:cs typeface="ＭＳ Ｐゴシック" pitchFamily="-110" charset="-128"/>
              </a:defRPr>
            </a:lvl1pPr>
          </a:lstStyle>
          <a:p>
            <a:pPr>
              <a:defRPr/>
            </a:pPr>
            <a:endParaRPr lang="en-US" dirty="0"/>
          </a:p>
          <a:p>
            <a:pPr>
              <a:defRPr/>
            </a:pPr>
            <a:fld id="{E49819E1-3207-314C-95E0-CC428F2506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fontAlgn="base" hangingPunct="1">
        <a:spcBef>
          <a:spcPct val="0"/>
        </a:spcBef>
        <a:spcAft>
          <a:spcPct val="0"/>
        </a:spcAft>
        <a:defRPr sz="2800" b="1">
          <a:solidFill>
            <a:schemeClr val="tx2"/>
          </a:solidFill>
          <a:latin typeface="+mj-lt"/>
          <a:ea typeface="ＭＳ Ｐゴシック" charset="0"/>
          <a:cs typeface="+mj-cs"/>
        </a:defRPr>
      </a:lvl1pPr>
      <a:lvl2pPr algn="l" rtl="0" eaLnBrk="1" fontAlgn="base" hangingPunct="1">
        <a:spcBef>
          <a:spcPct val="0"/>
        </a:spcBef>
        <a:spcAft>
          <a:spcPct val="0"/>
        </a:spcAft>
        <a:defRPr sz="2800" b="1">
          <a:solidFill>
            <a:schemeClr val="tx2"/>
          </a:solidFill>
          <a:latin typeface="Calibri" pitchFamily="34" charset="0"/>
          <a:ea typeface="ＭＳ Ｐゴシック" charset="0"/>
          <a:cs typeface="Arial" charset="0"/>
        </a:defRPr>
      </a:lvl2pPr>
      <a:lvl3pPr algn="l" rtl="0" eaLnBrk="1" fontAlgn="base" hangingPunct="1">
        <a:spcBef>
          <a:spcPct val="0"/>
        </a:spcBef>
        <a:spcAft>
          <a:spcPct val="0"/>
        </a:spcAft>
        <a:defRPr sz="2800" b="1">
          <a:solidFill>
            <a:schemeClr val="tx2"/>
          </a:solidFill>
          <a:latin typeface="Calibri" pitchFamily="34" charset="0"/>
          <a:ea typeface="ＭＳ Ｐゴシック" charset="0"/>
          <a:cs typeface="Arial" charset="0"/>
        </a:defRPr>
      </a:lvl3pPr>
      <a:lvl4pPr algn="l" rtl="0" eaLnBrk="1" fontAlgn="base" hangingPunct="1">
        <a:spcBef>
          <a:spcPct val="0"/>
        </a:spcBef>
        <a:spcAft>
          <a:spcPct val="0"/>
        </a:spcAft>
        <a:defRPr sz="2800" b="1">
          <a:solidFill>
            <a:schemeClr val="tx2"/>
          </a:solidFill>
          <a:latin typeface="Calibri" pitchFamily="34" charset="0"/>
          <a:ea typeface="ＭＳ Ｐゴシック" charset="0"/>
          <a:cs typeface="Arial" charset="0"/>
        </a:defRPr>
      </a:lvl4pPr>
      <a:lvl5pPr algn="l" rtl="0" eaLnBrk="1" fontAlgn="base" hangingPunct="1">
        <a:spcBef>
          <a:spcPct val="0"/>
        </a:spcBef>
        <a:spcAft>
          <a:spcPct val="0"/>
        </a:spcAft>
        <a:defRPr sz="2800" b="1">
          <a:solidFill>
            <a:schemeClr val="tx2"/>
          </a:solidFill>
          <a:latin typeface="Calibri" pitchFamily="34" charset="0"/>
          <a:ea typeface="ＭＳ Ｐゴシック" charset="0"/>
          <a:cs typeface="Arial" charset="0"/>
        </a:defRPr>
      </a:lvl5pPr>
      <a:lvl6pPr marL="457200" algn="l" rtl="0" eaLnBrk="1" fontAlgn="base" hangingPunct="1">
        <a:spcBef>
          <a:spcPct val="0"/>
        </a:spcBef>
        <a:spcAft>
          <a:spcPct val="0"/>
        </a:spcAft>
        <a:defRPr sz="2800" b="1">
          <a:solidFill>
            <a:schemeClr val="tx2"/>
          </a:solidFill>
          <a:latin typeface="Calibri" pitchFamily="34" charset="0"/>
          <a:cs typeface="Arial" charset="0"/>
        </a:defRPr>
      </a:lvl6pPr>
      <a:lvl7pPr marL="914400" algn="l" rtl="0" eaLnBrk="1" fontAlgn="base" hangingPunct="1">
        <a:spcBef>
          <a:spcPct val="0"/>
        </a:spcBef>
        <a:spcAft>
          <a:spcPct val="0"/>
        </a:spcAft>
        <a:defRPr sz="2800" b="1">
          <a:solidFill>
            <a:schemeClr val="tx2"/>
          </a:solidFill>
          <a:latin typeface="Calibri" pitchFamily="34" charset="0"/>
          <a:cs typeface="Arial" charset="0"/>
        </a:defRPr>
      </a:lvl7pPr>
      <a:lvl8pPr marL="1371600" algn="l" rtl="0" eaLnBrk="1" fontAlgn="base" hangingPunct="1">
        <a:spcBef>
          <a:spcPct val="0"/>
        </a:spcBef>
        <a:spcAft>
          <a:spcPct val="0"/>
        </a:spcAft>
        <a:defRPr sz="2800" b="1">
          <a:solidFill>
            <a:schemeClr val="tx2"/>
          </a:solidFill>
          <a:latin typeface="Calibri" pitchFamily="34" charset="0"/>
          <a:cs typeface="Arial" charset="0"/>
        </a:defRPr>
      </a:lvl8pPr>
      <a:lvl9pPr marL="1828800" algn="l" rtl="0" eaLnBrk="1" fontAlgn="base" hangingPunct="1">
        <a:spcBef>
          <a:spcPct val="0"/>
        </a:spcBef>
        <a:spcAft>
          <a:spcPct val="0"/>
        </a:spcAft>
        <a:defRPr sz="2800" b="1">
          <a:solidFill>
            <a:schemeClr val="tx2"/>
          </a:solidFill>
          <a:latin typeface="Calibri" pitchFamily="34" charset="0"/>
          <a:cs typeface="Arial" charset="0"/>
        </a:defRPr>
      </a:lvl9pPr>
    </p:titleStyle>
    <p:bodyStyle>
      <a:lvl1pPr marL="342900" indent="-342900" algn="l" rtl="0" eaLnBrk="1" fontAlgn="base" hangingPunct="1">
        <a:spcBef>
          <a:spcPct val="20000"/>
        </a:spcBef>
        <a:spcAft>
          <a:spcPct val="0"/>
        </a:spcAft>
        <a:defRPr sz="2000" b="1">
          <a:solidFill>
            <a:srgbClr val="000099"/>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Arial" charset="0"/>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Arial" charset="0"/>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Arial" charset="0"/>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Arial" charset="0"/>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76200" y="76200"/>
            <a:ext cx="9023350" cy="51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Insert headline assertion here</a:t>
            </a:r>
          </a:p>
        </p:txBody>
      </p:sp>
      <p:sp>
        <p:nvSpPr>
          <p:cNvPr id="13315" name="Rectangle 3"/>
          <p:cNvSpPr>
            <a:spLocks noGrp="1" noChangeArrowheads="1"/>
          </p:cNvSpPr>
          <p:nvPr>
            <p:ph type="body" idx="1"/>
          </p:nvPr>
        </p:nvSpPr>
        <p:spPr bwMode="auto">
          <a:xfrm>
            <a:off x="914400" y="3581400"/>
            <a:ext cx="4876800" cy="39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Insert call-outs for visual evidence here</a:t>
            </a:r>
          </a:p>
        </p:txBody>
      </p:sp>
      <p:sp>
        <p:nvSpPr>
          <p:cNvPr id="5" name="Rectangle 6"/>
          <p:cNvSpPr>
            <a:spLocks noGrp="1" noChangeArrowheads="1"/>
          </p:cNvSpPr>
          <p:nvPr>
            <p:ph type="sldNum" sz="quarter" idx="4"/>
          </p:nvPr>
        </p:nvSpPr>
        <p:spPr bwMode="auto">
          <a:xfrm>
            <a:off x="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99"/>
                </a:solidFill>
                <a:ea typeface="ＭＳ Ｐゴシック" pitchFamily="-110" charset="-128"/>
                <a:cs typeface="ＭＳ Ｐゴシック" pitchFamily="-110" charset="-128"/>
              </a:defRPr>
            </a:lvl1pPr>
          </a:lstStyle>
          <a:p>
            <a:pPr>
              <a:defRPr/>
            </a:pPr>
            <a:endParaRPr lang="en-US" dirty="0"/>
          </a:p>
          <a:p>
            <a:pPr>
              <a:defRPr/>
            </a:pPr>
            <a:fld id="{8C161DEC-3FF2-184D-9C4D-508B07F0AB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763" r:id="rId4"/>
  </p:sldLayoutIdLst>
  <p:hf sldNum="0" hdr="0" ftr="0" dt="0"/>
  <p:txStyles>
    <p:titleStyle>
      <a:lvl1pPr algn="l"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defRPr sz="2000" b="1">
          <a:solidFill>
            <a:srgbClr val="0000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0988" y="76200"/>
            <a:ext cx="875301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24600" y="5917346"/>
            <a:ext cx="2590800" cy="857794"/>
          </a:xfrm>
          <a:prstGeom prst="rect">
            <a:avLst/>
          </a:prstGeom>
        </p:spPr>
      </p:pic>
      <p:sp>
        <p:nvSpPr>
          <p:cNvPr id="22" name="Rectangle 21"/>
          <p:cNvSpPr/>
          <p:nvPr/>
        </p:nvSpPr>
        <p:spPr>
          <a:xfrm>
            <a:off x="0" y="4528350"/>
            <a:ext cx="390988" cy="230523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8878"/>
            <a:ext cx="390988" cy="2205362"/>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2214240"/>
            <a:ext cx="390988" cy="2330388"/>
          </a:xfrm>
          <a:prstGeom prst="rect">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0988" y="6473299"/>
            <a:ext cx="1447800" cy="276999"/>
          </a:xfrm>
          <a:prstGeom prst="rect">
            <a:avLst/>
          </a:prstGeom>
          <a:noFill/>
        </p:spPr>
        <p:txBody>
          <a:bodyPr wrap="square" rtlCol="0">
            <a:spAutoFit/>
          </a:bodyPr>
          <a:lstStyle/>
          <a:p>
            <a:r>
              <a:rPr lang="en-US" sz="1200" b="1" dirty="0">
                <a:latin typeface="Georgia" panose="02040502050405020303" pitchFamily="18" charset="0"/>
              </a:rPr>
              <a:t>Slide </a:t>
            </a:r>
            <a:fld id="{729C3DF0-0FDF-4A0B-A036-FB75CD508A84}" type="slidenum">
              <a:rPr lang="en-US" sz="1200" b="1" smtClean="0">
                <a:latin typeface="Georgia" panose="02040502050405020303" pitchFamily="18" charset="0"/>
              </a:rPr>
              <a:pPr/>
              <a:t>‹#›</a:t>
            </a:fld>
            <a:endParaRPr lang="en-US" sz="1200" b="1" dirty="0">
              <a:latin typeface="Georgia" panose="02040502050405020303" pitchFamily="18" charset="0"/>
            </a:endParaRPr>
          </a:p>
        </p:txBody>
      </p:sp>
    </p:spTree>
    <p:extLst>
      <p:ext uri="{BB962C8B-B14F-4D97-AF65-F5344CB8AC3E}">
        <p14:creationId xmlns:p14="http://schemas.microsoft.com/office/powerpoint/2010/main" val="367166474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sldNum="0" hdr="0" ftr="0" dt="0"/>
  <p:txStyles>
    <p:titleStyle>
      <a:lvl1pPr algn="ctr" defTabSz="914400" rtl="0" eaLnBrk="1" latinLnBrk="0" hangingPunct="1">
        <a:spcBef>
          <a:spcPct val="0"/>
        </a:spcBef>
        <a:buNone/>
        <a:defRPr sz="4400" kern="1200" baseline="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76200" y="76200"/>
            <a:ext cx="9023350" cy="51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Insert headline assertion here</a:t>
            </a:r>
          </a:p>
        </p:txBody>
      </p:sp>
      <p:sp>
        <p:nvSpPr>
          <p:cNvPr id="13315" name="Rectangle 3"/>
          <p:cNvSpPr>
            <a:spLocks noGrp="1" noChangeArrowheads="1"/>
          </p:cNvSpPr>
          <p:nvPr>
            <p:ph type="body" idx="1"/>
          </p:nvPr>
        </p:nvSpPr>
        <p:spPr bwMode="auto">
          <a:xfrm>
            <a:off x="914400" y="3581400"/>
            <a:ext cx="4876800" cy="39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Insert call-outs for visual evidence here</a:t>
            </a:r>
          </a:p>
        </p:txBody>
      </p:sp>
      <p:sp>
        <p:nvSpPr>
          <p:cNvPr id="5" name="Rectangle 6"/>
          <p:cNvSpPr>
            <a:spLocks noGrp="1" noChangeArrowheads="1"/>
          </p:cNvSpPr>
          <p:nvPr>
            <p:ph type="sldNum" sz="quarter" idx="4"/>
          </p:nvPr>
        </p:nvSpPr>
        <p:spPr bwMode="auto">
          <a:xfrm>
            <a:off x="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99"/>
                </a:solidFill>
                <a:ea typeface="ＭＳ Ｐゴシック" pitchFamily="-110" charset="-128"/>
                <a:cs typeface="ＭＳ Ｐゴシック" pitchFamily="-110" charset="-128"/>
              </a:defRPr>
            </a:lvl1pPr>
          </a:lstStyle>
          <a:p>
            <a:pPr>
              <a:defRPr/>
            </a:pPr>
            <a:endParaRPr lang="en-US"/>
          </a:p>
          <a:p>
            <a:pPr>
              <a:defRPr/>
            </a:pPr>
            <a:fld id="{8C161DEC-3FF2-184D-9C4D-508B07F0ABE7}" type="slidenum">
              <a:rPr lang="en-US"/>
              <a:pPr>
                <a:defRPr/>
              </a:pPr>
              <a:t>‹#›</a:t>
            </a:fld>
            <a:endParaRPr lang="en-US"/>
          </a:p>
        </p:txBody>
      </p:sp>
    </p:spTree>
    <p:extLst>
      <p:ext uri="{BB962C8B-B14F-4D97-AF65-F5344CB8AC3E}">
        <p14:creationId xmlns:p14="http://schemas.microsoft.com/office/powerpoint/2010/main" val="167919640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6" r:id="rId4"/>
  </p:sldLayoutIdLst>
  <p:hf hdr="0" ftr="0" dt="0"/>
  <p:txStyles>
    <p:titleStyle>
      <a:lvl1pPr algn="l"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defRPr sz="2000" b="1">
          <a:solidFill>
            <a:srgbClr val="0000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96010-D886-40E8-8571-CE1F109C529E}" type="datetimeFigureOut">
              <a:rPr lang="en-US" smtClean="0"/>
              <a:t>10/13/2021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579918-A05B-482B-8F43-BC28BB793B42}" type="slidenum">
              <a:rPr lang="en-US" smtClean="0"/>
              <a:t>‹#›</a:t>
            </a:fld>
            <a:endParaRPr lang="en-US"/>
          </a:p>
        </p:txBody>
      </p:sp>
    </p:spTree>
    <p:extLst>
      <p:ext uri="{BB962C8B-B14F-4D97-AF65-F5344CB8AC3E}">
        <p14:creationId xmlns:p14="http://schemas.microsoft.com/office/powerpoint/2010/main" val="162616782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18" Type="http://schemas.openxmlformats.org/officeDocument/2006/relationships/hyperlink" Target="https://www.umassmed.edu/lifeline4moms/Access-Programs/network-members-us/" TargetMode="External"/><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jpeg"/><Relationship Id="rId2" Type="http://schemas.openxmlformats.org/officeDocument/2006/relationships/notesSlide" Target="../notesSlides/notesSlide16.xml"/><Relationship Id="rId16"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jpeg"/></Relationships>
</file>

<file path=ppt/slides/_rels/slide22.xml.rels><?xml version="1.0" encoding="UTF-8" standalone="yes"?>
<Relationships xmlns="http://schemas.openxmlformats.org/package/2006/relationships"><Relationship Id="rId8" Type="http://schemas.openxmlformats.org/officeDocument/2006/relationships/image" Target="../media/image32.tiff"/><Relationship Id="rId13" Type="http://schemas.openxmlformats.org/officeDocument/2006/relationships/image" Target="../media/image37.tiff"/><Relationship Id="rId3" Type="http://schemas.openxmlformats.org/officeDocument/2006/relationships/image" Target="../media/image28.jpeg"/><Relationship Id="rId7" Type="http://schemas.openxmlformats.org/officeDocument/2006/relationships/image" Target="../media/image31.tiff"/><Relationship Id="rId12" Type="http://schemas.openxmlformats.org/officeDocument/2006/relationships/image" Target="../media/image36.tiff"/><Relationship Id="rId2" Type="http://schemas.openxmlformats.org/officeDocument/2006/relationships/hyperlink" Target="http://www.google.com/url?url=http://careforyourmind.org/how-legislation-can-change-the-face-of-perinatal-mental-health/&amp;rct=j&amp;frm=1&amp;q=&amp;esrc=s&amp;sa=U&amp;ved=0ahUKEwixu9itwfrRAhWM34MKHYrwA344FBDBbggyMA4&amp;usg=AFQjCNGesSDFNZy4YbgJuwBc-GT7BnCuhQ" TargetMode="External"/><Relationship Id="rId1" Type="http://schemas.openxmlformats.org/officeDocument/2006/relationships/slideLayout" Target="../slideLayouts/slideLayout12.xml"/><Relationship Id="rId6" Type="http://schemas.openxmlformats.org/officeDocument/2006/relationships/image" Target="../media/image30.tiff"/><Relationship Id="rId11" Type="http://schemas.openxmlformats.org/officeDocument/2006/relationships/image" Target="../media/image35.tiff"/><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hyperlink" Target="https://en.wikipedia.org/wiki/File:MA_State_House_11-13-2015.jpg" TargetMode="External"/><Relationship Id="rId9" Type="http://schemas.openxmlformats.org/officeDocument/2006/relationships/image" Target="../media/image33.tif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www.mcpapformoms.or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hyperlink" Target="http://www.lifeline4moms.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Nancy.Byatt@umassmemorial.org"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353008"/>
            <a:ext cx="8915400" cy="1530144"/>
          </a:xfrm>
        </p:spPr>
        <p:txBody>
          <a:bodyPr>
            <a:noAutofit/>
          </a:bodyPr>
          <a:lstStyle/>
          <a:p>
            <a:pPr algn="r"/>
            <a:br>
              <a:rPr lang="en-US" sz="3200" dirty="0">
                <a:solidFill>
                  <a:srgbClr val="000099"/>
                </a:solidFill>
                <a:latin typeface="+mn-lt"/>
              </a:rPr>
            </a:br>
            <a:endParaRPr lang="en-US" sz="3200" b="1" dirty="0">
              <a:solidFill>
                <a:srgbClr val="000099"/>
              </a:solidFill>
              <a:latin typeface="+mn-lt"/>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8" y="-4984"/>
            <a:ext cx="9144000" cy="2119483"/>
          </a:xfrm>
          <a:prstGeom prst="rect">
            <a:avLst/>
          </a:prstGeom>
        </p:spPr>
      </p:pic>
      <p:sp>
        <p:nvSpPr>
          <p:cNvPr id="8" name="Title 1"/>
          <p:cNvSpPr txBox="1">
            <a:spLocks/>
          </p:cNvSpPr>
          <p:nvPr/>
        </p:nvSpPr>
        <p:spPr bwMode="auto">
          <a:xfrm>
            <a:off x="498474" y="2268682"/>
            <a:ext cx="8249215" cy="1950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3200" b="1" u="none" strike="noStrike" kern="1200" cap="none" spc="0" normalizeH="0" baseline="0" noProof="0" dirty="0">
              <a:ln>
                <a:noFill/>
              </a:ln>
              <a:solidFill>
                <a:srgbClr val="0000E2"/>
              </a:solidFill>
              <a:effectLst/>
              <a:uLnTx/>
              <a:uFillTx/>
              <a:latin typeface="Calibri"/>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lang="en-US" sz="3200" dirty="0">
              <a:solidFill>
                <a:srgbClr val="0000E2"/>
              </a:solidFill>
              <a:latin typeface="Calibri" panose="020F0502020204030204" pitchFamily="34" charset="0"/>
              <a:ea typeface="MS Mincho" panose="020B0400000000000000" pitchFamily="49" charset="-128"/>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sz="3400" dirty="0">
                <a:solidFill>
                  <a:srgbClr val="0000E2"/>
                </a:solidFill>
                <a:latin typeface="Calibri" panose="020F0502020204030204" pitchFamily="34" charset="0"/>
                <a:ea typeface="MS Mincho" panose="020B0400000000000000" pitchFamily="49" charset="-128"/>
              </a:rPr>
              <a:t>How to Make </a:t>
            </a:r>
            <a:r>
              <a:rPr lang="en-US" sz="3400" dirty="0">
                <a:solidFill>
                  <a:srgbClr val="0000E2"/>
                </a:solidFill>
                <a:effectLst/>
                <a:latin typeface="Calibri" panose="020F0502020204030204" pitchFamily="34" charset="0"/>
                <a:ea typeface="MS Mincho" panose="020B0400000000000000" pitchFamily="49" charset="-128"/>
              </a:rPr>
              <a:t>Research Findings Impact </a:t>
            </a:r>
          </a:p>
          <a:p>
            <a:pPr marL="0" marR="0" lvl="0" indent="0" algn="r" defTabSz="914400" rtl="0" eaLnBrk="0" fontAlgn="base" latinLnBrk="0" hangingPunct="0">
              <a:lnSpc>
                <a:spcPct val="100000"/>
              </a:lnSpc>
              <a:spcBef>
                <a:spcPct val="0"/>
              </a:spcBef>
              <a:spcAft>
                <a:spcPct val="0"/>
              </a:spcAft>
              <a:buClrTx/>
              <a:buSzTx/>
              <a:buFontTx/>
              <a:buNone/>
              <a:tabLst/>
              <a:defRPr/>
            </a:pPr>
            <a:r>
              <a:rPr lang="en-US" sz="3400" dirty="0">
                <a:solidFill>
                  <a:srgbClr val="0000E2"/>
                </a:solidFill>
                <a:latin typeface="Calibri" panose="020F0502020204030204" pitchFamily="34" charset="0"/>
                <a:ea typeface="MS Mincho" panose="020B0400000000000000" pitchFamily="49" charset="-128"/>
              </a:rPr>
              <a:t>C</a:t>
            </a:r>
            <a:r>
              <a:rPr lang="en-US" sz="3400" dirty="0">
                <a:solidFill>
                  <a:srgbClr val="0000E2"/>
                </a:solidFill>
                <a:effectLst/>
                <a:latin typeface="Calibri" panose="020F0502020204030204" pitchFamily="34" charset="0"/>
                <a:ea typeface="MS Mincho" panose="020B0400000000000000" pitchFamily="49" charset="-128"/>
              </a:rPr>
              <a:t>linical </a:t>
            </a:r>
            <a:r>
              <a:rPr lang="en-US" sz="3400" dirty="0">
                <a:solidFill>
                  <a:srgbClr val="0000E2"/>
                </a:solidFill>
                <a:latin typeface="Calibri" panose="020F0502020204030204" pitchFamily="34" charset="0"/>
                <a:ea typeface="MS Mincho" panose="020B0400000000000000" pitchFamily="49" charset="-128"/>
              </a:rPr>
              <a:t>P</a:t>
            </a:r>
            <a:r>
              <a:rPr lang="en-US" sz="3400" dirty="0">
                <a:solidFill>
                  <a:srgbClr val="0000E2"/>
                </a:solidFill>
                <a:effectLst/>
                <a:latin typeface="Calibri" panose="020F0502020204030204" pitchFamily="34" charset="0"/>
                <a:ea typeface="MS Mincho" panose="020B0400000000000000" pitchFamily="49" charset="-128"/>
              </a:rPr>
              <a:t>ractice and Policy  </a:t>
            </a:r>
            <a:endParaRPr kumimoji="0" lang="en-US" sz="3400" b="1" u="none" strike="noStrike" kern="1200" cap="none" spc="0" normalizeH="0" baseline="0" noProof="0" dirty="0">
              <a:ln>
                <a:noFill/>
              </a:ln>
              <a:solidFill>
                <a:srgbClr val="0000E2"/>
              </a:solidFill>
              <a:effectLst/>
              <a:uLnTx/>
              <a:uFillTx/>
              <a:latin typeface="Calibri"/>
            </a:endParaRPr>
          </a:p>
        </p:txBody>
      </p:sp>
      <p:cxnSp>
        <p:nvCxnSpPr>
          <p:cNvPr id="11" name="Straight Connector 10"/>
          <p:cNvCxnSpPr>
            <a:cxnSpLocks/>
          </p:cNvCxnSpPr>
          <p:nvPr/>
        </p:nvCxnSpPr>
        <p:spPr bwMode="auto">
          <a:xfrm>
            <a:off x="539750" y="4383660"/>
            <a:ext cx="8064500" cy="0"/>
          </a:xfrm>
          <a:prstGeom prst="line">
            <a:avLst/>
          </a:prstGeom>
          <a:solidFill>
            <a:schemeClr val="accent1"/>
          </a:solidFill>
          <a:ln w="9525" cap="flat" cmpd="sng" algn="ctr">
            <a:solidFill>
              <a:srgbClr val="000099"/>
            </a:solidFill>
            <a:prstDash val="solid"/>
            <a:round/>
            <a:headEnd type="none" w="med" len="med"/>
            <a:tailEnd type="none" w="med" len="med"/>
          </a:ln>
          <a:effectLst/>
        </p:spPr>
      </p:cxnSp>
      <p:sp>
        <p:nvSpPr>
          <p:cNvPr id="13" name="Subtitle 2">
            <a:extLst>
              <a:ext uri="{FF2B5EF4-FFF2-40B4-BE49-F238E27FC236}">
                <a16:creationId xmlns:a16="http://schemas.microsoft.com/office/drawing/2014/main" id="{F56EE579-5002-4D2F-A68D-345DB6F01E3A}"/>
              </a:ext>
            </a:extLst>
          </p:cNvPr>
          <p:cNvSpPr>
            <a:spLocks noGrp="1"/>
          </p:cNvSpPr>
          <p:nvPr>
            <p:ph type="subTitle" idx="1"/>
          </p:nvPr>
        </p:nvSpPr>
        <p:spPr>
          <a:xfrm>
            <a:off x="539749" y="4394448"/>
            <a:ext cx="8166666" cy="1244352"/>
          </a:xfrm>
        </p:spPr>
        <p:txBody>
          <a:bodyPr>
            <a:noAutofit/>
          </a:bodyPr>
          <a:lstStyle/>
          <a:p>
            <a:pPr algn="r">
              <a:spcBef>
                <a:spcPts val="0"/>
              </a:spcBef>
              <a:spcAft>
                <a:spcPts val="0"/>
              </a:spcAft>
            </a:pPr>
            <a:r>
              <a:rPr lang="en-US" sz="2500" cap="none" spc="0" dirty="0">
                <a:solidFill>
                  <a:schemeClr val="tx2"/>
                </a:solidFill>
                <a:latin typeface="+mn-lt"/>
              </a:rPr>
              <a:t>Nancy Byatt, DO, MS, MBA, FACLP</a:t>
            </a:r>
          </a:p>
          <a:p>
            <a:pPr algn="r">
              <a:spcBef>
                <a:spcPts val="0"/>
              </a:spcBef>
              <a:spcAft>
                <a:spcPts val="0"/>
              </a:spcAft>
            </a:pPr>
            <a:r>
              <a:rPr lang="en-US" sz="1800" cap="none" spc="0" dirty="0">
                <a:solidFill>
                  <a:schemeClr val="tx2"/>
                </a:solidFill>
                <a:latin typeface="+mn-lt"/>
              </a:rPr>
              <a:t>Executive Director, Lifelin</a:t>
            </a:r>
            <a:r>
              <a:rPr lang="en-US" sz="1800" dirty="0">
                <a:solidFill>
                  <a:schemeClr val="tx2"/>
                </a:solidFill>
              </a:rPr>
              <a:t>e for Families Center and Lifeline for </a:t>
            </a:r>
            <a:r>
              <a:rPr lang="en-US" sz="1800" cap="none" spc="0" dirty="0">
                <a:solidFill>
                  <a:schemeClr val="tx2"/>
                </a:solidFill>
                <a:latin typeface="+mn-lt"/>
              </a:rPr>
              <a:t>Moms Program</a:t>
            </a:r>
          </a:p>
          <a:p>
            <a:pPr algn="r">
              <a:spcBef>
                <a:spcPts val="0"/>
              </a:spcBef>
              <a:spcAft>
                <a:spcPts val="0"/>
              </a:spcAft>
            </a:pPr>
            <a:r>
              <a:rPr lang="en-US" sz="1800" dirty="0">
                <a:solidFill>
                  <a:schemeClr val="tx2"/>
                </a:solidFill>
              </a:rPr>
              <a:t>Professor of Psychiatry, Ob/Gyn, PQHS at UMass Chan Medical School</a:t>
            </a:r>
          </a:p>
          <a:p>
            <a:pPr algn="r">
              <a:spcBef>
                <a:spcPts val="0"/>
              </a:spcBef>
              <a:spcAft>
                <a:spcPts val="0"/>
              </a:spcAft>
            </a:pPr>
            <a:r>
              <a:rPr lang="en-US" sz="1800" cap="none" spc="0" dirty="0">
                <a:solidFill>
                  <a:schemeClr val="tx2"/>
                </a:solidFill>
                <a:latin typeface="+mn-lt"/>
              </a:rPr>
              <a:t>Medical Director, MCPAP for Moms </a:t>
            </a:r>
          </a:p>
          <a:p>
            <a:pPr algn="r">
              <a:spcBef>
                <a:spcPts val="0"/>
              </a:spcBef>
              <a:spcAft>
                <a:spcPts val="0"/>
              </a:spcAft>
            </a:pPr>
            <a:endParaRPr lang="en-US" sz="1800" dirty="0">
              <a:solidFill>
                <a:schemeClr val="tx2"/>
              </a:solidFill>
            </a:endParaRPr>
          </a:p>
          <a:p>
            <a:pPr algn="r">
              <a:spcBef>
                <a:spcPts val="0"/>
              </a:spcBef>
              <a:spcAft>
                <a:spcPts val="0"/>
              </a:spcAft>
            </a:pPr>
            <a:endParaRPr lang="en-US" sz="1600" b="0" cap="none" spc="0" dirty="0">
              <a:solidFill>
                <a:schemeClr val="tx2"/>
              </a:solidFill>
              <a:latin typeface="+mn-lt"/>
            </a:endParaRPr>
          </a:p>
        </p:txBody>
      </p:sp>
      <p:pic>
        <p:nvPicPr>
          <p:cNvPr id="10" name="Picture 9">
            <a:extLst>
              <a:ext uri="{FF2B5EF4-FFF2-40B4-BE49-F238E27FC236}">
                <a16:creationId xmlns:a16="http://schemas.microsoft.com/office/drawing/2014/main" id="{28B541D5-9124-4D65-96F9-9182EBF22C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333" y="5795262"/>
            <a:ext cx="2209799" cy="972670"/>
          </a:xfrm>
          <a:prstGeom prst="rect">
            <a:avLst/>
          </a:prstGeom>
        </p:spPr>
      </p:pic>
      <p:sp>
        <p:nvSpPr>
          <p:cNvPr id="3" name="Slide Number Placeholder 2">
            <a:extLst>
              <a:ext uri="{FF2B5EF4-FFF2-40B4-BE49-F238E27FC236}">
                <a16:creationId xmlns:a16="http://schemas.microsoft.com/office/drawing/2014/main" id="{48FF45E0-5FC5-46CB-B64B-6718D854F0B3}"/>
              </a:ext>
            </a:extLst>
          </p:cNvPr>
          <p:cNvSpPr>
            <a:spLocks noGrp="1"/>
          </p:cNvSpPr>
          <p:nvPr>
            <p:ph type="sldNum" sz="quarter" idx="10"/>
          </p:nvPr>
        </p:nvSpPr>
        <p:spPr/>
        <p:txBody>
          <a:bodyPr/>
          <a:lstStyle/>
          <a:p>
            <a:pPr>
              <a:defRPr/>
            </a:pPr>
            <a:endParaRPr lang="en-US"/>
          </a:p>
          <a:p>
            <a:pPr>
              <a:defRPr/>
            </a:pPr>
            <a:fld id="{E29EAEB9-0041-644C-A236-D89054BF3DCC}" type="slidenum">
              <a:rPr lang="en-US" smtClean="0"/>
              <a:pPr>
                <a:defRPr/>
              </a:pPr>
              <a:t>1</a:t>
            </a:fld>
            <a:endParaRPr lang="en-US"/>
          </a:p>
        </p:txBody>
      </p:sp>
      <p:pic>
        <p:nvPicPr>
          <p:cNvPr id="14" name="Picture 13" descr="A picture containing text, device&#10;&#10;Description automatically generated">
            <a:extLst>
              <a:ext uri="{FF2B5EF4-FFF2-40B4-BE49-F238E27FC236}">
                <a16:creationId xmlns:a16="http://schemas.microsoft.com/office/drawing/2014/main" id="{A3FE9C16-C108-4153-B221-551759962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6" y="5269694"/>
            <a:ext cx="2943223" cy="1772293"/>
          </a:xfrm>
          <a:prstGeom prst="rect">
            <a:avLst/>
          </a:prstGeom>
        </p:spPr>
      </p:pic>
    </p:spTree>
    <p:extLst>
      <p:ext uri="{BB962C8B-B14F-4D97-AF65-F5344CB8AC3E}">
        <p14:creationId xmlns:p14="http://schemas.microsoft.com/office/powerpoint/2010/main" val="324099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5820267"/>
              </p:ext>
            </p:extLst>
          </p:nvPr>
        </p:nvGraphicFramePr>
        <p:xfrm>
          <a:off x="571500" y="1676400"/>
          <a:ext cx="8229600" cy="4468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txBox="1">
            <a:spLocks noChangeArrowheads="1"/>
          </p:cNvSpPr>
          <p:nvPr/>
        </p:nvSpPr>
        <p:spPr>
          <a:xfrm>
            <a:off x="0" y="-76200"/>
            <a:ext cx="9372600" cy="1295400"/>
          </a:xfrm>
          <a:prstGeom prst="rect">
            <a:avLst/>
          </a:prstGeom>
          <a:solidFill>
            <a:srgbClr val="FFFFFF"/>
          </a:solidFill>
        </p:spPr>
        <p:txBody>
          <a:bodyPr vert="horz" lIns="91440" tIns="45720" rIns="91440" bIns="45720" rtlCol="0" anchor="ctr">
            <a:normAutofit/>
          </a:bodyPr>
          <a:lstStyle/>
          <a:p>
            <a:pPr marL="119063" marR="0" lvl="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noProof="0" dirty="0">
                <a:ln>
                  <a:noFill/>
                </a:ln>
                <a:solidFill>
                  <a:schemeClr val="tx2"/>
                </a:solidFill>
                <a:effectLst/>
                <a:uLnTx/>
                <a:uFillTx/>
                <a:latin typeface="+mn-lt"/>
                <a:ea typeface="ＭＳ Ｐゴシック" pitchFamily="34" charset="-128"/>
                <a:cs typeface="Arial" panose="020B0604020202020204" pitchFamily="34" charset="0"/>
              </a:rPr>
              <a:t>Multi-level engagement and f</a:t>
            </a:r>
            <a:r>
              <a:rPr lang="en-US" sz="3200" dirty="0" err="1">
                <a:solidFill>
                  <a:schemeClr val="tx2"/>
                </a:solidFill>
                <a:latin typeface="+mn-lt"/>
                <a:ea typeface="ＭＳ Ｐゴシック" pitchFamily="34" charset="-128"/>
                <a:cs typeface="Arial" panose="020B0604020202020204" pitchFamily="34" charset="0"/>
              </a:rPr>
              <a:t>eedback</a:t>
            </a:r>
            <a:r>
              <a:rPr lang="en-US" sz="3200" dirty="0">
                <a:solidFill>
                  <a:schemeClr val="tx2"/>
                </a:solidFill>
                <a:latin typeface="+mn-lt"/>
                <a:ea typeface="ＭＳ Ｐゴシック" pitchFamily="34" charset="-128"/>
                <a:cs typeface="Arial" panose="020B0604020202020204" pitchFamily="34" charset="0"/>
              </a:rPr>
              <a:t> from </a:t>
            </a:r>
          </a:p>
          <a:p>
            <a:pPr marL="119063" marR="0" lvl="0" algn="l" defTabSz="457200" rtl="0" eaLnBrk="1" fontAlgn="auto" latinLnBrk="0" hangingPunct="1">
              <a:lnSpc>
                <a:spcPct val="100000"/>
              </a:lnSpc>
              <a:spcBef>
                <a:spcPct val="0"/>
              </a:spcBef>
              <a:spcAft>
                <a:spcPts val="0"/>
              </a:spcAft>
              <a:buClrTx/>
              <a:buSzTx/>
              <a:buFontTx/>
              <a:buNone/>
              <a:tabLst/>
              <a:defRPr/>
            </a:pPr>
            <a:r>
              <a:rPr lang="en-US" sz="3200" dirty="0">
                <a:solidFill>
                  <a:schemeClr val="tx2"/>
                </a:solidFill>
                <a:latin typeface="+mn-lt"/>
                <a:ea typeface="ＭＳ Ｐゴシック" pitchFamily="34" charset="-128"/>
                <a:cs typeface="Arial" panose="020B0604020202020204" pitchFamily="34" charset="0"/>
              </a:rPr>
              <a:t>end-users is critical </a:t>
            </a:r>
            <a:endParaRPr kumimoji="0" lang="en-US" sz="3200" b="1" i="0" u="none" strike="noStrike" kern="1200" cap="none" spc="0" normalizeH="0" baseline="0" noProof="0" dirty="0">
              <a:ln>
                <a:noFill/>
              </a:ln>
              <a:solidFill>
                <a:schemeClr val="tx2"/>
              </a:solidFill>
              <a:effectLst/>
              <a:uLnTx/>
              <a:uFillTx/>
              <a:latin typeface="+mn-lt"/>
              <a:ea typeface="ＭＳ Ｐゴシック" pitchFamily="34" charset="-128"/>
              <a:cs typeface="Arial" panose="020B0604020202020204" pitchFamily="34" charset="0"/>
            </a:endParaRPr>
          </a:p>
        </p:txBody>
      </p:sp>
      <p:sp>
        <p:nvSpPr>
          <p:cNvPr id="2" name="Slide Number Placeholder 1"/>
          <p:cNvSpPr>
            <a:spLocks noGrp="1"/>
          </p:cNvSpPr>
          <p:nvPr>
            <p:ph type="sldNum" sz="quarter" idx="10"/>
          </p:nvPr>
        </p:nvSpPr>
        <p:spPr/>
        <p:txBody>
          <a:bodyPr/>
          <a:lstStyle/>
          <a:p>
            <a:pPr>
              <a:defRPr/>
            </a:pPr>
            <a:endParaRPr lang="en-US"/>
          </a:p>
          <a:p>
            <a:pPr>
              <a:defRPr/>
            </a:pPr>
            <a:fld id="{55ED037E-4BB5-9040-B225-7D6B8851E19E}" type="slidenum">
              <a:rPr lang="en-US" smtClean="0"/>
              <a:pPr>
                <a:defRPr/>
              </a:pPr>
              <a:t>10</a:t>
            </a:fld>
            <a:endParaRPr lang="en-US"/>
          </a:p>
        </p:txBody>
      </p:sp>
    </p:spTree>
    <p:extLst>
      <p:ext uri="{BB962C8B-B14F-4D97-AF65-F5344CB8AC3E}">
        <p14:creationId xmlns:p14="http://schemas.microsoft.com/office/powerpoint/2010/main" val="242094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A4F649-F51C-425A-8755-24DF2C993125}"/>
              </a:ext>
            </a:extLst>
          </p:cNvPr>
          <p:cNvSpPr>
            <a:spLocks noGrp="1"/>
          </p:cNvSpPr>
          <p:nvPr>
            <p:ph type="sldNum" sz="quarter" idx="10"/>
          </p:nvPr>
        </p:nvSpPr>
        <p:spPr/>
        <p:txBody>
          <a:bodyPr/>
          <a:lstStyle/>
          <a:p>
            <a:pPr>
              <a:defRPr/>
            </a:pPr>
            <a:endParaRPr lang="en-US"/>
          </a:p>
          <a:p>
            <a:pPr>
              <a:defRPr/>
            </a:pPr>
            <a:fld id="{E29EAEB9-0041-644C-A236-D89054BF3DCC}" type="slidenum">
              <a:rPr lang="en-US" smtClean="0"/>
              <a:pPr>
                <a:defRPr/>
              </a:pPr>
              <a:t>11</a:t>
            </a:fld>
            <a:endParaRPr lang="en-US"/>
          </a:p>
        </p:txBody>
      </p:sp>
      <p:graphicFrame>
        <p:nvGraphicFramePr>
          <p:cNvPr id="5" name="Diagram 4">
            <a:extLst>
              <a:ext uri="{FF2B5EF4-FFF2-40B4-BE49-F238E27FC236}">
                <a16:creationId xmlns:a16="http://schemas.microsoft.com/office/drawing/2014/main" id="{AE59AD79-0514-4D44-AE7A-6AA802C876AC}"/>
              </a:ext>
            </a:extLst>
          </p:cNvPr>
          <p:cNvGraphicFramePr/>
          <p:nvPr/>
        </p:nvGraphicFramePr>
        <p:xfrm>
          <a:off x="381000" y="1295400"/>
          <a:ext cx="8077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0AE0E3A-DFED-40E2-A17F-DDD864909BB2}"/>
              </a:ext>
            </a:extLst>
          </p:cNvPr>
          <p:cNvSpPr txBox="1"/>
          <p:nvPr/>
        </p:nvSpPr>
        <p:spPr>
          <a:xfrm>
            <a:off x="152400" y="76200"/>
            <a:ext cx="8077200" cy="1077218"/>
          </a:xfrm>
          <a:prstGeom prst="rect">
            <a:avLst/>
          </a:prstGeom>
          <a:noFill/>
        </p:spPr>
        <p:txBody>
          <a:bodyPr wrap="square" rtlCol="0">
            <a:spAutoFit/>
          </a:bodyPr>
          <a:lstStyle/>
          <a:p>
            <a:r>
              <a:rPr lang="en-US" sz="3200" dirty="0">
                <a:solidFill>
                  <a:schemeClr val="tx1"/>
                </a:solidFill>
              </a:rPr>
              <a:t>The relationship between science and policy is complex  </a:t>
            </a:r>
          </a:p>
        </p:txBody>
      </p:sp>
    </p:spTree>
    <p:extLst>
      <p:ext uri="{BB962C8B-B14F-4D97-AF65-F5344CB8AC3E}">
        <p14:creationId xmlns:p14="http://schemas.microsoft.com/office/powerpoint/2010/main" val="75604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p:cNvSpPr>
            <a:spLocks noChangeArrowheads="1"/>
          </p:cNvSpPr>
          <p:nvPr/>
        </p:nvSpPr>
        <p:spPr bwMode="auto">
          <a:xfrm>
            <a:off x="2194089" y="1661943"/>
            <a:ext cx="4162700" cy="3781814"/>
          </a:xfrm>
          <a:prstGeom prst="ellipse">
            <a:avLst/>
          </a:prstGeom>
          <a:solidFill>
            <a:schemeClr val="bg2"/>
          </a:solidFill>
          <a:ln w="9525">
            <a:solidFill>
              <a:srgbClr val="7030A0">
                <a:alpha val="75000"/>
              </a:srgbClr>
            </a:solidFill>
            <a:round/>
            <a:headEnd/>
            <a:tailEnd/>
          </a:ln>
          <a:effectLst/>
        </p:spPr>
        <p:txBody>
          <a:bodyPr wrap="none" anchor="ctr"/>
          <a:lstStyle/>
          <a:p>
            <a:pPr algn="ctr"/>
            <a:endParaRPr lang="en-US" dirty="0">
              <a:solidFill>
                <a:srgbClr val="7030A0"/>
              </a:solidFill>
            </a:endParaRPr>
          </a:p>
        </p:txBody>
      </p:sp>
      <p:sp>
        <p:nvSpPr>
          <p:cNvPr id="132099" name="Text Box 3"/>
          <p:cNvSpPr txBox="1">
            <a:spLocks noChangeArrowheads="1"/>
          </p:cNvSpPr>
          <p:nvPr/>
        </p:nvSpPr>
        <p:spPr bwMode="auto">
          <a:xfrm>
            <a:off x="2590800" y="793970"/>
            <a:ext cx="4022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Exploration/Hypothesis Generation</a:t>
            </a:r>
            <a:r>
              <a:rPr lang="en-US" dirty="0">
                <a:solidFill>
                  <a:srgbClr val="0000E2"/>
                </a:solidFill>
              </a:rPr>
              <a:t> </a:t>
            </a:r>
          </a:p>
        </p:txBody>
      </p:sp>
      <p:sp>
        <p:nvSpPr>
          <p:cNvPr id="132100" name="Text Box 4"/>
          <p:cNvSpPr txBox="1">
            <a:spLocks noChangeArrowheads="1"/>
          </p:cNvSpPr>
          <p:nvPr/>
        </p:nvSpPr>
        <p:spPr bwMode="auto">
          <a:xfrm>
            <a:off x="3717925" y="5675313"/>
            <a:ext cx="18889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E2"/>
                </a:solidFill>
              </a:rPr>
              <a:t>Study Execution</a:t>
            </a:r>
          </a:p>
          <a:p>
            <a:r>
              <a:rPr lang="en-US" b="1" dirty="0">
                <a:solidFill>
                  <a:srgbClr val="0000E2"/>
                </a:solidFill>
              </a:rPr>
              <a:t>(Fidelity) </a:t>
            </a:r>
            <a:r>
              <a:rPr lang="en-US" dirty="0">
                <a:solidFill>
                  <a:srgbClr val="0000E2"/>
                </a:solidFill>
              </a:rPr>
              <a:t> </a:t>
            </a:r>
          </a:p>
        </p:txBody>
      </p:sp>
      <p:sp>
        <p:nvSpPr>
          <p:cNvPr id="132101" name="Text Box 5"/>
          <p:cNvSpPr txBox="1">
            <a:spLocks noChangeArrowheads="1"/>
          </p:cNvSpPr>
          <p:nvPr/>
        </p:nvSpPr>
        <p:spPr bwMode="auto">
          <a:xfrm>
            <a:off x="6934200" y="1560513"/>
            <a:ext cx="2057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Hypothesis</a:t>
            </a:r>
          </a:p>
          <a:p>
            <a:r>
              <a:rPr lang="en-US" b="1" dirty="0">
                <a:solidFill>
                  <a:srgbClr val="0000E2"/>
                </a:solidFill>
              </a:rPr>
              <a:t>Formulation</a:t>
            </a:r>
          </a:p>
          <a:p>
            <a:r>
              <a:rPr lang="en-US" sz="1200" b="1" dirty="0">
                <a:solidFill>
                  <a:srgbClr val="0000E2"/>
                </a:solidFill>
              </a:rPr>
              <a:t>(Clinical Equipoise)</a:t>
            </a:r>
          </a:p>
        </p:txBody>
      </p:sp>
      <p:sp>
        <p:nvSpPr>
          <p:cNvPr id="132102" name="Text Box 6"/>
          <p:cNvSpPr txBox="1">
            <a:spLocks noChangeArrowheads="1"/>
          </p:cNvSpPr>
          <p:nvPr/>
        </p:nvSpPr>
        <p:spPr bwMode="auto">
          <a:xfrm>
            <a:off x="6949911" y="3160713"/>
            <a:ext cx="20391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C00000"/>
                </a:solidFill>
              </a:rPr>
              <a:t>Study Design</a:t>
            </a:r>
          </a:p>
        </p:txBody>
      </p:sp>
      <p:sp>
        <p:nvSpPr>
          <p:cNvPr id="132103" name="Text Box 7"/>
          <p:cNvSpPr txBox="1">
            <a:spLocks noChangeArrowheads="1"/>
          </p:cNvSpPr>
          <p:nvPr/>
        </p:nvSpPr>
        <p:spPr bwMode="auto">
          <a:xfrm>
            <a:off x="6613525" y="4760913"/>
            <a:ext cx="1638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E2"/>
                </a:solidFill>
              </a:rPr>
              <a:t>Pilot Study</a:t>
            </a:r>
            <a:r>
              <a:rPr lang="en-US" sz="2400" dirty="0">
                <a:solidFill>
                  <a:srgbClr val="0000E2"/>
                </a:solidFill>
              </a:rPr>
              <a:t> </a:t>
            </a:r>
          </a:p>
        </p:txBody>
      </p:sp>
      <p:sp>
        <p:nvSpPr>
          <p:cNvPr id="132104" name="Text Box 8"/>
          <p:cNvSpPr txBox="1">
            <a:spLocks noChangeArrowheads="1"/>
          </p:cNvSpPr>
          <p:nvPr/>
        </p:nvSpPr>
        <p:spPr bwMode="auto">
          <a:xfrm>
            <a:off x="152400" y="4075113"/>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Study Conclusions</a:t>
            </a:r>
          </a:p>
          <a:p>
            <a:r>
              <a:rPr lang="en-US" b="1" dirty="0">
                <a:solidFill>
                  <a:srgbClr val="0000E2"/>
                </a:solidFill>
              </a:rPr>
              <a:t>Publications </a:t>
            </a:r>
          </a:p>
          <a:p>
            <a:r>
              <a:rPr lang="en-US" b="1" dirty="0">
                <a:solidFill>
                  <a:srgbClr val="0000E2"/>
                </a:solidFill>
              </a:rPr>
              <a:t>Data Sharing</a:t>
            </a:r>
            <a:r>
              <a:rPr lang="en-US" b="1" dirty="0"/>
              <a:t> </a:t>
            </a:r>
          </a:p>
        </p:txBody>
      </p:sp>
      <p:sp>
        <p:nvSpPr>
          <p:cNvPr id="132105" name="Text Box 9"/>
          <p:cNvSpPr txBox="1">
            <a:spLocks noChangeArrowheads="1"/>
          </p:cNvSpPr>
          <p:nvPr/>
        </p:nvSpPr>
        <p:spPr bwMode="auto">
          <a:xfrm>
            <a:off x="152400" y="1636713"/>
            <a:ext cx="20964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Independent </a:t>
            </a:r>
          </a:p>
          <a:p>
            <a:r>
              <a:rPr lang="en-US" b="1" dirty="0">
                <a:solidFill>
                  <a:srgbClr val="0000E2"/>
                </a:solidFill>
              </a:rPr>
              <a:t>Replication &amp;</a:t>
            </a:r>
          </a:p>
          <a:p>
            <a:r>
              <a:rPr lang="en-US" b="1" dirty="0">
                <a:solidFill>
                  <a:srgbClr val="0000E2"/>
                </a:solidFill>
              </a:rPr>
              <a:t>Validation </a:t>
            </a:r>
          </a:p>
          <a:p>
            <a:r>
              <a:rPr lang="en-US" b="1" dirty="0">
                <a:solidFill>
                  <a:srgbClr val="0000E2"/>
                </a:solidFill>
              </a:rPr>
              <a:t>Data Sharing</a:t>
            </a:r>
          </a:p>
          <a:p>
            <a:r>
              <a:rPr lang="en-US" b="1" dirty="0">
                <a:solidFill>
                  <a:srgbClr val="0000E2"/>
                </a:solidFill>
              </a:rPr>
              <a:t>Meta Analysis </a:t>
            </a:r>
          </a:p>
        </p:txBody>
      </p:sp>
      <p:sp>
        <p:nvSpPr>
          <p:cNvPr id="132106" name="Line 10"/>
          <p:cNvSpPr>
            <a:spLocks noChangeShapeType="1"/>
          </p:cNvSpPr>
          <p:nvPr/>
        </p:nvSpPr>
        <p:spPr bwMode="auto">
          <a:xfrm>
            <a:off x="6802660" y="1066800"/>
            <a:ext cx="360140" cy="4828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7" name="Line 11"/>
          <p:cNvSpPr>
            <a:spLocks noChangeShapeType="1"/>
          </p:cNvSpPr>
          <p:nvPr/>
        </p:nvSpPr>
        <p:spPr bwMode="auto">
          <a:xfrm>
            <a:off x="7534610" y="2399079"/>
            <a:ext cx="85390" cy="7969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8" name="Line 12"/>
          <p:cNvSpPr>
            <a:spLocks noChangeShapeType="1"/>
          </p:cNvSpPr>
          <p:nvPr/>
        </p:nvSpPr>
        <p:spPr bwMode="auto">
          <a:xfrm flipH="1">
            <a:off x="7162800" y="3555890"/>
            <a:ext cx="381000" cy="1219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9" name="Line 13"/>
          <p:cNvSpPr>
            <a:spLocks noChangeShapeType="1"/>
          </p:cNvSpPr>
          <p:nvPr/>
        </p:nvSpPr>
        <p:spPr bwMode="auto">
          <a:xfrm flipH="1">
            <a:off x="5580597" y="5167132"/>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p:cNvSpPr>
            <a:spLocks noChangeShapeType="1"/>
          </p:cNvSpPr>
          <p:nvPr/>
        </p:nvSpPr>
        <p:spPr bwMode="auto">
          <a:xfrm flipH="1" flipV="1">
            <a:off x="1772774" y="4728118"/>
            <a:ext cx="1676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Line 15"/>
          <p:cNvSpPr>
            <a:spLocks noChangeShapeType="1"/>
          </p:cNvSpPr>
          <p:nvPr/>
        </p:nvSpPr>
        <p:spPr bwMode="auto">
          <a:xfrm flipV="1">
            <a:off x="828509" y="3370971"/>
            <a:ext cx="85891" cy="555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4" name="Line 18"/>
          <p:cNvSpPr>
            <a:spLocks noChangeShapeType="1"/>
          </p:cNvSpPr>
          <p:nvPr/>
        </p:nvSpPr>
        <p:spPr bwMode="auto">
          <a:xfrm flipV="1">
            <a:off x="1752600" y="10668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p:cNvSpPr txBox="1"/>
          <p:nvPr/>
        </p:nvSpPr>
        <p:spPr>
          <a:xfrm>
            <a:off x="33839" y="6581001"/>
            <a:ext cx="6858000" cy="276999"/>
          </a:xfrm>
          <a:prstGeom prst="rect">
            <a:avLst/>
          </a:prstGeom>
          <a:noFill/>
        </p:spPr>
        <p:txBody>
          <a:bodyPr wrap="square" rtlCol="0">
            <a:spAutoFit/>
          </a:bodyPr>
          <a:lstStyle/>
          <a:p>
            <a:pPr>
              <a:buNone/>
            </a:pPr>
            <a:r>
              <a:rPr lang="en-US" sz="1200" b="0" dirty="0">
                <a:solidFill>
                  <a:schemeClr val="tx1"/>
                </a:solidFill>
              </a:rPr>
              <a:t>Slide adapted from Helena Chmura Kraemer, Ph.D., Stanford University (Emerita)</a:t>
            </a:r>
          </a:p>
        </p:txBody>
      </p:sp>
    </p:spTree>
    <p:extLst>
      <p:ext uri="{BB962C8B-B14F-4D97-AF65-F5344CB8AC3E}">
        <p14:creationId xmlns:p14="http://schemas.microsoft.com/office/powerpoint/2010/main" val="329466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PRISM logo final 8 15.TIF"/>
          <p:cNvPicPr>
            <a:picLocks noChangeAspect="1" noChangeArrowheads="1"/>
          </p:cNvPicPr>
          <p:nvPr/>
        </p:nvPicPr>
        <p:blipFill>
          <a:blip r:embed="rId3" cstate="print"/>
          <a:srcRect/>
          <a:stretch>
            <a:fillRect/>
          </a:stretch>
        </p:blipFill>
        <p:spPr bwMode="auto">
          <a:xfrm>
            <a:off x="5486400" y="2305458"/>
            <a:ext cx="2625113" cy="213290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609238DD-0AB1-43BB-BD21-F2073E4A4A98}"/>
              </a:ext>
            </a:extLst>
          </p:cNvPr>
          <p:cNvSpPr/>
          <p:nvPr/>
        </p:nvSpPr>
        <p:spPr>
          <a:xfrm>
            <a:off x="110840" y="1"/>
            <a:ext cx="9144000" cy="1123000"/>
          </a:xfrm>
          <a:prstGeom prst="rect">
            <a:avLst/>
          </a:prstGeom>
        </p:spPr>
        <p:txBody>
          <a:bodyPr wrap="square">
            <a:spAutoFit/>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We revised our hypothesis to PRISM and MCPAP for Moms would differentially improve perinatal depression</a:t>
            </a:r>
          </a:p>
        </p:txBody>
      </p:sp>
      <p:sp>
        <p:nvSpPr>
          <p:cNvPr id="7" name="Rectangle 6">
            <a:extLst>
              <a:ext uri="{FF2B5EF4-FFF2-40B4-BE49-F238E27FC236}">
                <a16:creationId xmlns:a16="http://schemas.microsoft.com/office/drawing/2014/main" id="{B0B06CE3-901C-4E0A-8202-00E241AEC28C}"/>
              </a:ext>
            </a:extLst>
          </p:cNvPr>
          <p:cNvSpPr>
            <a:spLocks noChangeArrowheads="1"/>
          </p:cNvSpPr>
          <p:nvPr/>
        </p:nvSpPr>
        <p:spPr bwMode="auto">
          <a:xfrm>
            <a:off x="0" y="6616700"/>
            <a:ext cx="8458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Byatt et al. (2017). </a:t>
            </a:r>
            <a:r>
              <a:rPr kumimoji="0" lang="en-US" altLang="en-US" sz="1000" b="1" i="1" u="none" strike="noStrike" kern="1200" cap="none" spc="0" normalizeH="0" baseline="0" noProof="0" dirty="0">
                <a:ln>
                  <a:noFill/>
                </a:ln>
                <a:solidFill>
                  <a:srgbClr val="000000"/>
                </a:solidFill>
                <a:effectLst/>
                <a:uLnTx/>
                <a:uFillTx/>
                <a:latin typeface="Calibri" pitchFamily="34" charset="0"/>
                <a:ea typeface="+mn-ea"/>
                <a:cs typeface="Arial" pitchFamily="34" charset="0"/>
              </a:rPr>
              <a:t>Journal of Psychosomatics Obstetrics and Gynecology</a:t>
            </a:r>
            <a:r>
              <a:rPr kumimoji="0" lang="en-US" altLang="en-US" sz="1000" b="1" u="none" strike="noStrike" kern="1200" cap="none" spc="0" normalizeH="0" baseline="0" noProof="0" dirty="0">
                <a:ln>
                  <a:noFill/>
                </a:ln>
                <a:solidFill>
                  <a:srgbClr val="000000"/>
                </a:solidFill>
                <a:effectLst/>
                <a:uLnTx/>
                <a:uFillTx/>
                <a:latin typeface="Calibri" pitchFamily="34" charset="0"/>
                <a:ea typeface="+mn-ea"/>
                <a:cs typeface="Arial" pitchFamily="34" charset="0"/>
              </a:rPr>
              <a:t>; Moore Simas et al. (2019). </a:t>
            </a:r>
            <a:r>
              <a:rPr kumimoji="0" lang="en-US" altLang="en-US" sz="1000" b="1" i="1" u="none" strike="noStrike" kern="1200" cap="none" spc="0" normalizeH="0" baseline="0" noProof="0" dirty="0">
                <a:ln>
                  <a:noFill/>
                </a:ln>
                <a:solidFill>
                  <a:srgbClr val="000000"/>
                </a:solidFill>
                <a:effectLst/>
                <a:uLnTx/>
                <a:uFillTx/>
                <a:latin typeface="Calibri" pitchFamily="34" charset="0"/>
                <a:ea typeface="+mn-ea"/>
                <a:cs typeface="Arial" pitchFamily="34" charset="0"/>
              </a:rPr>
              <a:t>BMC </a:t>
            </a:r>
            <a:r>
              <a:rPr kumimoji="0" lang="en-US" altLang="en-US" sz="1000" b="1" i="1" u="none" strike="noStrike" kern="1200" cap="none" spc="0" normalizeH="0" baseline="0" noProof="0" dirty="0" err="1">
                <a:ln>
                  <a:noFill/>
                </a:ln>
                <a:solidFill>
                  <a:srgbClr val="000000"/>
                </a:solidFill>
                <a:effectLst/>
                <a:uLnTx/>
                <a:uFillTx/>
                <a:latin typeface="Calibri" pitchFamily="34" charset="0"/>
                <a:ea typeface="+mn-ea"/>
                <a:cs typeface="Arial" pitchFamily="34" charset="0"/>
              </a:rPr>
              <a:t>Preg</a:t>
            </a:r>
            <a:r>
              <a:rPr kumimoji="0" lang="en-US" altLang="en-US" sz="1000" b="1" i="1" u="none" strike="noStrike" kern="1200" cap="none" spc="0" normalizeH="0" baseline="0" noProof="0" dirty="0">
                <a:ln>
                  <a:noFill/>
                </a:ln>
                <a:solidFill>
                  <a:srgbClr val="000000"/>
                </a:solidFill>
                <a:effectLst/>
                <a:uLnTx/>
                <a:uFillTx/>
                <a:latin typeface="Calibri" pitchFamily="34" charset="0"/>
                <a:ea typeface="+mn-ea"/>
                <a:cs typeface="Arial" pitchFamily="34" charset="0"/>
              </a:rPr>
              <a:t> &amp; Childbirth</a:t>
            </a:r>
            <a:r>
              <a:rPr kumimoji="0" lang="en-US" altLang="en-US" sz="1000" b="1" u="none" strike="noStrike" kern="1200" cap="none" spc="0" normalizeH="0" baseline="0" noProof="0" dirty="0">
                <a:ln>
                  <a:noFill/>
                </a:ln>
                <a:solidFill>
                  <a:srgbClr val="000000"/>
                </a:solidFill>
                <a:effectLst/>
                <a:uLnTx/>
                <a:uFillTx/>
                <a:latin typeface="Calibri" pitchFamily="34" charset="0"/>
                <a:ea typeface="+mn-ea"/>
                <a:cs typeface="Arial" pitchFamily="34" charset="0"/>
              </a:rPr>
              <a:t>.</a:t>
            </a:r>
          </a:p>
        </p:txBody>
      </p:sp>
      <p:sp>
        <p:nvSpPr>
          <p:cNvPr id="3" name="TextBox 2">
            <a:extLst>
              <a:ext uri="{FF2B5EF4-FFF2-40B4-BE49-F238E27FC236}">
                <a16:creationId xmlns:a16="http://schemas.microsoft.com/office/drawing/2014/main" id="{752562FC-A7E8-49D5-B2AE-A9E11CD45920}"/>
              </a:ext>
            </a:extLst>
          </p:cNvPr>
          <p:cNvSpPr txBox="1"/>
          <p:nvPr/>
        </p:nvSpPr>
        <p:spPr>
          <a:xfrm>
            <a:off x="4419600" y="2971800"/>
            <a:ext cx="6501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99"/>
                </a:solidFill>
                <a:effectLst/>
                <a:uLnTx/>
                <a:uFillTx/>
                <a:latin typeface="Calibri" pitchFamily="-110" charset="0"/>
                <a:ea typeface="+mn-ea"/>
                <a:cs typeface="+mn-cs"/>
              </a:rPr>
              <a:t>Vs.</a:t>
            </a:r>
          </a:p>
        </p:txBody>
      </p:sp>
      <p:pic>
        <p:nvPicPr>
          <p:cNvPr id="10" name="Picture 9">
            <a:extLst>
              <a:ext uri="{FF2B5EF4-FFF2-40B4-BE49-F238E27FC236}">
                <a16:creationId xmlns:a16="http://schemas.microsoft.com/office/drawing/2014/main" id="{E0CF3EA8-6E78-4D65-9F37-8A5F5536F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534284"/>
            <a:ext cx="3797835" cy="1573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1699031"/>
      </p:ext>
    </p:extLst>
  </p:cSld>
  <p:clrMapOvr>
    <a:masterClrMapping/>
  </p:clrMapOvr>
  <p:transition spd="slow" advTm="65416">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p:cNvSpPr>
            <a:spLocks noChangeArrowheads="1"/>
          </p:cNvSpPr>
          <p:nvPr/>
        </p:nvSpPr>
        <p:spPr bwMode="auto">
          <a:xfrm>
            <a:off x="2194089" y="1661943"/>
            <a:ext cx="4162700" cy="3781814"/>
          </a:xfrm>
          <a:prstGeom prst="ellipse">
            <a:avLst/>
          </a:prstGeom>
          <a:solidFill>
            <a:schemeClr val="bg2"/>
          </a:solidFill>
          <a:ln w="9525">
            <a:solidFill>
              <a:srgbClr val="7030A0">
                <a:alpha val="75000"/>
              </a:srgbClr>
            </a:solidFill>
            <a:round/>
            <a:headEnd/>
            <a:tailEnd/>
          </a:ln>
          <a:effectLst/>
        </p:spPr>
        <p:txBody>
          <a:bodyPr wrap="none" anchor="ctr"/>
          <a:lstStyle/>
          <a:p>
            <a:pPr algn="ctr"/>
            <a:endParaRPr lang="en-US" dirty="0">
              <a:solidFill>
                <a:srgbClr val="7030A0"/>
              </a:solidFill>
            </a:endParaRPr>
          </a:p>
        </p:txBody>
      </p:sp>
      <p:sp>
        <p:nvSpPr>
          <p:cNvPr id="132099" name="Text Box 3"/>
          <p:cNvSpPr txBox="1">
            <a:spLocks noChangeArrowheads="1"/>
          </p:cNvSpPr>
          <p:nvPr/>
        </p:nvSpPr>
        <p:spPr bwMode="auto">
          <a:xfrm>
            <a:off x="2590800" y="793970"/>
            <a:ext cx="4022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Exploration/Hypothesis Generation</a:t>
            </a:r>
            <a:r>
              <a:rPr lang="en-US" dirty="0">
                <a:solidFill>
                  <a:srgbClr val="0000E2"/>
                </a:solidFill>
              </a:rPr>
              <a:t> </a:t>
            </a:r>
          </a:p>
        </p:txBody>
      </p:sp>
      <p:sp>
        <p:nvSpPr>
          <p:cNvPr id="132100" name="Text Box 4"/>
          <p:cNvSpPr txBox="1">
            <a:spLocks noChangeArrowheads="1"/>
          </p:cNvSpPr>
          <p:nvPr/>
        </p:nvSpPr>
        <p:spPr bwMode="auto">
          <a:xfrm>
            <a:off x="3717925" y="5675313"/>
            <a:ext cx="18889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E2"/>
                </a:solidFill>
              </a:rPr>
              <a:t>Study Execution</a:t>
            </a:r>
          </a:p>
          <a:p>
            <a:r>
              <a:rPr lang="en-US" b="1" dirty="0">
                <a:solidFill>
                  <a:srgbClr val="0000E2"/>
                </a:solidFill>
              </a:rPr>
              <a:t>(Fidelity) </a:t>
            </a:r>
            <a:r>
              <a:rPr lang="en-US" dirty="0">
                <a:solidFill>
                  <a:srgbClr val="0000E2"/>
                </a:solidFill>
              </a:rPr>
              <a:t> </a:t>
            </a:r>
          </a:p>
        </p:txBody>
      </p:sp>
      <p:sp>
        <p:nvSpPr>
          <p:cNvPr id="132101" name="Text Box 5"/>
          <p:cNvSpPr txBox="1">
            <a:spLocks noChangeArrowheads="1"/>
          </p:cNvSpPr>
          <p:nvPr/>
        </p:nvSpPr>
        <p:spPr bwMode="auto">
          <a:xfrm>
            <a:off x="6934200" y="1560513"/>
            <a:ext cx="2057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Hypothesis</a:t>
            </a:r>
          </a:p>
          <a:p>
            <a:r>
              <a:rPr lang="en-US" b="1" dirty="0">
                <a:solidFill>
                  <a:srgbClr val="0000E2"/>
                </a:solidFill>
              </a:rPr>
              <a:t>Formulation</a:t>
            </a:r>
          </a:p>
          <a:p>
            <a:r>
              <a:rPr lang="en-US" sz="1200" b="1" dirty="0">
                <a:solidFill>
                  <a:srgbClr val="0000E2"/>
                </a:solidFill>
              </a:rPr>
              <a:t>(Clinical Equipoise)</a:t>
            </a:r>
          </a:p>
        </p:txBody>
      </p:sp>
      <p:sp>
        <p:nvSpPr>
          <p:cNvPr id="132102" name="Text Box 6"/>
          <p:cNvSpPr txBox="1">
            <a:spLocks noChangeArrowheads="1"/>
          </p:cNvSpPr>
          <p:nvPr/>
        </p:nvSpPr>
        <p:spPr bwMode="auto">
          <a:xfrm>
            <a:off x="6949911" y="3160713"/>
            <a:ext cx="20391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0000E2"/>
                </a:solidFill>
              </a:rPr>
              <a:t>Study Design</a:t>
            </a:r>
          </a:p>
        </p:txBody>
      </p:sp>
      <p:sp>
        <p:nvSpPr>
          <p:cNvPr id="132103" name="Text Box 7"/>
          <p:cNvSpPr txBox="1">
            <a:spLocks noChangeArrowheads="1"/>
          </p:cNvSpPr>
          <p:nvPr/>
        </p:nvSpPr>
        <p:spPr bwMode="auto">
          <a:xfrm>
            <a:off x="6613525" y="4760913"/>
            <a:ext cx="1638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0000"/>
                </a:solidFill>
              </a:rPr>
              <a:t>Pilot Study</a:t>
            </a:r>
            <a:r>
              <a:rPr lang="en-US" sz="2400" dirty="0">
                <a:solidFill>
                  <a:srgbClr val="FF0000"/>
                </a:solidFill>
              </a:rPr>
              <a:t> </a:t>
            </a:r>
          </a:p>
        </p:txBody>
      </p:sp>
      <p:sp>
        <p:nvSpPr>
          <p:cNvPr id="132104" name="Text Box 8"/>
          <p:cNvSpPr txBox="1">
            <a:spLocks noChangeArrowheads="1"/>
          </p:cNvSpPr>
          <p:nvPr/>
        </p:nvSpPr>
        <p:spPr bwMode="auto">
          <a:xfrm>
            <a:off x="152400" y="4075113"/>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Study Conclusions</a:t>
            </a:r>
          </a:p>
          <a:p>
            <a:r>
              <a:rPr lang="en-US" b="1" dirty="0">
                <a:solidFill>
                  <a:srgbClr val="0000E2"/>
                </a:solidFill>
              </a:rPr>
              <a:t>Publications </a:t>
            </a:r>
          </a:p>
          <a:p>
            <a:r>
              <a:rPr lang="en-US" b="1" dirty="0">
                <a:solidFill>
                  <a:srgbClr val="0000E2"/>
                </a:solidFill>
              </a:rPr>
              <a:t>Data Sharing</a:t>
            </a:r>
            <a:r>
              <a:rPr lang="en-US" b="1" dirty="0"/>
              <a:t> </a:t>
            </a:r>
          </a:p>
        </p:txBody>
      </p:sp>
      <p:sp>
        <p:nvSpPr>
          <p:cNvPr id="132105" name="Text Box 9"/>
          <p:cNvSpPr txBox="1">
            <a:spLocks noChangeArrowheads="1"/>
          </p:cNvSpPr>
          <p:nvPr/>
        </p:nvSpPr>
        <p:spPr bwMode="auto">
          <a:xfrm>
            <a:off x="152400" y="1636713"/>
            <a:ext cx="20964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Independent </a:t>
            </a:r>
          </a:p>
          <a:p>
            <a:r>
              <a:rPr lang="en-US" b="1" dirty="0">
                <a:solidFill>
                  <a:srgbClr val="0000E2"/>
                </a:solidFill>
              </a:rPr>
              <a:t>Replication &amp;</a:t>
            </a:r>
          </a:p>
          <a:p>
            <a:r>
              <a:rPr lang="en-US" b="1" dirty="0">
                <a:solidFill>
                  <a:srgbClr val="0000E2"/>
                </a:solidFill>
              </a:rPr>
              <a:t>Validation </a:t>
            </a:r>
          </a:p>
          <a:p>
            <a:r>
              <a:rPr lang="en-US" b="1" dirty="0">
                <a:solidFill>
                  <a:srgbClr val="0000E2"/>
                </a:solidFill>
              </a:rPr>
              <a:t>Data Sharing</a:t>
            </a:r>
          </a:p>
          <a:p>
            <a:r>
              <a:rPr lang="en-US" b="1" dirty="0">
                <a:solidFill>
                  <a:srgbClr val="0000E2"/>
                </a:solidFill>
              </a:rPr>
              <a:t>Meta Analysis </a:t>
            </a:r>
          </a:p>
        </p:txBody>
      </p:sp>
      <p:sp>
        <p:nvSpPr>
          <p:cNvPr id="132106" name="Line 10"/>
          <p:cNvSpPr>
            <a:spLocks noChangeShapeType="1"/>
          </p:cNvSpPr>
          <p:nvPr/>
        </p:nvSpPr>
        <p:spPr bwMode="auto">
          <a:xfrm>
            <a:off x="6802660" y="1066800"/>
            <a:ext cx="360140" cy="4828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7" name="Line 11"/>
          <p:cNvSpPr>
            <a:spLocks noChangeShapeType="1"/>
          </p:cNvSpPr>
          <p:nvPr/>
        </p:nvSpPr>
        <p:spPr bwMode="auto">
          <a:xfrm>
            <a:off x="7534610" y="2399079"/>
            <a:ext cx="85390" cy="7969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8" name="Line 12"/>
          <p:cNvSpPr>
            <a:spLocks noChangeShapeType="1"/>
          </p:cNvSpPr>
          <p:nvPr/>
        </p:nvSpPr>
        <p:spPr bwMode="auto">
          <a:xfrm flipH="1">
            <a:off x="7162800" y="3555890"/>
            <a:ext cx="381000" cy="1219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9" name="Line 13"/>
          <p:cNvSpPr>
            <a:spLocks noChangeShapeType="1"/>
          </p:cNvSpPr>
          <p:nvPr/>
        </p:nvSpPr>
        <p:spPr bwMode="auto">
          <a:xfrm flipH="1">
            <a:off x="5580597" y="5167132"/>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p:cNvSpPr>
            <a:spLocks noChangeShapeType="1"/>
          </p:cNvSpPr>
          <p:nvPr/>
        </p:nvSpPr>
        <p:spPr bwMode="auto">
          <a:xfrm flipH="1" flipV="1">
            <a:off x="1772774" y="4728118"/>
            <a:ext cx="1676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Line 15"/>
          <p:cNvSpPr>
            <a:spLocks noChangeShapeType="1"/>
          </p:cNvSpPr>
          <p:nvPr/>
        </p:nvSpPr>
        <p:spPr bwMode="auto">
          <a:xfrm flipV="1">
            <a:off x="828509" y="3370971"/>
            <a:ext cx="85891" cy="555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4" name="Line 18"/>
          <p:cNvSpPr>
            <a:spLocks noChangeShapeType="1"/>
          </p:cNvSpPr>
          <p:nvPr/>
        </p:nvSpPr>
        <p:spPr bwMode="auto">
          <a:xfrm flipV="1">
            <a:off x="1752600" y="10668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p:cNvSpPr txBox="1"/>
          <p:nvPr/>
        </p:nvSpPr>
        <p:spPr>
          <a:xfrm>
            <a:off x="33839" y="6581001"/>
            <a:ext cx="6858000" cy="276999"/>
          </a:xfrm>
          <a:prstGeom prst="rect">
            <a:avLst/>
          </a:prstGeom>
          <a:noFill/>
        </p:spPr>
        <p:txBody>
          <a:bodyPr wrap="square" rtlCol="0">
            <a:spAutoFit/>
          </a:bodyPr>
          <a:lstStyle/>
          <a:p>
            <a:pPr>
              <a:buNone/>
            </a:pPr>
            <a:r>
              <a:rPr lang="en-US" sz="1200" b="0" dirty="0">
                <a:solidFill>
                  <a:schemeClr val="tx1"/>
                </a:solidFill>
              </a:rPr>
              <a:t>Slide adapted from Helena Chmura Kraemer, Ph.D., Stanford University (Emerita)</a:t>
            </a:r>
          </a:p>
        </p:txBody>
      </p:sp>
      <p:sp>
        <p:nvSpPr>
          <p:cNvPr id="19" name="Rectangle 2"/>
          <p:cNvSpPr txBox="1">
            <a:spLocks noChangeArrowheads="1"/>
          </p:cNvSpPr>
          <p:nvPr/>
        </p:nvSpPr>
        <p:spPr>
          <a:xfrm>
            <a:off x="108267" y="35688"/>
            <a:ext cx="9099550" cy="678131"/>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a:solidFill>
                  <a:schemeClr val="tx2"/>
                </a:solidFill>
                <a:latin typeface="+mn-lt"/>
                <a:ea typeface="ＭＳ Ｐゴシック" pitchFamily="34" charset="-128"/>
              </a:rPr>
              <a:t>The scientific method can provide a vehicle for change </a:t>
            </a:r>
            <a:br>
              <a:rPr lang="en-US" sz="3600" dirty="0">
                <a:solidFill>
                  <a:srgbClr val="E7E6E6">
                    <a:lumMod val="10000"/>
                  </a:srgbClr>
                </a:solidFill>
                <a:ea typeface="ＭＳ Ｐゴシック" pitchFamily="34" charset="-128"/>
              </a:rPr>
            </a:br>
            <a:endParaRPr lang="en-US" sz="3600" dirty="0">
              <a:solidFill>
                <a:srgbClr val="E7E6E6">
                  <a:lumMod val="10000"/>
                </a:srgbClr>
              </a:solidFill>
              <a:ea typeface="ＭＳ Ｐゴシック" pitchFamily="34" charset="-128"/>
            </a:endParaRPr>
          </a:p>
        </p:txBody>
      </p:sp>
    </p:spTree>
    <p:extLst>
      <p:ext uri="{BB962C8B-B14F-4D97-AF65-F5344CB8AC3E}">
        <p14:creationId xmlns:p14="http://schemas.microsoft.com/office/powerpoint/2010/main" val="628732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85" y="1"/>
            <a:ext cx="8458200" cy="1077218"/>
          </a:xfrm>
        </p:spPr>
        <p:txBody>
          <a:bodyPr/>
          <a:lstStyle/>
          <a:p>
            <a:pPr algn="l"/>
            <a:r>
              <a:rPr lang="en-US" sz="3200" b="1" dirty="0">
                <a:latin typeface="+mn-lt"/>
              </a:rPr>
              <a:t>In our pilot study, depression scores improved over time in both PRISM and MCPAP for Moms</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99"/>
              </a:solidFill>
              <a:effectLst/>
              <a:uLnTx/>
              <a:uFillTx/>
              <a:latin typeface="Calibri" pitchFamily="-110" charset="0"/>
              <a:ea typeface="ＭＳ Ｐゴシック" pitchFamily="-11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fld id="{E29EAEB9-0041-644C-A236-D89054BF3DCC}" type="slidenum">
              <a:rPr kumimoji="0" lang="en-US" sz="1400" b="1" i="0" u="none" strike="noStrike" kern="1200" cap="none" spc="0" normalizeH="0" baseline="0" noProof="0" smtClean="0">
                <a:ln>
                  <a:noFill/>
                </a:ln>
                <a:solidFill>
                  <a:srgbClr val="000099"/>
                </a:solidFill>
                <a:effectLst/>
                <a:uLnTx/>
                <a:uFillTx/>
                <a:latin typeface="Calibri" pitchFamily="-110" charset="0"/>
                <a:ea typeface="ＭＳ Ｐゴシック" pitchFamily="-110" charset="-128"/>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400" b="1" i="0" u="none" strike="noStrike" kern="1200" cap="none" spc="0" normalizeH="0" baseline="0" noProof="0">
              <a:ln>
                <a:noFill/>
              </a:ln>
              <a:solidFill>
                <a:srgbClr val="000099"/>
              </a:solidFill>
              <a:effectLst/>
              <a:uLnTx/>
              <a:uFillTx/>
              <a:latin typeface="Calibri" pitchFamily="-110" charset="0"/>
              <a:ea typeface="ＭＳ Ｐゴシック" pitchFamily="-110" charset="-128"/>
            </a:endParaRPr>
          </a:p>
        </p:txBody>
      </p:sp>
      <p:pic>
        <p:nvPicPr>
          <p:cNvPr id="23555" name="Picture 3" descr="H:\My Documents\Publications\PRISM K Phase 2 Depression outcomes paper\Figure 3 No Title 9 6 16.tif"/>
          <p:cNvPicPr>
            <a:picLocks noChangeAspect="1" noChangeArrowheads="1"/>
          </p:cNvPicPr>
          <p:nvPr/>
        </p:nvPicPr>
        <p:blipFill>
          <a:blip r:embed="rId2" cstate="print"/>
          <a:srcRect/>
          <a:stretch>
            <a:fillRect/>
          </a:stretch>
        </p:blipFill>
        <p:spPr bwMode="auto">
          <a:xfrm>
            <a:off x="-1" y="1077218"/>
            <a:ext cx="9144001" cy="5780781"/>
          </a:xfrm>
          <a:prstGeom prst="rect">
            <a:avLst/>
          </a:prstGeom>
          <a:noFill/>
        </p:spPr>
      </p:pic>
      <p:sp>
        <p:nvSpPr>
          <p:cNvPr id="7" name="Rectangle 6">
            <a:extLst>
              <a:ext uri="{FF2B5EF4-FFF2-40B4-BE49-F238E27FC236}">
                <a16:creationId xmlns:a16="http://schemas.microsoft.com/office/drawing/2014/main" id="{616EDA61-074F-4067-A7D1-288BCDEAF5B1}"/>
              </a:ext>
            </a:extLst>
          </p:cNvPr>
          <p:cNvSpPr>
            <a:spLocks noChangeArrowheads="1"/>
          </p:cNvSpPr>
          <p:nvPr/>
        </p:nvSpPr>
        <p:spPr bwMode="auto">
          <a:xfrm>
            <a:off x="0" y="6616700"/>
            <a:ext cx="8458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Byatt et al. (2017). </a:t>
            </a:r>
            <a:r>
              <a:rPr kumimoji="0" lang="en-US" altLang="en-US" sz="1000" b="1" i="1" u="none" strike="noStrike" kern="1200" cap="none" spc="0" normalizeH="0" baseline="0" noProof="0" dirty="0">
                <a:ln>
                  <a:noFill/>
                </a:ln>
                <a:solidFill>
                  <a:srgbClr val="000000"/>
                </a:solidFill>
                <a:effectLst/>
                <a:uLnTx/>
                <a:uFillTx/>
                <a:latin typeface="Calibri" pitchFamily="34" charset="0"/>
                <a:ea typeface="+mn-ea"/>
                <a:cs typeface="Arial" pitchFamily="34" charset="0"/>
              </a:rPr>
              <a:t>Journal of Psychosomatics Obstetrics and Gynecology. </a:t>
            </a:r>
          </a:p>
        </p:txBody>
      </p:sp>
    </p:spTree>
    <p:extLst>
      <p:ext uri="{BB962C8B-B14F-4D97-AF65-F5344CB8AC3E}">
        <p14:creationId xmlns:p14="http://schemas.microsoft.com/office/powerpoint/2010/main" val="2558630990"/>
      </p:ext>
    </p:extLst>
  </p:cSld>
  <p:clrMapOvr>
    <a:masterClrMapping/>
  </p:clrMapOvr>
  <p:transition advTm="2265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p:cNvSpPr>
            <a:spLocks noChangeArrowheads="1"/>
          </p:cNvSpPr>
          <p:nvPr/>
        </p:nvSpPr>
        <p:spPr bwMode="auto">
          <a:xfrm>
            <a:off x="2194089" y="1661943"/>
            <a:ext cx="4162700" cy="3781814"/>
          </a:xfrm>
          <a:prstGeom prst="ellipse">
            <a:avLst/>
          </a:prstGeom>
          <a:solidFill>
            <a:schemeClr val="bg2"/>
          </a:solidFill>
          <a:ln w="9525">
            <a:solidFill>
              <a:srgbClr val="7030A0">
                <a:alpha val="75000"/>
              </a:srgbClr>
            </a:solidFill>
            <a:round/>
            <a:headEnd/>
            <a:tailEnd/>
          </a:ln>
          <a:effectLst/>
        </p:spPr>
        <p:txBody>
          <a:bodyPr wrap="none" anchor="ctr"/>
          <a:lstStyle/>
          <a:p>
            <a:pPr algn="ctr"/>
            <a:endParaRPr lang="en-US" dirty="0">
              <a:solidFill>
                <a:srgbClr val="7030A0"/>
              </a:solidFill>
            </a:endParaRPr>
          </a:p>
        </p:txBody>
      </p:sp>
      <p:sp>
        <p:nvSpPr>
          <p:cNvPr id="132099" name="Text Box 3"/>
          <p:cNvSpPr txBox="1">
            <a:spLocks noChangeArrowheads="1"/>
          </p:cNvSpPr>
          <p:nvPr/>
        </p:nvSpPr>
        <p:spPr bwMode="auto">
          <a:xfrm>
            <a:off x="2590800" y="793970"/>
            <a:ext cx="4022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Exploration/Hypothesis Generation</a:t>
            </a:r>
            <a:r>
              <a:rPr lang="en-US" dirty="0">
                <a:solidFill>
                  <a:srgbClr val="0000E2"/>
                </a:solidFill>
              </a:rPr>
              <a:t> </a:t>
            </a:r>
          </a:p>
        </p:txBody>
      </p:sp>
      <p:sp>
        <p:nvSpPr>
          <p:cNvPr id="132100" name="Text Box 4"/>
          <p:cNvSpPr txBox="1">
            <a:spLocks noChangeArrowheads="1"/>
          </p:cNvSpPr>
          <p:nvPr/>
        </p:nvSpPr>
        <p:spPr bwMode="auto">
          <a:xfrm>
            <a:off x="3717925" y="5675313"/>
            <a:ext cx="18889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FF0000"/>
                </a:solidFill>
              </a:rPr>
              <a:t>Study Execution</a:t>
            </a:r>
          </a:p>
          <a:p>
            <a:r>
              <a:rPr lang="en-US" b="1" dirty="0">
                <a:solidFill>
                  <a:srgbClr val="FF0000"/>
                </a:solidFill>
              </a:rPr>
              <a:t>(Fidelity) </a:t>
            </a:r>
            <a:r>
              <a:rPr lang="en-US" dirty="0">
                <a:solidFill>
                  <a:srgbClr val="FF0000"/>
                </a:solidFill>
              </a:rPr>
              <a:t> </a:t>
            </a:r>
          </a:p>
        </p:txBody>
      </p:sp>
      <p:sp>
        <p:nvSpPr>
          <p:cNvPr id="132101" name="Text Box 5"/>
          <p:cNvSpPr txBox="1">
            <a:spLocks noChangeArrowheads="1"/>
          </p:cNvSpPr>
          <p:nvPr/>
        </p:nvSpPr>
        <p:spPr bwMode="auto">
          <a:xfrm>
            <a:off x="6934200" y="1560513"/>
            <a:ext cx="2057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Hypothesis</a:t>
            </a:r>
          </a:p>
          <a:p>
            <a:r>
              <a:rPr lang="en-US" b="1" dirty="0">
                <a:solidFill>
                  <a:srgbClr val="0000E2"/>
                </a:solidFill>
              </a:rPr>
              <a:t>Formulation</a:t>
            </a:r>
          </a:p>
          <a:p>
            <a:r>
              <a:rPr lang="en-US" sz="1200" b="1" dirty="0">
                <a:solidFill>
                  <a:srgbClr val="0000E2"/>
                </a:solidFill>
              </a:rPr>
              <a:t>(Clinical Equipoise)</a:t>
            </a:r>
          </a:p>
        </p:txBody>
      </p:sp>
      <p:sp>
        <p:nvSpPr>
          <p:cNvPr id="132102" name="Text Box 6"/>
          <p:cNvSpPr txBox="1">
            <a:spLocks noChangeArrowheads="1"/>
          </p:cNvSpPr>
          <p:nvPr/>
        </p:nvSpPr>
        <p:spPr bwMode="auto">
          <a:xfrm>
            <a:off x="6949911" y="3160713"/>
            <a:ext cx="20391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0000E2"/>
                </a:solidFill>
              </a:rPr>
              <a:t>Study Design</a:t>
            </a:r>
          </a:p>
        </p:txBody>
      </p:sp>
      <p:sp>
        <p:nvSpPr>
          <p:cNvPr id="132103" name="Text Box 7"/>
          <p:cNvSpPr txBox="1">
            <a:spLocks noChangeArrowheads="1"/>
          </p:cNvSpPr>
          <p:nvPr/>
        </p:nvSpPr>
        <p:spPr bwMode="auto">
          <a:xfrm>
            <a:off x="6613525" y="4760913"/>
            <a:ext cx="1638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E2"/>
                </a:solidFill>
              </a:rPr>
              <a:t>Pilot Study</a:t>
            </a:r>
            <a:r>
              <a:rPr lang="en-US" sz="2400" dirty="0">
                <a:solidFill>
                  <a:srgbClr val="0000E2"/>
                </a:solidFill>
              </a:rPr>
              <a:t> </a:t>
            </a:r>
          </a:p>
        </p:txBody>
      </p:sp>
      <p:sp>
        <p:nvSpPr>
          <p:cNvPr id="132104" name="Text Box 8"/>
          <p:cNvSpPr txBox="1">
            <a:spLocks noChangeArrowheads="1"/>
          </p:cNvSpPr>
          <p:nvPr/>
        </p:nvSpPr>
        <p:spPr bwMode="auto">
          <a:xfrm>
            <a:off x="152400" y="4075113"/>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Study Conclusions</a:t>
            </a:r>
          </a:p>
          <a:p>
            <a:r>
              <a:rPr lang="en-US" b="1" dirty="0">
                <a:solidFill>
                  <a:srgbClr val="0000E2"/>
                </a:solidFill>
              </a:rPr>
              <a:t>Publications </a:t>
            </a:r>
          </a:p>
          <a:p>
            <a:r>
              <a:rPr lang="en-US" b="1" dirty="0">
                <a:solidFill>
                  <a:srgbClr val="0000E2"/>
                </a:solidFill>
              </a:rPr>
              <a:t>Data Sharing</a:t>
            </a:r>
            <a:r>
              <a:rPr lang="en-US" b="1" dirty="0"/>
              <a:t> </a:t>
            </a:r>
          </a:p>
        </p:txBody>
      </p:sp>
      <p:sp>
        <p:nvSpPr>
          <p:cNvPr id="132105" name="Text Box 9"/>
          <p:cNvSpPr txBox="1">
            <a:spLocks noChangeArrowheads="1"/>
          </p:cNvSpPr>
          <p:nvPr/>
        </p:nvSpPr>
        <p:spPr bwMode="auto">
          <a:xfrm>
            <a:off x="152400" y="1636713"/>
            <a:ext cx="20964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Independent </a:t>
            </a:r>
          </a:p>
          <a:p>
            <a:r>
              <a:rPr lang="en-US" b="1" dirty="0">
                <a:solidFill>
                  <a:srgbClr val="0000E2"/>
                </a:solidFill>
              </a:rPr>
              <a:t>Replication &amp;</a:t>
            </a:r>
          </a:p>
          <a:p>
            <a:r>
              <a:rPr lang="en-US" b="1" dirty="0">
                <a:solidFill>
                  <a:srgbClr val="0000E2"/>
                </a:solidFill>
              </a:rPr>
              <a:t>Validation </a:t>
            </a:r>
          </a:p>
          <a:p>
            <a:r>
              <a:rPr lang="en-US" b="1" dirty="0">
                <a:solidFill>
                  <a:srgbClr val="0000E2"/>
                </a:solidFill>
              </a:rPr>
              <a:t>Data Sharing</a:t>
            </a:r>
          </a:p>
          <a:p>
            <a:r>
              <a:rPr lang="en-US" b="1" dirty="0">
                <a:solidFill>
                  <a:srgbClr val="0000E2"/>
                </a:solidFill>
              </a:rPr>
              <a:t>Meta Analysis </a:t>
            </a:r>
          </a:p>
        </p:txBody>
      </p:sp>
      <p:sp>
        <p:nvSpPr>
          <p:cNvPr id="132106" name="Line 10"/>
          <p:cNvSpPr>
            <a:spLocks noChangeShapeType="1"/>
          </p:cNvSpPr>
          <p:nvPr/>
        </p:nvSpPr>
        <p:spPr bwMode="auto">
          <a:xfrm>
            <a:off x="6802660" y="1066800"/>
            <a:ext cx="360140" cy="4828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7" name="Line 11"/>
          <p:cNvSpPr>
            <a:spLocks noChangeShapeType="1"/>
          </p:cNvSpPr>
          <p:nvPr/>
        </p:nvSpPr>
        <p:spPr bwMode="auto">
          <a:xfrm>
            <a:off x="7534610" y="2399079"/>
            <a:ext cx="85390" cy="7969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8" name="Line 12"/>
          <p:cNvSpPr>
            <a:spLocks noChangeShapeType="1"/>
          </p:cNvSpPr>
          <p:nvPr/>
        </p:nvSpPr>
        <p:spPr bwMode="auto">
          <a:xfrm flipH="1">
            <a:off x="7162800" y="3555890"/>
            <a:ext cx="381000" cy="1219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9" name="Line 13"/>
          <p:cNvSpPr>
            <a:spLocks noChangeShapeType="1"/>
          </p:cNvSpPr>
          <p:nvPr/>
        </p:nvSpPr>
        <p:spPr bwMode="auto">
          <a:xfrm flipH="1">
            <a:off x="5580597" y="5167132"/>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p:cNvSpPr>
            <a:spLocks noChangeShapeType="1"/>
          </p:cNvSpPr>
          <p:nvPr/>
        </p:nvSpPr>
        <p:spPr bwMode="auto">
          <a:xfrm flipH="1" flipV="1">
            <a:off x="1772774" y="4728118"/>
            <a:ext cx="1676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Line 15"/>
          <p:cNvSpPr>
            <a:spLocks noChangeShapeType="1"/>
          </p:cNvSpPr>
          <p:nvPr/>
        </p:nvSpPr>
        <p:spPr bwMode="auto">
          <a:xfrm flipV="1">
            <a:off x="828509" y="3370971"/>
            <a:ext cx="85891" cy="555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4" name="Line 18"/>
          <p:cNvSpPr>
            <a:spLocks noChangeShapeType="1"/>
          </p:cNvSpPr>
          <p:nvPr/>
        </p:nvSpPr>
        <p:spPr bwMode="auto">
          <a:xfrm flipV="1">
            <a:off x="1752600" y="10668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p:cNvSpPr txBox="1"/>
          <p:nvPr/>
        </p:nvSpPr>
        <p:spPr>
          <a:xfrm>
            <a:off x="33839" y="6581001"/>
            <a:ext cx="6858000" cy="276999"/>
          </a:xfrm>
          <a:prstGeom prst="rect">
            <a:avLst/>
          </a:prstGeom>
          <a:noFill/>
        </p:spPr>
        <p:txBody>
          <a:bodyPr wrap="square" rtlCol="0">
            <a:spAutoFit/>
          </a:bodyPr>
          <a:lstStyle/>
          <a:p>
            <a:pPr>
              <a:buNone/>
            </a:pPr>
            <a:r>
              <a:rPr lang="en-US" sz="1200" b="0" dirty="0">
                <a:solidFill>
                  <a:schemeClr val="tx1"/>
                </a:solidFill>
              </a:rPr>
              <a:t>Slide adapted from Helena Chmura Kraemer, Ph.D., Stanford University (Emerita)</a:t>
            </a:r>
          </a:p>
        </p:txBody>
      </p:sp>
    </p:spTree>
    <p:extLst>
      <p:ext uri="{BB962C8B-B14F-4D97-AF65-F5344CB8AC3E}">
        <p14:creationId xmlns:p14="http://schemas.microsoft.com/office/powerpoint/2010/main" val="301114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85" y="76200"/>
            <a:ext cx="8915400" cy="1569660"/>
          </a:xfrm>
        </p:spPr>
        <p:txBody>
          <a:bodyPr/>
          <a:lstStyle/>
          <a:p>
            <a:r>
              <a:rPr lang="en-US" sz="3200" dirty="0"/>
              <a:t>We refined PRISM to help practices more proactively integrate depression into obstetric care</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99"/>
              </a:solidFill>
              <a:effectLst/>
              <a:uLnTx/>
              <a:uFillTx/>
              <a:latin typeface="Calibri" pitchFamily="-110" charset="0"/>
              <a:ea typeface="ＭＳ Ｐゴシック" pitchFamily="-11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fld id="{E29EAEB9-0041-644C-A236-D89054BF3DCC}" type="slidenum">
              <a:rPr kumimoji="0" lang="en-US" sz="1400" b="1" i="0" u="none" strike="noStrike" kern="1200" cap="none" spc="0" normalizeH="0" baseline="0" noProof="0" smtClean="0">
                <a:ln>
                  <a:noFill/>
                </a:ln>
                <a:solidFill>
                  <a:srgbClr val="000099"/>
                </a:solidFill>
                <a:effectLst/>
                <a:uLnTx/>
                <a:uFillTx/>
                <a:latin typeface="Calibri" pitchFamily="-110" charset="0"/>
                <a:ea typeface="ＭＳ Ｐゴシック" pitchFamily="-110" charset="-128"/>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sz="1400" b="1" i="0" u="none" strike="noStrike" kern="1200" cap="none" spc="0" normalizeH="0" baseline="0" noProof="0" dirty="0">
              <a:ln>
                <a:noFill/>
              </a:ln>
              <a:solidFill>
                <a:srgbClr val="000099"/>
              </a:solidFill>
              <a:effectLst/>
              <a:uLnTx/>
              <a:uFillTx/>
              <a:latin typeface="Calibri" pitchFamily="-110" charset="0"/>
              <a:ea typeface="ＭＳ Ｐゴシック" pitchFamily="-110" charset="-128"/>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219200"/>
            <a:ext cx="5638800" cy="547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a:extLst>
              <a:ext uri="{FF2B5EF4-FFF2-40B4-BE49-F238E27FC236}">
                <a16:creationId xmlns:a16="http://schemas.microsoft.com/office/drawing/2014/main" id="{3BC52EC1-2AEA-4562-AD76-EDBEF1F84015}"/>
              </a:ext>
            </a:extLst>
          </p:cNvPr>
          <p:cNvSpPr/>
          <p:nvPr/>
        </p:nvSpPr>
        <p:spPr>
          <a:xfrm rot="16200000">
            <a:off x="2170589" y="4001611"/>
            <a:ext cx="743407" cy="2341385"/>
          </a:xfrm>
          <a:prstGeom prst="downArrow">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Down Arrow 4">
            <a:extLst>
              <a:ext uri="{FF2B5EF4-FFF2-40B4-BE49-F238E27FC236}">
                <a16:creationId xmlns:a16="http://schemas.microsoft.com/office/drawing/2014/main" id="{A320255E-2AF5-4CA1-B3BD-535EF5AF88E7}"/>
              </a:ext>
            </a:extLst>
          </p:cNvPr>
          <p:cNvSpPr/>
          <p:nvPr/>
        </p:nvSpPr>
        <p:spPr>
          <a:xfrm rot="16200000">
            <a:off x="1190397" y="5251884"/>
            <a:ext cx="743407" cy="2341385"/>
          </a:xfrm>
          <a:prstGeom prst="downArrow">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Oval 2">
            <a:extLst>
              <a:ext uri="{FF2B5EF4-FFF2-40B4-BE49-F238E27FC236}">
                <a16:creationId xmlns:a16="http://schemas.microsoft.com/office/drawing/2014/main" id="{3334DD9A-8553-4F06-BC22-304982573666}"/>
              </a:ext>
            </a:extLst>
          </p:cNvPr>
          <p:cNvSpPr/>
          <p:nvPr/>
        </p:nvSpPr>
        <p:spPr bwMode="auto">
          <a:xfrm>
            <a:off x="3581400" y="2819400"/>
            <a:ext cx="2057400" cy="1676400"/>
          </a:xfrm>
          <a:prstGeom prst="ellipse">
            <a:avLst/>
          </a:prstGeom>
          <a:noFill/>
          <a:ln w="60325">
            <a:solidFill>
              <a:srgbClr val="8C24D1"/>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pitchFamily="-110" charset="0"/>
              <a:ea typeface="+mn-ea"/>
              <a:cs typeface="+mn-cs"/>
            </a:endParaRPr>
          </a:p>
        </p:txBody>
      </p:sp>
    </p:spTree>
    <p:extLst>
      <p:ext uri="{BB962C8B-B14F-4D97-AF65-F5344CB8AC3E}">
        <p14:creationId xmlns:p14="http://schemas.microsoft.com/office/powerpoint/2010/main" val="238242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9238DD-0AB1-43BB-BD21-F2073E4A4A98}"/>
              </a:ext>
            </a:extLst>
          </p:cNvPr>
          <p:cNvSpPr/>
          <p:nvPr/>
        </p:nvSpPr>
        <p:spPr>
          <a:xfrm>
            <a:off x="0" y="1"/>
            <a:ext cx="9144000" cy="1123000"/>
          </a:xfrm>
          <a:prstGeom prst="rect">
            <a:avLst/>
          </a:prstGeom>
        </p:spPr>
        <p:txBody>
          <a:bodyPr wrap="square">
            <a:spAutoFit/>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000000"/>
                </a:solidFill>
                <a:effectLst/>
                <a:uLnTx/>
                <a:uFillTx/>
                <a:latin typeface="Calibri" pitchFamily="34" charset="0"/>
                <a:ea typeface="+mn-ea"/>
                <a:cs typeface="Times New Roman" pitchFamily="18" charset="0"/>
              </a:rPr>
              <a:t>We are comparing the effectiveness of PRISM vs. MCPAP for Moms to improve depression and treatment rates</a:t>
            </a:r>
          </a:p>
        </p:txBody>
      </p:sp>
      <p:sp>
        <p:nvSpPr>
          <p:cNvPr id="5" name="TextBox 4">
            <a:extLst>
              <a:ext uri="{FF2B5EF4-FFF2-40B4-BE49-F238E27FC236}">
                <a16:creationId xmlns:a16="http://schemas.microsoft.com/office/drawing/2014/main" id="{6157B253-38FA-4728-BB9B-8C722AC215EA}"/>
              </a:ext>
            </a:extLst>
          </p:cNvPr>
          <p:cNvSpPr txBox="1"/>
          <p:nvPr/>
        </p:nvSpPr>
        <p:spPr>
          <a:xfrm>
            <a:off x="443616" y="1610107"/>
            <a:ext cx="4128384" cy="8817799"/>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kumimoji="0" lang="en-US" sz="2700" b="1" i="0" u="none" strike="noStrike" kern="1200" cap="none" spc="0" normalizeH="0" baseline="0" noProof="0" dirty="0">
                <a:ln>
                  <a:noFill/>
                </a:ln>
                <a:solidFill>
                  <a:srgbClr val="000099"/>
                </a:solidFill>
                <a:effectLst/>
                <a:uLnTx/>
                <a:uFillTx/>
                <a:latin typeface="Calibri"/>
                <a:ea typeface="+mn-ea"/>
                <a:cs typeface="+mn-cs"/>
              </a:rPr>
              <a:t>Cluster RCT in progress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700" b="1" i="0" u="none" strike="noStrike" kern="1200" cap="none" spc="0" normalizeH="0" baseline="0" noProof="0" dirty="0">
              <a:ln>
                <a:noFill/>
              </a:ln>
              <a:solidFill>
                <a:srgbClr val="000099"/>
              </a:solidFill>
              <a:effectLst/>
              <a:uLnTx/>
              <a:uFillTx/>
              <a:latin typeface="Calibri"/>
              <a:ea typeface="+mn-ea"/>
              <a:cs typeface="+mn-cs"/>
            </a:endParaRPr>
          </a:p>
          <a:p>
            <a:pPr marR="0" lvl="0" algn="l" defTabSz="914400" rtl="0" eaLnBrk="1" fontAlgn="base" latinLnBrk="0" hangingPunct="1">
              <a:lnSpc>
                <a:spcPct val="100000"/>
              </a:lnSpc>
              <a:spcBef>
                <a:spcPct val="0"/>
              </a:spcBef>
              <a:spcAft>
                <a:spcPct val="0"/>
              </a:spcAft>
              <a:buClrTx/>
              <a:buSzTx/>
              <a:tabLst/>
              <a:defRPr/>
            </a:pPr>
            <a:r>
              <a:rPr kumimoji="0" lang="en-US" sz="2700" b="1" i="0" u="none" strike="noStrike" kern="1200" cap="none" spc="0" normalizeH="0" baseline="0" noProof="0" dirty="0">
                <a:ln>
                  <a:noFill/>
                </a:ln>
                <a:solidFill>
                  <a:srgbClr val="000099"/>
                </a:solidFill>
                <a:effectLst/>
                <a:uLnTx/>
                <a:uFillTx/>
                <a:latin typeface="Calibri"/>
                <a:ea typeface="+mn-ea"/>
                <a:cs typeface="+mn-cs"/>
              </a:rPr>
              <a:t>Recruited target N (312)</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700" b="1" i="0" u="none" strike="noStrike" kern="1200" cap="none" spc="0" normalizeH="0" baseline="0" noProof="0" dirty="0">
              <a:ln>
                <a:noFill/>
              </a:ln>
              <a:solidFill>
                <a:srgbClr val="000099"/>
              </a:solidFill>
              <a:effectLst/>
              <a:uLnTx/>
              <a:uFillTx/>
              <a:latin typeface="Calibri"/>
              <a:ea typeface="+mn-ea"/>
              <a:cs typeface="+mn-cs"/>
            </a:endParaRPr>
          </a:p>
          <a:p>
            <a:pPr marR="0" lvl="0" algn="l" defTabSz="914400" rtl="0" eaLnBrk="1" fontAlgn="base" latinLnBrk="0" hangingPunct="1">
              <a:lnSpc>
                <a:spcPct val="100000"/>
              </a:lnSpc>
              <a:spcBef>
                <a:spcPct val="0"/>
              </a:spcBef>
              <a:spcAft>
                <a:spcPct val="0"/>
              </a:spcAft>
              <a:buClrTx/>
              <a:buSzTx/>
              <a:tabLst/>
              <a:defRPr/>
            </a:pPr>
            <a:r>
              <a:rPr kumimoji="0" lang="en-US" sz="2700" b="1" i="0" u="none" strike="noStrike" kern="1200" cap="none" spc="0" normalizeH="0" baseline="0" noProof="0" dirty="0">
                <a:ln>
                  <a:noFill/>
                </a:ln>
                <a:solidFill>
                  <a:srgbClr val="000099"/>
                </a:solidFill>
                <a:effectLst/>
                <a:uLnTx/>
                <a:uFillTx/>
                <a:latin typeface="Calibri"/>
                <a:ea typeface="+mn-ea"/>
                <a:cs typeface="+mn-cs"/>
              </a:rPr>
              <a:t>Following women until 1 year postpartum</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700" b="1" i="0" u="none" strike="noStrike" kern="1200" cap="none" spc="0" normalizeH="0" baseline="0" noProof="0" dirty="0">
              <a:ln>
                <a:noFill/>
              </a:ln>
              <a:solidFill>
                <a:srgbClr val="000099"/>
              </a:solidFill>
              <a:effectLst/>
              <a:uLnTx/>
              <a:uFillTx/>
              <a:latin typeface="Calibri"/>
              <a:ea typeface="+mn-ea"/>
              <a:cs typeface="+mn-cs"/>
            </a:endParaRPr>
          </a:p>
          <a:p>
            <a:pPr marR="0" lvl="0" algn="l" defTabSz="914400" rtl="0" eaLnBrk="1" fontAlgn="base" latinLnBrk="0" hangingPunct="1">
              <a:lnSpc>
                <a:spcPct val="100000"/>
              </a:lnSpc>
              <a:spcBef>
                <a:spcPct val="0"/>
              </a:spcBef>
              <a:spcAft>
                <a:spcPct val="0"/>
              </a:spcAft>
              <a:buClrTx/>
              <a:buSzTx/>
              <a:tabLst/>
              <a:defRPr/>
            </a:pPr>
            <a:r>
              <a:rPr kumimoji="0" lang="en-US" sz="2700" b="1" i="0" u="none" strike="noStrike" kern="1200" cap="none" spc="0" normalizeH="0" baseline="0" noProof="0" dirty="0">
                <a:ln>
                  <a:noFill/>
                </a:ln>
                <a:solidFill>
                  <a:srgbClr val="000099"/>
                </a:solidFill>
                <a:effectLst/>
                <a:uLnTx/>
                <a:uFillTx/>
                <a:latin typeface="Calibri"/>
                <a:ea typeface="+mn-ea"/>
                <a:cs typeface="+mn-cs"/>
              </a:rPr>
              <a:t>Examining fidelity to PRISM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700" b="1" i="0" u="none" strike="noStrike" kern="1200" cap="none" spc="0" normalizeH="0" baseline="0" noProof="0" dirty="0">
              <a:ln>
                <a:noFill/>
              </a:ln>
              <a:solidFill>
                <a:srgbClr val="000099"/>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Calibri" pitchFamily="-110"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99"/>
                </a:solidFill>
                <a:effectLst/>
                <a:uLnTx/>
                <a:uFillTx/>
                <a:latin typeface="Calibri" pitchFamily="-110" charset="0"/>
                <a:ea typeface="+mn-ea"/>
                <a:cs typeface="+mn-cs"/>
              </a:rPr>
              <a:t> </a:t>
            </a:r>
          </a:p>
        </p:txBody>
      </p:sp>
      <p:pic>
        <p:nvPicPr>
          <p:cNvPr id="11" name="Picture 1" descr="PRISM logo final 8 15.TIF">
            <a:extLst>
              <a:ext uri="{FF2B5EF4-FFF2-40B4-BE49-F238E27FC236}">
                <a16:creationId xmlns:a16="http://schemas.microsoft.com/office/drawing/2014/main" id="{4D8CB183-A46D-4F08-845D-4FF7EC631BD6}"/>
              </a:ext>
            </a:extLst>
          </p:cNvPr>
          <p:cNvPicPr>
            <a:picLocks noChangeAspect="1" noChangeArrowheads="1"/>
          </p:cNvPicPr>
          <p:nvPr/>
        </p:nvPicPr>
        <p:blipFill>
          <a:blip r:embed="rId3" cstate="print"/>
          <a:srcRect/>
          <a:stretch>
            <a:fillRect/>
          </a:stretch>
        </p:blipFill>
        <p:spPr bwMode="auto">
          <a:xfrm>
            <a:off x="6420202" y="3809714"/>
            <a:ext cx="1956262" cy="158946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0AB0E63-EA61-4463-A861-33BE440AD449}"/>
              </a:ext>
            </a:extLst>
          </p:cNvPr>
          <p:cNvSpPr txBox="1"/>
          <p:nvPr/>
        </p:nvSpPr>
        <p:spPr>
          <a:xfrm>
            <a:off x="7086600" y="3172326"/>
            <a:ext cx="78675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99"/>
                </a:solidFill>
                <a:effectLst/>
                <a:uLnTx/>
                <a:uFillTx/>
                <a:latin typeface="Calibri" pitchFamily="-110" charset="0"/>
                <a:ea typeface="+mn-ea"/>
                <a:cs typeface="+mn-cs"/>
              </a:rPr>
              <a:t>Vs.</a:t>
            </a:r>
          </a:p>
        </p:txBody>
      </p:sp>
      <p:pic>
        <p:nvPicPr>
          <p:cNvPr id="12" name="Picture 11">
            <a:extLst>
              <a:ext uri="{FF2B5EF4-FFF2-40B4-BE49-F238E27FC236}">
                <a16:creationId xmlns:a16="http://schemas.microsoft.com/office/drawing/2014/main" id="{4713A114-54F6-427B-A702-C81FCD815B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3440" y="1610107"/>
            <a:ext cx="3200400" cy="13255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581611"/>
      </p:ext>
    </p:extLst>
  </p:cSld>
  <p:clrMapOvr>
    <a:masterClrMapping/>
  </p:clrMapOvr>
  <p:transition spd="slow" advTm="65416">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p:cNvSpPr>
            <a:spLocks noChangeArrowheads="1"/>
          </p:cNvSpPr>
          <p:nvPr/>
        </p:nvSpPr>
        <p:spPr bwMode="auto">
          <a:xfrm>
            <a:off x="2194089" y="1661943"/>
            <a:ext cx="4162700" cy="3781814"/>
          </a:xfrm>
          <a:prstGeom prst="ellipse">
            <a:avLst/>
          </a:prstGeom>
          <a:solidFill>
            <a:schemeClr val="bg2"/>
          </a:solidFill>
          <a:ln w="9525">
            <a:solidFill>
              <a:srgbClr val="7030A0">
                <a:alpha val="75000"/>
              </a:srgbClr>
            </a:solidFill>
            <a:round/>
            <a:headEnd/>
            <a:tailEnd/>
          </a:ln>
          <a:effectLst/>
        </p:spPr>
        <p:txBody>
          <a:bodyPr wrap="none" anchor="ctr"/>
          <a:lstStyle/>
          <a:p>
            <a:pPr algn="ctr"/>
            <a:endParaRPr lang="en-US" dirty="0">
              <a:solidFill>
                <a:srgbClr val="7030A0"/>
              </a:solidFill>
            </a:endParaRPr>
          </a:p>
        </p:txBody>
      </p:sp>
      <p:sp>
        <p:nvSpPr>
          <p:cNvPr id="132099" name="Text Box 3"/>
          <p:cNvSpPr txBox="1">
            <a:spLocks noChangeArrowheads="1"/>
          </p:cNvSpPr>
          <p:nvPr/>
        </p:nvSpPr>
        <p:spPr bwMode="auto">
          <a:xfrm>
            <a:off x="2590800" y="793970"/>
            <a:ext cx="4022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Exploration/Hypothesis Generation</a:t>
            </a:r>
            <a:r>
              <a:rPr lang="en-US" dirty="0">
                <a:solidFill>
                  <a:srgbClr val="0000E2"/>
                </a:solidFill>
              </a:rPr>
              <a:t> </a:t>
            </a:r>
          </a:p>
        </p:txBody>
      </p:sp>
      <p:sp>
        <p:nvSpPr>
          <p:cNvPr id="132100" name="Text Box 4"/>
          <p:cNvSpPr txBox="1">
            <a:spLocks noChangeArrowheads="1"/>
          </p:cNvSpPr>
          <p:nvPr/>
        </p:nvSpPr>
        <p:spPr bwMode="auto">
          <a:xfrm>
            <a:off x="3717925" y="5675313"/>
            <a:ext cx="18889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E2"/>
                </a:solidFill>
              </a:rPr>
              <a:t>Study Execution</a:t>
            </a:r>
          </a:p>
          <a:p>
            <a:r>
              <a:rPr lang="en-US" b="1" dirty="0">
                <a:solidFill>
                  <a:srgbClr val="0000E2"/>
                </a:solidFill>
              </a:rPr>
              <a:t>(Fidelity) </a:t>
            </a:r>
            <a:r>
              <a:rPr lang="en-US" dirty="0">
                <a:solidFill>
                  <a:srgbClr val="0000E2"/>
                </a:solidFill>
              </a:rPr>
              <a:t> </a:t>
            </a:r>
          </a:p>
        </p:txBody>
      </p:sp>
      <p:sp>
        <p:nvSpPr>
          <p:cNvPr id="132101" name="Text Box 5"/>
          <p:cNvSpPr txBox="1">
            <a:spLocks noChangeArrowheads="1"/>
          </p:cNvSpPr>
          <p:nvPr/>
        </p:nvSpPr>
        <p:spPr bwMode="auto">
          <a:xfrm>
            <a:off x="6934200" y="1560513"/>
            <a:ext cx="2057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Hypothesis</a:t>
            </a:r>
          </a:p>
          <a:p>
            <a:r>
              <a:rPr lang="en-US" b="1" dirty="0">
                <a:solidFill>
                  <a:srgbClr val="0000E2"/>
                </a:solidFill>
              </a:rPr>
              <a:t>Formulation</a:t>
            </a:r>
          </a:p>
          <a:p>
            <a:r>
              <a:rPr lang="en-US" sz="1200" b="1" dirty="0">
                <a:solidFill>
                  <a:srgbClr val="0000E2"/>
                </a:solidFill>
              </a:rPr>
              <a:t>(Clinical Equipoise)</a:t>
            </a:r>
          </a:p>
        </p:txBody>
      </p:sp>
      <p:sp>
        <p:nvSpPr>
          <p:cNvPr id="132102" name="Text Box 6"/>
          <p:cNvSpPr txBox="1">
            <a:spLocks noChangeArrowheads="1"/>
          </p:cNvSpPr>
          <p:nvPr/>
        </p:nvSpPr>
        <p:spPr bwMode="auto">
          <a:xfrm>
            <a:off x="6949911" y="3160713"/>
            <a:ext cx="20391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0000E2"/>
                </a:solidFill>
              </a:rPr>
              <a:t>Study Design</a:t>
            </a:r>
          </a:p>
        </p:txBody>
      </p:sp>
      <p:sp>
        <p:nvSpPr>
          <p:cNvPr id="132103" name="Text Box 7"/>
          <p:cNvSpPr txBox="1">
            <a:spLocks noChangeArrowheads="1"/>
          </p:cNvSpPr>
          <p:nvPr/>
        </p:nvSpPr>
        <p:spPr bwMode="auto">
          <a:xfrm>
            <a:off x="6613525" y="4760913"/>
            <a:ext cx="1638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E2"/>
                </a:solidFill>
              </a:rPr>
              <a:t>Pilot Study</a:t>
            </a:r>
            <a:r>
              <a:rPr lang="en-US" sz="2400" dirty="0">
                <a:solidFill>
                  <a:srgbClr val="0000E2"/>
                </a:solidFill>
              </a:rPr>
              <a:t> </a:t>
            </a:r>
          </a:p>
        </p:txBody>
      </p:sp>
      <p:sp>
        <p:nvSpPr>
          <p:cNvPr id="132104" name="Text Box 8"/>
          <p:cNvSpPr txBox="1">
            <a:spLocks noChangeArrowheads="1"/>
          </p:cNvSpPr>
          <p:nvPr/>
        </p:nvSpPr>
        <p:spPr bwMode="auto">
          <a:xfrm>
            <a:off x="152400" y="4075113"/>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FF0000"/>
                </a:solidFill>
              </a:rPr>
              <a:t>Study Conclusions</a:t>
            </a:r>
          </a:p>
          <a:p>
            <a:r>
              <a:rPr lang="en-US" b="1" dirty="0">
                <a:solidFill>
                  <a:srgbClr val="FF0000"/>
                </a:solidFill>
              </a:rPr>
              <a:t>Publications </a:t>
            </a:r>
          </a:p>
          <a:p>
            <a:r>
              <a:rPr lang="en-US" b="1" dirty="0">
                <a:solidFill>
                  <a:srgbClr val="FF0000"/>
                </a:solidFill>
              </a:rPr>
              <a:t>Data Sharing </a:t>
            </a:r>
          </a:p>
        </p:txBody>
      </p:sp>
      <p:sp>
        <p:nvSpPr>
          <p:cNvPr id="132105" name="Text Box 9"/>
          <p:cNvSpPr txBox="1">
            <a:spLocks noChangeArrowheads="1"/>
          </p:cNvSpPr>
          <p:nvPr/>
        </p:nvSpPr>
        <p:spPr bwMode="auto">
          <a:xfrm>
            <a:off x="152400" y="1636713"/>
            <a:ext cx="20964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FF0000"/>
                </a:solidFill>
              </a:rPr>
              <a:t>Independent </a:t>
            </a:r>
          </a:p>
          <a:p>
            <a:r>
              <a:rPr lang="en-US" b="1" dirty="0">
                <a:solidFill>
                  <a:srgbClr val="FF0000"/>
                </a:solidFill>
              </a:rPr>
              <a:t>Replication &amp;</a:t>
            </a:r>
          </a:p>
          <a:p>
            <a:r>
              <a:rPr lang="en-US" b="1" dirty="0">
                <a:solidFill>
                  <a:srgbClr val="FF0000"/>
                </a:solidFill>
              </a:rPr>
              <a:t>Validation </a:t>
            </a:r>
          </a:p>
          <a:p>
            <a:r>
              <a:rPr lang="en-US" b="1" dirty="0">
                <a:solidFill>
                  <a:srgbClr val="FF0000"/>
                </a:solidFill>
              </a:rPr>
              <a:t>Data Sharing</a:t>
            </a:r>
          </a:p>
          <a:p>
            <a:r>
              <a:rPr lang="en-US" b="1" dirty="0">
                <a:solidFill>
                  <a:srgbClr val="FF0000"/>
                </a:solidFill>
              </a:rPr>
              <a:t>Meta Analysis </a:t>
            </a:r>
          </a:p>
        </p:txBody>
      </p:sp>
      <p:sp>
        <p:nvSpPr>
          <p:cNvPr id="132106" name="Line 10"/>
          <p:cNvSpPr>
            <a:spLocks noChangeShapeType="1"/>
          </p:cNvSpPr>
          <p:nvPr/>
        </p:nvSpPr>
        <p:spPr bwMode="auto">
          <a:xfrm>
            <a:off x="6802660" y="1066800"/>
            <a:ext cx="360140" cy="4828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7" name="Line 11"/>
          <p:cNvSpPr>
            <a:spLocks noChangeShapeType="1"/>
          </p:cNvSpPr>
          <p:nvPr/>
        </p:nvSpPr>
        <p:spPr bwMode="auto">
          <a:xfrm>
            <a:off x="7534610" y="2399079"/>
            <a:ext cx="85390" cy="7969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8" name="Line 12"/>
          <p:cNvSpPr>
            <a:spLocks noChangeShapeType="1"/>
          </p:cNvSpPr>
          <p:nvPr/>
        </p:nvSpPr>
        <p:spPr bwMode="auto">
          <a:xfrm flipH="1">
            <a:off x="7162800" y="3555890"/>
            <a:ext cx="381000" cy="1219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9" name="Line 13"/>
          <p:cNvSpPr>
            <a:spLocks noChangeShapeType="1"/>
          </p:cNvSpPr>
          <p:nvPr/>
        </p:nvSpPr>
        <p:spPr bwMode="auto">
          <a:xfrm flipH="1">
            <a:off x="5580597" y="5167132"/>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p:cNvSpPr>
            <a:spLocks noChangeShapeType="1"/>
          </p:cNvSpPr>
          <p:nvPr/>
        </p:nvSpPr>
        <p:spPr bwMode="auto">
          <a:xfrm flipH="1" flipV="1">
            <a:off x="1772774" y="4728118"/>
            <a:ext cx="1676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Line 15"/>
          <p:cNvSpPr>
            <a:spLocks noChangeShapeType="1"/>
          </p:cNvSpPr>
          <p:nvPr/>
        </p:nvSpPr>
        <p:spPr bwMode="auto">
          <a:xfrm flipV="1">
            <a:off x="828509" y="3370971"/>
            <a:ext cx="85891" cy="555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4" name="Line 18"/>
          <p:cNvSpPr>
            <a:spLocks noChangeShapeType="1"/>
          </p:cNvSpPr>
          <p:nvPr/>
        </p:nvSpPr>
        <p:spPr bwMode="auto">
          <a:xfrm flipV="1">
            <a:off x="1752600" y="10668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p:cNvSpPr txBox="1"/>
          <p:nvPr/>
        </p:nvSpPr>
        <p:spPr>
          <a:xfrm>
            <a:off x="33839" y="6581001"/>
            <a:ext cx="6858000" cy="276999"/>
          </a:xfrm>
          <a:prstGeom prst="rect">
            <a:avLst/>
          </a:prstGeom>
          <a:noFill/>
        </p:spPr>
        <p:txBody>
          <a:bodyPr wrap="square" rtlCol="0">
            <a:spAutoFit/>
          </a:bodyPr>
          <a:lstStyle/>
          <a:p>
            <a:pPr>
              <a:buNone/>
            </a:pPr>
            <a:r>
              <a:rPr lang="en-US" sz="1200" b="0" dirty="0">
                <a:solidFill>
                  <a:schemeClr val="tx1"/>
                </a:solidFill>
              </a:rPr>
              <a:t>Slide adapted from Helena Chmura Kraemer, Ph.D., Stanford University (Emerita)</a:t>
            </a:r>
          </a:p>
        </p:txBody>
      </p:sp>
    </p:spTree>
    <p:extLst>
      <p:ext uri="{BB962C8B-B14F-4D97-AF65-F5344CB8AC3E}">
        <p14:creationId xmlns:p14="http://schemas.microsoft.com/office/powerpoint/2010/main" val="299375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8305800" cy="928920"/>
          </a:xfrm>
        </p:spPr>
        <p:txBody>
          <a:bodyPr>
            <a:normAutofit/>
          </a:bodyPr>
          <a:lstStyle/>
          <a:p>
            <a:r>
              <a:rPr lang="en-US" sz="3600" b="1" dirty="0">
                <a:latin typeface="+mn-lt"/>
              </a:rPr>
              <a:t>Disclosure: Nancy Byatt, DO, MS, MBA</a:t>
            </a:r>
          </a:p>
        </p:txBody>
      </p:sp>
      <p:sp>
        <p:nvSpPr>
          <p:cNvPr id="3" name="Content Placeholder 2"/>
          <p:cNvSpPr>
            <a:spLocks noGrp="1"/>
          </p:cNvSpPr>
          <p:nvPr>
            <p:ph type="subTitle" idx="1"/>
          </p:nvPr>
        </p:nvSpPr>
        <p:spPr>
          <a:xfrm>
            <a:off x="1143000" y="2514600"/>
            <a:ext cx="7188200" cy="3138719"/>
          </a:xfrm>
        </p:spPr>
        <p:txBody>
          <a:bodyPr>
            <a:normAutofit/>
          </a:bodyPr>
          <a:lstStyle/>
          <a:p>
            <a:pPr algn="l"/>
            <a:r>
              <a:rPr lang="en-US" sz="2800" b="1" dirty="0">
                <a:solidFill>
                  <a:srgbClr val="0000E2"/>
                </a:solidFill>
              </a:rPr>
              <a:t>With respect to the following presentation, there has been no relevant (direct or indirect) financial relationship between the party listed above (and/or spouse/partner) and any for-profit company which could be considered a conflict of interest.</a:t>
            </a:r>
          </a:p>
        </p:txBody>
      </p:sp>
      <p:sp>
        <p:nvSpPr>
          <p:cNvPr id="4" name="Slide Number Placeholder 3">
            <a:extLst>
              <a:ext uri="{FF2B5EF4-FFF2-40B4-BE49-F238E27FC236}">
                <a16:creationId xmlns:a16="http://schemas.microsoft.com/office/drawing/2014/main" id="{EE0E396A-BFD6-4EF1-AA57-94F23FFE6832}"/>
              </a:ext>
            </a:extLst>
          </p:cNvPr>
          <p:cNvSpPr>
            <a:spLocks noGrp="1"/>
          </p:cNvSpPr>
          <p:nvPr>
            <p:ph type="sldNum" sz="quarter" idx="10"/>
          </p:nvPr>
        </p:nvSpPr>
        <p:spPr/>
        <p:txBody>
          <a:bodyPr/>
          <a:lstStyle/>
          <a:p>
            <a:pPr>
              <a:defRPr/>
            </a:pPr>
            <a:endParaRPr lang="en-US"/>
          </a:p>
          <a:p>
            <a:pPr>
              <a:defRPr/>
            </a:pPr>
            <a:fld id="{E29EAEB9-0041-644C-A236-D89054BF3DCC}" type="slidenum">
              <a:rPr lang="en-US" smtClean="0"/>
              <a:pPr>
                <a:defRPr/>
              </a:pPr>
              <a:t>2</a:t>
            </a:fld>
            <a:endParaRPr lang="en-US"/>
          </a:p>
        </p:txBody>
      </p:sp>
    </p:spTree>
    <p:extLst>
      <p:ext uri="{BB962C8B-B14F-4D97-AF65-F5344CB8AC3E}">
        <p14:creationId xmlns:p14="http://schemas.microsoft.com/office/powerpoint/2010/main" val="133364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9296400" cy="1077218"/>
          </a:xfrm>
        </p:spPr>
        <p:txBody>
          <a:bodyPr/>
          <a:lstStyle/>
          <a:p>
            <a:r>
              <a:rPr lang="en-US" sz="3200" dirty="0"/>
              <a:t>With CDC-funding and in collaboration with ACOG, we revised PRISM to be broader and scalable</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99"/>
              </a:solidFill>
              <a:effectLst/>
              <a:uLnTx/>
              <a:uFillTx/>
              <a:latin typeface="Calibri" pitchFamily="-110" charset="0"/>
              <a:ea typeface="ＭＳ Ｐゴシック" pitchFamily="-11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fld id="{E29EAEB9-0041-644C-A236-D89054BF3DCC}" type="slidenum">
              <a:rPr kumimoji="0" lang="en-US" sz="1400" b="1" i="0" u="none" strike="noStrike" kern="1200" cap="none" spc="0" normalizeH="0" baseline="0" noProof="0" smtClean="0">
                <a:ln>
                  <a:noFill/>
                </a:ln>
                <a:solidFill>
                  <a:srgbClr val="000099"/>
                </a:solidFill>
                <a:effectLst/>
                <a:uLnTx/>
                <a:uFillTx/>
                <a:latin typeface="Calibri" pitchFamily="-110" charset="0"/>
                <a:ea typeface="ＭＳ Ｐゴシック" pitchFamily="-110" charset="-128"/>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sz="1400" b="1" i="0" u="none" strike="noStrike" kern="1200" cap="none" spc="0" normalizeH="0" baseline="0" noProof="0" dirty="0">
              <a:ln>
                <a:noFill/>
              </a:ln>
              <a:solidFill>
                <a:srgbClr val="000099"/>
              </a:solidFill>
              <a:effectLst/>
              <a:uLnTx/>
              <a:uFillTx/>
              <a:latin typeface="Calibri" pitchFamily="-110" charset="0"/>
              <a:ea typeface="ＭＳ Ｐゴシック" pitchFamily="-110" charset="-128"/>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3729" y="1311262"/>
            <a:ext cx="5636541" cy="54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992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5-Point Star 8">
            <a:extLst>
              <a:ext uri="{FF2B5EF4-FFF2-40B4-BE49-F238E27FC236}">
                <a16:creationId xmlns:a16="http://schemas.microsoft.com/office/drawing/2014/main" id="{7A39A7BE-B297-4414-A590-9209CCA31DCF}"/>
              </a:ext>
            </a:extLst>
          </p:cNvPr>
          <p:cNvSpPr/>
          <p:nvPr/>
        </p:nvSpPr>
        <p:spPr bwMode="auto">
          <a:xfrm>
            <a:off x="4347596" y="5226651"/>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47" name="5-Point Star 8">
            <a:extLst>
              <a:ext uri="{FF2B5EF4-FFF2-40B4-BE49-F238E27FC236}">
                <a16:creationId xmlns:a16="http://schemas.microsoft.com/office/drawing/2014/main" id="{DCBAE6B5-CD9A-4AB0-A3BF-41BEC5B86C3E}"/>
              </a:ext>
            </a:extLst>
          </p:cNvPr>
          <p:cNvSpPr/>
          <p:nvPr/>
        </p:nvSpPr>
        <p:spPr bwMode="auto">
          <a:xfrm>
            <a:off x="6549840" y="3187409"/>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48" name="5-Point Star 8">
            <a:extLst>
              <a:ext uri="{FF2B5EF4-FFF2-40B4-BE49-F238E27FC236}">
                <a16:creationId xmlns:a16="http://schemas.microsoft.com/office/drawing/2014/main" id="{9771F759-1DC7-4983-AA08-E3D8C30EADEE}"/>
              </a:ext>
            </a:extLst>
          </p:cNvPr>
          <p:cNvSpPr/>
          <p:nvPr/>
        </p:nvSpPr>
        <p:spPr bwMode="auto">
          <a:xfrm>
            <a:off x="7327166" y="2848808"/>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pic>
        <p:nvPicPr>
          <p:cNvPr id="50" name="Picture 49" descr="Shape&#10;&#10;Description automatically generated">
            <a:extLst>
              <a:ext uri="{FF2B5EF4-FFF2-40B4-BE49-F238E27FC236}">
                <a16:creationId xmlns:a16="http://schemas.microsoft.com/office/drawing/2014/main" id="{8D694605-3BCF-4763-A9ED-86EA740F4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298" y="4000108"/>
            <a:ext cx="842665" cy="594360"/>
          </a:xfrm>
          <a:prstGeom prst="rect">
            <a:avLst/>
          </a:prstGeom>
        </p:spPr>
      </p:pic>
      <p:pic>
        <p:nvPicPr>
          <p:cNvPr id="51" name="Picture 50" descr="Text&#10;&#10;Description automatically generated with low confidence">
            <a:extLst>
              <a:ext uri="{FF2B5EF4-FFF2-40B4-BE49-F238E27FC236}">
                <a16:creationId xmlns:a16="http://schemas.microsoft.com/office/drawing/2014/main" id="{4DC1C758-409D-4A30-8B8D-7097D0F22B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0484" y="4857289"/>
            <a:ext cx="1062050" cy="548006"/>
          </a:xfrm>
          <a:prstGeom prst="rect">
            <a:avLst/>
          </a:prstGeom>
          <a:ln>
            <a:solidFill>
              <a:schemeClr val="bg1">
                <a:lumMod val="50000"/>
              </a:schemeClr>
            </a:solidFill>
          </a:ln>
        </p:spPr>
      </p:pic>
      <p:sp>
        <p:nvSpPr>
          <p:cNvPr id="63" name="5-Point Star 18">
            <a:extLst>
              <a:ext uri="{FF2B5EF4-FFF2-40B4-BE49-F238E27FC236}">
                <a16:creationId xmlns:a16="http://schemas.microsoft.com/office/drawing/2014/main" id="{2E6A70E3-6F2A-41EB-ADCC-50A0C05DFD30}"/>
              </a:ext>
            </a:extLst>
          </p:cNvPr>
          <p:cNvSpPr/>
          <p:nvPr/>
        </p:nvSpPr>
        <p:spPr bwMode="auto">
          <a:xfrm>
            <a:off x="6618833" y="4537191"/>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grpSp>
        <p:nvGrpSpPr>
          <p:cNvPr id="26" name="Group 25">
            <a:extLst>
              <a:ext uri="{FF2B5EF4-FFF2-40B4-BE49-F238E27FC236}">
                <a16:creationId xmlns:a16="http://schemas.microsoft.com/office/drawing/2014/main" id="{006F4E48-A59B-41CF-B5E4-E85BC94EBF0A}"/>
              </a:ext>
            </a:extLst>
          </p:cNvPr>
          <p:cNvGrpSpPr/>
          <p:nvPr/>
        </p:nvGrpSpPr>
        <p:grpSpPr>
          <a:xfrm>
            <a:off x="101399" y="942294"/>
            <a:ext cx="8935149" cy="5000225"/>
            <a:chOff x="168050" y="1400575"/>
            <a:chExt cx="8935149" cy="5000225"/>
          </a:xfrm>
        </p:grpSpPr>
        <p:grpSp>
          <p:nvGrpSpPr>
            <p:cNvPr id="5" name="Group 4">
              <a:extLst>
                <a:ext uri="{FF2B5EF4-FFF2-40B4-BE49-F238E27FC236}">
                  <a16:creationId xmlns:a16="http://schemas.microsoft.com/office/drawing/2014/main" id="{B7C9F544-9DE1-4892-8D72-F62D27CBE136}"/>
                </a:ext>
              </a:extLst>
            </p:cNvPr>
            <p:cNvGrpSpPr>
              <a:grpSpLocks noChangeAspect="1"/>
            </p:cNvGrpSpPr>
            <p:nvPr/>
          </p:nvGrpSpPr>
          <p:grpSpPr>
            <a:xfrm>
              <a:off x="168050" y="1400575"/>
              <a:ext cx="8935149" cy="5000225"/>
              <a:chOff x="7152" y="1150480"/>
              <a:chExt cx="9096047" cy="5090265"/>
            </a:xfrm>
          </p:grpSpPr>
          <p:grpSp>
            <p:nvGrpSpPr>
              <p:cNvPr id="6" name="Group 5">
                <a:extLst>
                  <a:ext uri="{FF2B5EF4-FFF2-40B4-BE49-F238E27FC236}">
                    <a16:creationId xmlns:a16="http://schemas.microsoft.com/office/drawing/2014/main" id="{0BAD8ABF-3BA0-43F2-AA02-FE970B7C7199}"/>
                  </a:ext>
                </a:extLst>
              </p:cNvPr>
              <p:cNvGrpSpPr/>
              <p:nvPr/>
            </p:nvGrpSpPr>
            <p:grpSpPr>
              <a:xfrm>
                <a:off x="7152" y="1150480"/>
                <a:ext cx="9096047" cy="5090265"/>
                <a:chOff x="7152" y="1150480"/>
                <a:chExt cx="9096047" cy="5090265"/>
              </a:xfrm>
            </p:grpSpPr>
            <p:grpSp>
              <p:nvGrpSpPr>
                <p:cNvPr id="7" name="Group 6">
                  <a:extLst>
                    <a:ext uri="{FF2B5EF4-FFF2-40B4-BE49-F238E27FC236}">
                      <a16:creationId xmlns:a16="http://schemas.microsoft.com/office/drawing/2014/main" id="{92BF22CD-B94D-43AE-938E-F415290886A8}"/>
                    </a:ext>
                  </a:extLst>
                </p:cNvPr>
                <p:cNvGrpSpPr/>
                <p:nvPr/>
              </p:nvGrpSpPr>
              <p:grpSpPr>
                <a:xfrm>
                  <a:off x="826264" y="1607680"/>
                  <a:ext cx="7391400" cy="4633065"/>
                  <a:chOff x="1434110" y="2737731"/>
                  <a:chExt cx="6199579" cy="3764325"/>
                </a:xfrm>
              </p:grpSpPr>
              <p:pic>
                <p:nvPicPr>
                  <p:cNvPr id="8" name="Picture 18" descr="Related image">
                    <a:extLst>
                      <a:ext uri="{FF2B5EF4-FFF2-40B4-BE49-F238E27FC236}">
                        <a16:creationId xmlns:a16="http://schemas.microsoft.com/office/drawing/2014/main" id="{83135BC0-5448-4389-8E76-E62D11131C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4110" y="2737731"/>
                    <a:ext cx="6199579" cy="3764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5-Point Star 15">
                    <a:extLst>
                      <a:ext uri="{FF2B5EF4-FFF2-40B4-BE49-F238E27FC236}">
                        <a16:creationId xmlns:a16="http://schemas.microsoft.com/office/drawing/2014/main" id="{A66CDAA5-2A46-48A7-9E2A-13EDDA639F3C}"/>
                      </a:ext>
                    </a:extLst>
                  </p:cNvPr>
                  <p:cNvSpPr/>
                  <p:nvPr/>
                </p:nvSpPr>
                <p:spPr bwMode="auto">
                  <a:xfrm>
                    <a:off x="7010400" y="3429000"/>
                    <a:ext cx="228600" cy="228600"/>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grpSp>
            <p:sp>
              <p:nvSpPr>
                <p:cNvPr id="3" name="Oval 2">
                  <a:extLst>
                    <a:ext uri="{FF2B5EF4-FFF2-40B4-BE49-F238E27FC236}">
                      <a16:creationId xmlns:a16="http://schemas.microsoft.com/office/drawing/2014/main" id="{03296613-4DCF-4395-9105-2A13FC40CFA0}"/>
                    </a:ext>
                  </a:extLst>
                </p:cNvPr>
                <p:cNvSpPr/>
                <p:nvPr/>
              </p:nvSpPr>
              <p:spPr bwMode="auto">
                <a:xfrm>
                  <a:off x="178564" y="1150480"/>
                  <a:ext cx="8382000" cy="5090265"/>
                </a:xfrm>
                <a:prstGeom prst="ellipse">
                  <a:avLst/>
                </a:prstGeom>
                <a:noFill/>
                <a:ln w="34925">
                  <a:solidFill>
                    <a:srgbClr val="C00000">
                      <a:alpha val="99000"/>
                    </a:srgbClr>
                  </a:solidFill>
                  <a:prstDash val="sysDash"/>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9" name="5-Point Star 23">
                  <a:extLst>
                    <a:ext uri="{FF2B5EF4-FFF2-40B4-BE49-F238E27FC236}">
                      <a16:creationId xmlns:a16="http://schemas.microsoft.com/office/drawing/2014/main" id="{C7E6AA3A-3A4E-449F-84B6-4D6D8D26A464}"/>
                    </a:ext>
                  </a:extLst>
                </p:cNvPr>
                <p:cNvSpPr/>
                <p:nvPr/>
              </p:nvSpPr>
              <p:spPr bwMode="auto">
                <a:xfrm>
                  <a:off x="5192023" y="2813591"/>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12" name="5-Point Star 22">
                  <a:extLst>
                    <a:ext uri="{FF2B5EF4-FFF2-40B4-BE49-F238E27FC236}">
                      <a16:creationId xmlns:a16="http://schemas.microsoft.com/office/drawing/2014/main" id="{D4E9ABA7-2A7F-4676-AA9A-06C3EB04FA40}"/>
                    </a:ext>
                  </a:extLst>
                </p:cNvPr>
                <p:cNvSpPr/>
                <p:nvPr/>
              </p:nvSpPr>
              <p:spPr bwMode="auto">
                <a:xfrm>
                  <a:off x="1559594" y="1915865"/>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15" name="5-Point Star 8">
                  <a:extLst>
                    <a:ext uri="{FF2B5EF4-FFF2-40B4-BE49-F238E27FC236}">
                      <a16:creationId xmlns:a16="http://schemas.microsoft.com/office/drawing/2014/main" id="{B1309AB8-AF3B-404D-80B2-7FDDFA301DEE}"/>
                    </a:ext>
                  </a:extLst>
                </p:cNvPr>
                <p:cNvSpPr/>
                <p:nvPr/>
              </p:nvSpPr>
              <p:spPr bwMode="auto">
                <a:xfrm>
                  <a:off x="5849617" y="2672912"/>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16" name="5-Point Star 8">
                  <a:extLst>
                    <a:ext uri="{FF2B5EF4-FFF2-40B4-BE49-F238E27FC236}">
                      <a16:creationId xmlns:a16="http://schemas.microsoft.com/office/drawing/2014/main" id="{40CF60AB-0F9A-4E66-8C87-560258EACA47}"/>
                    </a:ext>
                  </a:extLst>
                </p:cNvPr>
                <p:cNvSpPr/>
                <p:nvPr/>
              </p:nvSpPr>
              <p:spPr bwMode="auto">
                <a:xfrm>
                  <a:off x="1092964" y="3554933"/>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18" name="5-Point Star 16">
                  <a:extLst>
                    <a:ext uri="{FF2B5EF4-FFF2-40B4-BE49-F238E27FC236}">
                      <a16:creationId xmlns:a16="http://schemas.microsoft.com/office/drawing/2014/main" id="{B6DAE80F-CE32-46C1-A66F-030E24883C5C}"/>
                    </a:ext>
                  </a:extLst>
                </p:cNvPr>
                <p:cNvSpPr/>
                <p:nvPr/>
              </p:nvSpPr>
              <p:spPr bwMode="auto">
                <a:xfrm>
                  <a:off x="7202006" y="2317803"/>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13" name="5-Point Star 17">
                  <a:extLst>
                    <a:ext uri="{FF2B5EF4-FFF2-40B4-BE49-F238E27FC236}">
                      <a16:creationId xmlns:a16="http://schemas.microsoft.com/office/drawing/2014/main" id="{58DD9FE2-8D07-4E76-B407-9809A93F1403}"/>
                    </a:ext>
                  </a:extLst>
                </p:cNvPr>
                <p:cNvSpPr/>
                <p:nvPr/>
              </p:nvSpPr>
              <p:spPr bwMode="auto">
                <a:xfrm>
                  <a:off x="7610826" y="2706312"/>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14" name="5-Point Star 20">
                  <a:extLst>
                    <a:ext uri="{FF2B5EF4-FFF2-40B4-BE49-F238E27FC236}">
                      <a16:creationId xmlns:a16="http://schemas.microsoft.com/office/drawing/2014/main" id="{9E88919D-5741-4BE0-ADE6-31387DF3D233}"/>
                    </a:ext>
                  </a:extLst>
                </p:cNvPr>
                <p:cNvSpPr/>
                <p:nvPr/>
              </p:nvSpPr>
              <p:spPr bwMode="auto">
                <a:xfrm>
                  <a:off x="6929459" y="3977841"/>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17" name="5-Point Star 18">
                  <a:extLst>
                    <a:ext uri="{FF2B5EF4-FFF2-40B4-BE49-F238E27FC236}">
                      <a16:creationId xmlns:a16="http://schemas.microsoft.com/office/drawing/2014/main" id="{055A4F63-A57E-4EA6-8D49-A2C24EBBD5EE}"/>
                    </a:ext>
                  </a:extLst>
                </p:cNvPr>
                <p:cNvSpPr/>
                <p:nvPr/>
              </p:nvSpPr>
              <p:spPr bwMode="auto">
                <a:xfrm>
                  <a:off x="6656913" y="5178265"/>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19" name="5-Point Star 19">
                  <a:extLst>
                    <a:ext uri="{FF2B5EF4-FFF2-40B4-BE49-F238E27FC236}">
                      <a16:creationId xmlns:a16="http://schemas.microsoft.com/office/drawing/2014/main" id="{2B95DC59-1EAC-446F-B1EA-AF4A9D750E72}"/>
                    </a:ext>
                  </a:extLst>
                </p:cNvPr>
                <p:cNvSpPr/>
                <p:nvPr/>
              </p:nvSpPr>
              <p:spPr bwMode="auto">
                <a:xfrm>
                  <a:off x="4953000" y="4900243"/>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21" name="5-Point Star 8">
                  <a:extLst>
                    <a:ext uri="{FF2B5EF4-FFF2-40B4-BE49-F238E27FC236}">
                      <a16:creationId xmlns:a16="http://schemas.microsoft.com/office/drawing/2014/main" id="{BD3BF65E-231B-46E6-9001-FFD46FB3F803}"/>
                    </a:ext>
                  </a:extLst>
                </p:cNvPr>
                <p:cNvSpPr/>
                <p:nvPr/>
              </p:nvSpPr>
              <p:spPr bwMode="auto">
                <a:xfrm>
                  <a:off x="2477865" y="2177125"/>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22" name="5-Point Star 8">
                  <a:extLst>
                    <a:ext uri="{FF2B5EF4-FFF2-40B4-BE49-F238E27FC236}">
                      <a16:creationId xmlns:a16="http://schemas.microsoft.com/office/drawing/2014/main" id="{0418F9BC-BA8C-4215-9835-683A7CCA07F0}"/>
                    </a:ext>
                  </a:extLst>
                </p:cNvPr>
                <p:cNvSpPr/>
                <p:nvPr/>
              </p:nvSpPr>
              <p:spPr bwMode="auto">
                <a:xfrm>
                  <a:off x="6122164" y="4411597"/>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pic>
              <p:nvPicPr>
                <p:cNvPr id="27" name="Picture 2" descr="Image result for periscope project wisconsin">
                  <a:extLst>
                    <a:ext uri="{FF2B5EF4-FFF2-40B4-BE49-F238E27FC236}">
                      <a16:creationId xmlns:a16="http://schemas.microsoft.com/office/drawing/2014/main" id="{E17763E1-F343-415D-A4D6-49B4FA727E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3850" y="2217280"/>
                  <a:ext cx="1536314" cy="506866"/>
                </a:xfrm>
                <a:prstGeom prst="rect">
                  <a:avLst/>
                </a:prstGeom>
                <a:noFill/>
                <a:ln w="12700">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4983EE0F-B7BE-4773-A9CC-ABC2BCEF33C7}"/>
                    </a:ext>
                  </a:extLst>
                </p:cNvPr>
                <p:cNvPicPr/>
                <p:nvPr/>
              </p:nvPicPr>
              <p:blipFill rotWithShape="1">
                <a:blip r:embed="rId7" cstate="print">
                  <a:extLst>
                    <a:ext uri="{28A0092B-C50C-407E-A947-70E740481C1C}">
                      <a14:useLocalDpi xmlns:a14="http://schemas.microsoft.com/office/drawing/2010/main" val="0"/>
                    </a:ext>
                  </a:extLst>
                </a:blip>
                <a:srcRect l="20306" t="32817" r="15812" b="32516"/>
                <a:stretch/>
              </p:blipFill>
              <p:spPr>
                <a:xfrm>
                  <a:off x="6984504" y="5428556"/>
                  <a:ext cx="1673225" cy="548640"/>
                </a:xfrm>
                <a:prstGeom prst="rect">
                  <a:avLst/>
                </a:prstGeom>
                <a:ln>
                  <a:solidFill>
                    <a:schemeClr val="bg1">
                      <a:lumMod val="50000"/>
                    </a:schemeClr>
                  </a:solidFill>
                </a:ln>
              </p:spPr>
            </p:pic>
            <p:cxnSp>
              <p:nvCxnSpPr>
                <p:cNvPr id="35" name="Straight Connector 34">
                  <a:extLst>
                    <a:ext uri="{FF2B5EF4-FFF2-40B4-BE49-F238E27FC236}">
                      <a16:creationId xmlns:a16="http://schemas.microsoft.com/office/drawing/2014/main" id="{B77EFDB1-6B2D-48E2-A78C-9F66F42A5C2E}"/>
                    </a:ext>
                  </a:extLst>
                </p:cNvPr>
                <p:cNvCxnSpPr>
                  <a:cxnSpLocks/>
                </p:cNvCxnSpPr>
                <p:nvPr/>
              </p:nvCxnSpPr>
              <p:spPr bwMode="auto">
                <a:xfrm flipV="1">
                  <a:off x="5985890" y="2344395"/>
                  <a:ext cx="408821" cy="49108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80185339-DA3D-457F-AE09-4E78A57A7764}"/>
                    </a:ext>
                  </a:extLst>
                </p:cNvPr>
                <p:cNvCxnSpPr>
                  <a:cxnSpLocks/>
                </p:cNvCxnSpPr>
                <p:nvPr/>
              </p:nvCxnSpPr>
              <p:spPr bwMode="auto">
                <a:xfrm flipH="1" flipV="1">
                  <a:off x="7747100" y="2867760"/>
                  <a:ext cx="251217" cy="18288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E4D94E4E-FABC-45E3-B765-5B7B4BF7AE27}"/>
                    </a:ext>
                  </a:extLst>
                </p:cNvPr>
                <p:cNvCxnSpPr>
                  <a:cxnSpLocks/>
                </p:cNvCxnSpPr>
                <p:nvPr/>
              </p:nvCxnSpPr>
              <p:spPr bwMode="auto">
                <a:xfrm flipV="1">
                  <a:off x="7604690" y="2344848"/>
                  <a:ext cx="216427" cy="279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pic>
              <p:nvPicPr>
                <p:cNvPr id="38" name="Picture 2" descr="Related image">
                  <a:extLst>
                    <a:ext uri="{FF2B5EF4-FFF2-40B4-BE49-F238E27FC236}">
                      <a16:creationId xmlns:a16="http://schemas.microsoft.com/office/drawing/2014/main" id="{BCE91B86-5B92-45AA-A135-6019BA56662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52" y="4336076"/>
                  <a:ext cx="1381213" cy="13666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bird, flower&#10;&#10;Description automatically generated">
                  <a:extLst>
                    <a:ext uri="{FF2B5EF4-FFF2-40B4-BE49-F238E27FC236}">
                      <a16:creationId xmlns:a16="http://schemas.microsoft.com/office/drawing/2014/main" id="{EF4DFB32-B47D-4B80-9D74-6B1E7785955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928" t="29852" b="29630"/>
                <a:stretch/>
              </p:blipFill>
              <p:spPr>
                <a:xfrm>
                  <a:off x="1695867" y="1487349"/>
                  <a:ext cx="2636269" cy="392015"/>
                </a:xfrm>
                <a:prstGeom prst="rect">
                  <a:avLst/>
                </a:prstGeom>
                <a:ln>
                  <a:solidFill>
                    <a:schemeClr val="bg1">
                      <a:lumMod val="50000"/>
                    </a:schemeClr>
                  </a:solidFill>
                </a:ln>
              </p:spPr>
            </p:pic>
            <p:sp>
              <p:nvSpPr>
                <p:cNvPr id="40" name="5-Point Star 22">
                  <a:extLst>
                    <a:ext uri="{FF2B5EF4-FFF2-40B4-BE49-F238E27FC236}">
                      <a16:creationId xmlns:a16="http://schemas.microsoft.com/office/drawing/2014/main" id="{017C45CD-8418-430C-8D11-BB13F9FDC84C}"/>
                    </a:ext>
                  </a:extLst>
                </p:cNvPr>
                <p:cNvSpPr/>
                <p:nvPr/>
              </p:nvSpPr>
              <p:spPr bwMode="auto">
                <a:xfrm>
                  <a:off x="1050987" y="5220522"/>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pic>
              <p:nvPicPr>
                <p:cNvPr id="23" name="Picture 22" descr="A picture containing drawing&#10;&#10;Description automatically generated">
                  <a:extLst>
                    <a:ext uri="{FF2B5EF4-FFF2-40B4-BE49-F238E27FC236}">
                      <a16:creationId xmlns:a16="http://schemas.microsoft.com/office/drawing/2014/main" id="{015BCD96-00B6-48C9-B692-A965C18FAF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3393" y="3029702"/>
                  <a:ext cx="1519806" cy="359688"/>
                </a:xfrm>
                <a:prstGeom prst="rect">
                  <a:avLst/>
                </a:prstGeom>
                <a:ln>
                  <a:solidFill>
                    <a:schemeClr val="bg1">
                      <a:lumMod val="50000"/>
                    </a:schemeClr>
                  </a:solidFill>
                </a:ln>
              </p:spPr>
            </p:pic>
          </p:grpSp>
          <p:pic>
            <p:nvPicPr>
              <p:cNvPr id="45" name="Picture 44">
                <a:extLst>
                  <a:ext uri="{FF2B5EF4-FFF2-40B4-BE49-F238E27FC236}">
                    <a16:creationId xmlns:a16="http://schemas.microsoft.com/office/drawing/2014/main" id="{2D395364-35AD-43A0-BAAC-86D9062C760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10710" y="1756235"/>
                <a:ext cx="1017270" cy="594360"/>
              </a:xfrm>
              <a:prstGeom prst="rect">
                <a:avLst/>
              </a:prstGeom>
              <a:noFill/>
              <a:ln>
                <a:solidFill>
                  <a:schemeClr val="bg1">
                    <a:lumMod val="50000"/>
                  </a:schemeClr>
                </a:solidFill>
              </a:ln>
            </p:spPr>
          </p:pic>
          <p:pic>
            <p:nvPicPr>
              <p:cNvPr id="56" name="Picture 55" descr="CommonSpirit Health Launches as New Health System - ICE">
                <a:extLst>
                  <a:ext uri="{FF2B5EF4-FFF2-40B4-BE49-F238E27FC236}">
                    <a16:creationId xmlns:a16="http://schemas.microsoft.com/office/drawing/2014/main" id="{C54AE11A-EFA2-492F-9723-F73B2D900E03}"/>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6004" y="2963178"/>
                <a:ext cx="1229360" cy="539115"/>
              </a:xfrm>
              <a:prstGeom prst="rect">
                <a:avLst/>
              </a:prstGeom>
              <a:noFill/>
              <a:ln>
                <a:solidFill>
                  <a:schemeClr val="bg1">
                    <a:lumMod val="50000"/>
                  </a:schemeClr>
                </a:solidFill>
              </a:ln>
            </p:spPr>
          </p:pic>
          <p:pic>
            <p:nvPicPr>
              <p:cNvPr id="57" name="Picture 56">
                <a:extLst>
                  <a:ext uri="{FF2B5EF4-FFF2-40B4-BE49-F238E27FC236}">
                    <a16:creationId xmlns:a16="http://schemas.microsoft.com/office/drawing/2014/main" id="{54A86D78-A066-46E7-B268-E904998C4E0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28590" y="1981515"/>
                <a:ext cx="1142821" cy="502920"/>
              </a:xfrm>
              <a:prstGeom prst="rect">
                <a:avLst/>
              </a:prstGeom>
              <a:ln>
                <a:solidFill>
                  <a:schemeClr val="bg1">
                    <a:lumMod val="50000"/>
                  </a:schemeClr>
                </a:solidFill>
              </a:ln>
            </p:spPr>
          </p:pic>
          <p:pic>
            <p:nvPicPr>
              <p:cNvPr id="61" name="Picture 60">
                <a:extLst>
                  <a:ext uri="{FF2B5EF4-FFF2-40B4-BE49-F238E27FC236}">
                    <a16:creationId xmlns:a16="http://schemas.microsoft.com/office/drawing/2014/main" id="{C435C6A2-43EB-4775-AA00-11C702B0370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94840" y="1469212"/>
                <a:ext cx="1097598" cy="457200"/>
              </a:xfrm>
              <a:prstGeom prst="rect">
                <a:avLst/>
              </a:prstGeom>
              <a:ln>
                <a:solidFill>
                  <a:schemeClr val="bg1">
                    <a:lumMod val="50000"/>
                  </a:schemeClr>
                </a:solidFill>
              </a:ln>
            </p:spPr>
          </p:pic>
          <p:cxnSp>
            <p:nvCxnSpPr>
              <p:cNvPr id="62" name="Straight Connector 61">
                <a:extLst>
                  <a:ext uri="{FF2B5EF4-FFF2-40B4-BE49-F238E27FC236}">
                    <a16:creationId xmlns:a16="http://schemas.microsoft.com/office/drawing/2014/main" id="{9430D280-E7E7-4952-861F-C204A9CA81A5}"/>
                  </a:ext>
                </a:extLst>
              </p:cNvPr>
              <p:cNvCxnSpPr>
                <a:cxnSpLocks/>
              </p:cNvCxnSpPr>
              <p:nvPr/>
            </p:nvCxnSpPr>
            <p:spPr bwMode="auto">
              <a:xfrm flipV="1">
                <a:off x="7338280" y="1943123"/>
                <a:ext cx="205359" cy="37468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2" name="5-Point Star 8">
                <a:extLst>
                  <a:ext uri="{FF2B5EF4-FFF2-40B4-BE49-F238E27FC236}">
                    <a16:creationId xmlns:a16="http://schemas.microsoft.com/office/drawing/2014/main" id="{3DEA9294-8108-4C32-8265-1637ED4464A3}"/>
                  </a:ext>
                </a:extLst>
              </p:cNvPr>
              <p:cNvSpPr/>
              <p:nvPr/>
            </p:nvSpPr>
            <p:spPr bwMode="auto">
              <a:xfrm>
                <a:off x="4463181" y="3837162"/>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pic>
            <p:nvPicPr>
              <p:cNvPr id="11" name="Picture 10" descr="Text&#10;&#10;Description automatically generated">
                <a:extLst>
                  <a:ext uri="{FF2B5EF4-FFF2-40B4-BE49-F238E27FC236}">
                    <a16:creationId xmlns:a16="http://schemas.microsoft.com/office/drawing/2014/main" id="{8BCEAEF9-4474-45BD-BF09-9C8C0358F6C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57387" y="4185245"/>
                <a:ext cx="1229360" cy="536249"/>
              </a:xfrm>
              <a:prstGeom prst="rect">
                <a:avLst/>
              </a:prstGeom>
              <a:ln>
                <a:solidFill>
                  <a:schemeClr val="bg1">
                    <a:lumMod val="50000"/>
                  </a:schemeClr>
                </a:solidFill>
              </a:ln>
            </p:spPr>
          </p:pic>
          <p:pic>
            <p:nvPicPr>
              <p:cNvPr id="24" name="Picture 23" descr="A picture containing diagram&#10;&#10;Description automatically generated">
                <a:extLst>
                  <a:ext uri="{FF2B5EF4-FFF2-40B4-BE49-F238E27FC236}">
                    <a16:creationId xmlns:a16="http://schemas.microsoft.com/office/drawing/2014/main" id="{2E8B979B-EA39-49C9-8059-6A232C6E857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16303"/>
              <a:stretch/>
            </p:blipFill>
            <p:spPr>
              <a:xfrm>
                <a:off x="4795953" y="5349598"/>
                <a:ext cx="1229361" cy="549660"/>
              </a:xfrm>
              <a:prstGeom prst="rect">
                <a:avLst/>
              </a:prstGeom>
              <a:ln>
                <a:solidFill>
                  <a:schemeClr val="bg1">
                    <a:lumMod val="50000"/>
                  </a:schemeClr>
                </a:solidFill>
              </a:ln>
            </p:spPr>
          </p:pic>
          <p:sp>
            <p:nvSpPr>
              <p:cNvPr id="52" name="5-Point Star 8">
                <a:extLst>
                  <a:ext uri="{FF2B5EF4-FFF2-40B4-BE49-F238E27FC236}">
                    <a16:creationId xmlns:a16="http://schemas.microsoft.com/office/drawing/2014/main" id="{39593E80-E1A1-4EC7-A5DB-0A056F2CECA9}"/>
                  </a:ext>
                </a:extLst>
              </p:cNvPr>
              <p:cNvSpPr/>
              <p:nvPr/>
            </p:nvSpPr>
            <p:spPr bwMode="auto">
              <a:xfrm>
                <a:off x="1400418" y="4159898"/>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53" name="5-Point Star 8">
                <a:extLst>
                  <a:ext uri="{FF2B5EF4-FFF2-40B4-BE49-F238E27FC236}">
                    <a16:creationId xmlns:a16="http://schemas.microsoft.com/office/drawing/2014/main" id="{2B6FEC23-3213-4E2D-8E7D-CBD5F36BB14A}"/>
                  </a:ext>
                </a:extLst>
              </p:cNvPr>
              <p:cNvSpPr/>
              <p:nvPr/>
            </p:nvSpPr>
            <p:spPr bwMode="auto">
              <a:xfrm>
                <a:off x="2508449" y="3783533"/>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54" name="5-Point Star 8">
                <a:extLst>
                  <a:ext uri="{FF2B5EF4-FFF2-40B4-BE49-F238E27FC236}">
                    <a16:creationId xmlns:a16="http://schemas.microsoft.com/office/drawing/2014/main" id="{45D877FC-90D8-461E-9520-26F95D6C781F}"/>
                  </a:ext>
                </a:extLst>
              </p:cNvPr>
              <p:cNvSpPr/>
              <p:nvPr/>
            </p:nvSpPr>
            <p:spPr bwMode="auto">
              <a:xfrm>
                <a:off x="3406574" y="3829129"/>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55" name="5-Point Star 8">
                <a:extLst>
                  <a:ext uri="{FF2B5EF4-FFF2-40B4-BE49-F238E27FC236}">
                    <a16:creationId xmlns:a16="http://schemas.microsoft.com/office/drawing/2014/main" id="{DDD0D7EC-DEDC-4DA6-BA60-E51F3C7FFDAE}"/>
                  </a:ext>
                </a:extLst>
              </p:cNvPr>
              <p:cNvSpPr/>
              <p:nvPr/>
            </p:nvSpPr>
            <p:spPr bwMode="auto">
              <a:xfrm>
                <a:off x="7515298" y="2131704"/>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58" name="5-Point Star 8">
                <a:extLst>
                  <a:ext uri="{FF2B5EF4-FFF2-40B4-BE49-F238E27FC236}">
                    <a16:creationId xmlns:a16="http://schemas.microsoft.com/office/drawing/2014/main" id="{2B12ADC2-BD9F-4D81-BA0B-82E1D19E566F}"/>
                  </a:ext>
                </a:extLst>
              </p:cNvPr>
              <p:cNvSpPr/>
              <p:nvPr/>
            </p:nvSpPr>
            <p:spPr bwMode="auto">
              <a:xfrm>
                <a:off x="7188038" y="3017882"/>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59" name="5-Point Star 8">
                <a:extLst>
                  <a:ext uri="{FF2B5EF4-FFF2-40B4-BE49-F238E27FC236}">
                    <a16:creationId xmlns:a16="http://schemas.microsoft.com/office/drawing/2014/main" id="{9ECC7070-0095-475C-8708-80D8B2BE6E02}"/>
                  </a:ext>
                </a:extLst>
              </p:cNvPr>
              <p:cNvSpPr/>
              <p:nvPr/>
            </p:nvSpPr>
            <p:spPr bwMode="auto">
              <a:xfrm>
                <a:off x="5123927" y="3886200"/>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60" name="5-Point Star 8">
                <a:extLst>
                  <a:ext uri="{FF2B5EF4-FFF2-40B4-BE49-F238E27FC236}">
                    <a16:creationId xmlns:a16="http://schemas.microsoft.com/office/drawing/2014/main" id="{85DBE989-947A-414C-BD10-994255032725}"/>
                  </a:ext>
                </a:extLst>
              </p:cNvPr>
              <p:cNvSpPr/>
              <p:nvPr/>
            </p:nvSpPr>
            <p:spPr bwMode="auto">
              <a:xfrm>
                <a:off x="6926870" y="3276319"/>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grpSp>
        <p:pic>
          <p:nvPicPr>
            <p:cNvPr id="1026" name="gmail-m_4596184835240166635Picture 1">
              <a:extLst>
                <a:ext uri="{FF2B5EF4-FFF2-40B4-BE49-F238E27FC236}">
                  <a16:creationId xmlns:a16="http://schemas.microsoft.com/office/drawing/2014/main" id="{60211987-BBF3-45A0-BD7B-69E6264A88A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702512" y="2710934"/>
              <a:ext cx="737409" cy="74350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grpSp>
      <p:sp>
        <p:nvSpPr>
          <p:cNvPr id="64" name="5-Point Star 8">
            <a:extLst>
              <a:ext uri="{FF2B5EF4-FFF2-40B4-BE49-F238E27FC236}">
                <a16:creationId xmlns:a16="http://schemas.microsoft.com/office/drawing/2014/main" id="{BE2C1960-095D-4741-A61A-7F2D515377E9}"/>
              </a:ext>
            </a:extLst>
          </p:cNvPr>
          <p:cNvSpPr/>
          <p:nvPr/>
        </p:nvSpPr>
        <p:spPr bwMode="auto">
          <a:xfrm>
            <a:off x="6012193" y="3497409"/>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65" name="5-Point Star 8">
            <a:extLst>
              <a:ext uri="{FF2B5EF4-FFF2-40B4-BE49-F238E27FC236}">
                <a16:creationId xmlns:a16="http://schemas.microsoft.com/office/drawing/2014/main" id="{D281F4B5-426B-4085-99C4-4900CA58A4B8}"/>
              </a:ext>
            </a:extLst>
          </p:cNvPr>
          <p:cNvSpPr/>
          <p:nvPr/>
        </p:nvSpPr>
        <p:spPr bwMode="auto">
          <a:xfrm>
            <a:off x="4568974" y="3338209"/>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grpSp>
        <p:nvGrpSpPr>
          <p:cNvPr id="25" name="Group 24">
            <a:extLst>
              <a:ext uri="{FF2B5EF4-FFF2-40B4-BE49-F238E27FC236}">
                <a16:creationId xmlns:a16="http://schemas.microsoft.com/office/drawing/2014/main" id="{90C6681D-DA78-4642-B5E4-5BBEC7A0B144}"/>
              </a:ext>
            </a:extLst>
          </p:cNvPr>
          <p:cNvGrpSpPr/>
          <p:nvPr/>
        </p:nvGrpSpPr>
        <p:grpSpPr>
          <a:xfrm>
            <a:off x="174334" y="660976"/>
            <a:ext cx="2203404" cy="761259"/>
            <a:chOff x="7423413" y="998599"/>
            <a:chExt cx="1900895" cy="646331"/>
          </a:xfrm>
        </p:grpSpPr>
        <p:sp>
          <p:nvSpPr>
            <p:cNvPr id="66" name="5-Point Star 8">
              <a:extLst>
                <a:ext uri="{FF2B5EF4-FFF2-40B4-BE49-F238E27FC236}">
                  <a16:creationId xmlns:a16="http://schemas.microsoft.com/office/drawing/2014/main" id="{9745464F-A8C8-45B9-978D-C8513BDE417D}"/>
                </a:ext>
              </a:extLst>
            </p:cNvPr>
            <p:cNvSpPr/>
            <p:nvPr/>
          </p:nvSpPr>
          <p:spPr bwMode="auto">
            <a:xfrm>
              <a:off x="7423414" y="998599"/>
              <a:ext cx="272547" cy="281357"/>
            </a:xfrm>
            <a:prstGeom prst="star5">
              <a:avLst>
                <a:gd name="adj" fmla="val 16298"/>
                <a:gd name="hf" fmla="val 105146"/>
                <a:gd name="vf" fmla="val 110557"/>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20" name="TextBox 19">
              <a:extLst>
                <a:ext uri="{FF2B5EF4-FFF2-40B4-BE49-F238E27FC236}">
                  <a16:creationId xmlns:a16="http://schemas.microsoft.com/office/drawing/2014/main" id="{D8852242-1C02-46DE-BC82-63F2DA968FCD}"/>
                </a:ext>
              </a:extLst>
            </p:cNvPr>
            <p:cNvSpPr txBox="1"/>
            <p:nvPr/>
          </p:nvSpPr>
          <p:spPr>
            <a:xfrm>
              <a:off x="7650161" y="998599"/>
              <a:ext cx="167414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Active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mn-cs"/>
                </a:rPr>
                <a:t>Aspiring</a:t>
              </a:r>
            </a:p>
          </p:txBody>
        </p:sp>
        <p:sp>
          <p:nvSpPr>
            <p:cNvPr id="68" name="5-Point Star 8">
              <a:extLst>
                <a:ext uri="{FF2B5EF4-FFF2-40B4-BE49-F238E27FC236}">
                  <a16:creationId xmlns:a16="http://schemas.microsoft.com/office/drawing/2014/main" id="{0AED040E-F97A-4C42-A3A6-C9DE566BDDF6}"/>
                </a:ext>
              </a:extLst>
            </p:cNvPr>
            <p:cNvSpPr/>
            <p:nvPr/>
          </p:nvSpPr>
          <p:spPr bwMode="auto">
            <a:xfrm>
              <a:off x="7423413" y="1299955"/>
              <a:ext cx="272547" cy="281357"/>
            </a:xfrm>
            <a:prstGeom prst="star5">
              <a:avLst/>
            </a:prstGeom>
            <a:solidFill>
              <a:srgbClr val="8C24D1"/>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grpSp>
      <p:sp>
        <p:nvSpPr>
          <p:cNvPr id="69" name="5-Point Star 23">
            <a:extLst>
              <a:ext uri="{FF2B5EF4-FFF2-40B4-BE49-F238E27FC236}">
                <a16:creationId xmlns:a16="http://schemas.microsoft.com/office/drawing/2014/main" id="{B44B035D-E35F-4D91-B692-870E0D741B25}"/>
              </a:ext>
            </a:extLst>
          </p:cNvPr>
          <p:cNvSpPr/>
          <p:nvPr/>
        </p:nvSpPr>
        <p:spPr bwMode="auto">
          <a:xfrm>
            <a:off x="5431650" y="3671404"/>
            <a:ext cx="272547" cy="281357"/>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70" name="TextBox 69">
            <a:extLst>
              <a:ext uri="{FF2B5EF4-FFF2-40B4-BE49-F238E27FC236}">
                <a16:creationId xmlns:a16="http://schemas.microsoft.com/office/drawing/2014/main" id="{F051A6E3-C098-40C4-9368-C5DE4089D1D2}"/>
              </a:ext>
            </a:extLst>
          </p:cNvPr>
          <p:cNvSpPr txBox="1"/>
          <p:nvPr/>
        </p:nvSpPr>
        <p:spPr>
          <a:xfrm>
            <a:off x="152400" y="76200"/>
            <a:ext cx="8884148" cy="553998"/>
          </a:xfrm>
          <a:prstGeom prst="rect">
            <a:avLst/>
          </a:prstGeom>
          <a:noFill/>
          <a:ln>
            <a:noFill/>
            <a:prstDash val="sysDash"/>
          </a:ln>
        </p:spPr>
        <p:txBody>
          <a:bodyPr wrap="square" rtlCol="0">
            <a:spAutoFit/>
          </a:bodyPr>
          <a:lstStyle/>
          <a:p>
            <a:r>
              <a:rPr lang="en-US" sz="30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19 Access Programs now cover &gt; 1.7 M (45%) US births </a:t>
            </a:r>
            <a:endParaRPr lang="en-US" sz="3000" b="1" dirty="0">
              <a:solidFill>
                <a:schemeClr val="tx2"/>
              </a:solidFill>
            </a:endParaRPr>
          </a:p>
        </p:txBody>
      </p:sp>
      <p:sp>
        <p:nvSpPr>
          <p:cNvPr id="71" name="Rectangle 70">
            <a:extLst>
              <a:ext uri="{FF2B5EF4-FFF2-40B4-BE49-F238E27FC236}">
                <a16:creationId xmlns:a16="http://schemas.microsoft.com/office/drawing/2014/main" id="{A9F3DD2A-C81E-4F38-AC18-169AEFD19DD2}"/>
              </a:ext>
            </a:extLst>
          </p:cNvPr>
          <p:cNvSpPr/>
          <p:nvPr/>
        </p:nvSpPr>
        <p:spPr>
          <a:xfrm>
            <a:off x="269779" y="5681043"/>
            <a:ext cx="8704411" cy="1025775"/>
          </a:xfrm>
          <a:prstGeom prst="rect">
            <a:avLst/>
          </a:prstGeom>
        </p:spPr>
        <p:txBody>
          <a:bodyPr wrap="square">
            <a:spAutoFit/>
          </a:bodyPr>
          <a:lstStyle/>
          <a:p>
            <a:endParaRPr lang="en-US" dirty="0">
              <a:solidFill>
                <a:srgbClr val="0000E2"/>
              </a:solidFill>
              <a:hlinkClick r:id="rId18">
                <a:extLst>
                  <a:ext uri="{A12FA001-AC4F-418D-AE19-62706E023703}">
                    <ahyp:hlinkClr xmlns:ahyp="http://schemas.microsoft.com/office/drawing/2018/hyperlinkcolor" val="tx"/>
                  </a:ext>
                </a:extLst>
              </a:hlinkClick>
            </a:endParaRPr>
          </a:p>
          <a:p>
            <a:r>
              <a:rPr lang="en-US" b="1" dirty="0">
                <a:solidFill>
                  <a:srgbClr val="0000E2"/>
                </a:solidFill>
                <a:hlinkClick r:id="rId18">
                  <a:extLst>
                    <a:ext uri="{A12FA001-AC4F-418D-AE19-62706E023703}">
                      <ahyp:hlinkClr xmlns:ahyp="http://schemas.microsoft.com/office/drawing/2018/hyperlinkcolor" val="tx"/>
                    </a:ext>
                  </a:extLst>
                </a:hlinkClick>
              </a:rPr>
              <a:t>https://www.umassmed.edu/lifeline4moms/Access-Programs/network-members-us</a:t>
            </a:r>
            <a:r>
              <a:rPr lang="en-US" dirty="0">
                <a:solidFill>
                  <a:srgbClr val="0000E2"/>
                </a:solidFill>
                <a:hlinkClick r:id="rId18">
                  <a:extLst>
                    <a:ext uri="{A12FA001-AC4F-418D-AE19-62706E023703}">
                      <ahyp:hlinkClr xmlns:ahyp="http://schemas.microsoft.com/office/drawing/2018/hyperlinkcolor" val="tx"/>
                    </a:ext>
                  </a:extLst>
                </a:hlinkClick>
              </a:rPr>
              <a:t>/</a:t>
            </a:r>
            <a:endParaRPr lang="en-US" dirty="0">
              <a:solidFill>
                <a:srgbClr val="0000E2"/>
              </a:solidFill>
            </a:endParaRPr>
          </a:p>
        </p:txBody>
      </p:sp>
      <p:sp>
        <p:nvSpPr>
          <p:cNvPr id="73" name="5-Point Star 23">
            <a:extLst>
              <a:ext uri="{FF2B5EF4-FFF2-40B4-BE49-F238E27FC236}">
                <a16:creationId xmlns:a16="http://schemas.microsoft.com/office/drawing/2014/main" id="{C04FC62C-99D7-4567-AF19-161C00289B09}"/>
              </a:ext>
            </a:extLst>
          </p:cNvPr>
          <p:cNvSpPr/>
          <p:nvPr/>
        </p:nvSpPr>
        <p:spPr bwMode="auto">
          <a:xfrm>
            <a:off x="7228402" y="2271064"/>
            <a:ext cx="267726" cy="276380"/>
          </a:xfrm>
          <a:prstGeom prst="star5">
            <a:avLst>
              <a:gd name="adj" fmla="val 19098"/>
              <a:gd name="hf" fmla="val 105146"/>
              <a:gd name="vf" fmla="val 110557"/>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117" name="5-Point Star 23">
            <a:extLst>
              <a:ext uri="{FF2B5EF4-FFF2-40B4-BE49-F238E27FC236}">
                <a16:creationId xmlns:a16="http://schemas.microsoft.com/office/drawing/2014/main" id="{DD316C89-5BC9-4452-B786-361A16BA7378}"/>
              </a:ext>
            </a:extLst>
          </p:cNvPr>
          <p:cNvSpPr/>
          <p:nvPr/>
        </p:nvSpPr>
        <p:spPr bwMode="auto">
          <a:xfrm>
            <a:off x="4943824" y="4230275"/>
            <a:ext cx="267726" cy="276380"/>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
        <p:nvSpPr>
          <p:cNvPr id="119" name="5-Point Star 23">
            <a:extLst>
              <a:ext uri="{FF2B5EF4-FFF2-40B4-BE49-F238E27FC236}">
                <a16:creationId xmlns:a16="http://schemas.microsoft.com/office/drawing/2014/main" id="{55F8A35A-CBE8-48D6-8286-39C3EB36138B}"/>
              </a:ext>
            </a:extLst>
          </p:cNvPr>
          <p:cNvSpPr/>
          <p:nvPr/>
        </p:nvSpPr>
        <p:spPr bwMode="auto">
          <a:xfrm>
            <a:off x="6633534" y="4145192"/>
            <a:ext cx="267726" cy="276380"/>
          </a:xfrm>
          <a:prstGeom prst="star5">
            <a:avLst/>
          </a:prstGeom>
          <a:solidFill>
            <a:srgbClr val="FF0000"/>
          </a:solidFill>
          <a:ln w="9525">
            <a:solidFill>
              <a:srgbClr val="0070C0"/>
            </a:solidFill>
            <a:round/>
            <a:headEnd/>
            <a:tailEnd type="triangle" w="med" len="med"/>
          </a:ln>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BBE0E3"/>
              </a:solidFill>
              <a:effectLst/>
              <a:uLnTx/>
              <a:uFillTx/>
              <a:latin typeface="Calibri" pitchFamily="-110" charset="0"/>
              <a:ea typeface="+mn-ea"/>
              <a:cs typeface="Arial"/>
            </a:endParaRPr>
          </a:p>
        </p:txBody>
      </p:sp>
    </p:spTree>
    <p:extLst>
      <p:ext uri="{BB962C8B-B14F-4D97-AF65-F5344CB8AC3E}">
        <p14:creationId xmlns:p14="http://schemas.microsoft.com/office/powerpoint/2010/main" val="390772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85738"/>
            <a:ext cx="8686800" cy="1231900"/>
          </a:xfrm>
        </p:spPr>
        <p:txBody>
          <a:bodyPr/>
          <a:lstStyle/>
          <a:p>
            <a:pPr algn="l" eaLnBrk="1" hangingPunct="1"/>
            <a:br>
              <a:rPr lang="en-US" altLang="en-US" sz="3600" dirty="0">
                <a:ea typeface="ＭＳ Ｐゴシック" pitchFamily="34" charset="-128"/>
              </a:rPr>
            </a:br>
            <a:endParaRPr lang="en-US" altLang="en-US" sz="3600" dirty="0">
              <a:ea typeface="ＭＳ Ｐゴシック" pitchFamily="34" charset="-128"/>
            </a:endParaRPr>
          </a:p>
        </p:txBody>
      </p:sp>
      <p:sp>
        <p:nvSpPr>
          <p:cNvPr id="30724" name="Rectangle 6"/>
          <p:cNvSpPr txBox="1">
            <a:spLocks noChangeArrowheads="1"/>
          </p:cNvSpPr>
          <p:nvPr/>
        </p:nvSpPr>
        <p:spPr bwMode="auto">
          <a:xfrm>
            <a:off x="253300" y="-134904"/>
            <a:ext cx="90233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3000" dirty="0">
                <a:solidFill>
                  <a:schemeClr val="tx2"/>
                </a:solidFill>
              </a:rPr>
              <a:t>Relationships matter</a:t>
            </a:r>
            <a:br>
              <a:rPr lang="en-US" altLang="en-US" sz="3000" dirty="0"/>
            </a:br>
            <a:endParaRPr lang="en-US" altLang="en-US" sz="3000" dirty="0"/>
          </a:p>
        </p:txBody>
      </p:sp>
      <p:sp>
        <p:nvSpPr>
          <p:cNvPr id="6" name="Slide Number Placeholder 5"/>
          <p:cNvSpPr>
            <a:spLocks noGrp="1"/>
          </p:cNvSpPr>
          <p:nvPr>
            <p:ph type="sldNum" sz="quarter" idx="10"/>
          </p:nvPr>
        </p:nvSpPr>
        <p:spPr/>
        <p:txBody>
          <a:bodyPr/>
          <a:lstStyle/>
          <a:p>
            <a:pPr>
              <a:defRPr/>
            </a:pPr>
            <a:endParaRPr lang="en-US"/>
          </a:p>
          <a:p>
            <a:pPr>
              <a:defRPr/>
            </a:pPr>
            <a:fld id="{55ED037E-4BB5-9040-B225-7D6B8851E19E}" type="slidenum">
              <a:rPr lang="en-US" smtClean="0"/>
              <a:pPr>
                <a:defRPr/>
              </a:pPr>
              <a:t>22</a:t>
            </a:fld>
            <a:endParaRPr lang="en-US" dirty="0"/>
          </a:p>
        </p:txBody>
      </p:sp>
      <p:pic>
        <p:nvPicPr>
          <p:cNvPr id="5" name="Picture 10" descr="Image result for rep ellen story">
            <a:hlinkClick r:id="rId2"/>
          </p:cNvPr>
          <p:cNvPicPr>
            <a:picLocks noChangeAspect="1" noChangeArrowheads="1"/>
          </p:cNvPicPr>
          <p:nvPr/>
        </p:nvPicPr>
        <p:blipFill>
          <a:blip r:embed="rId3" cstate="print"/>
          <a:srcRect/>
          <a:stretch>
            <a:fillRect/>
          </a:stretch>
        </p:blipFill>
        <p:spPr bwMode="auto">
          <a:xfrm>
            <a:off x="311552" y="1023646"/>
            <a:ext cx="1371600" cy="1874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descr="MA State House 11-13-2015.jpg">
            <a:hlinkClick r:id="rId4"/>
          </p:cNvPr>
          <p:cNvPicPr>
            <a:picLocks noChangeAspect="1" noChangeArrowheads="1"/>
          </p:cNvPicPr>
          <p:nvPr/>
        </p:nvPicPr>
        <p:blipFill>
          <a:blip r:embed="rId5" cstate="print"/>
          <a:srcRect/>
          <a:stretch>
            <a:fillRect/>
          </a:stretch>
        </p:blipFill>
        <p:spPr bwMode="auto">
          <a:xfrm>
            <a:off x="6539157" y="2651554"/>
            <a:ext cx="2319438" cy="1645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stretch>
            <a:fillRect/>
          </a:stretch>
        </p:blipFill>
        <p:spPr>
          <a:xfrm>
            <a:off x="6496658" y="825460"/>
            <a:ext cx="2319438" cy="1549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7"/>
          <a:stretch>
            <a:fillRect/>
          </a:stretch>
        </p:blipFill>
        <p:spPr>
          <a:xfrm>
            <a:off x="2267481" y="985850"/>
            <a:ext cx="1400575" cy="1400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8"/>
          <a:stretch>
            <a:fillRect/>
          </a:stretch>
        </p:blipFill>
        <p:spPr>
          <a:xfrm>
            <a:off x="6887144" y="4724400"/>
            <a:ext cx="1985494" cy="1776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9"/>
          <a:stretch>
            <a:fillRect/>
          </a:stretch>
        </p:blipFill>
        <p:spPr>
          <a:xfrm>
            <a:off x="268962" y="3052439"/>
            <a:ext cx="1414190" cy="1381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4" descr="https://static1.squarespace.com/static/56c47d43044262b131505020/t/57ce42b63e00bed93bbaaf82/1473135292049/?format=750w"/>
          <p:cNvPicPr>
            <a:picLocks noChangeAspect="1" noChangeArrowheads="1"/>
          </p:cNvPicPr>
          <p:nvPr/>
        </p:nvPicPr>
        <p:blipFill>
          <a:blip r:embed="rId10" cstate="print"/>
          <a:srcRect/>
          <a:stretch>
            <a:fillRect/>
          </a:stretch>
        </p:blipFill>
        <p:spPr bwMode="auto">
          <a:xfrm>
            <a:off x="2190141" y="5045916"/>
            <a:ext cx="4306517" cy="1619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11"/>
          <a:stretch>
            <a:fillRect/>
          </a:stretch>
        </p:blipFill>
        <p:spPr>
          <a:xfrm>
            <a:off x="253300" y="4589064"/>
            <a:ext cx="1488103" cy="2056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12"/>
          <a:stretch>
            <a:fillRect/>
          </a:stretch>
        </p:blipFill>
        <p:spPr>
          <a:xfrm>
            <a:off x="4591945" y="924617"/>
            <a:ext cx="1441397" cy="1441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13"/>
          <a:stretch>
            <a:fillRect/>
          </a:stretch>
        </p:blipFill>
        <p:spPr>
          <a:xfrm>
            <a:off x="2073638" y="2520487"/>
            <a:ext cx="4340187" cy="2519708"/>
          </a:xfrm>
          <a:prstGeom prst="rect">
            <a:avLst/>
          </a:prstGeom>
        </p:spPr>
      </p:pic>
    </p:spTree>
    <p:extLst>
      <p:ext uri="{BB962C8B-B14F-4D97-AF65-F5344CB8AC3E}">
        <p14:creationId xmlns:p14="http://schemas.microsoft.com/office/powerpoint/2010/main" val="158033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p:cNvSpPr>
            <a:spLocks noChangeArrowheads="1"/>
          </p:cNvSpPr>
          <p:nvPr/>
        </p:nvSpPr>
        <p:spPr bwMode="auto">
          <a:xfrm>
            <a:off x="2194089" y="1661943"/>
            <a:ext cx="4162700" cy="3781814"/>
          </a:xfrm>
          <a:prstGeom prst="ellipse">
            <a:avLst/>
          </a:prstGeom>
          <a:solidFill>
            <a:schemeClr val="bg2"/>
          </a:solidFill>
          <a:ln w="9525">
            <a:solidFill>
              <a:srgbClr val="7030A0">
                <a:alpha val="75000"/>
              </a:srgbClr>
            </a:solidFill>
            <a:round/>
            <a:headEnd/>
            <a:tailEnd/>
          </a:ln>
          <a:effectLst/>
        </p:spPr>
        <p:txBody>
          <a:bodyPr wrap="none" anchor="ctr"/>
          <a:lstStyle/>
          <a:p>
            <a:pPr algn="ctr"/>
            <a:endParaRPr lang="en-US" dirty="0">
              <a:solidFill>
                <a:srgbClr val="7030A0"/>
              </a:solidFill>
            </a:endParaRPr>
          </a:p>
        </p:txBody>
      </p:sp>
      <p:sp>
        <p:nvSpPr>
          <p:cNvPr id="132099" name="Text Box 3"/>
          <p:cNvSpPr txBox="1">
            <a:spLocks noChangeArrowheads="1"/>
          </p:cNvSpPr>
          <p:nvPr/>
        </p:nvSpPr>
        <p:spPr bwMode="auto">
          <a:xfrm>
            <a:off x="2590800" y="793970"/>
            <a:ext cx="4022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Exploration/Hypothesis Generation</a:t>
            </a:r>
            <a:r>
              <a:rPr lang="en-US" dirty="0">
                <a:solidFill>
                  <a:srgbClr val="0000E2"/>
                </a:solidFill>
              </a:rPr>
              <a:t> </a:t>
            </a:r>
          </a:p>
        </p:txBody>
      </p:sp>
      <p:sp>
        <p:nvSpPr>
          <p:cNvPr id="132100" name="Text Box 4"/>
          <p:cNvSpPr txBox="1">
            <a:spLocks noChangeArrowheads="1"/>
          </p:cNvSpPr>
          <p:nvPr/>
        </p:nvSpPr>
        <p:spPr bwMode="auto">
          <a:xfrm>
            <a:off x="3717925" y="5675313"/>
            <a:ext cx="18889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E2"/>
                </a:solidFill>
              </a:rPr>
              <a:t>Study Execution</a:t>
            </a:r>
          </a:p>
          <a:p>
            <a:r>
              <a:rPr lang="en-US" b="1" dirty="0">
                <a:solidFill>
                  <a:srgbClr val="0000E2"/>
                </a:solidFill>
              </a:rPr>
              <a:t>(Fidelity) </a:t>
            </a:r>
            <a:r>
              <a:rPr lang="en-US" dirty="0">
                <a:solidFill>
                  <a:srgbClr val="0000E2"/>
                </a:solidFill>
              </a:rPr>
              <a:t> </a:t>
            </a:r>
          </a:p>
        </p:txBody>
      </p:sp>
      <p:sp>
        <p:nvSpPr>
          <p:cNvPr id="132101" name="Text Box 5"/>
          <p:cNvSpPr txBox="1">
            <a:spLocks noChangeArrowheads="1"/>
          </p:cNvSpPr>
          <p:nvPr/>
        </p:nvSpPr>
        <p:spPr bwMode="auto">
          <a:xfrm>
            <a:off x="6934200" y="1560513"/>
            <a:ext cx="2057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Hypothesis</a:t>
            </a:r>
          </a:p>
          <a:p>
            <a:r>
              <a:rPr lang="en-US" b="1" dirty="0">
                <a:solidFill>
                  <a:srgbClr val="0000E2"/>
                </a:solidFill>
              </a:rPr>
              <a:t>Formulation</a:t>
            </a:r>
          </a:p>
          <a:p>
            <a:r>
              <a:rPr lang="en-US" sz="1200" b="1" dirty="0">
                <a:solidFill>
                  <a:srgbClr val="0000E2"/>
                </a:solidFill>
              </a:rPr>
              <a:t>(Clinical Equipoise)</a:t>
            </a:r>
          </a:p>
        </p:txBody>
      </p:sp>
      <p:sp>
        <p:nvSpPr>
          <p:cNvPr id="132102" name="Text Box 6"/>
          <p:cNvSpPr txBox="1">
            <a:spLocks noChangeArrowheads="1"/>
          </p:cNvSpPr>
          <p:nvPr/>
        </p:nvSpPr>
        <p:spPr bwMode="auto">
          <a:xfrm>
            <a:off x="6949911" y="3160713"/>
            <a:ext cx="20391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0000E2"/>
                </a:solidFill>
              </a:rPr>
              <a:t>Study Design</a:t>
            </a:r>
          </a:p>
        </p:txBody>
      </p:sp>
      <p:sp>
        <p:nvSpPr>
          <p:cNvPr id="132103" name="Text Box 7"/>
          <p:cNvSpPr txBox="1">
            <a:spLocks noChangeArrowheads="1"/>
          </p:cNvSpPr>
          <p:nvPr/>
        </p:nvSpPr>
        <p:spPr bwMode="auto">
          <a:xfrm>
            <a:off x="6613525" y="4760913"/>
            <a:ext cx="1638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E2"/>
                </a:solidFill>
              </a:rPr>
              <a:t>Pilot Study</a:t>
            </a:r>
            <a:r>
              <a:rPr lang="en-US" sz="2400" dirty="0">
                <a:solidFill>
                  <a:srgbClr val="0000E2"/>
                </a:solidFill>
              </a:rPr>
              <a:t> </a:t>
            </a:r>
          </a:p>
        </p:txBody>
      </p:sp>
      <p:sp>
        <p:nvSpPr>
          <p:cNvPr id="132104" name="Text Box 8"/>
          <p:cNvSpPr txBox="1">
            <a:spLocks noChangeArrowheads="1"/>
          </p:cNvSpPr>
          <p:nvPr/>
        </p:nvSpPr>
        <p:spPr bwMode="auto">
          <a:xfrm>
            <a:off x="152400" y="4075113"/>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Study Conclusions</a:t>
            </a:r>
          </a:p>
          <a:p>
            <a:r>
              <a:rPr lang="en-US" b="1" dirty="0">
                <a:solidFill>
                  <a:srgbClr val="0000E2"/>
                </a:solidFill>
              </a:rPr>
              <a:t>Publications </a:t>
            </a:r>
          </a:p>
          <a:p>
            <a:r>
              <a:rPr lang="en-US" b="1" dirty="0">
                <a:solidFill>
                  <a:srgbClr val="0000E2"/>
                </a:solidFill>
              </a:rPr>
              <a:t>Data Sharing </a:t>
            </a:r>
          </a:p>
        </p:txBody>
      </p:sp>
      <p:sp>
        <p:nvSpPr>
          <p:cNvPr id="132105" name="Text Box 9"/>
          <p:cNvSpPr txBox="1">
            <a:spLocks noChangeArrowheads="1"/>
          </p:cNvSpPr>
          <p:nvPr/>
        </p:nvSpPr>
        <p:spPr bwMode="auto">
          <a:xfrm>
            <a:off x="152400" y="1636713"/>
            <a:ext cx="20964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Independent </a:t>
            </a:r>
          </a:p>
          <a:p>
            <a:r>
              <a:rPr lang="en-US" b="1" dirty="0">
                <a:solidFill>
                  <a:srgbClr val="0000E2"/>
                </a:solidFill>
              </a:rPr>
              <a:t>Replication &amp;</a:t>
            </a:r>
          </a:p>
          <a:p>
            <a:r>
              <a:rPr lang="en-US" b="1" dirty="0">
                <a:solidFill>
                  <a:srgbClr val="0000E2"/>
                </a:solidFill>
              </a:rPr>
              <a:t>Validation </a:t>
            </a:r>
          </a:p>
          <a:p>
            <a:r>
              <a:rPr lang="en-US" b="1" dirty="0">
                <a:solidFill>
                  <a:srgbClr val="0000E2"/>
                </a:solidFill>
              </a:rPr>
              <a:t>Data Sharing</a:t>
            </a:r>
          </a:p>
          <a:p>
            <a:r>
              <a:rPr lang="en-US" b="1" dirty="0">
                <a:solidFill>
                  <a:srgbClr val="0000E2"/>
                </a:solidFill>
              </a:rPr>
              <a:t>Meta Analysis </a:t>
            </a:r>
          </a:p>
        </p:txBody>
      </p:sp>
      <p:sp>
        <p:nvSpPr>
          <p:cNvPr id="132106" name="Line 10"/>
          <p:cNvSpPr>
            <a:spLocks noChangeShapeType="1"/>
          </p:cNvSpPr>
          <p:nvPr/>
        </p:nvSpPr>
        <p:spPr bwMode="auto">
          <a:xfrm>
            <a:off x="6802660" y="1066800"/>
            <a:ext cx="360140" cy="4828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7" name="Line 11"/>
          <p:cNvSpPr>
            <a:spLocks noChangeShapeType="1"/>
          </p:cNvSpPr>
          <p:nvPr/>
        </p:nvSpPr>
        <p:spPr bwMode="auto">
          <a:xfrm>
            <a:off x="7534610" y="2399079"/>
            <a:ext cx="85390" cy="7969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8" name="Line 12"/>
          <p:cNvSpPr>
            <a:spLocks noChangeShapeType="1"/>
          </p:cNvSpPr>
          <p:nvPr/>
        </p:nvSpPr>
        <p:spPr bwMode="auto">
          <a:xfrm flipH="1">
            <a:off x="7162800" y="3555890"/>
            <a:ext cx="381000" cy="1219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9" name="Line 13"/>
          <p:cNvSpPr>
            <a:spLocks noChangeShapeType="1"/>
          </p:cNvSpPr>
          <p:nvPr/>
        </p:nvSpPr>
        <p:spPr bwMode="auto">
          <a:xfrm flipH="1">
            <a:off x="5580597" y="5167132"/>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p:cNvSpPr>
            <a:spLocks noChangeShapeType="1"/>
          </p:cNvSpPr>
          <p:nvPr/>
        </p:nvSpPr>
        <p:spPr bwMode="auto">
          <a:xfrm flipH="1" flipV="1">
            <a:off x="1772774" y="4728118"/>
            <a:ext cx="1676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Line 15"/>
          <p:cNvSpPr>
            <a:spLocks noChangeShapeType="1"/>
          </p:cNvSpPr>
          <p:nvPr/>
        </p:nvSpPr>
        <p:spPr bwMode="auto">
          <a:xfrm flipV="1">
            <a:off x="828509" y="3370971"/>
            <a:ext cx="85891" cy="555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4" name="Line 18"/>
          <p:cNvSpPr>
            <a:spLocks noChangeShapeType="1"/>
          </p:cNvSpPr>
          <p:nvPr/>
        </p:nvSpPr>
        <p:spPr bwMode="auto">
          <a:xfrm flipV="1">
            <a:off x="1752600" y="10668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p:cNvSpPr txBox="1"/>
          <p:nvPr/>
        </p:nvSpPr>
        <p:spPr>
          <a:xfrm>
            <a:off x="33839" y="6581001"/>
            <a:ext cx="6858000" cy="276999"/>
          </a:xfrm>
          <a:prstGeom prst="rect">
            <a:avLst/>
          </a:prstGeom>
          <a:noFill/>
        </p:spPr>
        <p:txBody>
          <a:bodyPr wrap="square" rtlCol="0">
            <a:spAutoFit/>
          </a:bodyPr>
          <a:lstStyle/>
          <a:p>
            <a:pPr>
              <a:buNone/>
            </a:pPr>
            <a:r>
              <a:rPr lang="en-US" sz="1200" b="0" dirty="0">
                <a:solidFill>
                  <a:schemeClr val="tx1"/>
                </a:solidFill>
              </a:rPr>
              <a:t>Slide adapted from Helena Chmura Kraemer, Ph.D., Stanford University (Emerita)</a:t>
            </a:r>
          </a:p>
        </p:txBody>
      </p:sp>
      <p:sp>
        <p:nvSpPr>
          <p:cNvPr id="19" name="TextBox 18">
            <a:extLst>
              <a:ext uri="{FF2B5EF4-FFF2-40B4-BE49-F238E27FC236}">
                <a16:creationId xmlns:a16="http://schemas.microsoft.com/office/drawing/2014/main" id="{C72C250F-6368-4D50-ACE7-7A24F38C1798}"/>
              </a:ext>
            </a:extLst>
          </p:cNvPr>
          <p:cNvSpPr txBox="1"/>
          <p:nvPr/>
        </p:nvSpPr>
        <p:spPr>
          <a:xfrm>
            <a:off x="152400" y="76200"/>
            <a:ext cx="8836696" cy="523220"/>
          </a:xfrm>
          <a:prstGeom prst="rect">
            <a:avLst/>
          </a:prstGeom>
          <a:noFill/>
        </p:spPr>
        <p:txBody>
          <a:bodyPr wrap="square" rtlCol="0">
            <a:spAutoFit/>
          </a:bodyPr>
          <a:lstStyle/>
          <a:p>
            <a:r>
              <a:rPr lang="en-US" sz="2800" dirty="0">
                <a:solidFill>
                  <a:schemeClr val="tx2"/>
                </a:solidFill>
              </a:rPr>
              <a:t>Infusing practicality into the scientific method is critical </a:t>
            </a:r>
          </a:p>
        </p:txBody>
      </p:sp>
    </p:spTree>
    <p:extLst>
      <p:ext uri="{BB962C8B-B14F-4D97-AF65-F5344CB8AC3E}">
        <p14:creationId xmlns:p14="http://schemas.microsoft.com/office/powerpoint/2010/main" val="4137337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A4F649-F51C-425A-8755-24DF2C993125}"/>
              </a:ext>
            </a:extLst>
          </p:cNvPr>
          <p:cNvSpPr>
            <a:spLocks noGrp="1"/>
          </p:cNvSpPr>
          <p:nvPr>
            <p:ph type="sldNum" sz="quarter" idx="10"/>
          </p:nvPr>
        </p:nvSpPr>
        <p:spPr/>
        <p:txBody>
          <a:bodyPr/>
          <a:lstStyle/>
          <a:p>
            <a:pPr>
              <a:defRPr/>
            </a:pPr>
            <a:endParaRPr lang="en-US"/>
          </a:p>
          <a:p>
            <a:pPr>
              <a:defRPr/>
            </a:pPr>
            <a:fld id="{E29EAEB9-0041-644C-A236-D89054BF3DCC}" type="slidenum">
              <a:rPr lang="en-US" smtClean="0"/>
              <a:pPr>
                <a:defRPr/>
              </a:pPr>
              <a:t>24</a:t>
            </a:fld>
            <a:endParaRPr lang="en-US"/>
          </a:p>
        </p:txBody>
      </p:sp>
      <p:sp>
        <p:nvSpPr>
          <p:cNvPr id="6" name="TextBox 5">
            <a:extLst>
              <a:ext uri="{FF2B5EF4-FFF2-40B4-BE49-F238E27FC236}">
                <a16:creationId xmlns:a16="http://schemas.microsoft.com/office/drawing/2014/main" id="{A0AE0E3A-DFED-40E2-A17F-DDD864909BB2}"/>
              </a:ext>
            </a:extLst>
          </p:cNvPr>
          <p:cNvSpPr txBox="1"/>
          <p:nvPr/>
        </p:nvSpPr>
        <p:spPr>
          <a:xfrm>
            <a:off x="152400" y="76200"/>
            <a:ext cx="8077200" cy="1077218"/>
          </a:xfrm>
          <a:prstGeom prst="rect">
            <a:avLst/>
          </a:prstGeom>
          <a:noFill/>
        </p:spPr>
        <p:txBody>
          <a:bodyPr wrap="square" rtlCol="0">
            <a:spAutoFit/>
          </a:bodyPr>
          <a:lstStyle/>
          <a:p>
            <a:r>
              <a:rPr lang="en-US" sz="3200" dirty="0">
                <a:solidFill>
                  <a:schemeClr val="tx2"/>
                </a:solidFill>
              </a:rPr>
              <a:t>In summary, the relationship between science, clinical practice, and policy can create synergy</a:t>
            </a:r>
          </a:p>
        </p:txBody>
      </p:sp>
      <p:pic>
        <p:nvPicPr>
          <p:cNvPr id="1028" name="Picture 4" descr="The Power of Synergy. The Habit #6 of the Highly Effective… | by Kunal  Yadav | Ascent Publication">
            <a:extLst>
              <a:ext uri="{FF2B5EF4-FFF2-40B4-BE49-F238E27FC236}">
                <a16:creationId xmlns:a16="http://schemas.microsoft.com/office/drawing/2014/main" id="{36C0C572-FC91-4932-A769-EBE285D89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6194502" cy="348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49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3200" dirty="0">
                <a:solidFill>
                  <a:schemeClr val="bg2">
                    <a:lumMod val="10000"/>
                  </a:schemeClr>
                </a:solidFill>
                <a:latin typeface="Calibri" pitchFamily="-110" charset="0"/>
                <a:ea typeface="ＭＳ Ｐゴシック" pitchFamily="-110" charset="-128"/>
                <a:cs typeface="ＭＳ Ｐゴシック" pitchFamily="-110" charset="-128"/>
              </a:rPr>
              <a:t>Thank you!</a:t>
            </a:r>
          </a:p>
        </p:txBody>
      </p:sp>
      <p:sp>
        <p:nvSpPr>
          <p:cNvPr id="57347" name="Rectangle 3"/>
          <p:cNvSpPr>
            <a:spLocks noGrp="1" noChangeArrowheads="1"/>
          </p:cNvSpPr>
          <p:nvPr>
            <p:ph type="body" idx="1"/>
          </p:nvPr>
        </p:nvSpPr>
        <p:spPr>
          <a:xfrm>
            <a:off x="457200" y="887857"/>
            <a:ext cx="4040188" cy="529782"/>
          </a:xfrm>
        </p:spPr>
        <p:txBody>
          <a:bodyPr/>
          <a:lstStyle/>
          <a:p>
            <a:pPr>
              <a:spcBef>
                <a:spcPts val="100"/>
              </a:spcBef>
            </a:pPr>
            <a:endParaRPr lang="en-US" sz="2400" dirty="0">
              <a:latin typeface="Calibri" pitchFamily="-110" charset="0"/>
              <a:ea typeface="ＭＳ Ｐゴシック" pitchFamily="-110" charset="-128"/>
              <a:cs typeface="ＭＳ Ｐゴシック" pitchFamily="-110" charset="-128"/>
            </a:endParaRPr>
          </a:p>
          <a:p>
            <a:pPr>
              <a:spcBef>
                <a:spcPts val="100"/>
              </a:spcBef>
            </a:pPr>
            <a:r>
              <a:rPr lang="en-US" sz="2200" dirty="0">
                <a:latin typeface="Calibri" pitchFamily="-110" charset="0"/>
                <a:ea typeface="ＭＳ Ｐゴシック" pitchFamily="-110" charset="-128"/>
                <a:cs typeface="ＭＳ Ｐゴシック" pitchFamily="-110" charset="-128"/>
              </a:rPr>
              <a:t>	</a:t>
            </a:r>
            <a:r>
              <a:rPr lang="en-US" sz="2400" dirty="0">
                <a:latin typeface="Calibri" pitchFamily="-110" charset="0"/>
                <a:ea typeface="ＭＳ Ｐゴシック" pitchFamily="-110" charset="-128"/>
                <a:cs typeface="ＭＳ Ｐゴシック" pitchFamily="-110" charset="-128"/>
              </a:rPr>
              <a:t>	</a:t>
            </a:r>
          </a:p>
          <a:p>
            <a:endParaRPr lang="en-US" sz="2400" dirty="0">
              <a:latin typeface="Calibri" pitchFamily="-110" charset="0"/>
              <a:ea typeface="ＭＳ Ｐゴシック" pitchFamily="-110" charset="-128"/>
              <a:cs typeface="ＭＳ Ｐゴシック" pitchFamily="-110" charset="-128"/>
            </a:endParaRPr>
          </a:p>
        </p:txBody>
      </p:sp>
      <p:sp>
        <p:nvSpPr>
          <p:cNvPr id="2" name="Content Placeholder 1">
            <a:extLst>
              <a:ext uri="{FF2B5EF4-FFF2-40B4-BE49-F238E27FC236}">
                <a16:creationId xmlns:a16="http://schemas.microsoft.com/office/drawing/2014/main" id="{C09605F2-3FE2-4F6E-B17F-A9A69A883148}"/>
              </a:ext>
            </a:extLst>
          </p:cNvPr>
          <p:cNvSpPr>
            <a:spLocks noGrp="1"/>
          </p:cNvSpPr>
          <p:nvPr>
            <p:ph sz="half" idx="2"/>
          </p:nvPr>
        </p:nvSpPr>
        <p:spPr>
          <a:xfrm>
            <a:off x="457200" y="1057275"/>
            <a:ext cx="4040188" cy="5543841"/>
          </a:xfrm>
        </p:spPr>
        <p:txBody>
          <a:bodyPr/>
          <a:lstStyle/>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Jean Ko, PhD</a:t>
            </a:r>
          </a:p>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Cheryl Robbins, PhD</a:t>
            </a:r>
          </a:p>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CDC Maternal Mortality Team</a:t>
            </a:r>
          </a:p>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Participating Women and Obstetric Practices </a:t>
            </a:r>
          </a:p>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ACOG</a:t>
            </a:r>
          </a:p>
          <a:p>
            <a:pPr>
              <a:spcBef>
                <a:spcPts val="100"/>
              </a:spcBef>
            </a:pPr>
            <a:r>
              <a:rPr lang="en-US" dirty="0">
                <a:solidFill>
                  <a:srgbClr val="0000E2"/>
                </a:solidFill>
                <a:latin typeface="Calibri" pitchFamily="-110" charset="0"/>
                <a:ea typeface="ＭＳ Ｐゴシック" pitchFamily="-110" charset="-128"/>
              </a:rPr>
              <a:t>CDC Foundation 999</a:t>
            </a:r>
            <a:endParaRPr lang="en-US" dirty="0">
              <a:solidFill>
                <a:srgbClr val="0000E2"/>
              </a:solidFill>
            </a:endParaRPr>
          </a:p>
          <a:p>
            <a:r>
              <a:rPr lang="en-US" dirty="0">
                <a:solidFill>
                  <a:srgbClr val="0000E2"/>
                </a:solidFill>
              </a:rPr>
              <a:t>CDC 1U01 DP006093</a:t>
            </a:r>
          </a:p>
          <a:p>
            <a:r>
              <a:rPr lang="en-US" dirty="0">
                <a:solidFill>
                  <a:srgbClr val="0000E2"/>
                </a:solidFill>
              </a:rPr>
              <a:t>NIMH 1R41 MH113381-01 </a:t>
            </a:r>
          </a:p>
          <a:p>
            <a:r>
              <a:rPr lang="en-US" dirty="0">
                <a:solidFill>
                  <a:srgbClr val="0000E2"/>
                </a:solidFill>
              </a:rPr>
              <a:t>NIMH 2R42 MH113381-02 </a:t>
            </a:r>
          </a:p>
          <a:p>
            <a:r>
              <a:rPr lang="en-US" dirty="0">
                <a:solidFill>
                  <a:srgbClr val="0000E2"/>
                </a:solidFill>
              </a:rPr>
              <a:t>ACOG 6 NU380T000287-02-01 </a:t>
            </a:r>
          </a:p>
          <a:p>
            <a:r>
              <a:rPr lang="en-US" dirty="0">
                <a:solidFill>
                  <a:srgbClr val="0000E2"/>
                </a:solidFill>
              </a:rPr>
              <a:t>PCORI IHS-2019C2-17367 </a:t>
            </a:r>
          </a:p>
          <a:p>
            <a:r>
              <a:rPr lang="en-US" dirty="0">
                <a:solidFill>
                  <a:srgbClr val="0000E2"/>
                </a:solidFill>
              </a:rPr>
              <a:t>Perigee Fund </a:t>
            </a:r>
          </a:p>
        </p:txBody>
      </p:sp>
      <p:sp>
        <p:nvSpPr>
          <p:cNvPr id="8" name="Content Placeholder 7">
            <a:extLst>
              <a:ext uri="{FF2B5EF4-FFF2-40B4-BE49-F238E27FC236}">
                <a16:creationId xmlns:a16="http://schemas.microsoft.com/office/drawing/2014/main" id="{FBF87E72-449D-4BE2-8127-3112352398F8}"/>
              </a:ext>
            </a:extLst>
          </p:cNvPr>
          <p:cNvSpPr>
            <a:spLocks noGrp="1"/>
          </p:cNvSpPr>
          <p:nvPr>
            <p:ph sz="quarter" idx="4"/>
          </p:nvPr>
        </p:nvSpPr>
        <p:spPr>
          <a:xfrm>
            <a:off x="4497388" y="1057274"/>
            <a:ext cx="4446587" cy="6568225"/>
          </a:xfrm>
        </p:spPr>
        <p:txBody>
          <a:bodyPr/>
          <a:lstStyle/>
          <a:p>
            <a:r>
              <a:rPr lang="en-US" dirty="0">
                <a:solidFill>
                  <a:srgbClr val="0000E2"/>
                </a:solidFill>
                <a:latin typeface="Calibri" pitchFamily="-110" charset="0"/>
                <a:ea typeface="ＭＳ Ｐゴシック" pitchFamily="-110" charset="-128"/>
                <a:cs typeface="ＭＳ Ｐゴシック" pitchFamily="-110" charset="-128"/>
              </a:rPr>
              <a:t>MCPAP for Moms team</a:t>
            </a:r>
          </a:p>
          <a:p>
            <a:r>
              <a:rPr lang="en-US" dirty="0">
                <a:solidFill>
                  <a:srgbClr val="0000E2"/>
                </a:solidFill>
                <a:latin typeface="Calibri" pitchFamily="-110" charset="0"/>
                <a:ea typeface="ＭＳ Ｐゴシック" pitchFamily="-110" charset="-128"/>
                <a:cs typeface="ＭＳ Ｐゴシック" pitchFamily="-110" charset="-128"/>
              </a:rPr>
              <a:t>Lifeline4Moms team</a:t>
            </a:r>
          </a:p>
          <a:p>
            <a:r>
              <a:rPr lang="en-US" dirty="0">
                <a:solidFill>
                  <a:srgbClr val="0000E2"/>
                </a:solidFill>
                <a:latin typeface="Calibri" pitchFamily="-110" charset="0"/>
                <a:ea typeface="ＭＳ Ｐゴシック" pitchFamily="-110" charset="-128"/>
                <a:cs typeface="ＭＳ Ｐゴシック" pitchFamily="-110" charset="-128"/>
              </a:rPr>
              <a:t>Tiffany Moore Simas, MD, MPH, MEd</a:t>
            </a:r>
          </a:p>
          <a:p>
            <a:r>
              <a:rPr lang="en-US" dirty="0">
                <a:solidFill>
                  <a:srgbClr val="0000E2"/>
                </a:solidFill>
                <a:latin typeface="Calibri" pitchFamily="-110" charset="0"/>
                <a:ea typeface="ＭＳ Ｐゴシック" pitchFamily="-110" charset="-128"/>
                <a:cs typeface="ＭＳ Ｐゴシック" pitchFamily="-110" charset="-128"/>
              </a:rPr>
              <a:t>Jeroan Allison, MD, MS</a:t>
            </a:r>
          </a:p>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Sharina Person, PhD  	</a:t>
            </a:r>
          </a:p>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Melissa Maslin, MA</a:t>
            </a:r>
          </a:p>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Dane Netherton, PhD		</a:t>
            </a:r>
          </a:p>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Padma Sankaran, MA		</a:t>
            </a:r>
          </a:p>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Linda Brenckle, PMP		</a:t>
            </a:r>
          </a:p>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Grace Masters, MPH</a:t>
            </a:r>
          </a:p>
          <a:p>
            <a:pPr>
              <a:spcBef>
                <a:spcPts val="100"/>
              </a:spcBef>
            </a:pPr>
            <a:r>
              <a:rPr lang="en-US" dirty="0">
                <a:solidFill>
                  <a:srgbClr val="0000E2"/>
                </a:solidFill>
                <a:latin typeface="Calibri" pitchFamily="-110" charset="0"/>
                <a:ea typeface="ＭＳ Ｐゴシック" pitchFamily="-110" charset="-128"/>
                <a:cs typeface="ＭＳ Ｐゴシック" pitchFamily="-110" charset="-128"/>
              </a:rPr>
              <a:t>Aaron Bergman, PhD</a:t>
            </a:r>
          </a:p>
          <a:p>
            <a:pPr>
              <a:spcBef>
                <a:spcPts val="100"/>
              </a:spcBef>
            </a:pPr>
            <a:r>
              <a:rPr lang="en-US" dirty="0">
                <a:solidFill>
                  <a:srgbClr val="0000E2"/>
                </a:solidFill>
                <a:latin typeface="Calibri" pitchFamily="-110" charset="0"/>
                <a:ea typeface="ＭＳ Ｐゴシック" pitchFamily="-110" charset="-128"/>
              </a:rPr>
              <a:t>Josephine Boateng</a:t>
            </a:r>
          </a:p>
          <a:p>
            <a:pPr>
              <a:spcBef>
                <a:spcPts val="100"/>
              </a:spcBef>
            </a:pPr>
            <a:r>
              <a:rPr lang="en-US" dirty="0">
                <a:solidFill>
                  <a:srgbClr val="0000E2"/>
                </a:solidFill>
                <a:latin typeface="Calibri" pitchFamily="-110" charset="0"/>
                <a:ea typeface="ＭＳ Ｐゴシック" pitchFamily="-110" charset="-128"/>
              </a:rPr>
              <a:t>Carolyn Friedhoff</a:t>
            </a:r>
          </a:p>
          <a:p>
            <a:pPr>
              <a:spcBef>
                <a:spcPts val="100"/>
              </a:spcBef>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000099"/>
              </a:solidFill>
              <a:effectLst/>
              <a:uLnTx/>
              <a:uFillTx/>
              <a:latin typeface="Calibri" pitchFamily="-110" charset="0"/>
              <a:ea typeface="ＭＳ Ｐゴシック" pitchFamily="-11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fld id="{55ED037E-4BB5-9040-B225-7D6B8851E19E}" type="slidenum">
              <a:rPr kumimoji="0" lang="en-US" sz="1400" b="1" i="0" u="none" strike="noStrike" kern="1200" cap="none" spc="0" normalizeH="0" baseline="0" noProof="0" smtClean="0">
                <a:ln>
                  <a:noFill/>
                </a:ln>
                <a:solidFill>
                  <a:srgbClr val="000099"/>
                </a:solidFill>
                <a:effectLst/>
                <a:uLnTx/>
                <a:uFillTx/>
                <a:latin typeface="Calibri" pitchFamily="-110" charset="0"/>
                <a:ea typeface="ＭＳ Ｐゴシック" pitchFamily="-110" charset="-128"/>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US" sz="1400" b="1" i="0" u="none" strike="noStrike" kern="1200" cap="none" spc="0" normalizeH="0" baseline="0" noProof="0" dirty="0">
              <a:ln>
                <a:noFill/>
              </a:ln>
              <a:solidFill>
                <a:srgbClr val="000099"/>
              </a:solidFill>
              <a:effectLst/>
              <a:uLnTx/>
              <a:uFillTx/>
              <a:latin typeface="Calibri" pitchFamily="-110" charset="0"/>
              <a:ea typeface="ＭＳ Ｐゴシック" pitchFamily="-110" charset="-128"/>
            </a:endParaRPr>
          </a:p>
        </p:txBody>
      </p:sp>
    </p:spTree>
  </p:cSld>
  <p:clrMapOvr>
    <a:masterClrMapping/>
  </p:clrMapOvr>
  <p:transition advTm="2016"/>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29138" y="147360"/>
            <a:ext cx="9023350" cy="584775"/>
          </a:xfrm>
        </p:spPr>
        <p:txBody>
          <a:bodyPr/>
          <a:lstStyle/>
          <a:p>
            <a:pPr algn="ctr"/>
            <a:r>
              <a:rPr lang="en-US" sz="3200" b="1" dirty="0">
                <a:latin typeface="Calibri" charset="0"/>
                <a:ea typeface="ＭＳ Ｐゴシック" charset="0"/>
                <a:cs typeface="ＭＳ Ｐゴシック" charset="0"/>
              </a:rPr>
              <a:t>Please contact me</a:t>
            </a:r>
            <a:r>
              <a:rPr lang="en-US" sz="3200" dirty="0">
                <a:latin typeface="Calibri" charset="0"/>
                <a:ea typeface="ＭＳ Ｐゴシック" charset="0"/>
                <a:cs typeface="ＭＳ Ｐゴシック" charset="0"/>
              </a:rPr>
              <a:t> with questions</a:t>
            </a:r>
            <a:endParaRPr lang="en-US" sz="3200" b="1" dirty="0">
              <a:latin typeface="Calibri" charset="0"/>
              <a:ea typeface="ＭＳ Ｐゴシック" charset="0"/>
              <a:cs typeface="ＭＳ Ｐゴシック" charset="0"/>
            </a:endParaRPr>
          </a:p>
        </p:txBody>
      </p:sp>
      <p:sp>
        <p:nvSpPr>
          <p:cNvPr id="45059" name="Rectangle 3"/>
          <p:cNvSpPr>
            <a:spLocks noChangeArrowheads="1"/>
          </p:cNvSpPr>
          <p:nvPr/>
        </p:nvSpPr>
        <p:spPr bwMode="auto">
          <a:xfrm>
            <a:off x="3581401" y="6248401"/>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99"/>
                </a:solidFill>
                <a:effectLst/>
                <a:uLnTx/>
                <a:uFillTx/>
                <a:latin typeface="Calibri" pitchFamily="-110" charset="0"/>
                <a:ea typeface="+mn-ea"/>
                <a:cs typeface="+mn-cs"/>
              </a:rPr>
              <a:t>Thank you!</a:t>
            </a:r>
          </a:p>
        </p:txBody>
      </p:sp>
      <p:sp>
        <p:nvSpPr>
          <p:cNvPr id="6" name="Rectangle 5"/>
          <p:cNvSpPr/>
          <p:nvPr/>
        </p:nvSpPr>
        <p:spPr>
          <a:xfrm>
            <a:off x="402958" y="697425"/>
            <a:ext cx="7470183" cy="4770515"/>
          </a:xfrm>
          <a:prstGeom prst="rect">
            <a:avLst/>
          </a:prstGeom>
        </p:spPr>
        <p:txBody>
          <a:bodyPr wrap="square" lIns="91418" tIns="45709" rIns="91418" bIns="45709">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336699">
                  <a:lumMod val="85000"/>
                  <a:lumOff val="15000"/>
                </a:srgbClr>
              </a:solidFill>
              <a:effectLst/>
              <a:uLnTx/>
              <a:uFillTx/>
              <a:latin typeface="Calibri"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336699">
                  <a:lumMod val="85000"/>
                  <a:lumOff val="15000"/>
                </a:srgbClr>
              </a:solidFill>
              <a:effectLst/>
              <a:uLnTx/>
              <a:uFillTx/>
              <a:latin typeface="Calibri" pitchFamily="34" charset="0"/>
              <a:ea typeface="+mn-ea"/>
              <a:cs typeface="Arial" charset="0"/>
            </a:endParaRPr>
          </a:p>
        </p:txBody>
      </p:sp>
      <p:sp>
        <p:nvSpPr>
          <p:cNvPr id="13" name="Rectangle 12"/>
          <p:cNvSpPr/>
          <p:nvPr/>
        </p:nvSpPr>
        <p:spPr>
          <a:xfrm>
            <a:off x="402957" y="738389"/>
            <a:ext cx="8417733" cy="246221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99"/>
                </a:solidFill>
                <a:effectLst/>
                <a:uLnTx/>
                <a:uFillTx/>
                <a:latin typeface="Calibri" pitchFamily="-110" charset="0"/>
                <a:ea typeface="+mn-ea"/>
                <a:cs typeface="+mn-cs"/>
                <a:hlinkClick r:id="rId3"/>
              </a:rPr>
              <a:t>www.mcpapformoms.org</a:t>
            </a:r>
            <a:endParaRPr kumimoji="0" lang="en-US" sz="2800" b="1" i="0" u="none" strike="noStrike" kern="1200" cap="none" spc="0" normalizeH="0" baseline="0" noProof="0">
              <a:ln>
                <a:noFill/>
              </a:ln>
              <a:solidFill>
                <a:srgbClr val="000099"/>
              </a:solidFill>
              <a:effectLst/>
              <a:uLnTx/>
              <a:uFillTx/>
              <a:latin typeface="Calibri" pitchFamily="-110"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99"/>
                </a:solidFill>
                <a:effectLst/>
                <a:uLnTx/>
                <a:uFillTx/>
                <a:latin typeface="Calibri" pitchFamily="-110" charset="0"/>
                <a:ea typeface="+mn-ea"/>
                <a:cs typeface="+mn-cs"/>
                <a:hlinkClick r:id="rId4"/>
              </a:rPr>
              <a:t>www.lifeline4moms.org</a:t>
            </a:r>
            <a:endParaRPr kumimoji="0" lang="en-US" sz="2800" b="1" i="0" u="none" strike="noStrike" kern="1200" cap="none" spc="0" normalizeH="0" baseline="0" noProof="0">
              <a:ln>
                <a:noFill/>
              </a:ln>
              <a:solidFill>
                <a:srgbClr val="000099"/>
              </a:solidFill>
              <a:effectLst/>
              <a:uLnTx/>
              <a:uFillTx/>
              <a:latin typeface="Calibri" pitchFamily="-110"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99"/>
              </a:solidFill>
              <a:effectLst/>
              <a:uLnTx/>
              <a:uFillTx/>
              <a:latin typeface="Calibri" pitchFamily="-110"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99"/>
              </a:solidFill>
              <a:effectLst/>
              <a:uLnTx/>
              <a:uFillTx/>
              <a:latin typeface="Calibri" pitchFamily="-110"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lumMod val="75000"/>
                  </a:srgbClr>
                </a:solidFill>
                <a:effectLst/>
                <a:uLnTx/>
                <a:uFillTx/>
                <a:latin typeface="Calibri" pitchFamily="-110" charset="0"/>
                <a:ea typeface="+mn-ea"/>
                <a:cs typeface="+mn-cs"/>
              </a:rPr>
              <a:t> </a:t>
            </a:r>
            <a:r>
              <a:rPr kumimoji="0" lang="en-US" sz="2800" b="1" i="0" u="none" strike="noStrike" kern="1200" cap="none" spc="0" normalizeH="0" baseline="0" noProof="0">
                <a:ln>
                  <a:noFill/>
                </a:ln>
                <a:solidFill>
                  <a:srgbClr val="FFFFFF">
                    <a:lumMod val="50000"/>
                  </a:srgbClr>
                </a:solidFill>
                <a:effectLst/>
                <a:uLnTx/>
                <a:uFillTx/>
                <a:latin typeface="Calibri" pitchFamily="-110"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lumMod val="50000"/>
                </a:srgbClr>
              </a:solidFill>
              <a:effectLst/>
              <a:uLnTx/>
              <a:uFillTx/>
              <a:latin typeface="Calibri" pitchFamily="-110" charset="0"/>
              <a:ea typeface="+mn-ea"/>
              <a:cs typeface="+mn-cs"/>
            </a:endParaRPr>
          </a:p>
        </p:txBody>
      </p:sp>
      <p:sp>
        <p:nvSpPr>
          <p:cNvPr id="14" name="Rectangle 13"/>
          <p:cNvSpPr/>
          <p:nvPr/>
        </p:nvSpPr>
        <p:spPr>
          <a:xfrm>
            <a:off x="2900363" y="1645945"/>
            <a:ext cx="4700586" cy="686341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E3EBF1">
                  <a:lumMod val="10000"/>
                </a:srgbClr>
              </a:solidFill>
              <a:effectLst/>
              <a:uLnTx/>
              <a:uFillTx/>
              <a:latin typeface="Calibri"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E3EBF1">
                  <a:lumMod val="10000"/>
                </a:srgbClr>
              </a:solidFill>
              <a:effectLst/>
              <a:uLnTx/>
              <a:uFillTx/>
              <a:latin typeface="Calibri"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E3EBF1">
                  <a:lumMod val="10000"/>
                </a:srgbClr>
              </a:solidFill>
              <a:effectLst/>
              <a:uLnTx/>
              <a:uFillTx/>
              <a:latin typeface="Calibri"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b="1" dirty="0">
              <a:solidFill>
                <a:srgbClr val="E3EBF1">
                  <a:lumMod val="10000"/>
                </a:srgbClr>
              </a:solidFill>
              <a:latin typeface="Calibri"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E3EBF1">
                  <a:lumMod val="10000"/>
                </a:srgbClr>
              </a:solidFill>
              <a:effectLst/>
              <a:uLnTx/>
              <a:uFillTx/>
              <a:latin typeface="Calibri"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b="1" dirty="0">
              <a:solidFill>
                <a:srgbClr val="E3EBF1">
                  <a:lumMod val="10000"/>
                </a:srgbClr>
              </a:solidFill>
              <a:latin typeface="Calibri"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E3EBF1">
                  <a:lumMod val="10000"/>
                </a:srgbClr>
              </a:solidFill>
              <a:effectLst/>
              <a:uLnTx/>
              <a:uFillTx/>
              <a:latin typeface="Calibri"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b="1" dirty="0">
              <a:solidFill>
                <a:srgbClr val="E3EBF1">
                  <a:lumMod val="10000"/>
                </a:srgbClr>
              </a:solidFill>
              <a:latin typeface="Calibri"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E3EBF1">
                  <a:lumMod val="10000"/>
                </a:srgbClr>
              </a:solidFill>
              <a:effectLst/>
              <a:uLnTx/>
              <a:uFillTx/>
              <a:latin typeface="Calibri"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E3EBF1">
                  <a:lumMod val="10000"/>
                </a:srgbClr>
              </a:solidFill>
              <a:effectLst/>
              <a:uLnTx/>
              <a:uFillTx/>
              <a:latin typeface="Calibri"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b="1" dirty="0">
              <a:solidFill>
                <a:srgbClr val="E3EBF1">
                  <a:lumMod val="10000"/>
                </a:srgbClr>
              </a:solidFill>
              <a:latin typeface="Calibri" pitchFamily="34"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E3EBF1">
                  <a:lumMod val="10000"/>
                </a:srgbClr>
              </a:solidFill>
              <a:effectLst/>
              <a:uLnTx/>
              <a:uFillTx/>
              <a:latin typeface="Calibri"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E3EBF1">
                    <a:lumMod val="10000"/>
                  </a:srgbClr>
                </a:solidFill>
                <a:effectLst/>
                <a:uLnTx/>
                <a:uFillTx/>
                <a:latin typeface="Calibri" pitchFamily="34" charset="0"/>
                <a:ea typeface="+mn-ea"/>
                <a:cs typeface="Arial" charset="0"/>
              </a:rPr>
              <a:t>Nancy Byatt, DO, MS, MBA, FACLP</a:t>
            </a:r>
            <a:endParaRPr kumimoji="0" lang="en-US" sz="2000" b="1" i="0" u="none" strike="noStrike" kern="1200" cap="none" spc="0" normalizeH="0" baseline="0" noProof="0" dirty="0">
              <a:ln>
                <a:noFill/>
              </a:ln>
              <a:solidFill>
                <a:srgbClr val="003399"/>
              </a:solidFill>
              <a:effectLst/>
              <a:uLnTx/>
              <a:uFillTx/>
              <a:latin typeface="Calibri" charset="0"/>
              <a:ea typeface="ＭＳ Ｐゴシック" charset="0"/>
              <a:cs typeface="ＭＳ Ｐゴシック" charset="0"/>
              <a:hlinkClick r:id="" action="ppaction://noaction"/>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99"/>
                </a:solidFill>
                <a:effectLst/>
                <a:uLnTx/>
                <a:uFillTx/>
                <a:latin typeface="Calibri" charset="0"/>
                <a:ea typeface="ＭＳ Ｐゴシック" charset="0"/>
                <a:cs typeface="ＭＳ Ｐゴシック" charset="0"/>
                <a:hlinkClick r:id="" action="ppaction://noaction"/>
              </a:rPr>
              <a:t>Nancy.Byatt@umassmemorial.org</a:t>
            </a:r>
            <a:endParaRPr kumimoji="0" lang="en-US" sz="2000" b="1" i="0" u="none" strike="noStrike" kern="1200" cap="none" spc="0" normalizeH="0" baseline="0" noProof="0" dirty="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336699">
                  <a:lumMod val="85000"/>
                  <a:lumOff val="15000"/>
                </a:srgbClr>
              </a:solidFill>
              <a:effectLst/>
              <a:uLnTx/>
              <a:uFillTx/>
              <a:latin typeface="Calibri"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336699">
                  <a:lumMod val="85000"/>
                  <a:lumOff val="15000"/>
                </a:srgbClr>
              </a:solidFill>
              <a:effectLst/>
              <a:uLnTx/>
              <a:uFillTx/>
              <a:latin typeface="Calibri" pitchFamily="34" charset="0"/>
              <a:ea typeface="+mn-ea"/>
              <a:cs typeface="Arial" charset="0"/>
            </a:endParaRPr>
          </a:p>
        </p:txBody>
      </p:sp>
      <p:sp>
        <p:nvSpPr>
          <p:cNvPr id="3" name="Slide Number Placeholder 2"/>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99"/>
              </a:solidFill>
              <a:effectLst/>
              <a:uLnTx/>
              <a:uFillTx/>
              <a:latin typeface="Calibri" pitchFamily="-110" charset="0"/>
              <a:ea typeface="ＭＳ Ｐゴシック" pitchFamily="-11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fld id="{55ED037E-4BB5-9040-B225-7D6B8851E19E}" type="slidenum">
              <a:rPr kumimoji="0" lang="en-US" sz="1400" b="1" i="0" u="none" strike="noStrike" kern="1200" cap="none" spc="0" normalizeH="0" baseline="0" noProof="0" smtClean="0">
                <a:ln>
                  <a:noFill/>
                </a:ln>
                <a:solidFill>
                  <a:srgbClr val="000099"/>
                </a:solidFill>
                <a:effectLst/>
                <a:uLnTx/>
                <a:uFillTx/>
                <a:latin typeface="Calibri" pitchFamily="-110" charset="0"/>
                <a:ea typeface="ＭＳ Ｐゴシック" pitchFamily="-110" charset="-128"/>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1400" b="1" i="0" u="none" strike="noStrike" kern="1200" cap="none" spc="0" normalizeH="0" baseline="0" noProof="0">
              <a:ln>
                <a:noFill/>
              </a:ln>
              <a:solidFill>
                <a:srgbClr val="000099"/>
              </a:solidFill>
              <a:effectLst/>
              <a:uLnTx/>
              <a:uFillTx/>
              <a:latin typeface="Calibri" pitchFamily="-110" charset="0"/>
              <a:ea typeface="ＭＳ Ｐゴシック" pitchFamily="-110" charset="-128"/>
            </a:endParaRPr>
          </a:p>
        </p:txBody>
      </p:sp>
      <p:pic>
        <p:nvPicPr>
          <p:cNvPr id="9" name="Picture 8" descr="A picture containing text, device&#10;&#10;Description automatically generated">
            <a:extLst>
              <a:ext uri="{FF2B5EF4-FFF2-40B4-BE49-F238E27FC236}">
                <a16:creationId xmlns:a16="http://schemas.microsoft.com/office/drawing/2014/main" id="{2C06760A-6071-424F-A287-A860EA111A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7017" y="3429000"/>
            <a:ext cx="2859447" cy="1721846"/>
          </a:xfrm>
          <a:prstGeom prst="rect">
            <a:avLst/>
          </a:prstGeom>
        </p:spPr>
      </p:pic>
      <p:pic>
        <p:nvPicPr>
          <p:cNvPr id="10" name="Picture 9">
            <a:extLst>
              <a:ext uri="{FF2B5EF4-FFF2-40B4-BE49-F238E27FC236}">
                <a16:creationId xmlns:a16="http://schemas.microsoft.com/office/drawing/2014/main" id="{7988B875-969E-4C3F-8BD4-53FE15318A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8171" y="1751502"/>
            <a:ext cx="4157140" cy="1721846"/>
          </a:xfrm>
          <a:prstGeom prst="rect">
            <a:avLst/>
          </a:prstGeom>
        </p:spPr>
      </p:pic>
    </p:spTree>
    <p:extLst>
      <p:ext uri="{BB962C8B-B14F-4D97-AF65-F5344CB8AC3E}">
        <p14:creationId xmlns:p14="http://schemas.microsoft.com/office/powerpoint/2010/main" val="2515338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1295400" y="2547898"/>
            <a:ext cx="6934200" cy="5292218"/>
          </a:xfrm>
        </p:spPr>
        <p:txBody>
          <a:bodyPr/>
          <a:lstStyle/>
          <a:p>
            <a:pPr algn="ctr">
              <a:spcBef>
                <a:spcPts val="100"/>
              </a:spcBef>
            </a:pPr>
            <a:endParaRPr lang="en-US" dirty="0">
              <a:latin typeface="Calibri" pitchFamily="-110" charset="0"/>
              <a:ea typeface="ＭＳ Ｐゴシック" pitchFamily="-110" charset="-128"/>
              <a:cs typeface="ＭＳ Ｐゴシック" pitchFamily="-110" charset="-128"/>
            </a:endParaRPr>
          </a:p>
          <a:p>
            <a:pPr algn="ctr">
              <a:spcBef>
                <a:spcPts val="100"/>
              </a:spcBef>
            </a:pPr>
            <a:endParaRPr lang="en-US" dirty="0">
              <a:latin typeface="Calibri" pitchFamily="-110" charset="0"/>
              <a:ea typeface="ＭＳ Ｐゴシック" pitchFamily="-110" charset="-128"/>
              <a:cs typeface="ＭＳ Ｐゴシック" pitchFamily="-110" charset="-128"/>
            </a:endParaRPr>
          </a:p>
          <a:p>
            <a:pPr algn="ctr">
              <a:spcBef>
                <a:spcPts val="100"/>
              </a:spcBef>
            </a:pPr>
            <a:endParaRPr lang="en-US" sz="2800" dirty="0">
              <a:latin typeface="Calibri" pitchFamily="-110" charset="0"/>
              <a:ea typeface="ＭＳ Ｐゴシック" pitchFamily="-110" charset="-128"/>
              <a:cs typeface="ＭＳ Ｐゴシック" pitchFamily="-110" charset="-128"/>
            </a:endParaRPr>
          </a:p>
          <a:p>
            <a:pPr algn="ctr">
              <a:spcBef>
                <a:spcPts val="100"/>
              </a:spcBef>
            </a:pPr>
            <a:endParaRPr lang="en-US" sz="2800" dirty="0">
              <a:latin typeface="Calibri" pitchFamily="-110" charset="0"/>
              <a:ea typeface="ＭＳ Ｐゴシック" pitchFamily="-110" charset="-128"/>
              <a:cs typeface="ＭＳ Ｐゴシック" pitchFamily="-110" charset="-128"/>
            </a:endParaRPr>
          </a:p>
          <a:p>
            <a:pPr algn="ctr">
              <a:spcBef>
                <a:spcPts val="100"/>
              </a:spcBef>
            </a:pPr>
            <a:endParaRPr lang="en-US" sz="2800" dirty="0">
              <a:latin typeface="Calibri" pitchFamily="-110" charset="0"/>
              <a:ea typeface="ＭＳ Ｐゴシック" pitchFamily="-110" charset="-128"/>
              <a:cs typeface="ＭＳ Ｐゴシック" pitchFamily="-110" charset="-128"/>
            </a:endParaRPr>
          </a:p>
          <a:p>
            <a:pPr algn="ctr">
              <a:spcBef>
                <a:spcPts val="100"/>
              </a:spcBef>
            </a:pPr>
            <a:endParaRPr lang="en-US" sz="2400" dirty="0">
              <a:solidFill>
                <a:srgbClr val="3333CC"/>
              </a:solidFill>
              <a:latin typeface="Calibri" pitchFamily="-110" charset="0"/>
              <a:ea typeface="ＭＳ Ｐゴシック" pitchFamily="-110" charset="-128"/>
              <a:cs typeface="ＭＳ Ｐゴシック" pitchFamily="-110" charset="-128"/>
              <a:hlinkClick r:id="rId3"/>
            </a:endParaRPr>
          </a:p>
          <a:p>
            <a:pPr algn="ctr">
              <a:spcBef>
                <a:spcPts val="100"/>
              </a:spcBef>
            </a:pPr>
            <a:endParaRPr lang="en-US" sz="2400" dirty="0">
              <a:solidFill>
                <a:srgbClr val="3333CC"/>
              </a:solidFill>
              <a:latin typeface="Calibri" pitchFamily="-110" charset="0"/>
              <a:ea typeface="ＭＳ Ｐゴシック" pitchFamily="-110" charset="-128"/>
              <a:cs typeface="ＭＳ Ｐゴシック" pitchFamily="-110" charset="-128"/>
              <a:hlinkClick r:id="rId3"/>
            </a:endParaRPr>
          </a:p>
          <a:p>
            <a:pPr algn="ctr">
              <a:spcBef>
                <a:spcPts val="100"/>
              </a:spcBef>
            </a:pPr>
            <a:r>
              <a:rPr lang="en-US" sz="2400" dirty="0">
                <a:latin typeface="Calibri" pitchFamily="-110" charset="0"/>
                <a:ea typeface="ＭＳ Ｐゴシック" pitchFamily="-110" charset="-128"/>
                <a:cs typeface="ＭＳ Ｐゴシック" pitchFamily="-110" charset="-128"/>
                <a:hlinkClick r:id="rId3"/>
              </a:rPr>
              <a:t>Nancy.Byatt@umassmemorial.org</a:t>
            </a:r>
            <a:endParaRPr lang="en-US" sz="2400" dirty="0">
              <a:latin typeface="Calibri" pitchFamily="-110" charset="0"/>
              <a:ea typeface="ＭＳ Ｐゴシック" pitchFamily="-110" charset="-128"/>
              <a:cs typeface="ＭＳ Ｐゴシック" pitchFamily="-110" charset="-128"/>
            </a:endParaRPr>
          </a:p>
          <a:p>
            <a:pPr algn="ctr">
              <a:spcBef>
                <a:spcPts val="100"/>
              </a:spcBef>
            </a:pPr>
            <a:endParaRPr lang="en-US" sz="2400" dirty="0">
              <a:solidFill>
                <a:srgbClr val="3333CC"/>
              </a:solidFill>
              <a:latin typeface="Calibri" pitchFamily="-110" charset="0"/>
              <a:ea typeface="ＭＳ Ｐゴシック" pitchFamily="-110" charset="-128"/>
              <a:cs typeface="ＭＳ Ｐゴシック" pitchFamily="-110" charset="-128"/>
            </a:endParaRPr>
          </a:p>
          <a:p>
            <a:pPr algn="ctr">
              <a:spcBef>
                <a:spcPts val="100"/>
              </a:spcBef>
            </a:pPr>
            <a:endParaRPr lang="en-US" sz="2400" dirty="0">
              <a:latin typeface="Calibri" pitchFamily="-110" charset="0"/>
              <a:ea typeface="ＭＳ Ｐゴシック" pitchFamily="-110" charset="-128"/>
              <a:cs typeface="ＭＳ Ｐゴシック" pitchFamily="-110" charset="-128"/>
            </a:endParaRPr>
          </a:p>
          <a:p>
            <a:pPr algn="ctr"/>
            <a:endParaRPr lang="en-US" sz="2400" dirty="0">
              <a:latin typeface="Calibri" pitchFamily="-110" charset="0"/>
              <a:ea typeface="ＭＳ Ｐゴシック" pitchFamily="-110" charset="-128"/>
              <a:cs typeface="ＭＳ Ｐゴシック" pitchFamily="-110" charset="-128"/>
            </a:endParaRPr>
          </a:p>
          <a:p>
            <a:pPr algn="ctr"/>
            <a:endParaRPr lang="en-US" sz="2400" dirty="0">
              <a:latin typeface="Calibri" pitchFamily="-110" charset="0"/>
              <a:ea typeface="ＭＳ Ｐゴシック" pitchFamily="-110" charset="-128"/>
              <a:cs typeface="ＭＳ Ｐゴシック" pitchFamily="-110" charset="-128"/>
            </a:endParaRPr>
          </a:p>
          <a:p>
            <a:pPr algn="ctr"/>
            <a:endParaRPr lang="en-US" sz="2400" dirty="0">
              <a:latin typeface="Calibri" pitchFamily="-110" charset="0"/>
              <a:ea typeface="ＭＳ Ｐゴシック" pitchFamily="-110" charset="-128"/>
              <a:cs typeface="ＭＳ Ｐゴシック" pitchFamily="-110" charset="-128"/>
            </a:endParaRPr>
          </a:p>
        </p:txBody>
      </p:sp>
      <p:sp>
        <p:nvSpPr>
          <p:cNvPr id="59395" name="Rectangle 3"/>
          <p:cNvSpPr>
            <a:spLocks noChangeArrowheads="1"/>
          </p:cNvSpPr>
          <p:nvPr/>
        </p:nvSpPr>
        <p:spPr bwMode="auto">
          <a:xfrm>
            <a:off x="3581400" y="6248400"/>
            <a:ext cx="2057400" cy="461963"/>
          </a:xfrm>
          <a:prstGeom prst="rect">
            <a:avLst/>
          </a:prstGeom>
          <a:noFill/>
          <a:ln w="9525">
            <a:noFill/>
            <a:miter lim="800000"/>
            <a:headEnd/>
            <a:tailEnd/>
          </a:ln>
        </p:spPr>
        <p:txBody>
          <a:bodyPr>
            <a:prstTxWarp prst="textNoShape">
              <a:avLst/>
            </a:prstTxWarp>
            <a:spAutoFit/>
          </a:bodyPr>
          <a:lstStyle/>
          <a:p>
            <a:pPr algn="ctr"/>
            <a:r>
              <a:rPr lang="en-US" sz="2400">
                <a:solidFill>
                  <a:srgbClr val="000099"/>
                </a:solidFill>
                <a:ea typeface="ＭＳ Ｐゴシック" pitchFamily="-110" charset="-128"/>
                <a:cs typeface="ＭＳ Ｐゴシック" pitchFamily="-110" charset="-128"/>
              </a:rPr>
              <a:t>Thank you!</a:t>
            </a:r>
          </a:p>
        </p:txBody>
      </p:sp>
      <p:sp>
        <p:nvSpPr>
          <p:cNvPr id="59396" name="Rectangle 3"/>
          <p:cNvSpPr>
            <a:spLocks noGrp="1" noChangeArrowheads="1"/>
          </p:cNvSpPr>
          <p:nvPr>
            <p:ph type="title"/>
          </p:nvPr>
        </p:nvSpPr>
        <p:spPr>
          <a:xfrm>
            <a:off x="76200" y="152400"/>
            <a:ext cx="9023350" cy="584775"/>
          </a:xfrm>
          <a:noFill/>
        </p:spPr>
        <p:txBody>
          <a:bodyPr/>
          <a:lstStyle/>
          <a:p>
            <a:pPr algn="ctr"/>
            <a:r>
              <a:rPr lang="en-US" sz="3200" dirty="0">
                <a:latin typeface="+mn-lt"/>
                <a:ea typeface="ＭＳ Ｐゴシック" pitchFamily="-110" charset="-128"/>
                <a:cs typeface="Arial" panose="020B0604020202020204" pitchFamily="34" charset="0"/>
              </a:rPr>
              <a:t>QUESTIONS?</a:t>
            </a:r>
          </a:p>
        </p:txBody>
      </p:sp>
      <p:sp>
        <p:nvSpPr>
          <p:cNvPr id="7" name="Slide Number Placeholder 6"/>
          <p:cNvSpPr>
            <a:spLocks noGrp="1"/>
          </p:cNvSpPr>
          <p:nvPr>
            <p:ph type="sldNum" sz="quarter" idx="10"/>
          </p:nvPr>
        </p:nvSpPr>
        <p:spPr/>
        <p:txBody>
          <a:bodyPr/>
          <a:lstStyle/>
          <a:p>
            <a:pPr>
              <a:defRPr/>
            </a:pPr>
            <a:endParaRPr lang="en-US"/>
          </a:p>
          <a:p>
            <a:pPr>
              <a:defRPr/>
            </a:pPr>
            <a:fld id="{55ED037E-4BB5-9040-B225-7D6B8851E19E}" type="slidenum">
              <a:rPr lang="en-US" smtClean="0"/>
              <a:pPr>
                <a:defRPr/>
              </a:pPr>
              <a:t>27</a:t>
            </a:fld>
            <a:endParaRPr lang="en-US"/>
          </a:p>
        </p:txBody>
      </p:sp>
      <p:pic>
        <p:nvPicPr>
          <p:cNvPr id="8" name="Picture 7">
            <a:extLst>
              <a:ext uri="{FF2B5EF4-FFF2-40B4-BE49-F238E27FC236}">
                <a16:creationId xmlns:a16="http://schemas.microsoft.com/office/drawing/2014/main" id="{D5F84BCE-6B75-4EEB-9A3F-826BD4933C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843029"/>
            <a:ext cx="3674007" cy="31861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5056461"/>
      </p:ext>
    </p:extLst>
  </p:cSld>
  <p:clrMapOvr>
    <a:masterClrMapping/>
  </p:clrMapOvr>
  <p:transition advTm="238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p:cNvSpPr>
            <a:spLocks noChangeArrowheads="1"/>
          </p:cNvSpPr>
          <p:nvPr/>
        </p:nvSpPr>
        <p:spPr bwMode="auto">
          <a:xfrm>
            <a:off x="2194089" y="1661943"/>
            <a:ext cx="4162700" cy="3781814"/>
          </a:xfrm>
          <a:prstGeom prst="ellipse">
            <a:avLst/>
          </a:prstGeom>
          <a:solidFill>
            <a:schemeClr val="bg2"/>
          </a:solidFill>
          <a:ln w="9525">
            <a:solidFill>
              <a:srgbClr val="7030A0">
                <a:alpha val="75000"/>
              </a:srgbClr>
            </a:solidFill>
            <a:round/>
            <a:headEnd/>
            <a:tailEnd/>
          </a:ln>
          <a:effectLst/>
        </p:spPr>
        <p:txBody>
          <a:bodyPr wrap="none" anchor="ctr"/>
          <a:lstStyle/>
          <a:p>
            <a:pPr algn="ctr"/>
            <a:endParaRPr lang="en-US" dirty="0">
              <a:solidFill>
                <a:srgbClr val="7030A0"/>
              </a:solidFill>
            </a:endParaRPr>
          </a:p>
        </p:txBody>
      </p:sp>
      <p:sp>
        <p:nvSpPr>
          <p:cNvPr id="132099" name="Text Box 3"/>
          <p:cNvSpPr txBox="1">
            <a:spLocks noChangeArrowheads="1"/>
          </p:cNvSpPr>
          <p:nvPr/>
        </p:nvSpPr>
        <p:spPr bwMode="auto">
          <a:xfrm>
            <a:off x="2590800" y="793970"/>
            <a:ext cx="4022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Exploration/Hypothesis Generation</a:t>
            </a:r>
            <a:r>
              <a:rPr lang="en-US" dirty="0">
                <a:solidFill>
                  <a:srgbClr val="0000E2"/>
                </a:solidFill>
              </a:rPr>
              <a:t> </a:t>
            </a:r>
          </a:p>
        </p:txBody>
      </p:sp>
      <p:sp>
        <p:nvSpPr>
          <p:cNvPr id="132100" name="Text Box 4"/>
          <p:cNvSpPr txBox="1">
            <a:spLocks noChangeArrowheads="1"/>
          </p:cNvSpPr>
          <p:nvPr/>
        </p:nvSpPr>
        <p:spPr bwMode="auto">
          <a:xfrm>
            <a:off x="3717925" y="5675313"/>
            <a:ext cx="18889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E2"/>
                </a:solidFill>
              </a:rPr>
              <a:t>Study Execution</a:t>
            </a:r>
          </a:p>
          <a:p>
            <a:r>
              <a:rPr lang="en-US" b="1" dirty="0">
                <a:solidFill>
                  <a:srgbClr val="0000E2"/>
                </a:solidFill>
              </a:rPr>
              <a:t>(Fidelity) </a:t>
            </a:r>
            <a:r>
              <a:rPr lang="en-US" dirty="0">
                <a:solidFill>
                  <a:srgbClr val="0000E2"/>
                </a:solidFill>
              </a:rPr>
              <a:t> </a:t>
            </a:r>
          </a:p>
        </p:txBody>
      </p:sp>
      <p:sp>
        <p:nvSpPr>
          <p:cNvPr id="132101" name="Text Box 5"/>
          <p:cNvSpPr txBox="1">
            <a:spLocks noChangeArrowheads="1"/>
          </p:cNvSpPr>
          <p:nvPr/>
        </p:nvSpPr>
        <p:spPr bwMode="auto">
          <a:xfrm>
            <a:off x="6934200" y="1560513"/>
            <a:ext cx="2057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Hypothesis</a:t>
            </a:r>
          </a:p>
          <a:p>
            <a:r>
              <a:rPr lang="en-US" b="1" dirty="0">
                <a:solidFill>
                  <a:srgbClr val="0000E2"/>
                </a:solidFill>
              </a:rPr>
              <a:t>Formulation</a:t>
            </a:r>
          </a:p>
          <a:p>
            <a:r>
              <a:rPr lang="en-US" sz="1200" b="1" dirty="0">
                <a:solidFill>
                  <a:srgbClr val="0000E2"/>
                </a:solidFill>
              </a:rPr>
              <a:t>(Clinical Equipoise)</a:t>
            </a:r>
          </a:p>
        </p:txBody>
      </p:sp>
      <p:sp>
        <p:nvSpPr>
          <p:cNvPr id="132102" name="Text Box 6"/>
          <p:cNvSpPr txBox="1">
            <a:spLocks noChangeArrowheads="1"/>
          </p:cNvSpPr>
          <p:nvPr/>
        </p:nvSpPr>
        <p:spPr bwMode="auto">
          <a:xfrm>
            <a:off x="6949911" y="3160713"/>
            <a:ext cx="20391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0000E2"/>
                </a:solidFill>
              </a:rPr>
              <a:t>Study Design</a:t>
            </a:r>
          </a:p>
        </p:txBody>
      </p:sp>
      <p:sp>
        <p:nvSpPr>
          <p:cNvPr id="132103" name="Text Box 7"/>
          <p:cNvSpPr txBox="1">
            <a:spLocks noChangeArrowheads="1"/>
          </p:cNvSpPr>
          <p:nvPr/>
        </p:nvSpPr>
        <p:spPr bwMode="auto">
          <a:xfrm>
            <a:off x="6613525" y="4760913"/>
            <a:ext cx="1638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E2"/>
                </a:solidFill>
              </a:rPr>
              <a:t>Pilot Study</a:t>
            </a:r>
            <a:r>
              <a:rPr lang="en-US" sz="2400" dirty="0">
                <a:solidFill>
                  <a:srgbClr val="0000E2"/>
                </a:solidFill>
              </a:rPr>
              <a:t> </a:t>
            </a:r>
          </a:p>
        </p:txBody>
      </p:sp>
      <p:sp>
        <p:nvSpPr>
          <p:cNvPr id="132104" name="Text Box 8"/>
          <p:cNvSpPr txBox="1">
            <a:spLocks noChangeArrowheads="1"/>
          </p:cNvSpPr>
          <p:nvPr/>
        </p:nvSpPr>
        <p:spPr bwMode="auto">
          <a:xfrm>
            <a:off x="152400" y="4075113"/>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Study Conclusions</a:t>
            </a:r>
          </a:p>
          <a:p>
            <a:r>
              <a:rPr lang="en-US" b="1" dirty="0">
                <a:solidFill>
                  <a:srgbClr val="0000E2"/>
                </a:solidFill>
              </a:rPr>
              <a:t>Publications </a:t>
            </a:r>
          </a:p>
          <a:p>
            <a:r>
              <a:rPr lang="en-US" b="1" dirty="0">
                <a:solidFill>
                  <a:srgbClr val="0000E2"/>
                </a:solidFill>
              </a:rPr>
              <a:t>Data Sharing</a:t>
            </a:r>
            <a:r>
              <a:rPr lang="en-US" b="1" dirty="0"/>
              <a:t> </a:t>
            </a:r>
          </a:p>
        </p:txBody>
      </p:sp>
      <p:sp>
        <p:nvSpPr>
          <p:cNvPr id="132105" name="Text Box 9"/>
          <p:cNvSpPr txBox="1">
            <a:spLocks noChangeArrowheads="1"/>
          </p:cNvSpPr>
          <p:nvPr/>
        </p:nvSpPr>
        <p:spPr bwMode="auto">
          <a:xfrm>
            <a:off x="152400" y="1636713"/>
            <a:ext cx="20964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Independent </a:t>
            </a:r>
          </a:p>
          <a:p>
            <a:r>
              <a:rPr lang="en-US" b="1" dirty="0">
                <a:solidFill>
                  <a:srgbClr val="0000E2"/>
                </a:solidFill>
              </a:rPr>
              <a:t>Replication &amp;</a:t>
            </a:r>
          </a:p>
          <a:p>
            <a:r>
              <a:rPr lang="en-US" b="1" dirty="0">
                <a:solidFill>
                  <a:srgbClr val="0000E2"/>
                </a:solidFill>
              </a:rPr>
              <a:t>Validation </a:t>
            </a:r>
          </a:p>
          <a:p>
            <a:r>
              <a:rPr lang="en-US" b="1" dirty="0">
                <a:solidFill>
                  <a:srgbClr val="0000E2"/>
                </a:solidFill>
              </a:rPr>
              <a:t>Data Sharing</a:t>
            </a:r>
          </a:p>
          <a:p>
            <a:r>
              <a:rPr lang="en-US" b="1" dirty="0">
                <a:solidFill>
                  <a:srgbClr val="0000E2"/>
                </a:solidFill>
              </a:rPr>
              <a:t>Meta Analysis </a:t>
            </a:r>
          </a:p>
        </p:txBody>
      </p:sp>
      <p:sp>
        <p:nvSpPr>
          <p:cNvPr id="132106" name="Line 10"/>
          <p:cNvSpPr>
            <a:spLocks noChangeShapeType="1"/>
          </p:cNvSpPr>
          <p:nvPr/>
        </p:nvSpPr>
        <p:spPr bwMode="auto">
          <a:xfrm>
            <a:off x="6802660" y="1066800"/>
            <a:ext cx="360140" cy="4828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7" name="Line 11"/>
          <p:cNvSpPr>
            <a:spLocks noChangeShapeType="1"/>
          </p:cNvSpPr>
          <p:nvPr/>
        </p:nvSpPr>
        <p:spPr bwMode="auto">
          <a:xfrm>
            <a:off x="7534610" y="2399079"/>
            <a:ext cx="85390" cy="7969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8" name="Line 12"/>
          <p:cNvSpPr>
            <a:spLocks noChangeShapeType="1"/>
          </p:cNvSpPr>
          <p:nvPr/>
        </p:nvSpPr>
        <p:spPr bwMode="auto">
          <a:xfrm flipH="1">
            <a:off x="7162800" y="3555890"/>
            <a:ext cx="381000" cy="1219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9" name="Line 13"/>
          <p:cNvSpPr>
            <a:spLocks noChangeShapeType="1"/>
          </p:cNvSpPr>
          <p:nvPr/>
        </p:nvSpPr>
        <p:spPr bwMode="auto">
          <a:xfrm flipH="1">
            <a:off x="5580597" y="5167132"/>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p:cNvSpPr>
            <a:spLocks noChangeShapeType="1"/>
          </p:cNvSpPr>
          <p:nvPr/>
        </p:nvSpPr>
        <p:spPr bwMode="auto">
          <a:xfrm flipH="1" flipV="1">
            <a:off x="1772774" y="4728118"/>
            <a:ext cx="1676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Line 15"/>
          <p:cNvSpPr>
            <a:spLocks noChangeShapeType="1"/>
          </p:cNvSpPr>
          <p:nvPr/>
        </p:nvSpPr>
        <p:spPr bwMode="auto">
          <a:xfrm flipV="1">
            <a:off x="828509" y="3370971"/>
            <a:ext cx="85891" cy="555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4" name="Line 18"/>
          <p:cNvSpPr>
            <a:spLocks noChangeShapeType="1"/>
          </p:cNvSpPr>
          <p:nvPr/>
        </p:nvSpPr>
        <p:spPr bwMode="auto">
          <a:xfrm flipV="1">
            <a:off x="1752600" y="10668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p:cNvSpPr txBox="1"/>
          <p:nvPr/>
        </p:nvSpPr>
        <p:spPr>
          <a:xfrm>
            <a:off x="33839" y="6581001"/>
            <a:ext cx="6858000" cy="276999"/>
          </a:xfrm>
          <a:prstGeom prst="rect">
            <a:avLst/>
          </a:prstGeom>
          <a:noFill/>
        </p:spPr>
        <p:txBody>
          <a:bodyPr wrap="square" rtlCol="0">
            <a:spAutoFit/>
          </a:bodyPr>
          <a:lstStyle/>
          <a:p>
            <a:pPr>
              <a:buNone/>
            </a:pPr>
            <a:r>
              <a:rPr lang="en-US" sz="1200" b="0" dirty="0">
                <a:solidFill>
                  <a:schemeClr val="tx1"/>
                </a:solidFill>
              </a:rPr>
              <a:t>Slide adapted from Helena Chmura Kraemer, Ph.D., Stanford University (Emerita)</a:t>
            </a:r>
          </a:p>
        </p:txBody>
      </p:sp>
      <p:sp>
        <p:nvSpPr>
          <p:cNvPr id="19" name="Rectangle 2"/>
          <p:cNvSpPr txBox="1">
            <a:spLocks noChangeArrowheads="1"/>
          </p:cNvSpPr>
          <p:nvPr/>
        </p:nvSpPr>
        <p:spPr>
          <a:xfrm>
            <a:off x="108267" y="35688"/>
            <a:ext cx="9099550" cy="678131"/>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a:latin typeface="+mn-lt"/>
                <a:ea typeface="ＭＳ Ｐゴシック" pitchFamily="34" charset="-128"/>
              </a:rPr>
              <a:t>The scientific method can provide a vehicle for change </a:t>
            </a:r>
            <a:br>
              <a:rPr lang="en-US" sz="3600" dirty="0">
                <a:solidFill>
                  <a:srgbClr val="E7E6E6">
                    <a:lumMod val="10000"/>
                  </a:srgbClr>
                </a:solidFill>
                <a:ea typeface="ＭＳ Ｐゴシック" pitchFamily="34" charset="-128"/>
              </a:rPr>
            </a:br>
            <a:endParaRPr lang="en-US" sz="3600" dirty="0">
              <a:solidFill>
                <a:srgbClr val="E7E6E6">
                  <a:lumMod val="10000"/>
                </a:srgbClr>
              </a:solidFill>
              <a:ea typeface="ＭＳ Ｐゴシック" pitchFamily="34" charset="-128"/>
            </a:endParaRPr>
          </a:p>
        </p:txBody>
      </p:sp>
    </p:spTree>
    <p:extLst>
      <p:ext uri="{BB962C8B-B14F-4D97-AF65-F5344CB8AC3E}">
        <p14:creationId xmlns:p14="http://schemas.microsoft.com/office/powerpoint/2010/main" val="31683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p:cNvSpPr>
            <a:spLocks noChangeArrowheads="1"/>
          </p:cNvSpPr>
          <p:nvPr/>
        </p:nvSpPr>
        <p:spPr bwMode="auto">
          <a:xfrm>
            <a:off x="2194089" y="1661943"/>
            <a:ext cx="4162700" cy="3781814"/>
          </a:xfrm>
          <a:prstGeom prst="ellipse">
            <a:avLst/>
          </a:prstGeom>
          <a:solidFill>
            <a:schemeClr val="bg2"/>
          </a:solidFill>
          <a:ln w="9525">
            <a:solidFill>
              <a:srgbClr val="7030A0">
                <a:alpha val="75000"/>
              </a:srgbClr>
            </a:solidFill>
            <a:round/>
            <a:headEnd/>
            <a:tailEnd/>
          </a:ln>
          <a:effectLst/>
        </p:spPr>
        <p:txBody>
          <a:bodyPr wrap="none" anchor="ctr"/>
          <a:lstStyle/>
          <a:p>
            <a:pPr algn="ctr"/>
            <a:endParaRPr lang="en-US" dirty="0">
              <a:solidFill>
                <a:srgbClr val="7030A0"/>
              </a:solidFill>
            </a:endParaRPr>
          </a:p>
        </p:txBody>
      </p:sp>
      <p:sp>
        <p:nvSpPr>
          <p:cNvPr id="132099" name="Text Box 3"/>
          <p:cNvSpPr txBox="1">
            <a:spLocks noChangeArrowheads="1"/>
          </p:cNvSpPr>
          <p:nvPr/>
        </p:nvSpPr>
        <p:spPr bwMode="auto">
          <a:xfrm>
            <a:off x="2590800" y="793970"/>
            <a:ext cx="4022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FF0000"/>
                </a:solidFill>
              </a:rPr>
              <a:t>Exploration/Hypothesis Generation</a:t>
            </a:r>
            <a:r>
              <a:rPr lang="en-US" dirty="0">
                <a:solidFill>
                  <a:srgbClr val="FF0000"/>
                </a:solidFill>
              </a:rPr>
              <a:t> </a:t>
            </a:r>
          </a:p>
        </p:txBody>
      </p:sp>
      <p:sp>
        <p:nvSpPr>
          <p:cNvPr id="132100" name="Text Box 4"/>
          <p:cNvSpPr txBox="1">
            <a:spLocks noChangeArrowheads="1"/>
          </p:cNvSpPr>
          <p:nvPr/>
        </p:nvSpPr>
        <p:spPr bwMode="auto">
          <a:xfrm>
            <a:off x="3717925" y="5675313"/>
            <a:ext cx="18889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E2"/>
                </a:solidFill>
              </a:rPr>
              <a:t>Study Execution</a:t>
            </a:r>
          </a:p>
          <a:p>
            <a:r>
              <a:rPr lang="en-US" b="1" dirty="0">
                <a:solidFill>
                  <a:srgbClr val="0000E2"/>
                </a:solidFill>
              </a:rPr>
              <a:t>(Fidelity) </a:t>
            </a:r>
            <a:r>
              <a:rPr lang="en-US" dirty="0">
                <a:solidFill>
                  <a:srgbClr val="0000E2"/>
                </a:solidFill>
              </a:rPr>
              <a:t> </a:t>
            </a:r>
          </a:p>
        </p:txBody>
      </p:sp>
      <p:sp>
        <p:nvSpPr>
          <p:cNvPr id="132101" name="Text Box 5"/>
          <p:cNvSpPr txBox="1">
            <a:spLocks noChangeArrowheads="1"/>
          </p:cNvSpPr>
          <p:nvPr/>
        </p:nvSpPr>
        <p:spPr bwMode="auto">
          <a:xfrm>
            <a:off x="6934200" y="1560513"/>
            <a:ext cx="2057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Hypothesis</a:t>
            </a:r>
          </a:p>
          <a:p>
            <a:r>
              <a:rPr lang="en-US" b="1" dirty="0">
                <a:solidFill>
                  <a:srgbClr val="0000E2"/>
                </a:solidFill>
              </a:rPr>
              <a:t>Formulation</a:t>
            </a:r>
          </a:p>
          <a:p>
            <a:r>
              <a:rPr lang="en-US" sz="1200" b="1" dirty="0">
                <a:solidFill>
                  <a:srgbClr val="0000E2"/>
                </a:solidFill>
              </a:rPr>
              <a:t>(Clinical Equipoise)</a:t>
            </a:r>
          </a:p>
        </p:txBody>
      </p:sp>
      <p:sp>
        <p:nvSpPr>
          <p:cNvPr id="132102" name="Text Box 6"/>
          <p:cNvSpPr txBox="1">
            <a:spLocks noChangeArrowheads="1"/>
          </p:cNvSpPr>
          <p:nvPr/>
        </p:nvSpPr>
        <p:spPr bwMode="auto">
          <a:xfrm>
            <a:off x="6949911" y="3160713"/>
            <a:ext cx="20391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0000E2"/>
                </a:solidFill>
              </a:rPr>
              <a:t>Study Design</a:t>
            </a:r>
          </a:p>
        </p:txBody>
      </p:sp>
      <p:sp>
        <p:nvSpPr>
          <p:cNvPr id="132103" name="Text Box 7"/>
          <p:cNvSpPr txBox="1">
            <a:spLocks noChangeArrowheads="1"/>
          </p:cNvSpPr>
          <p:nvPr/>
        </p:nvSpPr>
        <p:spPr bwMode="auto">
          <a:xfrm>
            <a:off x="6613525" y="4760913"/>
            <a:ext cx="1638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E2"/>
                </a:solidFill>
              </a:rPr>
              <a:t>Pilot Study</a:t>
            </a:r>
            <a:r>
              <a:rPr lang="en-US" sz="2400" dirty="0">
                <a:solidFill>
                  <a:srgbClr val="0000E2"/>
                </a:solidFill>
              </a:rPr>
              <a:t> </a:t>
            </a:r>
          </a:p>
        </p:txBody>
      </p:sp>
      <p:sp>
        <p:nvSpPr>
          <p:cNvPr id="132104" name="Text Box 8"/>
          <p:cNvSpPr txBox="1">
            <a:spLocks noChangeArrowheads="1"/>
          </p:cNvSpPr>
          <p:nvPr/>
        </p:nvSpPr>
        <p:spPr bwMode="auto">
          <a:xfrm>
            <a:off x="152400" y="4075113"/>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Study Conclusions</a:t>
            </a:r>
          </a:p>
          <a:p>
            <a:r>
              <a:rPr lang="en-US" b="1" dirty="0">
                <a:solidFill>
                  <a:srgbClr val="0000E2"/>
                </a:solidFill>
              </a:rPr>
              <a:t>Publications </a:t>
            </a:r>
          </a:p>
          <a:p>
            <a:r>
              <a:rPr lang="en-US" b="1" dirty="0">
                <a:solidFill>
                  <a:srgbClr val="0000E2"/>
                </a:solidFill>
              </a:rPr>
              <a:t>Data Sharing</a:t>
            </a:r>
            <a:r>
              <a:rPr lang="en-US" b="1" dirty="0"/>
              <a:t> </a:t>
            </a:r>
          </a:p>
        </p:txBody>
      </p:sp>
      <p:sp>
        <p:nvSpPr>
          <p:cNvPr id="132105" name="Text Box 9"/>
          <p:cNvSpPr txBox="1">
            <a:spLocks noChangeArrowheads="1"/>
          </p:cNvSpPr>
          <p:nvPr/>
        </p:nvSpPr>
        <p:spPr bwMode="auto">
          <a:xfrm>
            <a:off x="152400" y="1636713"/>
            <a:ext cx="20964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Independent </a:t>
            </a:r>
          </a:p>
          <a:p>
            <a:r>
              <a:rPr lang="en-US" b="1" dirty="0">
                <a:solidFill>
                  <a:srgbClr val="0000E2"/>
                </a:solidFill>
              </a:rPr>
              <a:t>Replication &amp;</a:t>
            </a:r>
          </a:p>
          <a:p>
            <a:r>
              <a:rPr lang="en-US" b="1" dirty="0">
                <a:solidFill>
                  <a:srgbClr val="0000E2"/>
                </a:solidFill>
              </a:rPr>
              <a:t>Validation </a:t>
            </a:r>
          </a:p>
          <a:p>
            <a:r>
              <a:rPr lang="en-US" b="1" dirty="0">
                <a:solidFill>
                  <a:srgbClr val="0000E2"/>
                </a:solidFill>
              </a:rPr>
              <a:t>Data Sharing</a:t>
            </a:r>
          </a:p>
          <a:p>
            <a:r>
              <a:rPr lang="en-US" b="1" dirty="0">
                <a:solidFill>
                  <a:srgbClr val="0000E2"/>
                </a:solidFill>
              </a:rPr>
              <a:t>Meta Analysis </a:t>
            </a:r>
          </a:p>
        </p:txBody>
      </p:sp>
      <p:sp>
        <p:nvSpPr>
          <p:cNvPr id="132106" name="Line 10"/>
          <p:cNvSpPr>
            <a:spLocks noChangeShapeType="1"/>
          </p:cNvSpPr>
          <p:nvPr/>
        </p:nvSpPr>
        <p:spPr bwMode="auto">
          <a:xfrm>
            <a:off x="6802660" y="1066800"/>
            <a:ext cx="360140" cy="4828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7" name="Line 11"/>
          <p:cNvSpPr>
            <a:spLocks noChangeShapeType="1"/>
          </p:cNvSpPr>
          <p:nvPr/>
        </p:nvSpPr>
        <p:spPr bwMode="auto">
          <a:xfrm>
            <a:off x="7534610" y="2399079"/>
            <a:ext cx="85390" cy="7969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8" name="Line 12"/>
          <p:cNvSpPr>
            <a:spLocks noChangeShapeType="1"/>
          </p:cNvSpPr>
          <p:nvPr/>
        </p:nvSpPr>
        <p:spPr bwMode="auto">
          <a:xfrm flipH="1">
            <a:off x="7162800" y="3555890"/>
            <a:ext cx="381000" cy="1219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9" name="Line 13"/>
          <p:cNvSpPr>
            <a:spLocks noChangeShapeType="1"/>
          </p:cNvSpPr>
          <p:nvPr/>
        </p:nvSpPr>
        <p:spPr bwMode="auto">
          <a:xfrm flipH="1">
            <a:off x="5580597" y="5167132"/>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p:cNvSpPr>
            <a:spLocks noChangeShapeType="1"/>
          </p:cNvSpPr>
          <p:nvPr/>
        </p:nvSpPr>
        <p:spPr bwMode="auto">
          <a:xfrm flipH="1" flipV="1">
            <a:off x="1772774" y="4728118"/>
            <a:ext cx="1676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Line 15"/>
          <p:cNvSpPr>
            <a:spLocks noChangeShapeType="1"/>
          </p:cNvSpPr>
          <p:nvPr/>
        </p:nvSpPr>
        <p:spPr bwMode="auto">
          <a:xfrm flipV="1">
            <a:off x="828509" y="3370971"/>
            <a:ext cx="85891" cy="555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4" name="Line 18"/>
          <p:cNvSpPr>
            <a:spLocks noChangeShapeType="1"/>
          </p:cNvSpPr>
          <p:nvPr/>
        </p:nvSpPr>
        <p:spPr bwMode="auto">
          <a:xfrm flipV="1">
            <a:off x="1752600" y="10668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p:cNvSpPr txBox="1"/>
          <p:nvPr/>
        </p:nvSpPr>
        <p:spPr>
          <a:xfrm>
            <a:off x="33839" y="6581001"/>
            <a:ext cx="6858000" cy="276999"/>
          </a:xfrm>
          <a:prstGeom prst="rect">
            <a:avLst/>
          </a:prstGeom>
          <a:noFill/>
        </p:spPr>
        <p:txBody>
          <a:bodyPr wrap="square" rtlCol="0">
            <a:spAutoFit/>
          </a:bodyPr>
          <a:lstStyle/>
          <a:p>
            <a:pPr>
              <a:buNone/>
            </a:pPr>
            <a:r>
              <a:rPr lang="en-US" sz="1200" b="0" dirty="0">
                <a:solidFill>
                  <a:schemeClr val="tx1"/>
                </a:solidFill>
              </a:rPr>
              <a:t>Slide adapted from Helena Chmura Kraemer, Ph.D., Stanford University (Emerita)</a:t>
            </a:r>
          </a:p>
        </p:txBody>
      </p:sp>
    </p:spTree>
    <p:extLst>
      <p:ext uri="{BB962C8B-B14F-4D97-AF65-F5344CB8AC3E}">
        <p14:creationId xmlns:p14="http://schemas.microsoft.com/office/powerpoint/2010/main" val="335750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235530" y="135513"/>
            <a:ext cx="8915400" cy="1077218"/>
          </a:xfrm>
        </p:spPr>
        <p:txBody>
          <a:bodyPr>
            <a:normAutofit/>
          </a:bodyPr>
          <a:lstStyle/>
          <a:p>
            <a:r>
              <a:rPr lang="en-US" sz="3200" b="1" dirty="0">
                <a:solidFill>
                  <a:srgbClr val="E7E6E6">
                    <a:lumMod val="10000"/>
                  </a:srgbClr>
                </a:solidFill>
                <a:latin typeface="+mn-lt"/>
                <a:ea typeface="ＭＳ Ｐゴシック" pitchFamily="34" charset="-128"/>
              </a:rPr>
              <a:t>Our clinical work can facilitate exploration and hypothesis generation</a:t>
            </a:r>
            <a:endParaRPr lang="en-US" sz="3200" b="1" dirty="0">
              <a:latin typeface="+mn-lt"/>
              <a:ea typeface="ＭＳ Ｐゴシック" pitchFamily="-110" charset="-128"/>
              <a:cs typeface="ＭＳ Ｐゴシック" pitchFamily="-110" charset="-128"/>
            </a:endParaRPr>
          </a:p>
        </p:txBody>
      </p:sp>
      <p:sp>
        <p:nvSpPr>
          <p:cNvPr id="7" name="Slide Number Placeholder 6"/>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000099"/>
              </a:solidFill>
              <a:effectLst/>
              <a:uLnTx/>
              <a:uFillTx/>
              <a:latin typeface="Calibri" pitchFamily="-110" charset="0"/>
              <a:ea typeface="ＭＳ Ｐゴシック" pitchFamily="-11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fld id="{712CBFB2-97D6-B24D-8ED0-C43CE0B12A13}" type="slidenum">
              <a:rPr kumimoji="0" lang="en-US" sz="1400" b="1" i="0" u="none" strike="noStrike" kern="1200" cap="none" spc="0" normalizeH="0" baseline="0" noProof="0" smtClean="0">
                <a:ln>
                  <a:noFill/>
                </a:ln>
                <a:solidFill>
                  <a:srgbClr val="000099"/>
                </a:solidFill>
                <a:effectLst/>
                <a:uLnTx/>
                <a:uFillTx/>
                <a:latin typeface="Calibri" pitchFamily="-110" charset="0"/>
                <a:ea typeface="ＭＳ Ｐゴシック" pitchFamily="-110" charset="-128"/>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1400" b="1" i="0" u="none" strike="noStrike" kern="1200" cap="none" spc="0" normalizeH="0" baseline="0" noProof="0" dirty="0">
              <a:ln>
                <a:noFill/>
              </a:ln>
              <a:solidFill>
                <a:srgbClr val="000099"/>
              </a:solidFill>
              <a:effectLst/>
              <a:uLnTx/>
              <a:uFillTx/>
              <a:latin typeface="Calibri" pitchFamily="-110" charset="0"/>
              <a:ea typeface="ＭＳ Ｐゴシック" pitchFamily="-110" charset="-128"/>
            </a:endParaRPr>
          </a:p>
        </p:txBody>
      </p:sp>
      <p:pic>
        <p:nvPicPr>
          <p:cNvPr id="6" name="Picture 5">
            <a:extLst>
              <a:ext uri="{FF2B5EF4-FFF2-40B4-BE49-F238E27FC236}">
                <a16:creationId xmlns:a16="http://schemas.microsoft.com/office/drawing/2014/main" id="{57925FFE-D477-4586-9C61-23AEBBD71690}"/>
              </a:ext>
            </a:extLst>
          </p:cNvPr>
          <p:cNvPicPr>
            <a:picLocks noChangeAspect="1"/>
          </p:cNvPicPr>
          <p:nvPr/>
        </p:nvPicPr>
        <p:blipFill>
          <a:blip r:embed="rId3"/>
          <a:stretch>
            <a:fillRect/>
          </a:stretch>
        </p:blipFill>
        <p:spPr>
          <a:xfrm>
            <a:off x="3193622" y="1499945"/>
            <a:ext cx="2756755" cy="4594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48493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duotone>
              <a:schemeClr val="accent5">
                <a:shade val="45000"/>
                <a:satMod val="135000"/>
              </a:schemeClr>
              <a:prstClr val="white"/>
            </a:duotone>
            <a:lum bright="13000" contrast="4000"/>
            <a:extLst>
              <a:ext uri="{28A0092B-C50C-407E-A947-70E740481C1C}">
                <a14:useLocalDpi xmlns:a14="http://schemas.microsoft.com/office/drawing/2010/main" val="0"/>
              </a:ext>
            </a:extLst>
          </a:blip>
          <a:srcRect/>
          <a:stretch>
            <a:fillRect/>
          </a:stretch>
        </p:blipFill>
        <p:spPr bwMode="auto">
          <a:xfrm>
            <a:off x="514331" y="1066802"/>
            <a:ext cx="7962863" cy="2571749"/>
          </a:xfrm>
          <a:prstGeom prst="rect">
            <a:avLst/>
          </a:prstGeom>
          <a:noFill/>
          <a:ln>
            <a:noFill/>
          </a:ln>
          <a:effectLst>
            <a:glow rad="355600">
              <a:schemeClr val="accent5">
                <a:lumMod val="40000"/>
                <a:lumOff val="60000"/>
                <a:alpha val="75000"/>
              </a:schemeClr>
            </a:glow>
            <a:outerShdw dist="35921" dir="2700000" algn="ctr" rotWithShape="0">
              <a:schemeClr val="bg2"/>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440" name="AutoShape 8"/>
          <p:cNvSpPr>
            <a:spLocks noChangeArrowheads="1"/>
          </p:cNvSpPr>
          <p:nvPr/>
        </p:nvSpPr>
        <p:spPr bwMode="auto">
          <a:xfrm>
            <a:off x="4267200" y="4191002"/>
            <a:ext cx="609600" cy="1828799"/>
          </a:xfrm>
          <a:prstGeom prst="downArrow">
            <a:avLst>
              <a:gd name="adj1" fmla="val 50000"/>
              <a:gd name="adj2" fmla="val 87500"/>
            </a:avLst>
          </a:prstGeom>
          <a:solidFill>
            <a:srgbClr val="DDDDDD"/>
          </a:solidFill>
          <a:ln w="9525">
            <a:solidFill>
              <a:srgbClr val="C0C0C0"/>
            </a:solidFill>
            <a:miter lim="800000"/>
            <a:headEnd/>
            <a:tailEnd/>
          </a:ln>
        </p:spPr>
        <p:txBody>
          <a:bodyPr wrap="none" lIns="91418" tIns="45709" rIns="91418" bIns="45709" anchor="ctr"/>
          <a:lstStyle/>
          <a:p>
            <a:endParaRPr lang="en-US"/>
          </a:p>
        </p:txBody>
      </p:sp>
      <p:sp>
        <p:nvSpPr>
          <p:cNvPr id="18436" name="Oval 4"/>
          <p:cNvSpPr>
            <a:spLocks noChangeArrowheads="1"/>
          </p:cNvSpPr>
          <p:nvPr/>
        </p:nvSpPr>
        <p:spPr bwMode="auto">
          <a:xfrm>
            <a:off x="304800" y="4124325"/>
            <a:ext cx="3048000" cy="1371600"/>
          </a:xfrm>
          <a:prstGeom prst="ellipse">
            <a:avLst/>
          </a:prstGeom>
          <a:noFill/>
          <a:ln w="9525">
            <a:solidFill>
              <a:schemeClr val="tx1"/>
            </a:solidFill>
            <a:round/>
            <a:headEnd/>
            <a:tailEnd/>
          </a:ln>
          <a:effectLst/>
        </p:spPr>
        <p:txBody>
          <a:bodyPr wrap="none" lIns="91418" tIns="45709" rIns="91418" bIns="45709" anchor="ctr"/>
          <a:lstStyle/>
          <a:p>
            <a:pPr algn="ctr"/>
            <a:endParaRPr lang="en-US">
              <a:solidFill>
                <a:srgbClr val="000099"/>
              </a:solidFill>
              <a:latin typeface="Arial" pitchFamily="34" charset="0"/>
            </a:endParaRPr>
          </a:p>
          <a:p>
            <a:pPr algn="ctr"/>
            <a:r>
              <a:rPr lang="en-US">
                <a:solidFill>
                  <a:srgbClr val="000099"/>
                </a:solidFill>
                <a:latin typeface="Arial" pitchFamily="34" charset="0"/>
              </a:rPr>
              <a:t>Women do not </a:t>
            </a:r>
          </a:p>
          <a:p>
            <a:pPr algn="ctr"/>
            <a:r>
              <a:rPr lang="en-US">
                <a:solidFill>
                  <a:srgbClr val="000099"/>
                </a:solidFill>
                <a:latin typeface="Arial" pitchFamily="34" charset="0"/>
              </a:rPr>
              <a:t>disclose symptoms </a:t>
            </a:r>
          </a:p>
          <a:p>
            <a:pPr algn="ctr"/>
            <a:r>
              <a:rPr lang="en-US">
                <a:solidFill>
                  <a:srgbClr val="000099"/>
                </a:solidFill>
                <a:latin typeface="Arial" pitchFamily="34" charset="0"/>
              </a:rPr>
              <a:t>or seek care</a:t>
            </a:r>
          </a:p>
          <a:p>
            <a:pPr algn="ctr"/>
            <a:endParaRPr lang="en-US">
              <a:latin typeface="Arial" pitchFamily="34" charset="0"/>
            </a:endParaRPr>
          </a:p>
        </p:txBody>
      </p:sp>
      <p:sp>
        <p:nvSpPr>
          <p:cNvPr id="18437" name="Oval 5"/>
          <p:cNvSpPr>
            <a:spLocks noChangeArrowheads="1"/>
          </p:cNvSpPr>
          <p:nvPr/>
        </p:nvSpPr>
        <p:spPr bwMode="auto">
          <a:xfrm>
            <a:off x="5791200" y="4048125"/>
            <a:ext cx="3048000" cy="1371600"/>
          </a:xfrm>
          <a:prstGeom prst="ellipse">
            <a:avLst/>
          </a:prstGeom>
          <a:noFill/>
          <a:ln w="9525">
            <a:solidFill>
              <a:schemeClr val="tx1"/>
            </a:solidFill>
            <a:round/>
            <a:headEnd/>
            <a:tailEnd/>
          </a:ln>
        </p:spPr>
        <p:txBody>
          <a:bodyPr wrap="none" lIns="91418" tIns="45709" rIns="91418" bIns="45709" anchor="ctr"/>
          <a:lstStyle/>
          <a:p>
            <a:pPr algn="ctr"/>
            <a:r>
              <a:rPr lang="en-US">
                <a:solidFill>
                  <a:srgbClr val="000099"/>
                </a:solidFill>
                <a:latin typeface="Arial" pitchFamily="34" charset="0"/>
              </a:rPr>
              <a:t>Unprepared providers, </a:t>
            </a:r>
          </a:p>
          <a:p>
            <a:pPr algn="ctr"/>
            <a:r>
              <a:rPr lang="en-US">
                <a:solidFill>
                  <a:srgbClr val="000099"/>
                </a:solidFill>
                <a:latin typeface="Arial" pitchFamily="34" charset="0"/>
              </a:rPr>
              <a:t>With limited resources</a:t>
            </a:r>
          </a:p>
        </p:txBody>
      </p:sp>
      <p:sp>
        <p:nvSpPr>
          <p:cNvPr id="18439" name="Text Box 7"/>
          <p:cNvSpPr txBox="1">
            <a:spLocks noChangeArrowheads="1"/>
          </p:cNvSpPr>
          <p:nvPr/>
        </p:nvSpPr>
        <p:spPr bwMode="auto">
          <a:xfrm>
            <a:off x="3072809" y="6044155"/>
            <a:ext cx="4094947" cy="707864"/>
          </a:xfrm>
          <a:prstGeom prst="rect">
            <a:avLst/>
          </a:prstGeom>
          <a:noFill/>
          <a:ln w="9525">
            <a:noFill/>
            <a:miter lim="800000"/>
            <a:headEnd/>
            <a:tailEnd/>
          </a:ln>
        </p:spPr>
        <p:txBody>
          <a:bodyPr wrap="square" lIns="91418" tIns="45709" rIns="91418" bIns="45709">
            <a:spAutoFit/>
          </a:bodyPr>
          <a:lstStyle/>
          <a:p>
            <a:r>
              <a:rPr lang="en-US" sz="4000">
                <a:solidFill>
                  <a:srgbClr val="000090"/>
                </a:solidFill>
                <a:latin typeface="+mj-lt"/>
              </a:rPr>
              <a:t>Poor Outcomes</a:t>
            </a:r>
          </a:p>
        </p:txBody>
      </p:sp>
      <p:sp>
        <p:nvSpPr>
          <p:cNvPr id="18441" name="Text Box 9"/>
          <p:cNvSpPr txBox="1">
            <a:spLocks noChangeArrowheads="1"/>
          </p:cNvSpPr>
          <p:nvPr/>
        </p:nvSpPr>
        <p:spPr bwMode="auto">
          <a:xfrm>
            <a:off x="3581400" y="4505325"/>
            <a:ext cx="2057400" cy="584200"/>
          </a:xfrm>
          <a:prstGeom prst="rect">
            <a:avLst/>
          </a:prstGeom>
          <a:noFill/>
          <a:ln w="9525">
            <a:noFill/>
            <a:miter lim="800000"/>
            <a:headEnd/>
            <a:tailEnd/>
          </a:ln>
        </p:spPr>
        <p:txBody>
          <a:bodyPr lIns="91418" tIns="45709" rIns="91418" bIns="45709">
            <a:spAutoFit/>
          </a:bodyPr>
          <a:lstStyle/>
          <a:p>
            <a:pPr algn="ctr"/>
            <a:r>
              <a:rPr lang="en-US" sz="1600">
                <a:solidFill>
                  <a:srgbClr val="000099"/>
                </a:solidFill>
                <a:latin typeface="Arial" pitchFamily="34" charset="0"/>
              </a:rPr>
              <a:t>Underutilization </a:t>
            </a:r>
          </a:p>
          <a:p>
            <a:pPr algn="ctr"/>
            <a:r>
              <a:rPr lang="en-US" sz="1600">
                <a:solidFill>
                  <a:srgbClr val="000099"/>
                </a:solidFill>
                <a:latin typeface="Arial" pitchFamily="34" charset="0"/>
              </a:rPr>
              <a:t>of Treatment</a:t>
            </a:r>
          </a:p>
        </p:txBody>
      </p:sp>
      <p:sp>
        <p:nvSpPr>
          <p:cNvPr id="18442" name="Line 10"/>
          <p:cNvSpPr>
            <a:spLocks noChangeShapeType="1"/>
          </p:cNvSpPr>
          <p:nvPr/>
        </p:nvSpPr>
        <p:spPr bwMode="auto">
          <a:xfrm>
            <a:off x="3505200" y="4429125"/>
            <a:ext cx="2209800" cy="0"/>
          </a:xfrm>
          <a:prstGeom prst="line">
            <a:avLst/>
          </a:prstGeom>
          <a:noFill/>
          <a:ln w="9525">
            <a:solidFill>
              <a:schemeClr val="tx1"/>
            </a:solidFill>
            <a:round/>
            <a:headEnd type="triangle" w="med" len="med"/>
            <a:tailEnd type="triangle" w="med" len="med"/>
          </a:ln>
        </p:spPr>
        <p:txBody>
          <a:bodyPr lIns="91418" tIns="45709" rIns="91418" bIns="45709"/>
          <a:lstStyle/>
          <a:p>
            <a:endParaRPr lang="en-US"/>
          </a:p>
        </p:txBody>
      </p:sp>
      <p:sp>
        <p:nvSpPr>
          <p:cNvPr id="18443" name="Line 11"/>
          <p:cNvSpPr>
            <a:spLocks noChangeShapeType="1"/>
          </p:cNvSpPr>
          <p:nvPr/>
        </p:nvSpPr>
        <p:spPr bwMode="auto">
          <a:xfrm>
            <a:off x="3429000" y="5191125"/>
            <a:ext cx="2286000" cy="0"/>
          </a:xfrm>
          <a:prstGeom prst="line">
            <a:avLst/>
          </a:prstGeom>
          <a:noFill/>
          <a:ln w="9525">
            <a:solidFill>
              <a:schemeClr val="tx1"/>
            </a:solidFill>
            <a:round/>
            <a:headEnd type="triangle" w="med" len="med"/>
            <a:tailEnd type="triangle" w="med" len="med"/>
          </a:ln>
        </p:spPr>
        <p:txBody>
          <a:bodyPr lIns="91418" tIns="45709" rIns="91418" bIns="45709"/>
          <a:lstStyle/>
          <a:p>
            <a:endParaRPr lang="en-US"/>
          </a:p>
        </p:txBody>
      </p:sp>
      <p:sp>
        <p:nvSpPr>
          <p:cNvPr id="18444" name="Rectangle 12"/>
          <p:cNvSpPr>
            <a:spLocks noChangeArrowheads="1"/>
          </p:cNvSpPr>
          <p:nvPr/>
        </p:nvSpPr>
        <p:spPr bwMode="auto">
          <a:xfrm>
            <a:off x="76202" y="6518277"/>
            <a:ext cx="2200835" cy="307777"/>
          </a:xfrm>
          <a:prstGeom prst="rect">
            <a:avLst/>
          </a:prstGeom>
          <a:noFill/>
          <a:ln w="9525">
            <a:noFill/>
            <a:miter lim="800000"/>
            <a:headEnd/>
            <a:tailEnd/>
          </a:ln>
        </p:spPr>
        <p:txBody>
          <a:bodyPr wrap="square" lIns="91418" tIns="45709" rIns="91418" bIns="45709">
            <a:spAutoFit/>
          </a:bodyPr>
          <a:lstStyle/>
          <a:p>
            <a:pPr marL="342820" indent="-342820"/>
            <a:r>
              <a:rPr lang="en-US" sz="1400">
                <a:solidFill>
                  <a:schemeClr val="accent2"/>
                </a:solidFill>
              </a:rPr>
              <a:t>www.chroniccare.org</a:t>
            </a:r>
          </a:p>
        </p:txBody>
      </p:sp>
      <p:graphicFrame>
        <p:nvGraphicFramePr>
          <p:cNvPr id="3" name="Table 2"/>
          <p:cNvGraphicFramePr>
            <a:graphicFrameLocks noGrp="1"/>
          </p:cNvGraphicFramePr>
          <p:nvPr/>
        </p:nvGraphicFramePr>
        <p:xfrm>
          <a:off x="1523999" y="1981200"/>
          <a:ext cx="7315201" cy="1556163"/>
        </p:xfrm>
        <a:graphic>
          <a:graphicData uri="http://schemas.openxmlformats.org/drawingml/2006/table">
            <a:tbl>
              <a:tblPr firstRow="1" firstCol="1" bandRow="1">
                <a:tableStyleId>{5940675A-B579-460E-94D1-54222C63F5DA}</a:tableStyleId>
              </a:tblPr>
              <a:tblGrid>
                <a:gridCol w="2357333">
                  <a:extLst>
                    <a:ext uri="{9D8B030D-6E8A-4147-A177-3AD203B41FA5}">
                      <a16:colId xmlns:a16="http://schemas.microsoft.com/office/drawing/2014/main" val="20000"/>
                    </a:ext>
                  </a:extLst>
                </a:gridCol>
                <a:gridCol w="2032686">
                  <a:extLst>
                    <a:ext uri="{9D8B030D-6E8A-4147-A177-3AD203B41FA5}">
                      <a16:colId xmlns:a16="http://schemas.microsoft.com/office/drawing/2014/main" val="20001"/>
                    </a:ext>
                  </a:extLst>
                </a:gridCol>
                <a:gridCol w="2925182">
                  <a:extLst>
                    <a:ext uri="{9D8B030D-6E8A-4147-A177-3AD203B41FA5}">
                      <a16:colId xmlns:a16="http://schemas.microsoft.com/office/drawing/2014/main" val="20002"/>
                    </a:ext>
                  </a:extLst>
                </a:gridCol>
              </a:tblGrid>
              <a:tr h="343445">
                <a:tc>
                  <a:txBody>
                    <a:bodyPr/>
                    <a:lstStyle/>
                    <a:p>
                      <a:pPr marL="0" marR="0" algn="l">
                        <a:spcBef>
                          <a:spcPts val="0"/>
                        </a:spcBef>
                        <a:spcAft>
                          <a:spcPts val="0"/>
                        </a:spcAft>
                      </a:pPr>
                      <a:r>
                        <a:rPr lang="en-US" sz="1800" b="1" u="sng">
                          <a:solidFill>
                            <a:srgbClr val="000099"/>
                          </a:solidFill>
                          <a:effectLst/>
                        </a:rPr>
                        <a:t>Patient</a:t>
                      </a:r>
                      <a:endParaRPr lang="en-US" sz="1400" b="1" u="sng">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800" b="1" u="sng">
                          <a:solidFill>
                            <a:srgbClr val="000099"/>
                          </a:solidFill>
                          <a:effectLst/>
                        </a:rPr>
                        <a:t>Provider</a:t>
                      </a:r>
                      <a:endParaRPr lang="en-US" sz="1400" b="1" u="sng">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800" b="1" u="sng">
                          <a:solidFill>
                            <a:srgbClr val="000099"/>
                          </a:solidFill>
                          <a:effectLst/>
                        </a:rPr>
                        <a:t>Systems</a:t>
                      </a:r>
                      <a:endParaRPr lang="en-US" sz="1400" b="1" u="sng">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3180">
                <a:tc>
                  <a:txBody>
                    <a:bodyPr/>
                    <a:lstStyle/>
                    <a:p>
                      <a:pPr marL="0" marR="0" algn="l">
                        <a:spcBef>
                          <a:spcPts val="0"/>
                        </a:spcBef>
                        <a:spcAft>
                          <a:spcPts val="0"/>
                        </a:spcAft>
                      </a:pPr>
                      <a:r>
                        <a:rPr lang="en-US" sz="1600" b="1">
                          <a:solidFill>
                            <a:srgbClr val="000099"/>
                          </a:solidFill>
                          <a:effectLst/>
                        </a:rPr>
                        <a:t>Lack of detection</a:t>
                      </a:r>
                      <a:endParaRPr lang="en-US" sz="1400" b="1">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600" b="1">
                          <a:solidFill>
                            <a:srgbClr val="000099"/>
                          </a:solidFill>
                          <a:effectLst/>
                        </a:rPr>
                        <a:t>Lack of training </a:t>
                      </a:r>
                      <a:endParaRPr lang="en-US" sz="1400" b="1">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600" b="1">
                          <a:solidFill>
                            <a:srgbClr val="000099"/>
                          </a:solidFill>
                          <a:effectLst/>
                        </a:rPr>
                        <a:t>Lack of integrated care</a:t>
                      </a:r>
                      <a:endParaRPr lang="en-US" sz="1400" b="1">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3180">
                <a:tc>
                  <a:txBody>
                    <a:bodyPr/>
                    <a:lstStyle/>
                    <a:p>
                      <a:pPr marL="0" marR="0" algn="l">
                        <a:spcBef>
                          <a:spcPts val="0"/>
                        </a:spcBef>
                        <a:spcAft>
                          <a:spcPts val="0"/>
                        </a:spcAft>
                      </a:pPr>
                      <a:r>
                        <a:rPr lang="en-US" sz="1600" b="1">
                          <a:solidFill>
                            <a:srgbClr val="000099"/>
                          </a:solidFill>
                          <a:effectLst/>
                        </a:rPr>
                        <a:t>Fear/stigma  </a:t>
                      </a:r>
                      <a:endParaRPr lang="en-US" sz="1400" b="1">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600" b="1">
                          <a:solidFill>
                            <a:srgbClr val="000099"/>
                          </a:solidFill>
                          <a:effectLst/>
                        </a:rPr>
                        <a:t>Discomfort  </a:t>
                      </a:r>
                      <a:endParaRPr lang="en-US" sz="1400" b="1">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600" b="1">
                          <a:solidFill>
                            <a:srgbClr val="000099"/>
                          </a:solidFill>
                          <a:effectLst/>
                        </a:rPr>
                        <a:t>Screening not routine</a:t>
                      </a:r>
                      <a:endParaRPr lang="en-US" sz="1400" b="1">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06358">
                <a:tc>
                  <a:txBody>
                    <a:bodyPr/>
                    <a:lstStyle/>
                    <a:p>
                      <a:pPr marL="0" marR="0" algn="l">
                        <a:spcBef>
                          <a:spcPts val="0"/>
                        </a:spcBef>
                        <a:spcAft>
                          <a:spcPts val="0"/>
                        </a:spcAft>
                      </a:pPr>
                      <a:r>
                        <a:rPr lang="en-US" sz="1600" b="1">
                          <a:solidFill>
                            <a:srgbClr val="000099"/>
                          </a:solidFill>
                          <a:effectLst/>
                        </a:rPr>
                        <a:t>Limited access</a:t>
                      </a:r>
                      <a:endParaRPr lang="en-US" sz="1400" b="1">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600" b="1">
                          <a:solidFill>
                            <a:srgbClr val="000099"/>
                          </a:solidFill>
                          <a:effectLst/>
                        </a:rPr>
                        <a:t>Few resources 	</a:t>
                      </a:r>
                      <a:endParaRPr lang="en-US" sz="1400" b="1">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spcBef>
                          <a:spcPts val="0"/>
                        </a:spcBef>
                        <a:spcAft>
                          <a:spcPts val="0"/>
                        </a:spcAft>
                      </a:pPr>
                      <a:r>
                        <a:rPr lang="en-US" sz="1600" b="1" dirty="0">
                          <a:solidFill>
                            <a:srgbClr val="000099"/>
                          </a:solidFill>
                          <a:effectLst/>
                        </a:rPr>
                        <a:t>Isolated providers</a:t>
                      </a:r>
                      <a:endParaRPr lang="en-US" sz="1400" b="1" dirty="0">
                        <a:solidFill>
                          <a:srgbClr val="000099"/>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Rectangle 3"/>
          <p:cNvSpPr/>
          <p:nvPr/>
        </p:nvSpPr>
        <p:spPr>
          <a:xfrm>
            <a:off x="1219200" y="1470438"/>
            <a:ext cx="6400800" cy="305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a:solidFill>
                  <a:srgbClr val="000099"/>
                </a:solidFill>
                <a:latin typeface="+mj-lt"/>
              </a:rPr>
              <a:t>Barriers to Treatment</a:t>
            </a:r>
          </a:p>
        </p:txBody>
      </p:sp>
      <p:sp>
        <p:nvSpPr>
          <p:cNvPr id="13" name="Slide Number Placeholder 12"/>
          <p:cNvSpPr>
            <a:spLocks noGrp="1"/>
          </p:cNvSpPr>
          <p:nvPr>
            <p:ph type="sldNum" sz="quarter" idx="10"/>
          </p:nvPr>
        </p:nvSpPr>
        <p:spPr/>
        <p:txBody>
          <a:bodyPr/>
          <a:lstStyle/>
          <a:p>
            <a:pPr>
              <a:defRPr/>
            </a:pPr>
            <a:endParaRPr lang="en-US"/>
          </a:p>
          <a:p>
            <a:pPr>
              <a:defRPr/>
            </a:pPr>
            <a:fld id="{712CBFB2-97D6-B24D-8ED0-C43CE0B12A13}" type="slidenum">
              <a:rPr lang="en-US" smtClean="0"/>
              <a:pPr>
                <a:defRPr/>
              </a:pPr>
              <a:t>6</a:t>
            </a:fld>
            <a:endParaRPr lang="en-US"/>
          </a:p>
        </p:txBody>
      </p:sp>
      <p:sp>
        <p:nvSpPr>
          <p:cNvPr id="14" name="Rectangle 2">
            <a:extLst>
              <a:ext uri="{FF2B5EF4-FFF2-40B4-BE49-F238E27FC236}">
                <a16:creationId xmlns:a16="http://schemas.microsoft.com/office/drawing/2014/main" id="{4680EA28-B82C-4414-B2FF-C3254F850B48}"/>
              </a:ext>
            </a:extLst>
          </p:cNvPr>
          <p:cNvSpPr txBox="1">
            <a:spLocks noChangeArrowheads="1"/>
          </p:cNvSpPr>
          <p:nvPr/>
        </p:nvSpPr>
        <p:spPr>
          <a:xfrm>
            <a:off x="228600" y="130178"/>
            <a:ext cx="8922330" cy="1082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3200" dirty="0">
                <a:solidFill>
                  <a:srgbClr val="E7E6E6">
                    <a:lumMod val="10000"/>
                  </a:srgbClr>
                </a:solidFill>
                <a:latin typeface="+mn-lt"/>
                <a:ea typeface="ＭＳ Ｐゴシック" pitchFamily="34" charset="-128"/>
              </a:rPr>
              <a:t>Qualitative studies are a critical step in </a:t>
            </a:r>
            <a:r>
              <a:rPr lang="en-US" sz="3200" b="1" dirty="0">
                <a:solidFill>
                  <a:srgbClr val="E7E6E6">
                    <a:lumMod val="10000"/>
                  </a:srgbClr>
                </a:solidFill>
                <a:latin typeface="+mn-lt"/>
                <a:ea typeface="ＭＳ Ｐゴシック" pitchFamily="34" charset="-128"/>
              </a:rPr>
              <a:t>hypothesis generation</a:t>
            </a:r>
            <a:endParaRPr lang="en-US" sz="3200" b="1" dirty="0">
              <a:latin typeface="+mn-lt"/>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849340917"/>
      </p:ext>
    </p:extLst>
  </p:cSld>
  <p:clrMapOvr>
    <a:masterClrMapping/>
  </p:clrMapOvr>
  <p:transition advTm="7421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p:cNvSpPr>
            <a:spLocks noChangeArrowheads="1"/>
          </p:cNvSpPr>
          <p:nvPr/>
        </p:nvSpPr>
        <p:spPr bwMode="auto">
          <a:xfrm>
            <a:off x="2194089" y="1661943"/>
            <a:ext cx="4162700" cy="3781814"/>
          </a:xfrm>
          <a:prstGeom prst="ellipse">
            <a:avLst/>
          </a:prstGeom>
          <a:solidFill>
            <a:schemeClr val="bg2"/>
          </a:solidFill>
          <a:ln w="9525">
            <a:solidFill>
              <a:srgbClr val="7030A0">
                <a:alpha val="75000"/>
              </a:srgbClr>
            </a:solidFill>
            <a:round/>
            <a:headEnd/>
            <a:tailEnd/>
          </a:ln>
          <a:effectLst/>
        </p:spPr>
        <p:txBody>
          <a:bodyPr wrap="none" anchor="ctr"/>
          <a:lstStyle/>
          <a:p>
            <a:pPr algn="ctr"/>
            <a:endParaRPr lang="en-US" dirty="0">
              <a:solidFill>
                <a:srgbClr val="7030A0"/>
              </a:solidFill>
            </a:endParaRPr>
          </a:p>
        </p:txBody>
      </p:sp>
      <p:sp>
        <p:nvSpPr>
          <p:cNvPr id="132099" name="Text Box 3"/>
          <p:cNvSpPr txBox="1">
            <a:spLocks noChangeArrowheads="1"/>
          </p:cNvSpPr>
          <p:nvPr/>
        </p:nvSpPr>
        <p:spPr bwMode="auto">
          <a:xfrm>
            <a:off x="2590800" y="793970"/>
            <a:ext cx="4022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Exploration/Hypothesis Generation</a:t>
            </a:r>
            <a:r>
              <a:rPr lang="en-US" dirty="0">
                <a:solidFill>
                  <a:srgbClr val="0000E2"/>
                </a:solidFill>
              </a:rPr>
              <a:t> </a:t>
            </a:r>
          </a:p>
        </p:txBody>
      </p:sp>
      <p:sp>
        <p:nvSpPr>
          <p:cNvPr id="132100" name="Text Box 4"/>
          <p:cNvSpPr txBox="1">
            <a:spLocks noChangeArrowheads="1"/>
          </p:cNvSpPr>
          <p:nvPr/>
        </p:nvSpPr>
        <p:spPr bwMode="auto">
          <a:xfrm>
            <a:off x="3717925" y="5675313"/>
            <a:ext cx="18889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E2"/>
                </a:solidFill>
              </a:rPr>
              <a:t>Study Execution</a:t>
            </a:r>
          </a:p>
          <a:p>
            <a:r>
              <a:rPr lang="en-US" b="1" dirty="0">
                <a:solidFill>
                  <a:srgbClr val="0000E2"/>
                </a:solidFill>
              </a:rPr>
              <a:t>(Fidelity) </a:t>
            </a:r>
            <a:r>
              <a:rPr lang="en-US" dirty="0">
                <a:solidFill>
                  <a:srgbClr val="0000E2"/>
                </a:solidFill>
              </a:rPr>
              <a:t> </a:t>
            </a:r>
          </a:p>
        </p:txBody>
      </p:sp>
      <p:sp>
        <p:nvSpPr>
          <p:cNvPr id="132101" name="Text Box 5"/>
          <p:cNvSpPr txBox="1">
            <a:spLocks noChangeArrowheads="1"/>
          </p:cNvSpPr>
          <p:nvPr/>
        </p:nvSpPr>
        <p:spPr bwMode="auto">
          <a:xfrm>
            <a:off x="6934200" y="1560513"/>
            <a:ext cx="2057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FF0000"/>
                </a:solidFill>
              </a:rPr>
              <a:t>Hypothesis</a:t>
            </a:r>
          </a:p>
          <a:p>
            <a:r>
              <a:rPr lang="en-US" b="1" dirty="0">
                <a:solidFill>
                  <a:srgbClr val="FF0000"/>
                </a:solidFill>
              </a:rPr>
              <a:t>Formulation</a:t>
            </a:r>
          </a:p>
          <a:p>
            <a:r>
              <a:rPr lang="en-US" sz="1200" b="1" dirty="0">
                <a:solidFill>
                  <a:srgbClr val="FF0000"/>
                </a:solidFill>
              </a:rPr>
              <a:t>(Clinical Equipoise)</a:t>
            </a:r>
          </a:p>
        </p:txBody>
      </p:sp>
      <p:sp>
        <p:nvSpPr>
          <p:cNvPr id="132102" name="Text Box 6"/>
          <p:cNvSpPr txBox="1">
            <a:spLocks noChangeArrowheads="1"/>
          </p:cNvSpPr>
          <p:nvPr/>
        </p:nvSpPr>
        <p:spPr bwMode="auto">
          <a:xfrm>
            <a:off x="6949911" y="3160713"/>
            <a:ext cx="20391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0000E2"/>
                </a:solidFill>
              </a:rPr>
              <a:t>Study Design</a:t>
            </a:r>
          </a:p>
        </p:txBody>
      </p:sp>
      <p:sp>
        <p:nvSpPr>
          <p:cNvPr id="132103" name="Text Box 7"/>
          <p:cNvSpPr txBox="1">
            <a:spLocks noChangeArrowheads="1"/>
          </p:cNvSpPr>
          <p:nvPr/>
        </p:nvSpPr>
        <p:spPr bwMode="auto">
          <a:xfrm>
            <a:off x="6613525" y="4760913"/>
            <a:ext cx="1638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E2"/>
                </a:solidFill>
              </a:rPr>
              <a:t>Pilot Study</a:t>
            </a:r>
            <a:r>
              <a:rPr lang="en-US" sz="2400" dirty="0">
                <a:solidFill>
                  <a:srgbClr val="0000E2"/>
                </a:solidFill>
              </a:rPr>
              <a:t> </a:t>
            </a:r>
          </a:p>
        </p:txBody>
      </p:sp>
      <p:sp>
        <p:nvSpPr>
          <p:cNvPr id="132104" name="Text Box 8"/>
          <p:cNvSpPr txBox="1">
            <a:spLocks noChangeArrowheads="1"/>
          </p:cNvSpPr>
          <p:nvPr/>
        </p:nvSpPr>
        <p:spPr bwMode="auto">
          <a:xfrm>
            <a:off x="152400" y="4075113"/>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Study Conclusions</a:t>
            </a:r>
          </a:p>
          <a:p>
            <a:r>
              <a:rPr lang="en-US" b="1" dirty="0">
                <a:solidFill>
                  <a:srgbClr val="0000E2"/>
                </a:solidFill>
              </a:rPr>
              <a:t>Publications </a:t>
            </a:r>
          </a:p>
          <a:p>
            <a:r>
              <a:rPr lang="en-US" b="1" dirty="0">
                <a:solidFill>
                  <a:srgbClr val="0000E2"/>
                </a:solidFill>
              </a:rPr>
              <a:t>Data Sharing</a:t>
            </a:r>
            <a:r>
              <a:rPr lang="en-US" b="1" dirty="0"/>
              <a:t> </a:t>
            </a:r>
          </a:p>
        </p:txBody>
      </p:sp>
      <p:sp>
        <p:nvSpPr>
          <p:cNvPr id="132105" name="Text Box 9"/>
          <p:cNvSpPr txBox="1">
            <a:spLocks noChangeArrowheads="1"/>
          </p:cNvSpPr>
          <p:nvPr/>
        </p:nvSpPr>
        <p:spPr bwMode="auto">
          <a:xfrm>
            <a:off x="152400" y="1636713"/>
            <a:ext cx="20964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Independent </a:t>
            </a:r>
          </a:p>
          <a:p>
            <a:r>
              <a:rPr lang="en-US" b="1" dirty="0">
                <a:solidFill>
                  <a:srgbClr val="0000E2"/>
                </a:solidFill>
              </a:rPr>
              <a:t>Replication &amp;</a:t>
            </a:r>
          </a:p>
          <a:p>
            <a:r>
              <a:rPr lang="en-US" b="1" dirty="0">
                <a:solidFill>
                  <a:srgbClr val="0000E2"/>
                </a:solidFill>
              </a:rPr>
              <a:t>Validation </a:t>
            </a:r>
          </a:p>
          <a:p>
            <a:r>
              <a:rPr lang="en-US" b="1" dirty="0">
                <a:solidFill>
                  <a:srgbClr val="0000E2"/>
                </a:solidFill>
              </a:rPr>
              <a:t>Data Sharing</a:t>
            </a:r>
          </a:p>
          <a:p>
            <a:r>
              <a:rPr lang="en-US" b="1" dirty="0">
                <a:solidFill>
                  <a:srgbClr val="0000E2"/>
                </a:solidFill>
              </a:rPr>
              <a:t>Meta Analysis </a:t>
            </a:r>
          </a:p>
        </p:txBody>
      </p:sp>
      <p:sp>
        <p:nvSpPr>
          <p:cNvPr id="132106" name="Line 10"/>
          <p:cNvSpPr>
            <a:spLocks noChangeShapeType="1"/>
          </p:cNvSpPr>
          <p:nvPr/>
        </p:nvSpPr>
        <p:spPr bwMode="auto">
          <a:xfrm>
            <a:off x="6802660" y="1066800"/>
            <a:ext cx="360140" cy="4828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7" name="Line 11"/>
          <p:cNvSpPr>
            <a:spLocks noChangeShapeType="1"/>
          </p:cNvSpPr>
          <p:nvPr/>
        </p:nvSpPr>
        <p:spPr bwMode="auto">
          <a:xfrm>
            <a:off x="7534610" y="2399079"/>
            <a:ext cx="85390" cy="7969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8" name="Line 12"/>
          <p:cNvSpPr>
            <a:spLocks noChangeShapeType="1"/>
          </p:cNvSpPr>
          <p:nvPr/>
        </p:nvSpPr>
        <p:spPr bwMode="auto">
          <a:xfrm flipH="1">
            <a:off x="7162800" y="3622378"/>
            <a:ext cx="371810" cy="1152712"/>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9" name="Line 13"/>
          <p:cNvSpPr>
            <a:spLocks noChangeShapeType="1"/>
          </p:cNvSpPr>
          <p:nvPr/>
        </p:nvSpPr>
        <p:spPr bwMode="auto">
          <a:xfrm flipH="1">
            <a:off x="5580597" y="5167132"/>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p:cNvSpPr>
            <a:spLocks noChangeShapeType="1"/>
          </p:cNvSpPr>
          <p:nvPr/>
        </p:nvSpPr>
        <p:spPr bwMode="auto">
          <a:xfrm flipH="1" flipV="1">
            <a:off x="1772774" y="4728118"/>
            <a:ext cx="1676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Line 15"/>
          <p:cNvSpPr>
            <a:spLocks noChangeShapeType="1"/>
          </p:cNvSpPr>
          <p:nvPr/>
        </p:nvSpPr>
        <p:spPr bwMode="auto">
          <a:xfrm flipV="1">
            <a:off x="828509" y="3370971"/>
            <a:ext cx="85891" cy="555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4" name="Line 18"/>
          <p:cNvSpPr>
            <a:spLocks noChangeShapeType="1"/>
          </p:cNvSpPr>
          <p:nvPr/>
        </p:nvSpPr>
        <p:spPr bwMode="auto">
          <a:xfrm flipV="1">
            <a:off x="1752600" y="10668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p:cNvSpPr txBox="1"/>
          <p:nvPr/>
        </p:nvSpPr>
        <p:spPr>
          <a:xfrm>
            <a:off x="33839" y="6581001"/>
            <a:ext cx="6858000" cy="276999"/>
          </a:xfrm>
          <a:prstGeom prst="rect">
            <a:avLst/>
          </a:prstGeom>
          <a:noFill/>
        </p:spPr>
        <p:txBody>
          <a:bodyPr wrap="square" rtlCol="0">
            <a:spAutoFit/>
          </a:bodyPr>
          <a:lstStyle/>
          <a:p>
            <a:pPr>
              <a:buNone/>
            </a:pPr>
            <a:r>
              <a:rPr lang="en-US" sz="1200" b="0" dirty="0">
                <a:solidFill>
                  <a:schemeClr val="tx1"/>
                </a:solidFill>
              </a:rPr>
              <a:t>Slide adapted from Helena Chmura Kraemer, Ph.D., Stanford University (Emerita)</a:t>
            </a:r>
          </a:p>
        </p:txBody>
      </p:sp>
    </p:spTree>
    <p:extLst>
      <p:ext uri="{BB962C8B-B14F-4D97-AF65-F5344CB8AC3E}">
        <p14:creationId xmlns:p14="http://schemas.microsoft.com/office/powerpoint/2010/main" val="3860113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12933" y="3521214"/>
            <a:ext cx="2392118" cy="2400657"/>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uLnTx/>
              <a:uFillTx/>
              <a:latin typeface="Calibri"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uLnTx/>
              <a:uFillTx/>
              <a:latin typeface="Calibri"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uLnTx/>
              <a:uFillTx/>
              <a:latin typeface="Calibri"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3000" dirty="0">
              <a:solidFill>
                <a:srgbClr val="000099"/>
              </a:solidFill>
              <a:latin typeface="Calibri"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00E2"/>
                </a:solidFill>
                <a:effectLst/>
                <a:uLnTx/>
                <a:uFillTx/>
                <a:latin typeface="Calibri" charset="0"/>
                <a:ea typeface="ＭＳ Ｐゴシック" charset="0"/>
                <a:cs typeface="ＭＳ Ｐゴシック" charset="0"/>
              </a:rPr>
              <a:t>Education</a:t>
            </a:r>
          </a:p>
        </p:txBody>
      </p:sp>
      <p:sp>
        <p:nvSpPr>
          <p:cNvPr id="10" name="TextBox 9"/>
          <p:cNvSpPr txBox="1"/>
          <p:nvPr/>
        </p:nvSpPr>
        <p:spPr>
          <a:xfrm>
            <a:off x="5943738" y="3290382"/>
            <a:ext cx="2435954" cy="2862322"/>
          </a:xfrm>
          <a:prstGeom prst="rect">
            <a:avLst/>
          </a:prstGeom>
          <a:noFill/>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3000" dirty="0">
              <a:solidFill>
                <a:srgbClr val="000099"/>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00E2"/>
                </a:solidFill>
                <a:effectLst/>
                <a:uLnTx/>
                <a:uFillTx/>
                <a:latin typeface="Calibri" pitchFamily="-110" charset="0"/>
                <a:ea typeface="+mn-ea"/>
                <a:cs typeface="+mn-cs"/>
              </a:rPr>
              <a:t>Resources and Referrals</a:t>
            </a:r>
            <a:endParaRPr kumimoji="0" lang="en-US" sz="2800" b="1" i="0" u="none" strike="noStrike" kern="1200" cap="none" spc="0" normalizeH="0" baseline="0" noProof="0" dirty="0">
              <a:ln>
                <a:noFill/>
              </a:ln>
              <a:solidFill>
                <a:srgbClr val="0000E2"/>
              </a:solidFill>
              <a:effectLst/>
              <a:uLnTx/>
              <a:uFillTx/>
              <a:latin typeface="Calibri" pitchFamily="-110" charset="0"/>
              <a:ea typeface="+mn-ea"/>
              <a:cs typeface="+mn-cs"/>
            </a:endParaRPr>
          </a:p>
        </p:txBody>
      </p:sp>
      <p:sp>
        <p:nvSpPr>
          <p:cNvPr id="14" name="Oval 13"/>
          <p:cNvSpPr/>
          <p:nvPr/>
        </p:nvSpPr>
        <p:spPr>
          <a:xfrm>
            <a:off x="5784410" y="4740262"/>
            <a:ext cx="2754610" cy="179096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Oval 17"/>
          <p:cNvSpPr/>
          <p:nvPr/>
        </p:nvSpPr>
        <p:spPr>
          <a:xfrm>
            <a:off x="632791" y="4740262"/>
            <a:ext cx="2752403" cy="172636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Oval 18"/>
          <p:cNvSpPr/>
          <p:nvPr/>
        </p:nvSpPr>
        <p:spPr>
          <a:xfrm>
            <a:off x="3207497" y="4804859"/>
            <a:ext cx="2754610" cy="172636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a:ea typeface="+mn-ea"/>
                <a:cs typeface="+mn-cs"/>
              </a:rPr>
              <a:t>z</a:t>
            </a:r>
          </a:p>
        </p:txBody>
      </p:sp>
      <p:pic>
        <p:nvPicPr>
          <p:cNvPr id="15" name="Picture 14">
            <a:extLst>
              <a:ext uri="{FF2B5EF4-FFF2-40B4-BE49-F238E27FC236}">
                <a16:creationId xmlns:a16="http://schemas.microsoft.com/office/drawing/2014/main" id="{EDBBCA6B-C65B-49E0-A151-28CF7CC1B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516" y="981627"/>
            <a:ext cx="6854405" cy="2839026"/>
          </a:xfrm>
          <a:prstGeom prst="rect">
            <a:avLst/>
          </a:prstGeom>
        </p:spPr>
      </p:pic>
      <p:sp>
        <p:nvSpPr>
          <p:cNvPr id="11" name="Down Arrow 10"/>
          <p:cNvSpPr/>
          <p:nvPr/>
        </p:nvSpPr>
        <p:spPr>
          <a:xfrm>
            <a:off x="6637788" y="3597141"/>
            <a:ext cx="970431" cy="1109696"/>
          </a:xfrm>
          <a:prstGeom prst="downArrow">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AAADCA">
                  <a:lumMod val="50000"/>
                </a:srgbClr>
              </a:solidFill>
              <a:effectLst/>
              <a:uLnTx/>
              <a:uFillTx/>
              <a:latin typeface="Calibri"/>
              <a:ea typeface="+mn-ea"/>
              <a:cs typeface="+mn-cs"/>
            </a:endParaRPr>
          </a:p>
        </p:txBody>
      </p:sp>
      <p:sp>
        <p:nvSpPr>
          <p:cNvPr id="12" name="Down Arrow 11"/>
          <p:cNvSpPr/>
          <p:nvPr/>
        </p:nvSpPr>
        <p:spPr>
          <a:xfrm>
            <a:off x="1514534" y="3569214"/>
            <a:ext cx="970431" cy="1109696"/>
          </a:xfrm>
          <a:prstGeom prst="downArrow">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AAADCA">
                  <a:lumMod val="50000"/>
                </a:srgbClr>
              </a:solidFill>
              <a:effectLst/>
              <a:uLnTx/>
              <a:uFillTx/>
              <a:latin typeface="Calibri"/>
              <a:ea typeface="+mn-ea"/>
              <a:cs typeface="+mn-cs"/>
            </a:endParaRPr>
          </a:p>
        </p:txBody>
      </p:sp>
      <p:sp>
        <p:nvSpPr>
          <p:cNvPr id="13" name="Rectangle 12"/>
          <p:cNvSpPr/>
          <p:nvPr/>
        </p:nvSpPr>
        <p:spPr>
          <a:xfrm>
            <a:off x="3476919" y="3521214"/>
            <a:ext cx="2215767" cy="2400657"/>
          </a:xfrm>
          <a:prstGeom prst="rect">
            <a:avLst/>
          </a:prstGeom>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000099"/>
              </a:solidFill>
              <a:effectLst/>
              <a:uLnTx/>
              <a:uFillTx/>
              <a:latin typeface="Calibri" pitchFamily="-110"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3000" dirty="0">
              <a:solidFill>
                <a:srgbClr val="000099"/>
              </a:solidFil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00E2"/>
                </a:solidFill>
                <a:effectLst/>
                <a:uLnTx/>
                <a:uFillTx/>
                <a:latin typeface="Calibri" pitchFamily="-110" charset="0"/>
                <a:ea typeface="+mn-ea"/>
                <a:cs typeface="+mn-cs"/>
              </a:rPr>
              <a:t>Consultation</a:t>
            </a:r>
          </a:p>
        </p:txBody>
      </p:sp>
      <p:sp>
        <p:nvSpPr>
          <p:cNvPr id="7" name="Down Arrow 6"/>
          <p:cNvSpPr/>
          <p:nvPr/>
        </p:nvSpPr>
        <p:spPr>
          <a:xfrm>
            <a:off x="4070354" y="3651691"/>
            <a:ext cx="970431" cy="1109696"/>
          </a:xfrm>
          <a:prstGeom prst="downArrow">
            <a:avLst/>
          </a:prstGeom>
          <a:solidFill>
            <a:srgbClr val="31859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AAADCA">
                  <a:lumMod val="50000"/>
                </a:srgbClr>
              </a:solidFill>
              <a:effectLst/>
              <a:uLnTx/>
              <a:uFillTx/>
              <a:latin typeface="Calibri"/>
              <a:ea typeface="+mn-ea"/>
              <a:cs typeface="+mn-cs"/>
            </a:endParaRPr>
          </a:p>
        </p:txBody>
      </p:sp>
      <p:sp>
        <p:nvSpPr>
          <p:cNvPr id="16" name="Rectangle 6">
            <a:extLst>
              <a:ext uri="{FF2B5EF4-FFF2-40B4-BE49-F238E27FC236}">
                <a16:creationId xmlns:a16="http://schemas.microsoft.com/office/drawing/2014/main" id="{50C78EB8-6F12-4677-B41B-1F98ECEF9CEA}"/>
              </a:ext>
            </a:extLst>
          </p:cNvPr>
          <p:cNvSpPr>
            <a:spLocks noChangeArrowheads="1"/>
          </p:cNvSpPr>
          <p:nvPr/>
        </p:nvSpPr>
        <p:spPr bwMode="auto">
          <a:xfrm>
            <a:off x="152400" y="6616700"/>
            <a:ext cx="8458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000" dirty="0">
                <a:solidFill>
                  <a:schemeClr val="tx2"/>
                </a:solidFill>
              </a:rPr>
              <a:t>Byatt et al. (2016). </a:t>
            </a:r>
            <a:r>
              <a:rPr lang="en-US" altLang="en-US" sz="1000" i="1" dirty="0">
                <a:solidFill>
                  <a:schemeClr val="tx2"/>
                </a:solidFill>
              </a:rPr>
              <a:t>General Hospital Psychiatry. </a:t>
            </a:r>
          </a:p>
        </p:txBody>
      </p:sp>
      <p:sp>
        <p:nvSpPr>
          <p:cNvPr id="20" name="TextBox 19">
            <a:extLst>
              <a:ext uri="{FF2B5EF4-FFF2-40B4-BE49-F238E27FC236}">
                <a16:creationId xmlns:a16="http://schemas.microsoft.com/office/drawing/2014/main" id="{CAD6A6B0-380F-40C2-B014-C423136429AB}"/>
              </a:ext>
            </a:extLst>
          </p:cNvPr>
          <p:cNvSpPr txBox="1"/>
          <p:nvPr/>
        </p:nvSpPr>
        <p:spPr>
          <a:xfrm>
            <a:off x="152400" y="26122"/>
            <a:ext cx="8991600" cy="1015663"/>
          </a:xfrm>
          <a:prstGeom prst="rect">
            <a:avLst/>
          </a:prstGeom>
          <a:noFill/>
        </p:spPr>
        <p:txBody>
          <a:bodyPr wrap="square" rtlCol="0">
            <a:spAutoFit/>
          </a:bodyPr>
          <a:lstStyle/>
          <a:p>
            <a:r>
              <a:rPr lang="en-US" sz="3000" dirty="0">
                <a:solidFill>
                  <a:srgbClr val="000104"/>
                </a:solidFill>
                <a:ea typeface="ＭＳ Ｐゴシック" pitchFamily="34" charset="-128"/>
              </a:rPr>
              <a:t>I hypothesized that a population-based approach to building provider capacity would improve outcomes</a:t>
            </a:r>
            <a:endParaRPr lang="en-US" sz="3000" dirty="0">
              <a:solidFill>
                <a:srgbClr val="000104"/>
              </a:solidFill>
            </a:endParaRPr>
          </a:p>
        </p:txBody>
      </p:sp>
      <p:sp>
        <p:nvSpPr>
          <p:cNvPr id="2" name="Slide Number Placeholder 1">
            <a:extLst>
              <a:ext uri="{FF2B5EF4-FFF2-40B4-BE49-F238E27FC236}">
                <a16:creationId xmlns:a16="http://schemas.microsoft.com/office/drawing/2014/main" id="{9854A6C0-7BC5-4546-B71A-F2B9110A3862}"/>
              </a:ext>
            </a:extLst>
          </p:cNvPr>
          <p:cNvSpPr>
            <a:spLocks noGrp="1"/>
          </p:cNvSpPr>
          <p:nvPr>
            <p:ph type="sldNum" sz="quarter" idx="10"/>
          </p:nvPr>
        </p:nvSpPr>
        <p:spPr/>
        <p:txBody>
          <a:bodyPr/>
          <a:lstStyle/>
          <a:p>
            <a:pPr>
              <a:defRPr/>
            </a:pPr>
            <a:endParaRPr lang="en-US"/>
          </a:p>
          <a:p>
            <a:pPr>
              <a:defRPr/>
            </a:pPr>
            <a:fld id="{55ED037E-4BB5-9040-B225-7D6B8851E19E}" type="slidenum">
              <a:rPr lang="en-US" smtClean="0"/>
              <a:pPr>
                <a:defRPr/>
              </a:pPr>
              <a:t>8</a:t>
            </a:fld>
            <a:endParaRPr lang="en-US"/>
          </a:p>
        </p:txBody>
      </p:sp>
    </p:spTree>
    <p:extLst>
      <p:ext uri="{BB962C8B-B14F-4D97-AF65-F5344CB8AC3E}">
        <p14:creationId xmlns:p14="http://schemas.microsoft.com/office/powerpoint/2010/main" val="34685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val 2"/>
          <p:cNvSpPr>
            <a:spLocks noChangeArrowheads="1"/>
          </p:cNvSpPr>
          <p:nvPr/>
        </p:nvSpPr>
        <p:spPr bwMode="auto">
          <a:xfrm>
            <a:off x="2194089" y="1661943"/>
            <a:ext cx="4162700" cy="3781814"/>
          </a:xfrm>
          <a:prstGeom prst="ellipse">
            <a:avLst/>
          </a:prstGeom>
          <a:solidFill>
            <a:schemeClr val="bg2"/>
          </a:solidFill>
          <a:ln w="9525">
            <a:solidFill>
              <a:srgbClr val="7030A0">
                <a:alpha val="75000"/>
              </a:srgbClr>
            </a:solidFill>
            <a:round/>
            <a:headEnd/>
            <a:tailEnd/>
          </a:ln>
          <a:effectLst/>
        </p:spPr>
        <p:txBody>
          <a:bodyPr wrap="none" anchor="ctr"/>
          <a:lstStyle/>
          <a:p>
            <a:pPr algn="ctr"/>
            <a:endParaRPr lang="en-US" dirty="0">
              <a:solidFill>
                <a:srgbClr val="7030A0"/>
              </a:solidFill>
            </a:endParaRPr>
          </a:p>
        </p:txBody>
      </p:sp>
      <p:sp>
        <p:nvSpPr>
          <p:cNvPr id="132099" name="Text Box 3"/>
          <p:cNvSpPr txBox="1">
            <a:spLocks noChangeArrowheads="1"/>
          </p:cNvSpPr>
          <p:nvPr/>
        </p:nvSpPr>
        <p:spPr bwMode="auto">
          <a:xfrm>
            <a:off x="2590800" y="793970"/>
            <a:ext cx="40227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Exploration/Hypothesis Generation</a:t>
            </a:r>
            <a:r>
              <a:rPr lang="en-US" dirty="0">
                <a:solidFill>
                  <a:srgbClr val="0000E2"/>
                </a:solidFill>
              </a:rPr>
              <a:t> </a:t>
            </a:r>
          </a:p>
        </p:txBody>
      </p:sp>
      <p:sp>
        <p:nvSpPr>
          <p:cNvPr id="132100" name="Text Box 4"/>
          <p:cNvSpPr txBox="1">
            <a:spLocks noChangeArrowheads="1"/>
          </p:cNvSpPr>
          <p:nvPr/>
        </p:nvSpPr>
        <p:spPr bwMode="auto">
          <a:xfrm>
            <a:off x="3717925" y="5675313"/>
            <a:ext cx="18889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0000E2"/>
                </a:solidFill>
              </a:rPr>
              <a:t>Study Execution</a:t>
            </a:r>
          </a:p>
          <a:p>
            <a:r>
              <a:rPr lang="en-US" b="1" dirty="0">
                <a:solidFill>
                  <a:srgbClr val="0000E2"/>
                </a:solidFill>
              </a:rPr>
              <a:t>(Fidelity) </a:t>
            </a:r>
            <a:r>
              <a:rPr lang="en-US" dirty="0">
                <a:solidFill>
                  <a:srgbClr val="0000E2"/>
                </a:solidFill>
              </a:rPr>
              <a:t> </a:t>
            </a:r>
          </a:p>
        </p:txBody>
      </p:sp>
      <p:sp>
        <p:nvSpPr>
          <p:cNvPr id="132101" name="Text Box 5"/>
          <p:cNvSpPr txBox="1">
            <a:spLocks noChangeArrowheads="1"/>
          </p:cNvSpPr>
          <p:nvPr/>
        </p:nvSpPr>
        <p:spPr bwMode="auto">
          <a:xfrm>
            <a:off x="6934200" y="1560513"/>
            <a:ext cx="20574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Hypothesis</a:t>
            </a:r>
          </a:p>
          <a:p>
            <a:r>
              <a:rPr lang="en-US" b="1" dirty="0">
                <a:solidFill>
                  <a:srgbClr val="0000E2"/>
                </a:solidFill>
              </a:rPr>
              <a:t>Formulation</a:t>
            </a:r>
          </a:p>
          <a:p>
            <a:r>
              <a:rPr lang="en-US" sz="1200" b="1" dirty="0">
                <a:solidFill>
                  <a:srgbClr val="0000E2"/>
                </a:solidFill>
              </a:rPr>
              <a:t>(Clinical Equipoise)</a:t>
            </a:r>
          </a:p>
        </p:txBody>
      </p:sp>
      <p:sp>
        <p:nvSpPr>
          <p:cNvPr id="132102" name="Text Box 6"/>
          <p:cNvSpPr txBox="1">
            <a:spLocks noChangeArrowheads="1"/>
          </p:cNvSpPr>
          <p:nvPr/>
        </p:nvSpPr>
        <p:spPr bwMode="auto">
          <a:xfrm>
            <a:off x="6949911" y="3160713"/>
            <a:ext cx="203918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200" b="1" dirty="0">
                <a:solidFill>
                  <a:srgbClr val="C00000"/>
                </a:solidFill>
              </a:rPr>
              <a:t>Study Design</a:t>
            </a:r>
          </a:p>
          <a:p>
            <a:r>
              <a:rPr lang="en-US" sz="2200" dirty="0">
                <a:solidFill>
                  <a:srgbClr val="C00000"/>
                </a:solidFill>
              </a:rPr>
              <a:t>(intervention development)</a:t>
            </a:r>
            <a:endParaRPr lang="en-US" sz="2200" b="1" dirty="0">
              <a:solidFill>
                <a:srgbClr val="C00000"/>
              </a:solidFill>
            </a:endParaRPr>
          </a:p>
        </p:txBody>
      </p:sp>
      <p:sp>
        <p:nvSpPr>
          <p:cNvPr id="132103" name="Text Box 7"/>
          <p:cNvSpPr txBox="1">
            <a:spLocks noChangeArrowheads="1"/>
          </p:cNvSpPr>
          <p:nvPr/>
        </p:nvSpPr>
        <p:spPr bwMode="auto">
          <a:xfrm>
            <a:off x="6613525" y="4760913"/>
            <a:ext cx="1638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0000E2"/>
                </a:solidFill>
              </a:rPr>
              <a:t>Pilot Study</a:t>
            </a:r>
            <a:r>
              <a:rPr lang="en-US" sz="2400" dirty="0">
                <a:solidFill>
                  <a:srgbClr val="0000E2"/>
                </a:solidFill>
              </a:rPr>
              <a:t> </a:t>
            </a:r>
          </a:p>
        </p:txBody>
      </p:sp>
      <p:sp>
        <p:nvSpPr>
          <p:cNvPr id="132104" name="Text Box 8"/>
          <p:cNvSpPr txBox="1">
            <a:spLocks noChangeArrowheads="1"/>
          </p:cNvSpPr>
          <p:nvPr/>
        </p:nvSpPr>
        <p:spPr bwMode="auto">
          <a:xfrm>
            <a:off x="152400" y="4075113"/>
            <a:ext cx="2286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Study Conclusions</a:t>
            </a:r>
          </a:p>
          <a:p>
            <a:r>
              <a:rPr lang="en-US" b="1" dirty="0">
                <a:solidFill>
                  <a:srgbClr val="0000E2"/>
                </a:solidFill>
              </a:rPr>
              <a:t>Publications </a:t>
            </a:r>
          </a:p>
          <a:p>
            <a:r>
              <a:rPr lang="en-US" b="1" dirty="0">
                <a:solidFill>
                  <a:srgbClr val="0000E2"/>
                </a:solidFill>
              </a:rPr>
              <a:t>Data Sharing</a:t>
            </a:r>
            <a:r>
              <a:rPr lang="en-US" b="1" dirty="0"/>
              <a:t> </a:t>
            </a:r>
          </a:p>
        </p:txBody>
      </p:sp>
      <p:sp>
        <p:nvSpPr>
          <p:cNvPr id="132105" name="Text Box 9"/>
          <p:cNvSpPr txBox="1">
            <a:spLocks noChangeArrowheads="1"/>
          </p:cNvSpPr>
          <p:nvPr/>
        </p:nvSpPr>
        <p:spPr bwMode="auto">
          <a:xfrm>
            <a:off x="152400" y="1636713"/>
            <a:ext cx="209643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0000E2"/>
                </a:solidFill>
              </a:rPr>
              <a:t>Independent </a:t>
            </a:r>
          </a:p>
          <a:p>
            <a:r>
              <a:rPr lang="en-US" b="1" dirty="0">
                <a:solidFill>
                  <a:srgbClr val="0000E2"/>
                </a:solidFill>
              </a:rPr>
              <a:t>Replication &amp;</a:t>
            </a:r>
          </a:p>
          <a:p>
            <a:r>
              <a:rPr lang="en-US" b="1" dirty="0">
                <a:solidFill>
                  <a:srgbClr val="0000E2"/>
                </a:solidFill>
              </a:rPr>
              <a:t>Validation </a:t>
            </a:r>
          </a:p>
          <a:p>
            <a:r>
              <a:rPr lang="en-US" b="1" dirty="0">
                <a:solidFill>
                  <a:srgbClr val="0000E2"/>
                </a:solidFill>
              </a:rPr>
              <a:t>Data Sharing</a:t>
            </a:r>
          </a:p>
          <a:p>
            <a:r>
              <a:rPr lang="en-US" b="1" dirty="0">
                <a:solidFill>
                  <a:srgbClr val="0000E2"/>
                </a:solidFill>
              </a:rPr>
              <a:t>Meta Analysis </a:t>
            </a:r>
          </a:p>
        </p:txBody>
      </p:sp>
      <p:sp>
        <p:nvSpPr>
          <p:cNvPr id="132106" name="Line 10"/>
          <p:cNvSpPr>
            <a:spLocks noChangeShapeType="1"/>
          </p:cNvSpPr>
          <p:nvPr/>
        </p:nvSpPr>
        <p:spPr bwMode="auto">
          <a:xfrm>
            <a:off x="6802660" y="1066800"/>
            <a:ext cx="360140" cy="4828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7" name="Line 11"/>
          <p:cNvSpPr>
            <a:spLocks noChangeShapeType="1"/>
          </p:cNvSpPr>
          <p:nvPr/>
        </p:nvSpPr>
        <p:spPr bwMode="auto">
          <a:xfrm>
            <a:off x="7534610" y="2399079"/>
            <a:ext cx="85390" cy="7969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8" name="Line 12"/>
          <p:cNvSpPr>
            <a:spLocks noChangeShapeType="1"/>
          </p:cNvSpPr>
          <p:nvPr/>
        </p:nvSpPr>
        <p:spPr bwMode="auto">
          <a:xfrm flipH="1">
            <a:off x="7162800" y="4268710"/>
            <a:ext cx="371810" cy="50638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09" name="Line 13"/>
          <p:cNvSpPr>
            <a:spLocks noChangeShapeType="1"/>
          </p:cNvSpPr>
          <p:nvPr/>
        </p:nvSpPr>
        <p:spPr bwMode="auto">
          <a:xfrm flipH="1">
            <a:off x="5580597" y="5167132"/>
            <a:ext cx="1143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0" name="Line 14"/>
          <p:cNvSpPr>
            <a:spLocks noChangeShapeType="1"/>
          </p:cNvSpPr>
          <p:nvPr/>
        </p:nvSpPr>
        <p:spPr bwMode="auto">
          <a:xfrm flipH="1" flipV="1">
            <a:off x="1772774" y="4728118"/>
            <a:ext cx="1676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Line 15"/>
          <p:cNvSpPr>
            <a:spLocks noChangeShapeType="1"/>
          </p:cNvSpPr>
          <p:nvPr/>
        </p:nvSpPr>
        <p:spPr bwMode="auto">
          <a:xfrm flipV="1">
            <a:off x="828509" y="3370971"/>
            <a:ext cx="85891" cy="555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4" name="Line 18"/>
          <p:cNvSpPr>
            <a:spLocks noChangeShapeType="1"/>
          </p:cNvSpPr>
          <p:nvPr/>
        </p:nvSpPr>
        <p:spPr bwMode="auto">
          <a:xfrm flipV="1">
            <a:off x="1752600" y="10668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Box 17"/>
          <p:cNvSpPr txBox="1"/>
          <p:nvPr/>
        </p:nvSpPr>
        <p:spPr>
          <a:xfrm>
            <a:off x="33839" y="6581001"/>
            <a:ext cx="6858000" cy="276999"/>
          </a:xfrm>
          <a:prstGeom prst="rect">
            <a:avLst/>
          </a:prstGeom>
          <a:noFill/>
        </p:spPr>
        <p:txBody>
          <a:bodyPr wrap="square" rtlCol="0">
            <a:spAutoFit/>
          </a:bodyPr>
          <a:lstStyle/>
          <a:p>
            <a:pPr>
              <a:buNone/>
            </a:pPr>
            <a:r>
              <a:rPr lang="en-US" sz="1200" b="0" dirty="0">
                <a:solidFill>
                  <a:schemeClr val="tx1"/>
                </a:solidFill>
              </a:rPr>
              <a:t>Slide adapted from Helena Chmura Kraemer, Ph.D., Stanford University (Emerita)</a:t>
            </a:r>
          </a:p>
        </p:txBody>
      </p:sp>
      <p:sp>
        <p:nvSpPr>
          <p:cNvPr id="19" name="Rectangle 2"/>
          <p:cNvSpPr txBox="1">
            <a:spLocks noChangeArrowheads="1"/>
          </p:cNvSpPr>
          <p:nvPr/>
        </p:nvSpPr>
        <p:spPr>
          <a:xfrm>
            <a:off x="108267" y="35688"/>
            <a:ext cx="9099550" cy="678131"/>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r>
              <a:rPr lang="en-US" sz="3600" dirty="0">
                <a:solidFill>
                  <a:srgbClr val="E7E6E6">
                    <a:lumMod val="10000"/>
                  </a:srgbClr>
                </a:solidFill>
                <a:ea typeface="ＭＳ Ｐゴシック" pitchFamily="34" charset="-128"/>
              </a:rPr>
            </a:br>
            <a:endParaRPr lang="en-US" sz="3600" dirty="0">
              <a:solidFill>
                <a:srgbClr val="E7E6E6">
                  <a:lumMod val="10000"/>
                </a:srgbClr>
              </a:solidFill>
              <a:ea typeface="ＭＳ Ｐゴシック" pitchFamily="34" charset="-128"/>
            </a:endParaRPr>
          </a:p>
        </p:txBody>
      </p:sp>
    </p:spTree>
    <p:extLst>
      <p:ext uri="{BB962C8B-B14F-4D97-AF65-F5344CB8AC3E}">
        <p14:creationId xmlns:p14="http://schemas.microsoft.com/office/powerpoint/2010/main" val="2884474271"/>
      </p:ext>
    </p:extLst>
  </p:cSld>
  <p:clrMapOvr>
    <a:masterClrMapping/>
  </p:clrMapOvr>
</p:sld>
</file>

<file path=ppt/theme/theme1.xml><?xml version="1.0" encoding="utf-8"?>
<a:theme xmlns:a="http://schemas.openxmlformats.org/drawingml/2006/main" name="CDC PRISM site visit seminar 6 2 16">
  <a:themeElements>
    <a:clrScheme name="2_Assertion Evidence Design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ssertion Evidence Design Master">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ssertion Evidence Design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Assertion Evidence Design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Assertion Evidence Design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Assertion Evidence Design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Assertion Evidence Design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Assertion Evidence Design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Assertion Evidence Design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Assertion Evidence Design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Assertion Evidence Design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Assertion Evidence Design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Assertion Evidence Design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Assertion Evidence Design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Assertion Evidence Design Master">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70C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afety Action Ser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ssertion Evidence Design Master">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70C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CDC PRISM site visit seminar 6 2 16</Template>
  <TotalTime>11859</TotalTime>
  <Words>1747</Words>
  <Application>Microsoft Office PowerPoint</Application>
  <PresentationFormat>On-screen Show (4:3)</PresentationFormat>
  <Paragraphs>457</Paragraphs>
  <Slides>27</Slides>
  <Notes>20</Notes>
  <HiddenSlides>1</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27</vt:i4>
      </vt:variant>
    </vt:vector>
  </HeadingPairs>
  <TitlesOfParts>
    <vt:vector size="37" baseType="lpstr">
      <vt:lpstr>Arial</vt:lpstr>
      <vt:lpstr>Calibri</vt:lpstr>
      <vt:lpstr>Calibri Light</vt:lpstr>
      <vt:lpstr>Georgia</vt:lpstr>
      <vt:lpstr>Times New Roman</vt:lpstr>
      <vt:lpstr>CDC PRISM site visit seminar 6 2 16</vt:lpstr>
      <vt:lpstr>3_Assertion Evidence Design Master</vt:lpstr>
      <vt:lpstr>Safety Action Series</vt:lpstr>
      <vt:lpstr>4_Assertion Evidence Design Master</vt:lpstr>
      <vt:lpstr>2_Office Theme</vt:lpstr>
      <vt:lpstr> </vt:lpstr>
      <vt:lpstr>Disclosure: Nancy Byatt, DO, MS, MBA</vt:lpstr>
      <vt:lpstr>PowerPoint Presentation</vt:lpstr>
      <vt:lpstr>PowerPoint Presentation</vt:lpstr>
      <vt:lpstr>Our clinical work can facilitate exploration and hypothesis generation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our pilot study, depression scores improved over time in both PRISM and MCPAP for Moms</vt:lpstr>
      <vt:lpstr>PowerPoint Presentation</vt:lpstr>
      <vt:lpstr>We refined PRISM to help practices more proactively integrate depression into obstetric care</vt:lpstr>
      <vt:lpstr>PowerPoint Presentation</vt:lpstr>
      <vt:lpstr>PowerPoint Presentation</vt:lpstr>
      <vt:lpstr>With CDC-funding and in collaboration with ACOG, we revised PRISM to be broader and scalable</vt:lpstr>
      <vt:lpstr>PowerPoint Presentation</vt:lpstr>
      <vt:lpstr> </vt:lpstr>
      <vt:lpstr>PowerPoint Presentation</vt:lpstr>
      <vt:lpstr>PowerPoint Presentation</vt:lpstr>
      <vt:lpstr>Thank you!</vt:lpstr>
      <vt:lpstr>Please contact me with questions</vt:lpstr>
      <vt:lpstr>QUESTIONS?</vt:lpstr>
    </vt:vector>
  </TitlesOfParts>
  <Company>UMASS Medical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Brenckle, Linda</dc:creator>
  <cp:lastModifiedBy>Byatt, Nancy</cp:lastModifiedBy>
  <cp:revision>498</cp:revision>
  <dcterms:created xsi:type="dcterms:W3CDTF">2016-11-11T12:20:10Z</dcterms:created>
  <dcterms:modified xsi:type="dcterms:W3CDTF">2021-10-13T10:22:52Z</dcterms:modified>
</cp:coreProperties>
</file>