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5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8"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1"/>
    <a:srgbClr val="00A950"/>
    <a:srgbClr val="047832"/>
    <a:srgbClr val="00764B"/>
    <a:srgbClr val="33CC33"/>
    <a:srgbClr val="4DB94F"/>
    <a:srgbClr val="1AAE4F"/>
    <a:srgbClr val="C5FFDE"/>
    <a:srgbClr val="81D297"/>
    <a:srgbClr val="177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8" autoAdjust="0"/>
    <p:restoredTop sz="94657" autoAdjust="0"/>
  </p:normalViewPr>
  <p:slideViewPr>
    <p:cSldViewPr snapToGrid="0" snapToObjects="1" showGuides="1">
      <p:cViewPr varScale="1">
        <p:scale>
          <a:sx n="108" d="100"/>
          <a:sy n="108" d="100"/>
        </p:scale>
        <p:origin x="540" y="102"/>
      </p:cViewPr>
      <p:guideLst>
        <p:guide orient="horz" pos="4228"/>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009BD-8F19-0B44-8E85-44C88B02A425}" type="datetimeFigureOut">
              <a:rPr lang="en-US" smtClean="0"/>
              <a:t>10/12/2021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CD39A-F679-DF43-BBE4-8BF4AC45CCF4}" type="datetimeFigureOut">
              <a:rPr lang="en-US" smtClean="0"/>
              <a:t>10/12/2021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7a1dce8e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7a1dce8e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7a1dce8e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7a1dce8e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rPr>
              <a:t>Bass C, Halligan P. Factitious disorders and malingering: challenges for clinical assessment and management. Lancet. 2014 Apr 19;383(9926): Review.</a:t>
            </a:r>
            <a:endParaRPr>
              <a:solidFill>
                <a:schemeClr val="dk2"/>
              </a:solidFill>
            </a:endParaRPr>
          </a:p>
          <a:p>
            <a:pPr marL="0" lvl="0" indent="0" algn="l" rtl="0">
              <a:lnSpc>
                <a:spcPct val="115000"/>
              </a:lnSpc>
              <a:spcBef>
                <a:spcPts val="1600"/>
              </a:spcBef>
              <a:spcAft>
                <a:spcPts val="0"/>
              </a:spcAft>
              <a:buNone/>
            </a:pPr>
            <a:endParaRPr>
              <a:solidFill>
                <a:schemeClr val="dk2"/>
              </a:solidFill>
            </a:endParaRPr>
          </a:p>
          <a:p>
            <a:pPr marL="0" lvl="0" indent="0" algn="l" rtl="0">
              <a:lnSpc>
                <a:spcPct val="115000"/>
              </a:lnSpc>
              <a:spcBef>
                <a:spcPts val="1600"/>
              </a:spcBef>
              <a:spcAft>
                <a:spcPts val="0"/>
              </a:spcAft>
              <a:buNone/>
            </a:pPr>
            <a:r>
              <a:rPr lang="en">
                <a:solidFill>
                  <a:schemeClr val="dk2"/>
                </a:solidFill>
              </a:rPr>
              <a:t>The manner in which we diagnosed her fell into the classic pattern of FD, we noted that she had</a:t>
            </a:r>
            <a:endParaRPr>
              <a:solidFill>
                <a:schemeClr val="dk2"/>
              </a:solidFill>
            </a:endParaRPr>
          </a:p>
          <a:p>
            <a:pPr marL="457200" lvl="0" indent="-298450" algn="l" rtl="0">
              <a:lnSpc>
                <a:spcPct val="115000"/>
              </a:lnSpc>
              <a:spcBef>
                <a:spcPts val="1600"/>
              </a:spcBef>
              <a:spcAft>
                <a:spcPts val="0"/>
              </a:spcAft>
              <a:buClr>
                <a:schemeClr val="dk2"/>
              </a:buClr>
              <a:buSzPts val="1100"/>
              <a:buChar char="-"/>
            </a:pPr>
            <a:r>
              <a:rPr lang="en">
                <a:solidFill>
                  <a:schemeClr val="dk2"/>
                </a:solidFill>
              </a:rPr>
              <a:t>Treatment in many hospitals/clinics</a:t>
            </a:r>
            <a:endParaRPr>
              <a:solidFill>
                <a:schemeClr val="dk2"/>
              </a:solidFill>
            </a:endParaRPr>
          </a:p>
          <a:p>
            <a:pPr marL="457200" lvl="0" indent="-342900" algn="l" rtl="0">
              <a:lnSpc>
                <a:spcPct val="115000"/>
              </a:lnSpc>
              <a:spcBef>
                <a:spcPts val="0"/>
              </a:spcBef>
              <a:spcAft>
                <a:spcPts val="0"/>
              </a:spcAft>
              <a:buClr>
                <a:schemeClr val="dk2"/>
              </a:buClr>
              <a:buSzPts val="1800"/>
              <a:buChar char="-"/>
            </a:pPr>
            <a:r>
              <a:rPr lang="en">
                <a:solidFill>
                  <a:schemeClr val="dk2"/>
                </a:solidFill>
              </a:rPr>
              <a:t>Lots of meds/interventions, “fascinoma”, </a:t>
            </a:r>
            <a:endParaRPr>
              <a:solidFill>
                <a:schemeClr val="dk2"/>
              </a:solidFill>
            </a:endParaRPr>
          </a:p>
          <a:p>
            <a:pPr marL="457200" lvl="0" indent="-298450" algn="l" rtl="0">
              <a:lnSpc>
                <a:spcPct val="115000"/>
              </a:lnSpc>
              <a:spcBef>
                <a:spcPts val="0"/>
              </a:spcBef>
              <a:spcAft>
                <a:spcPts val="0"/>
              </a:spcAft>
              <a:buClr>
                <a:schemeClr val="dk2"/>
              </a:buClr>
              <a:buSzPts val="1100"/>
              <a:buChar char="-"/>
            </a:pPr>
            <a:r>
              <a:rPr lang="en">
                <a:solidFill>
                  <a:schemeClr val="dk2"/>
                </a:solidFill>
              </a:rPr>
              <a:t>Inconsistent information</a:t>
            </a:r>
            <a:endParaRPr>
              <a:solidFill>
                <a:schemeClr val="dk2"/>
              </a:solidFill>
            </a:endParaRPr>
          </a:p>
          <a:p>
            <a:pPr marL="457200" lvl="0" indent="-298450" algn="l" rtl="0">
              <a:lnSpc>
                <a:spcPct val="115000"/>
              </a:lnSpc>
              <a:spcBef>
                <a:spcPts val="0"/>
              </a:spcBef>
              <a:spcAft>
                <a:spcPts val="0"/>
              </a:spcAft>
              <a:buClr>
                <a:schemeClr val="dk2"/>
              </a:buClr>
              <a:buSzPts val="1100"/>
              <a:buChar char="-"/>
            </a:pPr>
            <a:r>
              <a:rPr lang="en">
                <a:solidFill>
                  <a:schemeClr val="dk2"/>
                </a:solidFill>
              </a:rPr>
              <a:t>Resists physicians corresponding to each other</a:t>
            </a:r>
            <a:endParaRPr>
              <a:solidFill>
                <a:schemeClr val="dk2"/>
              </a:solidFill>
            </a:endParaRPr>
          </a:p>
          <a:p>
            <a:pPr marL="457200" lvl="0" indent="-298450" algn="l" rtl="0">
              <a:lnSpc>
                <a:spcPct val="115000"/>
              </a:lnSpc>
              <a:spcBef>
                <a:spcPts val="0"/>
              </a:spcBef>
              <a:spcAft>
                <a:spcPts val="0"/>
              </a:spcAft>
              <a:buClr>
                <a:schemeClr val="dk2"/>
              </a:buClr>
              <a:buSzPts val="1100"/>
              <a:buChar char="-"/>
            </a:pPr>
            <a:r>
              <a:rPr lang="en">
                <a:solidFill>
                  <a:schemeClr val="dk2"/>
                </a:solidFill>
              </a:rPr>
              <a:t>Many tests, many procedures, no answers</a:t>
            </a:r>
            <a:endParaRPr>
              <a:solidFill>
                <a:schemeClr val="dk2"/>
              </a:solidFill>
            </a:endParaRPr>
          </a:p>
          <a:p>
            <a:pPr marL="457200" lvl="0" indent="-298450" algn="l" rtl="0">
              <a:lnSpc>
                <a:spcPct val="115000"/>
              </a:lnSpc>
              <a:spcBef>
                <a:spcPts val="0"/>
              </a:spcBef>
              <a:spcAft>
                <a:spcPts val="0"/>
              </a:spcAft>
              <a:buClr>
                <a:schemeClr val="dk2"/>
              </a:buClr>
              <a:buSzPts val="1100"/>
              <a:buChar char="-"/>
            </a:pPr>
            <a:r>
              <a:rPr lang="en">
                <a:solidFill>
                  <a:schemeClr val="dk2"/>
                </a:solidFill>
              </a:rPr>
              <a:t>Symptoms out of proportion to medical/objective pathology</a:t>
            </a:r>
            <a:endParaRPr>
              <a:solidFill>
                <a:schemeClr val="dk2"/>
              </a:solidFill>
            </a:endParaRPr>
          </a:p>
          <a:p>
            <a:pPr marL="457200" lvl="0" indent="-342900" algn="l" rtl="0">
              <a:lnSpc>
                <a:spcPct val="115000"/>
              </a:lnSpc>
              <a:spcBef>
                <a:spcPts val="0"/>
              </a:spcBef>
              <a:spcAft>
                <a:spcPts val="0"/>
              </a:spcAft>
              <a:buClr>
                <a:schemeClr val="dk2"/>
              </a:buClr>
              <a:buSzPts val="1800"/>
              <a:buChar char="-"/>
            </a:pPr>
            <a:r>
              <a:rPr lang="en">
                <a:solidFill>
                  <a:schemeClr val="dk2"/>
                </a:solidFill>
              </a:rPr>
              <a:t>Atypical disease course (does not follow natural history of disease or respond to appropriate measures)</a:t>
            </a:r>
            <a:endParaRPr>
              <a:solidFill>
                <a:schemeClr val="dk2"/>
              </a:solidFill>
            </a:endParaRPr>
          </a:p>
          <a:p>
            <a:pPr marL="457200" lvl="0" indent="-298450" algn="l" rtl="0">
              <a:lnSpc>
                <a:spcPct val="115000"/>
              </a:lnSpc>
              <a:spcBef>
                <a:spcPts val="0"/>
              </a:spcBef>
              <a:spcAft>
                <a:spcPts val="0"/>
              </a:spcAft>
              <a:buClr>
                <a:schemeClr val="dk2"/>
              </a:buClr>
              <a:buSzPts val="1100"/>
              <a:buChar char="-"/>
            </a:pPr>
            <a:r>
              <a:rPr lang="en">
                <a:solidFill>
                  <a:schemeClr val="dk2"/>
                </a:solidFill>
              </a:rPr>
              <a:t>Noncompliance, disruption of care at odd moments (like right before discharge)</a:t>
            </a:r>
            <a:endParaRPr>
              <a:solidFill>
                <a:schemeClr val="dk2"/>
              </a:solidFill>
            </a:endParaRPr>
          </a:p>
          <a:p>
            <a:pPr marL="457200" lvl="0" indent="-298450" algn="l" rtl="0">
              <a:lnSpc>
                <a:spcPct val="115000"/>
              </a:lnSpc>
              <a:spcBef>
                <a:spcPts val="0"/>
              </a:spcBef>
              <a:spcAft>
                <a:spcPts val="0"/>
              </a:spcAft>
              <a:buClr>
                <a:schemeClr val="dk2"/>
              </a:buClr>
              <a:buSzPts val="1100"/>
              <a:buChar char="-"/>
            </a:pPr>
            <a:r>
              <a:rPr lang="en">
                <a:solidFill>
                  <a:schemeClr val="dk2"/>
                </a:solidFill>
              </a:rPr>
              <a:t>Eager for invasive treatment moreso than conservative measures</a:t>
            </a:r>
            <a:endParaRPr>
              <a:solidFill>
                <a:schemeClr val="dk2"/>
              </a:solidFill>
            </a:endParaRPr>
          </a:p>
          <a:p>
            <a:pPr marL="457200" lvl="0" indent="-342900" algn="l" rtl="0">
              <a:lnSpc>
                <a:spcPct val="115000"/>
              </a:lnSpc>
              <a:spcBef>
                <a:spcPts val="0"/>
              </a:spcBef>
              <a:spcAft>
                <a:spcPts val="0"/>
              </a:spcAft>
              <a:buClr>
                <a:schemeClr val="dk2"/>
              </a:buClr>
              <a:buSzPts val="1800"/>
              <a:buChar char="-"/>
            </a:pPr>
            <a:r>
              <a:rPr lang="en">
                <a:solidFill>
                  <a:schemeClr val="dk2"/>
                </a:solidFill>
              </a:rPr>
              <a:t>Opposes psych though wants everything else done</a:t>
            </a:r>
            <a:endParaRPr>
              <a:solidFill>
                <a:schemeClr val="dk2"/>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7a1dce8e6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7a1dce8e6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Similarly used classic model for therapeutic confrontation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Let the patient know what you suspect but without outright accusation.</a:t>
            </a:r>
            <a:endParaRPr/>
          </a:p>
          <a:p>
            <a:pPr marL="0" lvl="0" indent="0" algn="l" rtl="0">
              <a:spcBef>
                <a:spcPts val="0"/>
              </a:spcBef>
              <a:spcAft>
                <a:spcPts val="0"/>
              </a:spcAft>
              <a:buClr>
                <a:schemeClr val="dk1"/>
              </a:buClr>
              <a:buSzPts val="1100"/>
              <a:buFont typeface="Arial"/>
              <a:buNone/>
            </a:pPr>
            <a:r>
              <a:rPr lang="en"/>
              <a:t>• Support the suspicion with facts.</a:t>
            </a:r>
            <a:endParaRPr/>
          </a:p>
          <a:p>
            <a:pPr marL="0" lvl="0" indent="0" algn="l" rtl="0">
              <a:spcBef>
                <a:spcPts val="0"/>
              </a:spcBef>
              <a:spcAft>
                <a:spcPts val="0"/>
              </a:spcAft>
              <a:buClr>
                <a:schemeClr val="dk1"/>
              </a:buClr>
              <a:buSzPts val="1100"/>
              <a:buFont typeface="Arial"/>
              <a:buNone/>
            </a:pPr>
            <a:r>
              <a:rPr lang="en"/>
              <a:t>• Provide empathetic and face-saving comments such as “Maybe you took it in your sleep,” “What you did was a cry for help, and we understand,” “We realize you must be in great distress,” and “We want to continue to take care of you.”</a:t>
            </a:r>
            <a:endParaRPr/>
          </a:p>
          <a:p>
            <a:pPr marL="0" lvl="0" indent="0" algn="l" rtl="0">
              <a:spcBef>
                <a:spcPts val="0"/>
              </a:spcBef>
              <a:spcAft>
                <a:spcPts val="0"/>
              </a:spcAft>
              <a:buClr>
                <a:schemeClr val="dk1"/>
              </a:buClr>
              <a:buSzPts val="1100"/>
              <a:buFont typeface="Arial"/>
              <a:buNone/>
            </a:pPr>
            <a:r>
              <a:rPr lang="en"/>
              <a:t>• Avoid probing to uncover the patient's underlying feelings and motivations so as to minimize disruption of emotional defenses that are essential to her function.</a:t>
            </a:r>
            <a:endParaRPr/>
          </a:p>
          <a:p>
            <a:pPr marL="0" lvl="0" indent="0" algn="l" rtl="0">
              <a:spcBef>
                <a:spcPts val="0"/>
              </a:spcBef>
              <a:spcAft>
                <a:spcPts val="0"/>
              </a:spcAft>
              <a:buClr>
                <a:schemeClr val="dk1"/>
              </a:buClr>
              <a:buSzPts val="1100"/>
              <a:buFont typeface="Arial"/>
              <a:buNone/>
            </a:pPr>
            <a:r>
              <a:rPr lang="en"/>
              <a:t>• Assure the patient that only those who need to know will be informed of the suspicion of factitious disease.</a:t>
            </a:r>
            <a:endParaRPr/>
          </a:p>
          <a:p>
            <a:pPr marL="0" lvl="0" indent="0" algn="l" rtl="0">
              <a:spcBef>
                <a:spcPts val="0"/>
              </a:spcBef>
              <a:spcAft>
                <a:spcPts val="0"/>
              </a:spcAft>
              <a:buClr>
                <a:schemeClr val="dk1"/>
              </a:buClr>
              <a:buSzPts val="1100"/>
              <a:buFont typeface="Arial"/>
              <a:buNone/>
            </a:pPr>
            <a:r>
              <a:rPr lang="en"/>
              <a:t>• Make sure the staff demonstrate continued acceptance of the patient as a person worthy of their help. The attending physician should not abandon the patient but should continue to show interest and concern.</a:t>
            </a:r>
            <a:endParaRPr/>
          </a:p>
          <a:p>
            <a:pPr marL="0" lvl="0" indent="0" algn="l" rtl="0">
              <a:spcBef>
                <a:spcPts val="0"/>
              </a:spcBef>
              <a:spcAft>
                <a:spcPts val="0"/>
              </a:spcAft>
              <a:buNone/>
            </a:pPr>
            <a:r>
              <a:rPr lang="en"/>
              <a:t>• Encourage psychiatric help, but if the patient resists, do not force the issue.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7a1dce8e6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7a1dce8e6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Limited consensus on whether or not confrontation is necessary or even beneficial to a patient in prior studies. We would contend, however, that if family can be involved, then confrontation may be of particular benefit.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Eastwood S, Bisson JI. Management of factitious disorders: a systematic</a:t>
            </a:r>
            <a:br>
              <a:rPr lang="en"/>
            </a:br>
            <a:r>
              <a:rPr lang="en"/>
              <a:t>review. Psychother Psychosom. 2008;77(4):209-18. doi: 10.1159/000126072. Epub</a:t>
            </a:r>
            <a:br>
              <a:rPr lang="en"/>
            </a:br>
            <a:r>
              <a:rPr lang="en"/>
              <a:t>2008 Apr 16. Review.</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n=32, systematic review, 53% confronted, 44% not (one not reported), no difference in global improvement scores between groups</a:t>
            </a:r>
            <a:endParaRPr/>
          </a:p>
          <a:p>
            <a:pPr marL="457200" lvl="0" indent="-298450" algn="l" rtl="0">
              <a:spcBef>
                <a:spcPts val="0"/>
              </a:spcBef>
              <a:spcAft>
                <a:spcPts val="0"/>
              </a:spcAft>
              <a:buSzPts val="1100"/>
              <a:buChar char="-"/>
            </a:pPr>
            <a:r>
              <a:rPr lang="en"/>
              <a:t>Mostly non-punitive (83%), 2 accusative (angry approach), 1 of them was on locked psych unit pt was “repeatedly and vigorously confronted” in a psych ward where she was “unable to escape”.</a:t>
            </a:r>
            <a:endParaRPr/>
          </a:p>
          <a:p>
            <a:pPr marL="457200" lvl="0" indent="-298450" algn="l" rtl="0">
              <a:spcBef>
                <a:spcPts val="0"/>
              </a:spcBef>
              <a:spcAft>
                <a:spcPts val="0"/>
              </a:spcAft>
              <a:buSzPts val="1100"/>
              <a:buChar char="-"/>
            </a:pPr>
            <a:r>
              <a:rPr lang="en"/>
              <a:t>Of participants who followed up, longer duration of treatment = better GIS (nonsig), no differnce between types of therapeutics due to heterogeneity (CBT, psychoanalytic PT, open access to hospital bed for 1y, OT, antidepressant) </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7a1dce8e6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7a1dce8e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confrontation least likely to be involved in diagnosing FD, though we felt that this should not be the case for such a vulnerable patient. Rare enough that the newer and larger Yates systematic review does not mention family involvement.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7a1dce8e6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7a1dce8e6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J.C. Huffman, T.A. Stern / General Hospital Psychiatry 25 (2003) 358–363</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Mgmt of countertransferrence - may also include advocating for tests that ARE indicated, diagnosis does NOT exclude “any” real medical pathology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Consistant communication, reducing splitting, agree on plan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Team had previously been on “the chase” with a fascinating case, now will feel angry and betrayed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Get team interested in “discovering” the wrongdoing (new chase)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Avoid having team treat pt poorly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Establishing point person, allows focus on building rapport, avoids splitting/confusion/ diagnostic entropy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Team should only perform procedures based on ‘objective’ data, use treatments only when objective data indicates its use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May have to use 1:1 observation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Setting limits - be consistant firm but compassionate, team is devoted to best care possible, showing pt data to refute claims (effusions getting worse? CXR shows otherwise so no thoracocentesis)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Management of comorbidities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Regular visits (problems with abandonment, object constancy (mahler)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7a1dce8e6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7a1dce8e6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This does beg the question, however, of what is our responsibility to the patient when the patient is not fulfilling their responsibility?</a:t>
            </a:r>
            <a:endParaRPr sz="1000"/>
          </a:p>
          <a:p>
            <a:pPr marL="0" lvl="0" indent="0" algn="l" rtl="0">
              <a:spcBef>
                <a:spcPts val="0"/>
              </a:spcBef>
              <a:spcAft>
                <a:spcPts val="0"/>
              </a:spcAft>
              <a:buNone/>
            </a:pPr>
            <a:endParaRPr sz="1000"/>
          </a:p>
          <a:p>
            <a:pPr marL="0" lvl="0" indent="0" algn="l" rtl="0">
              <a:lnSpc>
                <a:spcPct val="115000"/>
              </a:lnSpc>
              <a:spcBef>
                <a:spcPts val="0"/>
              </a:spcBef>
              <a:spcAft>
                <a:spcPts val="0"/>
              </a:spcAft>
              <a:buClr>
                <a:schemeClr val="dk1"/>
              </a:buClr>
              <a:buSzPts val="1100"/>
              <a:buFont typeface="Arial"/>
              <a:buNone/>
            </a:pPr>
            <a:r>
              <a:rPr lang="en" sz="1000">
                <a:solidFill>
                  <a:srgbClr val="595959"/>
                </a:solidFill>
              </a:rPr>
              <a:t>Talcott Parsons “Functionalist”  Model - Duty of patient: </a:t>
            </a:r>
            <a:endParaRPr sz="1000">
              <a:solidFill>
                <a:srgbClr val="595959"/>
              </a:solidFill>
            </a:endParaRPr>
          </a:p>
          <a:p>
            <a:pPr marL="457200" lvl="0" indent="-292100" algn="l" rtl="0">
              <a:lnSpc>
                <a:spcPct val="115000"/>
              </a:lnSpc>
              <a:spcBef>
                <a:spcPts val="1200"/>
              </a:spcBef>
              <a:spcAft>
                <a:spcPts val="0"/>
              </a:spcAft>
              <a:buClr>
                <a:srgbClr val="595959"/>
              </a:buClr>
              <a:buSzPts val="1000"/>
              <a:buChar char="●"/>
            </a:pPr>
            <a:r>
              <a:rPr lang="en" sz="1000">
                <a:solidFill>
                  <a:srgbClr val="595959"/>
                </a:solidFill>
              </a:rPr>
              <a:t>Be motivated to get well </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Seek competent care</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Trust the doctor</a:t>
            </a:r>
            <a:endParaRPr sz="10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000">
                <a:solidFill>
                  <a:srgbClr val="595959"/>
                </a:solidFill>
              </a:rPr>
              <a:t>Doctor Patient Relationship may be severed in FD because patients:</a:t>
            </a:r>
            <a:endParaRPr sz="1000">
              <a:solidFill>
                <a:srgbClr val="595959"/>
              </a:solidFill>
            </a:endParaRPr>
          </a:p>
          <a:p>
            <a:pPr marL="457200" lvl="0" indent="-292100" algn="l" rtl="0">
              <a:lnSpc>
                <a:spcPct val="115000"/>
              </a:lnSpc>
              <a:spcBef>
                <a:spcPts val="1200"/>
              </a:spcBef>
              <a:spcAft>
                <a:spcPts val="0"/>
              </a:spcAft>
              <a:buClr>
                <a:srgbClr val="595959"/>
              </a:buClr>
              <a:buSzPts val="1000"/>
              <a:buChar char="●"/>
            </a:pPr>
            <a:r>
              <a:rPr lang="en" sz="1000">
                <a:solidFill>
                  <a:srgbClr val="595959"/>
                </a:solidFill>
              </a:rPr>
              <a:t>Seek to be more ill</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Seek unwitting care providers</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Deceive the doctor</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7a1dce8e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7a1dce8e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 doctor patient relationship is “special” and may supersed other competing constructions including that of being the “decieved” and thus agrieved</a:t>
            </a:r>
            <a:endParaRPr/>
          </a:p>
          <a:p>
            <a:pPr marL="0" lvl="0" indent="0" algn="l" rtl="0">
              <a:spcBef>
                <a:spcPts val="0"/>
              </a:spcBef>
              <a:spcAft>
                <a:spcPts val="0"/>
              </a:spcAft>
              <a:buNone/>
            </a:pPr>
            <a:endParaRPr/>
          </a:p>
          <a:p>
            <a:pPr marL="0" lvl="0" indent="0" algn="l" rtl="0">
              <a:spcBef>
                <a:spcPts val="0"/>
              </a:spcBef>
              <a:spcAft>
                <a:spcPts val="0"/>
              </a:spcAft>
              <a:buNone/>
            </a:pPr>
            <a:r>
              <a:rPr lang="en"/>
              <a:t>The benefits of disclosure of the patient’s factitious disorder is clear - to prevent further iatrogenic harm, this however is at direct odds the maintenance of a patient’s confidentiality, as a patient with FD is incentivized to limit cooperation between treating parties so as to be able to continue to deceive them all. </a:t>
            </a:r>
            <a:endParaRPr/>
          </a:p>
          <a:p>
            <a:pPr marL="0" lvl="0" indent="0" algn="l" rtl="0">
              <a:spcBef>
                <a:spcPts val="0"/>
              </a:spcBef>
              <a:spcAft>
                <a:spcPts val="0"/>
              </a:spcAft>
              <a:buNone/>
            </a:pPr>
            <a:endParaRPr/>
          </a:p>
          <a:p>
            <a:pPr marL="0" lvl="0" indent="0" algn="l" rtl="0">
              <a:spcBef>
                <a:spcPts val="0"/>
              </a:spcBef>
              <a:spcAft>
                <a:spcPts val="0"/>
              </a:spcAft>
              <a:buNone/>
            </a:pPr>
            <a:r>
              <a:rPr lang="en"/>
              <a:t>Current legal framework values patient autonomy and privacy, however one shold note that HIPAA laws are not specifically meant to constrain doctors from conferring with each other. </a:t>
            </a:r>
            <a:endParaRPr/>
          </a:p>
          <a:p>
            <a:pPr marL="0" lvl="0" indent="0" algn="l" rtl="0">
              <a:spcBef>
                <a:spcPts val="0"/>
              </a:spcBef>
              <a:spcAft>
                <a:spcPts val="0"/>
              </a:spcAft>
              <a:buNone/>
            </a:pPr>
            <a:endParaRPr/>
          </a:p>
          <a:p>
            <a:pPr marL="0" lvl="0" indent="0" algn="l" rtl="0">
              <a:spcBef>
                <a:spcPts val="0"/>
              </a:spcBef>
              <a:spcAft>
                <a:spcPts val="0"/>
              </a:spcAft>
              <a:buNone/>
            </a:pPr>
            <a:r>
              <a:rPr lang="en"/>
              <a:t>How are we accomplishing that important “general principle of management”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7a1dce8e6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7a1dce8e6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80c16c7d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80c16c7d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a:solidFill>
                  <a:srgbClr val="595959"/>
                </a:solidFill>
              </a:rPr>
              <a:t>FD patients have history of trauma</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Family may be perpetrators of this trauma</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Family might be enabling or “in on it”, may be invested in the perception of having a sick family member</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Limited evidence about family involvement tactics </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Only one case series found that mentioned this at all, in which the confrontation was done with a woman’s and her husband simultaneously </a:t>
            </a:r>
            <a:endParaRPr sz="1300">
              <a:solidFill>
                <a:srgbClr val="595959"/>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80c16c7de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80c16c7d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7a1dce8e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7a1dce8e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0c16c7d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0c16c7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rgbClr val="595959"/>
                </a:solidFill>
              </a:rPr>
              <a:t>Talcott Parsons “Functionalist”  Model - Duty of patient: </a:t>
            </a:r>
            <a:endParaRPr sz="1000">
              <a:solidFill>
                <a:srgbClr val="595959"/>
              </a:solidFill>
            </a:endParaRPr>
          </a:p>
          <a:p>
            <a:pPr marL="457200" lvl="0" indent="-292100" algn="l" rtl="0">
              <a:lnSpc>
                <a:spcPct val="115000"/>
              </a:lnSpc>
              <a:spcBef>
                <a:spcPts val="1200"/>
              </a:spcBef>
              <a:spcAft>
                <a:spcPts val="0"/>
              </a:spcAft>
              <a:buClr>
                <a:srgbClr val="595959"/>
              </a:buClr>
              <a:buSzPts val="1000"/>
              <a:buChar char="●"/>
            </a:pPr>
            <a:r>
              <a:rPr lang="en" sz="1000">
                <a:solidFill>
                  <a:srgbClr val="595959"/>
                </a:solidFill>
              </a:rPr>
              <a:t>Be motivated to get well </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Seek competent care</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Trust the doctor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80c16c7de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80c16c7d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7a1dce8e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7a1dce8e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7a1dce8e6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7a1dce8e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Relapse into malignancy</a:t>
            </a:r>
            <a:endParaRPr/>
          </a:p>
          <a:p>
            <a:pPr marL="0" lvl="0" indent="0" algn="l" rtl="0">
              <a:spcBef>
                <a:spcPts val="0"/>
              </a:spcBef>
              <a:spcAft>
                <a:spcPts val="0"/>
              </a:spcAft>
              <a:buNone/>
            </a:pPr>
            <a:r>
              <a:rPr lang="en"/>
              <a:t>Pediatric tube feeds</a:t>
            </a:r>
            <a:endParaRPr/>
          </a:p>
          <a:p>
            <a:pPr marL="0" lvl="0" indent="0" algn="l" rtl="0">
              <a:spcBef>
                <a:spcPts val="0"/>
              </a:spcBef>
              <a:spcAft>
                <a:spcPts val="0"/>
              </a:spcAft>
              <a:buNone/>
            </a:pPr>
            <a:r>
              <a:rPr lang="en"/>
              <a:t>Pediatric NGT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f7a1dce8e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f7a1dce8e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7a1dce8e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7a1dce8e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80c16c7d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80c16c7d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Psych called, 1:1 placed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7a1dce8e6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7a1dce8e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595959"/>
              </a:buClr>
              <a:buSzPts val="1000"/>
              <a:buChar char="●"/>
            </a:pPr>
            <a:r>
              <a:rPr lang="en" sz="1000">
                <a:solidFill>
                  <a:srgbClr val="595959"/>
                </a:solidFill>
              </a:rPr>
              <a:t>Patient evasive about all questions</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Classic Pseudologia Fantastica - made ever increase elaborate stories about simple questions </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Heavy use of medical jargon </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Denies all psychiatric symptoms currently </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Acknowledged past sexual trauma from trusted pastor</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Patient repeatedly calls boyfriend, uncle, and friend (who is an MD) so as to get support in telling hospital team that her condition is “real”</a:t>
            </a:r>
            <a:endParaRPr sz="100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a:solidFill>
                  <a:srgbClr val="595959"/>
                </a:solidFill>
              </a:rPr>
              <a:t>Patient confronted by psychiatrist and medical team about suspicions</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80c16c7d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80c16c7d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 had pseudologia fantastica much like the great baron von munchausen himself - </a:t>
            </a:r>
            <a:endParaRPr/>
          </a:p>
          <a:p>
            <a:pPr marL="0" lvl="0" indent="0" algn="l" rtl="0">
              <a:spcBef>
                <a:spcPts val="0"/>
              </a:spcBef>
              <a:spcAft>
                <a:spcPts val="0"/>
              </a:spcAft>
              <a:buNone/>
            </a:pPr>
            <a:endParaRPr sz="1800">
              <a:solidFill>
                <a:srgbClr val="595959"/>
              </a:solidFill>
            </a:endParaRPr>
          </a:p>
          <a:p>
            <a:pPr marL="0" lvl="0" indent="0" algn="l" rtl="0">
              <a:spcBef>
                <a:spcPts val="0"/>
              </a:spcBef>
              <a:spcAft>
                <a:spcPts val="0"/>
              </a:spcAft>
              <a:buNone/>
            </a:pPr>
            <a:r>
              <a:rPr lang="en" sz="1800">
                <a:solidFill>
                  <a:srgbClr val="595959"/>
                </a:solidFill>
              </a:rPr>
              <a:t>And thus we and medical team confronted the patient about suspicions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3594" y="2553473"/>
            <a:ext cx="8844801" cy="1019176"/>
          </a:xfrm>
          <a:prstGeom prst="rect">
            <a:avLst/>
          </a:prstGeom>
        </p:spPr>
        <p:txBody>
          <a:bodyPr>
            <a:normAutofit/>
          </a:bodyPr>
          <a:lstStyle>
            <a:lvl1pPr algn="ctr">
              <a:defRPr sz="4000" b="1">
                <a:solidFill>
                  <a:srgbClr val="006B31"/>
                </a:solidFill>
              </a:defRPr>
            </a:lvl1pPr>
          </a:lstStyle>
          <a:p>
            <a:r>
              <a:rPr lang="en-US" dirty="0"/>
              <a:t>Title Goes Here</a:t>
            </a:r>
          </a:p>
        </p:txBody>
      </p:sp>
      <p:sp>
        <p:nvSpPr>
          <p:cNvPr id="3" name="Subtitle 2"/>
          <p:cNvSpPr>
            <a:spLocks noGrp="1"/>
          </p:cNvSpPr>
          <p:nvPr>
            <p:ph type="subTitle" idx="1" hasCustomPrompt="1"/>
          </p:nvPr>
        </p:nvSpPr>
        <p:spPr>
          <a:xfrm>
            <a:off x="1673594" y="3789158"/>
            <a:ext cx="8844801" cy="695325"/>
          </a:xfrm>
          <a:prstGeom prst="rect">
            <a:avLst/>
          </a:prstGeom>
        </p:spPr>
        <p:txBody>
          <a:bodyPr>
            <a:normAutofit/>
          </a:bodyPr>
          <a:lstStyle>
            <a:lvl1pPr marL="0" indent="0" algn="ctr">
              <a:buNone/>
              <a:defRPr sz="2800">
                <a:solidFill>
                  <a:srgbClr val="006B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26" name="TextBox 25"/>
          <p:cNvSpPr txBox="1"/>
          <p:nvPr userDrawn="1"/>
        </p:nvSpPr>
        <p:spPr>
          <a:xfrm>
            <a:off x="87467" y="5582468"/>
            <a:ext cx="12017057" cy="523220"/>
          </a:xfrm>
          <a:prstGeom prst="rect">
            <a:avLst/>
          </a:prstGeom>
          <a:noFill/>
        </p:spPr>
        <p:txBody>
          <a:bodyPr wrap="square" rtlCol="0">
            <a:spAutoFit/>
          </a:bodyPr>
          <a:lstStyle/>
          <a:p>
            <a:pPr algn="ctr"/>
            <a:r>
              <a:rPr lang="en-US" sz="2800" i="1" kern="1200" dirty="0">
                <a:solidFill>
                  <a:srgbClr val="006B31"/>
                </a:solidFill>
                <a:effectLst/>
                <a:latin typeface="+mn-lt"/>
                <a:ea typeface="+mn-ea"/>
                <a:cs typeface="+mn-cs"/>
              </a:rPr>
              <a:t>Advancing Integrated Psychiatric Care for the Medically Ill</a:t>
            </a:r>
            <a:endParaRPr lang="en-US" sz="2800" kern="1200" dirty="0">
              <a:solidFill>
                <a:srgbClr val="006B31"/>
              </a:solidFill>
              <a:effectLst/>
              <a:latin typeface="+mn-lt"/>
              <a:ea typeface="+mn-ea"/>
              <a:cs typeface="+mn-cs"/>
            </a:endParaRPr>
          </a:p>
        </p:txBody>
      </p:sp>
      <p:grpSp>
        <p:nvGrpSpPr>
          <p:cNvPr id="19" name="Group 18">
            <a:extLst>
              <a:ext uri="{FF2B5EF4-FFF2-40B4-BE49-F238E27FC236}">
                <a16:creationId xmlns:a16="http://schemas.microsoft.com/office/drawing/2014/main" id="{4DCE038B-5876-4DDE-A905-7C4C40A04D38}"/>
              </a:ext>
            </a:extLst>
          </p:cNvPr>
          <p:cNvGrpSpPr/>
          <p:nvPr userDrawn="1"/>
        </p:nvGrpSpPr>
        <p:grpSpPr>
          <a:xfrm>
            <a:off x="3036558" y="938283"/>
            <a:ext cx="6165584" cy="1309479"/>
            <a:chOff x="1927007" y="457846"/>
            <a:chExt cx="6165584" cy="1309479"/>
          </a:xfrm>
        </p:grpSpPr>
        <p:pic>
          <p:nvPicPr>
            <p:cNvPr id="12" name="Picture 11">
              <a:extLst>
                <a:ext uri="{FF2B5EF4-FFF2-40B4-BE49-F238E27FC236}">
                  <a16:creationId xmlns:a16="http://schemas.microsoft.com/office/drawing/2014/main" id="{BC7CD6A1-B8A4-42E0-89BF-378BF5FDDA17}"/>
                </a:ext>
              </a:extLst>
            </p:cNvPr>
            <p:cNvPicPr>
              <a:picLocks noChangeAspect="1"/>
            </p:cNvPicPr>
            <p:nvPr userDrawn="1"/>
          </p:nvPicPr>
          <p:blipFill>
            <a:blip r:embed="rId2"/>
            <a:stretch>
              <a:fillRect/>
            </a:stretch>
          </p:blipFill>
          <p:spPr>
            <a:xfrm>
              <a:off x="1927007" y="480025"/>
              <a:ext cx="1287300" cy="1287300"/>
            </a:xfrm>
            <a:prstGeom prst="rect">
              <a:avLst/>
            </a:prstGeom>
            <a:effectLst>
              <a:outerShdw blurRad="50800" dist="38100" dir="2700000" algn="tl" rotWithShape="0">
                <a:prstClr val="black">
                  <a:alpha val="40000"/>
                </a:prstClr>
              </a:outerShdw>
            </a:effectLst>
          </p:spPr>
        </p:pic>
        <p:pic>
          <p:nvPicPr>
            <p:cNvPr id="23" name="Picture 22" descr="Text&#10;&#10;Description automatically generated">
              <a:extLst>
                <a:ext uri="{FF2B5EF4-FFF2-40B4-BE49-F238E27FC236}">
                  <a16:creationId xmlns:a16="http://schemas.microsoft.com/office/drawing/2014/main" id="{A41D742A-DB80-45F2-82D2-0856ED9934D3}"/>
                </a:ext>
              </a:extLst>
            </p:cNvPr>
            <p:cNvPicPr>
              <a:picLocks noChangeAspect="1"/>
            </p:cNvPicPr>
            <p:nvPr userDrawn="1"/>
          </p:nvPicPr>
          <p:blipFill rotWithShape="1">
            <a:blip r:embed="rId3"/>
            <a:srcRect l="20190" t="-8465"/>
            <a:stretch/>
          </p:blipFill>
          <p:spPr>
            <a:xfrm>
              <a:off x="3214307" y="457846"/>
              <a:ext cx="4878284" cy="1309479"/>
            </a:xfrm>
            <a:prstGeom prst="rect">
              <a:avLst/>
            </a:prstGeom>
            <a:effectLst>
              <a:outerShdw blurRad="50800" dist="38100" dir="2700000" algn="tl" rotWithShape="0">
                <a:prstClr val="black">
                  <a:alpha val="40000"/>
                </a:prstClr>
              </a:outerShdw>
            </a:effectLst>
          </p:spPr>
        </p:pic>
      </p:grpSp>
      <p:grpSp>
        <p:nvGrpSpPr>
          <p:cNvPr id="37" name="Group 36">
            <a:extLst>
              <a:ext uri="{FF2B5EF4-FFF2-40B4-BE49-F238E27FC236}">
                <a16:creationId xmlns:a16="http://schemas.microsoft.com/office/drawing/2014/main" id="{F90970A5-35BF-406C-9EE8-93CF9D6FF507}"/>
              </a:ext>
            </a:extLst>
          </p:cNvPr>
          <p:cNvGrpSpPr/>
          <p:nvPr userDrawn="1"/>
        </p:nvGrpSpPr>
        <p:grpSpPr>
          <a:xfrm>
            <a:off x="772" y="5948"/>
            <a:ext cx="12192001" cy="582600"/>
            <a:chOff x="772" y="5948"/>
            <a:chExt cx="12192001" cy="582600"/>
          </a:xfrm>
        </p:grpSpPr>
        <p:pic>
          <p:nvPicPr>
            <p:cNvPr id="34" name="Picture 33" descr="A picture containing background pattern&#10;&#10;Description automatically generated">
              <a:extLst>
                <a:ext uri="{FF2B5EF4-FFF2-40B4-BE49-F238E27FC236}">
                  <a16:creationId xmlns:a16="http://schemas.microsoft.com/office/drawing/2014/main" id="{84ED85D6-CD54-4AFE-BDF2-5A3D3CB86A16}"/>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35" name="Picture 34" descr="A picture containing background pattern&#10;&#10;Description automatically generated">
              <a:extLst>
                <a:ext uri="{FF2B5EF4-FFF2-40B4-BE49-F238E27FC236}">
                  <a16:creationId xmlns:a16="http://schemas.microsoft.com/office/drawing/2014/main" id="{CCBAC2A6-1E9B-4F65-867C-93A527B62817}"/>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36" name="Picture 35" descr="A picture containing background pattern&#10;&#10;Description automatically generated">
              <a:extLst>
                <a:ext uri="{FF2B5EF4-FFF2-40B4-BE49-F238E27FC236}">
                  <a16:creationId xmlns:a16="http://schemas.microsoft.com/office/drawing/2014/main" id="{AB289FDE-F898-49BB-915A-A6D6A093D51A}"/>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grpSp>
        <p:nvGrpSpPr>
          <p:cNvPr id="38" name="Group 37">
            <a:extLst>
              <a:ext uri="{FF2B5EF4-FFF2-40B4-BE49-F238E27FC236}">
                <a16:creationId xmlns:a16="http://schemas.microsoft.com/office/drawing/2014/main" id="{32E6CCB5-9966-482D-83F9-032538E23F75}"/>
              </a:ext>
            </a:extLst>
          </p:cNvPr>
          <p:cNvGrpSpPr/>
          <p:nvPr userDrawn="1"/>
        </p:nvGrpSpPr>
        <p:grpSpPr>
          <a:xfrm>
            <a:off x="-5" y="6275400"/>
            <a:ext cx="12192001" cy="582600"/>
            <a:chOff x="772" y="5948"/>
            <a:chExt cx="12192001" cy="582600"/>
          </a:xfrm>
        </p:grpSpPr>
        <p:pic>
          <p:nvPicPr>
            <p:cNvPr id="39" name="Picture 38" descr="A picture containing background pattern&#10;&#10;Description automatically generated">
              <a:extLst>
                <a:ext uri="{FF2B5EF4-FFF2-40B4-BE49-F238E27FC236}">
                  <a16:creationId xmlns:a16="http://schemas.microsoft.com/office/drawing/2014/main" id="{7C625D9F-D602-4776-A0A9-9C21B3B7D3BA}"/>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40" name="Picture 39" descr="A picture containing background pattern&#10;&#10;Description automatically generated">
              <a:extLst>
                <a:ext uri="{FF2B5EF4-FFF2-40B4-BE49-F238E27FC236}">
                  <a16:creationId xmlns:a16="http://schemas.microsoft.com/office/drawing/2014/main" id="{04AFADD6-C150-4D86-B295-2563513D4A06}"/>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41" name="Picture 40" descr="A picture containing background pattern&#10;&#10;Description automatically generated">
              <a:extLst>
                <a:ext uri="{FF2B5EF4-FFF2-40B4-BE49-F238E27FC236}">
                  <a16:creationId xmlns:a16="http://schemas.microsoft.com/office/drawing/2014/main" id="{A95F47E0-7FA5-40C9-B49B-997C756445F4}"/>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spTree>
    <p:extLst>
      <p:ext uri="{BB962C8B-B14F-4D97-AF65-F5344CB8AC3E}">
        <p14:creationId xmlns:p14="http://schemas.microsoft.com/office/powerpoint/2010/main" val="42395222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8638"/>
            <a:ext cx="10972800" cy="1143000"/>
          </a:xfrm>
          <a:prstGeom prst="rect">
            <a:avLst/>
          </a:prstGeom>
        </p:spPr>
        <p:txBody>
          <a:bodyPr>
            <a:noAutofit/>
          </a:bodyPr>
          <a:lstStyle>
            <a:lvl1pPr>
              <a:defRPr>
                <a:solidFill>
                  <a:srgbClr val="006B31"/>
                </a:solidFill>
              </a:defRPr>
            </a:lvl1pPr>
          </a:lstStyle>
          <a:p>
            <a:r>
              <a:rPr lang="en-US" dirty="0"/>
              <a:t>Click to edit Master title style</a:t>
            </a:r>
          </a:p>
        </p:txBody>
      </p:sp>
      <p:sp>
        <p:nvSpPr>
          <p:cNvPr id="3" name="Content Placeholder 2"/>
          <p:cNvSpPr>
            <a:spLocks noGrp="1"/>
          </p:cNvSpPr>
          <p:nvPr>
            <p:ph idx="1"/>
          </p:nvPr>
        </p:nvSpPr>
        <p:spPr>
          <a:xfrm>
            <a:off x="609600" y="1689048"/>
            <a:ext cx="10972800" cy="4712134"/>
          </a:xfrm>
          <a:prstGeom prst="rect">
            <a:avLst/>
          </a:prstGeom>
        </p:spPr>
        <p:txBody>
          <a:bodyPr>
            <a:noAutofit/>
          </a:bodyPr>
          <a:lstStyle>
            <a:lvl1pPr marL="228600" indent="-228600">
              <a:buClr>
                <a:srgbClr val="177D38"/>
              </a:buClr>
              <a:buFont typeface="Wingdings" panose="05000000000000000000" pitchFamily="2" charset="2"/>
              <a:buChar char="§"/>
              <a:defRPr>
                <a:solidFill>
                  <a:srgbClr val="006B31"/>
                </a:solidFill>
              </a:defRPr>
            </a:lvl1pPr>
            <a:lvl2pPr marL="627063" indent="-228600">
              <a:buClr>
                <a:srgbClr val="177D38"/>
              </a:buClr>
              <a:buFont typeface="Wingdings" panose="05000000000000000000" pitchFamily="2" charset="2"/>
              <a:buChar char="§"/>
              <a:defRPr>
                <a:solidFill>
                  <a:srgbClr val="006B31"/>
                </a:solidFill>
              </a:defRPr>
            </a:lvl2pPr>
            <a:lvl3pPr marL="1143000" indent="-228600">
              <a:buClr>
                <a:srgbClr val="177D38"/>
              </a:buClr>
              <a:buFont typeface="Wingdings" panose="05000000000000000000" pitchFamily="2" charset="2"/>
              <a:buChar char="§"/>
              <a:defRPr>
                <a:solidFill>
                  <a:srgbClr val="006B31"/>
                </a:solidFill>
              </a:defRPr>
            </a:lvl3pPr>
            <a:lvl4pPr marL="1600200" indent="-228600">
              <a:buClr>
                <a:srgbClr val="177D38"/>
              </a:buClr>
              <a:buFont typeface="Wingdings" panose="05000000000000000000" pitchFamily="2" charset="2"/>
              <a:buChar char="§"/>
              <a:defRPr>
                <a:solidFill>
                  <a:srgbClr val="006B31"/>
                </a:solidFill>
              </a:defRPr>
            </a:lvl4pPr>
            <a:lvl5pPr marL="2057400" indent="-228600">
              <a:buClr>
                <a:srgbClr val="177D38"/>
              </a:buClr>
              <a:buFont typeface="Wingdings" panose="05000000000000000000" pitchFamily="2" charset="2"/>
              <a:buChar char="§"/>
              <a:defRPr>
                <a:solidFill>
                  <a:srgbClr val="006B3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6" name="Group 35">
            <a:extLst>
              <a:ext uri="{FF2B5EF4-FFF2-40B4-BE49-F238E27FC236}">
                <a16:creationId xmlns:a16="http://schemas.microsoft.com/office/drawing/2014/main" id="{0BC42D7B-F7E8-4EAF-B0AD-12B965862F6A}"/>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22" name="Picture 21" descr="A picture containing background pattern&#10;&#10;Description automatically generated">
              <a:extLst>
                <a:ext uri="{FF2B5EF4-FFF2-40B4-BE49-F238E27FC236}">
                  <a16:creationId xmlns:a16="http://schemas.microsoft.com/office/drawing/2014/main" id="{E14C7EA4-9592-4D9D-A468-4331F758C8CA}"/>
                </a:ext>
              </a:extLst>
            </p:cNvPr>
            <p:cNvPicPr>
              <a:picLocks noChangeAspect="1"/>
            </p:cNvPicPr>
            <p:nvPr userDrawn="1"/>
          </p:nvPicPr>
          <p:blipFill rotWithShape="1">
            <a:blip r:embed="rId2"/>
            <a:srcRect l="6427" t="-6067" r="82176" b="45866"/>
            <a:stretch/>
          </p:blipFill>
          <p:spPr>
            <a:xfrm>
              <a:off x="76241" y="-202187"/>
              <a:ext cx="324450" cy="1990079"/>
            </a:xfrm>
            <a:prstGeom prst="rect">
              <a:avLst/>
            </a:prstGeom>
          </p:spPr>
        </p:pic>
        <p:pic>
          <p:nvPicPr>
            <p:cNvPr id="21" name="Picture 20" descr="A picture containing background pattern&#10;&#10;Description automatically generated">
              <a:extLst>
                <a:ext uri="{FF2B5EF4-FFF2-40B4-BE49-F238E27FC236}">
                  <a16:creationId xmlns:a16="http://schemas.microsoft.com/office/drawing/2014/main" id="{62DCC54C-5F0F-46EC-AD9D-D8880BEFF820}"/>
                </a:ext>
              </a:extLst>
            </p:cNvPr>
            <p:cNvPicPr>
              <a:picLocks noChangeAspect="1"/>
            </p:cNvPicPr>
            <p:nvPr userDrawn="1"/>
          </p:nvPicPr>
          <p:blipFill rotWithShape="1">
            <a:blip r:embed="rId2"/>
            <a:srcRect l="38854" t="-6468" r="49546" b="14014"/>
            <a:stretch/>
          </p:blipFill>
          <p:spPr>
            <a:xfrm>
              <a:off x="76239" y="1408836"/>
              <a:ext cx="324448" cy="3056245"/>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8372C55C-E5AD-4DDD-82CA-B72AF14DD1FD}"/>
                </a:ext>
              </a:extLst>
            </p:cNvPr>
            <p:cNvPicPr>
              <a:picLocks noChangeAspect="1"/>
            </p:cNvPicPr>
            <p:nvPr userDrawn="1"/>
          </p:nvPicPr>
          <p:blipFill rotWithShape="1">
            <a:blip r:embed="rId2"/>
            <a:srcRect l="44225" t="1135" r="44175" b="46244"/>
            <a:stretch/>
          </p:blipFill>
          <p:spPr>
            <a:xfrm>
              <a:off x="76930" y="4438524"/>
              <a:ext cx="324450" cy="1739495"/>
            </a:xfrm>
            <a:prstGeom prst="rect">
              <a:avLst/>
            </a:prstGeom>
          </p:spPr>
        </p:pic>
      </p:grpSp>
      <p:sp>
        <p:nvSpPr>
          <p:cNvPr id="6" name="Slide Number Placeholder 5"/>
          <p:cNvSpPr>
            <a:spLocks noGrp="1"/>
          </p:cNvSpPr>
          <p:nvPr>
            <p:ph type="sldNum" sz="quarter" idx="12"/>
          </p:nvPr>
        </p:nvSpPr>
        <p:spPr>
          <a:xfrm>
            <a:off x="11401425" y="6410668"/>
            <a:ext cx="688580" cy="365125"/>
          </a:xfrm>
          <a:prstGeom prst="rect">
            <a:avLst/>
          </a:prstGeom>
          <a:noFill/>
          <a:ln>
            <a:noFill/>
          </a:ln>
        </p:spPr>
        <p:txBody>
          <a:bodyPr/>
          <a:lstStyle>
            <a:lvl1pPr algn="r">
              <a:defRPr sz="1200">
                <a:solidFill>
                  <a:srgbClr val="177D38"/>
                </a:solidFill>
              </a:defRPr>
            </a:lvl1pPr>
          </a:lstStyle>
          <a:p>
            <a:r>
              <a:rPr lang="en-US" dirty="0"/>
              <a:t>Page</a:t>
            </a:r>
            <a:fld id="{68CDBAF2-F266-C14C-8ABF-54B90D837FA3}" type="slidenum">
              <a:rPr lang="en-US" smtClean="0"/>
              <a:pPr/>
              <a:t>‹#›</a:t>
            </a:fld>
            <a:endParaRPr lang="en-US" dirty="0"/>
          </a:p>
        </p:txBody>
      </p:sp>
      <p:cxnSp>
        <p:nvCxnSpPr>
          <p:cNvPr id="39" name="Straight Connector 38">
            <a:extLst>
              <a:ext uri="{FF2B5EF4-FFF2-40B4-BE49-F238E27FC236}">
                <a16:creationId xmlns:a16="http://schemas.microsoft.com/office/drawing/2014/main" id="{FE4CE4FE-7650-482B-9F12-687F6459490E}"/>
              </a:ext>
            </a:extLst>
          </p:cNvPr>
          <p:cNvCxnSpPr>
            <a:cxnSpLocks/>
          </p:cNvCxnSpPr>
          <p:nvPr userDrawn="1"/>
        </p:nvCxnSpPr>
        <p:spPr>
          <a:xfrm>
            <a:off x="102330" y="6720534"/>
            <a:ext cx="12115460" cy="9525"/>
          </a:xfrm>
          <a:prstGeom prst="line">
            <a:avLst/>
          </a:prstGeom>
          <a:ln>
            <a:solidFill>
              <a:srgbClr val="00A95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7551CF8-3300-4E31-B62A-F3C1CAC2C0F7}"/>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92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75060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32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288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15D1F791-04FF-4516-8691-725E9FFDEC88}"/>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19" name="Picture 18" descr="A picture containing background pattern&#10;&#10;Description automatically generated">
              <a:extLst>
                <a:ext uri="{FF2B5EF4-FFF2-40B4-BE49-F238E27FC236}">
                  <a16:creationId xmlns:a16="http://schemas.microsoft.com/office/drawing/2014/main" id="{B6A9A537-DEC9-4AE0-88D6-8FC5762163F4}"/>
                </a:ext>
              </a:extLst>
            </p:cNvPr>
            <p:cNvPicPr>
              <a:picLocks noChangeAspect="1"/>
            </p:cNvPicPr>
            <p:nvPr userDrawn="1"/>
          </p:nvPicPr>
          <p:blipFill rotWithShape="1">
            <a:blip r:embed="rId5"/>
            <a:srcRect l="6427" t="-6067" r="82176" b="45866"/>
            <a:stretch/>
          </p:blipFill>
          <p:spPr>
            <a:xfrm>
              <a:off x="76241" y="-202187"/>
              <a:ext cx="324450" cy="1990079"/>
            </a:xfrm>
            <a:prstGeom prst="rect">
              <a:avLst/>
            </a:prstGeom>
          </p:spPr>
        </p:pic>
        <p:pic>
          <p:nvPicPr>
            <p:cNvPr id="20" name="Picture 19" descr="A picture containing background pattern&#10;&#10;Description automatically generated">
              <a:extLst>
                <a:ext uri="{FF2B5EF4-FFF2-40B4-BE49-F238E27FC236}">
                  <a16:creationId xmlns:a16="http://schemas.microsoft.com/office/drawing/2014/main" id="{99DA443D-3AF9-4B48-9D04-E6602CBD8FE8}"/>
                </a:ext>
              </a:extLst>
            </p:cNvPr>
            <p:cNvPicPr>
              <a:picLocks noChangeAspect="1"/>
            </p:cNvPicPr>
            <p:nvPr userDrawn="1"/>
          </p:nvPicPr>
          <p:blipFill rotWithShape="1">
            <a:blip r:embed="rId5"/>
            <a:srcRect l="38854" t="-6468" r="49546" b="14014"/>
            <a:stretch/>
          </p:blipFill>
          <p:spPr>
            <a:xfrm>
              <a:off x="76239" y="1408836"/>
              <a:ext cx="324448" cy="3056245"/>
            </a:xfrm>
            <a:prstGeom prst="rect">
              <a:avLst/>
            </a:prstGeom>
          </p:spPr>
        </p:pic>
        <p:pic>
          <p:nvPicPr>
            <p:cNvPr id="21" name="Picture 20" descr="A picture containing background pattern&#10;&#10;Description automatically generated">
              <a:extLst>
                <a:ext uri="{FF2B5EF4-FFF2-40B4-BE49-F238E27FC236}">
                  <a16:creationId xmlns:a16="http://schemas.microsoft.com/office/drawing/2014/main" id="{85AE0B28-4937-42B0-95E9-25FABA075207}"/>
                </a:ext>
              </a:extLst>
            </p:cNvPr>
            <p:cNvPicPr>
              <a:picLocks noChangeAspect="1"/>
            </p:cNvPicPr>
            <p:nvPr userDrawn="1"/>
          </p:nvPicPr>
          <p:blipFill rotWithShape="1">
            <a:blip r:embed="rId5"/>
            <a:srcRect l="44225" t="1135" r="44175" b="46244"/>
            <a:stretch/>
          </p:blipFill>
          <p:spPr>
            <a:xfrm>
              <a:off x="76930" y="4438524"/>
              <a:ext cx="324450" cy="1739495"/>
            </a:xfrm>
            <a:prstGeom prst="rect">
              <a:avLst/>
            </a:prstGeom>
          </p:spPr>
        </p:pic>
      </p:grpSp>
      <p:sp>
        <p:nvSpPr>
          <p:cNvPr id="22" name="Slide Number Placeholder 5">
            <a:extLst>
              <a:ext uri="{FF2B5EF4-FFF2-40B4-BE49-F238E27FC236}">
                <a16:creationId xmlns:a16="http://schemas.microsoft.com/office/drawing/2014/main" id="{9B35E28E-E1A3-4120-8AAB-300E7F55C2AB}"/>
              </a:ext>
            </a:extLst>
          </p:cNvPr>
          <p:cNvSpPr txBox="1">
            <a:spLocks/>
          </p:cNvSpPr>
          <p:nvPr userDrawn="1"/>
        </p:nvSpPr>
        <p:spPr>
          <a:xfrm>
            <a:off x="11401425" y="6410668"/>
            <a:ext cx="688580" cy="365125"/>
          </a:xfrm>
          <a:prstGeom prst="rect">
            <a:avLst/>
          </a:prstGeom>
          <a:noFill/>
          <a:ln>
            <a:noFill/>
          </a:ln>
        </p:spPr>
        <p:txBody>
          <a:bodyPr/>
          <a:lstStyle>
            <a:defPPr>
              <a:defRPr lang="en-US"/>
            </a:defPPr>
            <a:lvl1pPr marL="0" algn="r" defTabSz="457200" rtl="0" eaLnBrk="1" latinLnBrk="0" hangingPunct="1">
              <a:defRPr sz="1200" kern="1200">
                <a:solidFill>
                  <a:srgbClr val="177D3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Page</a:t>
            </a:r>
            <a:fld id="{68CDBAF2-F266-C14C-8ABF-54B90D837FA3}" type="slidenum">
              <a:rPr lang="en-US" smtClean="0"/>
              <a:pPr/>
              <a:t>‹#›</a:t>
            </a:fld>
            <a:endParaRPr lang="en-US" dirty="0"/>
          </a:p>
        </p:txBody>
      </p:sp>
      <p:pic>
        <p:nvPicPr>
          <p:cNvPr id="24" name="Picture 23" descr="Text&#10;&#10;Description automatically generated">
            <a:extLst>
              <a:ext uri="{FF2B5EF4-FFF2-40B4-BE49-F238E27FC236}">
                <a16:creationId xmlns:a16="http://schemas.microsoft.com/office/drawing/2014/main" id="{096DF7D1-BA58-46A5-85B5-A165744D4340}"/>
              </a:ext>
            </a:extLst>
          </p:cNvPr>
          <p:cNvPicPr>
            <a:picLocks noChangeAspect="1"/>
          </p:cNvPicPr>
          <p:nvPr userDrawn="1"/>
        </p:nvPicPr>
        <p:blipFill rotWithShape="1">
          <a:blip r:embed="rId6"/>
          <a:srcRect l="20190" t="-8465"/>
          <a:stretch/>
        </p:blipFill>
        <p:spPr>
          <a:xfrm>
            <a:off x="608909" y="44146"/>
            <a:ext cx="1968500" cy="528405"/>
          </a:xfrm>
          <a:prstGeom prst="rect">
            <a:avLst/>
          </a:prstGeom>
          <a:effectLst>
            <a:outerShdw blurRad="50800" dist="38100" dir="2700000" algn="tl" rotWithShape="0">
              <a:prstClr val="black">
                <a:alpha val="40000"/>
              </a:prstClr>
            </a:outerShdw>
          </a:effectLst>
        </p:spPr>
      </p:pic>
      <p:cxnSp>
        <p:nvCxnSpPr>
          <p:cNvPr id="25" name="Straight Connector 24">
            <a:extLst>
              <a:ext uri="{FF2B5EF4-FFF2-40B4-BE49-F238E27FC236}">
                <a16:creationId xmlns:a16="http://schemas.microsoft.com/office/drawing/2014/main" id="{599E64DD-EEF1-46BE-BB40-17F0F11F447B}"/>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40C3C5F4-4D0F-4ED4-9E4A-07EBF54CAE48}"/>
              </a:ext>
            </a:extLst>
          </p:cNvPr>
          <p:cNvPicPr>
            <a:picLocks noChangeAspect="1"/>
          </p:cNvPicPr>
          <p:nvPr userDrawn="1"/>
        </p:nvPicPr>
        <p:blipFill>
          <a:blip r:embed="rId7"/>
          <a:stretch>
            <a:fillRect/>
          </a:stretch>
        </p:blipFill>
        <p:spPr>
          <a:xfrm>
            <a:off x="85222" y="52287"/>
            <a:ext cx="523341" cy="5233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hf hdr="0" ftr="0" dt="0"/>
  <p:txStyles>
    <p:titleStyle>
      <a:lvl1pPr algn="l" defTabSz="457200" rtl="0" eaLnBrk="1" latinLnBrk="0" hangingPunct="1">
        <a:spcBef>
          <a:spcPct val="0"/>
        </a:spcBef>
        <a:buNone/>
        <a:defRPr sz="3200" kern="1200">
          <a:solidFill>
            <a:srgbClr val="006B3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1570433"/>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 sz="4800" dirty="0">
                <a:latin typeface="Times New Roman" panose="02020603050405020304" pitchFamily="18" charset="0"/>
                <a:cs typeface="Times New Roman" panose="02020603050405020304" pitchFamily="18" charset="0"/>
              </a:rPr>
              <a:t>Disclosing a Diagnosis of Factitious Disorder to Family Members</a:t>
            </a:r>
            <a:endParaRPr sz="4800" dirty="0">
              <a:latin typeface="Times New Roman" panose="02020603050405020304" pitchFamily="18" charset="0"/>
              <a:cs typeface="Times New Roman" panose="02020603050405020304" pitchFamily="18" charset="0"/>
            </a:endParaRPr>
          </a:p>
        </p:txBody>
      </p:sp>
      <p:sp>
        <p:nvSpPr>
          <p:cNvPr id="55" name="Google Shape;55;p13"/>
          <p:cNvSpPr txBox="1">
            <a:spLocks noGrp="1"/>
          </p:cNvSpPr>
          <p:nvPr>
            <p:ph type="subTitle" idx="1"/>
          </p:nvPr>
        </p:nvSpPr>
        <p:spPr>
          <a:xfrm>
            <a:off x="415611" y="3778833"/>
            <a:ext cx="11360800" cy="1056800"/>
          </a:xfrm>
          <a:prstGeom prst="rect">
            <a:avLst/>
          </a:prstGeom>
        </p:spPr>
        <p:txBody>
          <a:bodyPr spcFirstLastPara="1" vert="horz" wrap="square" lIns="121900" tIns="121900" rIns="121900" bIns="121900" rtlCol="0" anchor="t" anchorCtr="0">
            <a:noAutofit/>
          </a:bodyPr>
          <a:lstStyle/>
          <a:p>
            <a:pPr>
              <a:spcBef>
                <a:spcPts val="0"/>
              </a:spcBef>
            </a:pPr>
            <a:endParaRPr lang="en" sz="1400" dirty="0">
              <a:latin typeface="Times New Roman" panose="02020603050405020304" pitchFamily="18" charset="0"/>
              <a:cs typeface="Times New Roman" panose="02020603050405020304" pitchFamily="18" charset="0"/>
            </a:endParaRPr>
          </a:p>
          <a:p>
            <a:pPr>
              <a:spcBef>
                <a:spcPts val="0"/>
              </a:spcBef>
            </a:pPr>
            <a:endParaRPr lang="en" sz="1400" dirty="0">
              <a:latin typeface="Times New Roman" panose="02020603050405020304" pitchFamily="18" charset="0"/>
              <a:cs typeface="Times New Roman" panose="02020603050405020304" pitchFamily="18" charset="0"/>
            </a:endParaRPr>
          </a:p>
          <a:p>
            <a:pPr>
              <a:spcBef>
                <a:spcPts val="0"/>
              </a:spcBef>
            </a:pPr>
            <a:r>
              <a:rPr lang="en" sz="2000" dirty="0">
                <a:latin typeface="Times New Roman" panose="02020603050405020304" pitchFamily="18" charset="0"/>
                <a:cs typeface="Times New Roman" panose="02020603050405020304" pitchFamily="18" charset="0"/>
              </a:rPr>
              <a:t>Shamik Mukherji, MD</a:t>
            </a:r>
          </a:p>
          <a:p>
            <a:pPr>
              <a:spcBef>
                <a:spcPts val="0"/>
              </a:spcBef>
            </a:pPr>
            <a:r>
              <a:rPr lang="en" sz="1400" dirty="0">
                <a:solidFill>
                  <a:schemeClr val="bg1">
                    <a:lumMod val="50000"/>
                  </a:schemeClr>
                </a:solidFill>
                <a:latin typeface="Times New Roman" panose="02020603050405020304" pitchFamily="18" charset="0"/>
                <a:cs typeface="Times New Roman" panose="02020603050405020304" pitchFamily="18" charset="0"/>
              </a:rPr>
              <a:t>Consultation Liason Psychiatry</a:t>
            </a:r>
          </a:p>
          <a:p>
            <a:pPr>
              <a:spcBef>
                <a:spcPts val="0"/>
              </a:spcBef>
            </a:pPr>
            <a:r>
              <a:rPr lang="en" sz="1400" dirty="0">
                <a:solidFill>
                  <a:schemeClr val="bg1">
                    <a:lumMod val="50000"/>
                  </a:schemeClr>
                </a:solidFill>
                <a:latin typeface="Times New Roman" panose="02020603050405020304" pitchFamily="18" charset="0"/>
                <a:cs typeface="Times New Roman" panose="02020603050405020304" pitchFamily="18" charset="0"/>
              </a:rPr>
              <a:t>Long Island Jewish Medical Center</a:t>
            </a:r>
          </a:p>
          <a:p>
            <a:pPr>
              <a:spcBef>
                <a:spcPts val="0"/>
              </a:spcBef>
            </a:pPr>
            <a:r>
              <a:rPr lang="en" sz="1400" dirty="0">
                <a:solidFill>
                  <a:schemeClr val="bg1">
                    <a:lumMod val="50000"/>
                  </a:schemeClr>
                </a:solidFill>
                <a:latin typeface="Times New Roman" panose="02020603050405020304" pitchFamily="18" charset="0"/>
                <a:cs typeface="Times New Roman" panose="02020603050405020304" pitchFamily="18" charset="0"/>
              </a:rPr>
              <a:t>Monter Cancer Center</a:t>
            </a:r>
          </a:p>
          <a:p>
            <a:pPr>
              <a:spcBef>
                <a:spcPts val="0"/>
              </a:spcBef>
            </a:pPr>
            <a:r>
              <a:rPr lang="en" sz="1400" dirty="0">
                <a:solidFill>
                  <a:schemeClr val="bg1">
                    <a:lumMod val="50000"/>
                  </a:schemeClr>
                </a:solidFill>
                <a:latin typeface="Times New Roman" panose="02020603050405020304" pitchFamily="18" charset="0"/>
                <a:cs typeface="Times New Roman" panose="02020603050405020304" pitchFamily="18" charset="0"/>
              </a:rPr>
              <a:t>Northwell Health </a:t>
            </a:r>
            <a:endParaRPr sz="14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Diagnosing: Arousing Suspicion</a:t>
            </a:r>
            <a:endParaRPr/>
          </a:p>
        </p:txBody>
      </p:sp>
      <p:sp>
        <p:nvSpPr>
          <p:cNvPr id="107" name="Google Shape;107;p22"/>
          <p:cNvSpPr txBox="1">
            <a:spLocks noGrp="1"/>
          </p:cNvSpPr>
          <p:nvPr>
            <p:ph type="body" idx="1"/>
          </p:nvPr>
        </p:nvSpPr>
        <p:spPr>
          <a:xfrm>
            <a:off x="415600" y="1536633"/>
            <a:ext cx="11360800" cy="4121600"/>
          </a:xfrm>
          <a:prstGeom prst="rect">
            <a:avLst/>
          </a:prstGeom>
        </p:spPr>
        <p:txBody>
          <a:bodyPr spcFirstLastPara="1" vert="horz" wrap="square" lIns="121900" tIns="121900" rIns="121900" bIns="121900" rtlCol="0" anchor="t" anchorCtr="0">
            <a:normAutofit/>
          </a:bodyPr>
          <a:lstStyle/>
          <a:p>
            <a:pPr>
              <a:buChar char="-"/>
            </a:pPr>
            <a:r>
              <a:rPr lang="en"/>
              <a:t>Treatment in many hospitals/clinics</a:t>
            </a:r>
            <a:endParaRPr/>
          </a:p>
          <a:p>
            <a:pPr>
              <a:buChar char="-"/>
            </a:pPr>
            <a:r>
              <a:rPr lang="en"/>
              <a:t>Lots of medical treatment</a:t>
            </a:r>
            <a:endParaRPr/>
          </a:p>
          <a:p>
            <a:pPr>
              <a:buChar char="-"/>
            </a:pPr>
            <a:r>
              <a:rPr lang="en"/>
              <a:t>Inconsistent information, lies, manipulations</a:t>
            </a:r>
            <a:endParaRPr/>
          </a:p>
          <a:p>
            <a:pPr>
              <a:buChar char="-"/>
            </a:pPr>
            <a:r>
              <a:rPr lang="en"/>
              <a:t>Resists physicians corresponding with each other</a:t>
            </a:r>
            <a:endParaRPr/>
          </a:p>
          <a:p>
            <a:pPr>
              <a:buChar char="-"/>
            </a:pPr>
            <a:r>
              <a:rPr lang="en"/>
              <a:t>Many tests, many procedures, no answers</a:t>
            </a:r>
            <a:endParaRPr/>
          </a:p>
          <a:p>
            <a:pPr>
              <a:buChar char="-"/>
            </a:pPr>
            <a:r>
              <a:rPr lang="en"/>
              <a:t>Symptoms out of proportion to medical/objective pathology</a:t>
            </a:r>
            <a:endParaRPr/>
          </a:p>
          <a:p>
            <a:pPr>
              <a:buChar char="-"/>
            </a:pPr>
            <a:r>
              <a:rPr lang="en"/>
              <a:t>Atypical disease course</a:t>
            </a:r>
            <a:endParaRPr/>
          </a:p>
          <a:p>
            <a:pPr>
              <a:buChar char="-"/>
            </a:pPr>
            <a:r>
              <a:rPr lang="en"/>
              <a:t>Noncompliance, disruption of care at odd moments</a:t>
            </a:r>
            <a:endParaRPr/>
          </a:p>
          <a:p>
            <a:pPr>
              <a:buChar char="-"/>
            </a:pPr>
            <a:r>
              <a:rPr lang="en"/>
              <a:t>Eager for invasive treatment moreso than conservative measures</a:t>
            </a:r>
            <a:endParaRPr/>
          </a:p>
          <a:p>
            <a:pPr>
              <a:buChar char="-"/>
            </a:pPr>
            <a:r>
              <a:rPr lang="en"/>
              <a:t>Opposes psychiatric assessment</a:t>
            </a:r>
            <a:endParaRPr/>
          </a:p>
        </p:txBody>
      </p:sp>
      <p:sp>
        <p:nvSpPr>
          <p:cNvPr id="108" name="Google Shape;108;p22"/>
          <p:cNvSpPr txBox="1"/>
          <p:nvPr/>
        </p:nvSpPr>
        <p:spPr>
          <a:xfrm>
            <a:off x="0" y="6568000"/>
            <a:ext cx="12192000" cy="290000"/>
          </a:xfrm>
          <a:prstGeom prst="rect">
            <a:avLst/>
          </a:prstGeom>
          <a:noFill/>
          <a:ln>
            <a:noFill/>
          </a:ln>
        </p:spPr>
        <p:txBody>
          <a:bodyPr spcFirstLastPara="1" wrap="square" lIns="121900" tIns="121900" rIns="121900" bIns="121900" anchor="ctr" anchorCtr="0">
            <a:noAutofit/>
          </a:bodyPr>
          <a:lstStyle/>
          <a:p>
            <a:pPr>
              <a:lnSpc>
                <a:spcPct val="115000"/>
              </a:lnSpc>
              <a:spcAft>
                <a:spcPts val="2133"/>
              </a:spcAft>
            </a:pPr>
            <a:r>
              <a:rPr lang="en" sz="1333">
                <a:solidFill>
                  <a:schemeClr val="dk2"/>
                </a:solidFill>
              </a:rPr>
              <a:t>Bass C, Halligan P. Factitious disorders and malingering: challenges for clinical assessment and management. Lancet. 2014 Apr 19;383(9926): Review.</a:t>
            </a:r>
            <a:endParaRPr sz="1333"/>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Supportive / Therapeutic Confrontation</a:t>
            </a:r>
            <a:endParaRPr/>
          </a:p>
        </p:txBody>
      </p:sp>
      <p:sp>
        <p:nvSpPr>
          <p:cNvPr id="114" name="Google Shape;114;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n"/>
              <a:t>Tell patient your suspicions without accusations</a:t>
            </a:r>
            <a:endParaRPr/>
          </a:p>
          <a:p>
            <a:pPr>
              <a:buChar char="-"/>
            </a:pPr>
            <a:r>
              <a:rPr lang="en"/>
              <a:t>Support suspicion with facts</a:t>
            </a:r>
            <a:endParaRPr/>
          </a:p>
          <a:p>
            <a:pPr>
              <a:buChar char="-"/>
            </a:pPr>
            <a:r>
              <a:rPr lang="en"/>
              <a:t>Allow patient to “save face”</a:t>
            </a:r>
            <a:endParaRPr/>
          </a:p>
          <a:p>
            <a:pPr>
              <a:buChar char="-"/>
            </a:pPr>
            <a:r>
              <a:rPr lang="en"/>
              <a:t>Avoid probing for underlying feelings/motivations</a:t>
            </a:r>
            <a:endParaRPr/>
          </a:p>
          <a:p>
            <a:pPr>
              <a:buChar char="-"/>
            </a:pPr>
            <a:r>
              <a:rPr lang="en"/>
              <a:t>Assure patient of confidentiality, but also those that need to know must know</a:t>
            </a:r>
            <a:endParaRPr/>
          </a:p>
          <a:p>
            <a:pPr>
              <a:buChar char="-"/>
            </a:pPr>
            <a:r>
              <a:rPr lang="en"/>
              <a:t>Encourage but do not force psychiatric help</a:t>
            </a:r>
            <a:endParaRPr/>
          </a:p>
          <a:p>
            <a:pPr>
              <a:buChar char="-"/>
            </a:pPr>
            <a:r>
              <a:rPr lang="en"/>
              <a:t>Ensure that staff demonstrate empathy</a:t>
            </a:r>
            <a:endParaRPr/>
          </a:p>
          <a:p>
            <a:pPr>
              <a:buChar char="-"/>
            </a:pPr>
            <a:r>
              <a:rPr lang="en"/>
              <a:t>Avoid having medical team abandon patient</a:t>
            </a:r>
            <a:endParaRPr/>
          </a:p>
          <a:p>
            <a:pPr>
              <a:buChar char="-"/>
            </a:pPr>
            <a:r>
              <a:rPr lang="en" b="1"/>
              <a:t>We involved family in discussion</a:t>
            </a:r>
            <a:endParaRPr b="1"/>
          </a:p>
        </p:txBody>
      </p:sp>
      <p:sp>
        <p:nvSpPr>
          <p:cNvPr id="115" name="Google Shape;115;p23"/>
          <p:cNvSpPr txBox="1"/>
          <p:nvPr/>
        </p:nvSpPr>
        <p:spPr>
          <a:xfrm>
            <a:off x="39200" y="6581200"/>
            <a:ext cx="12113600" cy="276800"/>
          </a:xfrm>
          <a:prstGeom prst="rect">
            <a:avLst/>
          </a:prstGeom>
          <a:noFill/>
          <a:ln>
            <a:noFill/>
          </a:ln>
        </p:spPr>
        <p:txBody>
          <a:bodyPr spcFirstLastPara="1" wrap="square" lIns="121900" tIns="121900" rIns="121900" bIns="121900" anchor="ctr" anchorCtr="0">
            <a:noAutofit/>
          </a:bodyPr>
          <a:lstStyle/>
          <a:p>
            <a:r>
              <a:rPr lang="en" sz="2400"/>
              <a:t>Feldman MD. Playing Sick. :218–227. || Savino AC, Fordtran JS. Factitious disease: clinical lessons from case studies at Baylor University Medical Center. Proc (Bayl Univ Med Cent). 2006 Jul;19(3):195-208.</a:t>
            </a:r>
            <a:endParaRPr sz="2400"/>
          </a:p>
          <a:p>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Confrontation (continued)</a:t>
            </a:r>
            <a:endParaRPr/>
          </a:p>
          <a:p>
            <a:endParaRPr/>
          </a:p>
        </p:txBody>
      </p:sp>
      <p:sp>
        <p:nvSpPr>
          <p:cNvPr id="121" name="Google Shape;121;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a:t>To Confront or Not to Confront? (Eastwood et al., 2008)</a:t>
            </a:r>
            <a:endParaRPr/>
          </a:p>
          <a:p>
            <a:pPr>
              <a:spcBef>
                <a:spcPts val="1600"/>
              </a:spcBef>
              <a:buChar char="-"/>
            </a:pPr>
            <a:r>
              <a:rPr lang="en"/>
              <a:t>No consensus, case by case basis</a:t>
            </a:r>
            <a:endParaRPr/>
          </a:p>
          <a:p>
            <a:pPr>
              <a:buChar char="-"/>
            </a:pPr>
            <a:r>
              <a:rPr lang="en"/>
              <a:t>No difference on GIS with/without confrontation (n=32)</a:t>
            </a:r>
            <a:endParaRPr/>
          </a:p>
          <a:p>
            <a:pPr marL="0" indent="0">
              <a:spcBef>
                <a:spcPts val="1600"/>
              </a:spcBef>
              <a:buNone/>
            </a:pPr>
            <a:endParaRPr/>
          </a:p>
          <a:p>
            <a:pPr marL="0" indent="0">
              <a:spcBef>
                <a:spcPts val="1600"/>
              </a:spcBef>
              <a:buNone/>
            </a:pPr>
            <a:r>
              <a:rPr lang="en" b="1"/>
              <a:t>If family can be involved, then confrontation may be of particular benefit.</a:t>
            </a:r>
            <a:endParaRPr b="1"/>
          </a:p>
          <a:p>
            <a:pPr marL="0" indent="0">
              <a:spcBef>
                <a:spcPts val="1600"/>
              </a:spcBef>
              <a:buNone/>
            </a:pPr>
            <a:endParaRPr/>
          </a:p>
          <a:p>
            <a:pPr marL="0" indent="0">
              <a:spcBef>
                <a:spcPts val="1600"/>
              </a:spcBef>
              <a:spcAft>
                <a:spcPts val="1600"/>
              </a:spcAft>
              <a:buNone/>
            </a:pPr>
            <a:endParaRPr/>
          </a:p>
        </p:txBody>
      </p:sp>
      <p:sp>
        <p:nvSpPr>
          <p:cNvPr id="122" name="Google Shape;122;p24"/>
          <p:cNvSpPr txBox="1"/>
          <p:nvPr/>
        </p:nvSpPr>
        <p:spPr>
          <a:xfrm>
            <a:off x="0" y="6468000"/>
            <a:ext cx="12192000" cy="390000"/>
          </a:xfrm>
          <a:prstGeom prst="rect">
            <a:avLst/>
          </a:prstGeom>
          <a:noFill/>
          <a:ln>
            <a:noFill/>
          </a:ln>
        </p:spPr>
        <p:txBody>
          <a:bodyPr spcFirstLastPara="1" wrap="square" lIns="121900" tIns="121900" rIns="121900" bIns="121900" anchor="ctr" anchorCtr="0">
            <a:noAutofit/>
          </a:bodyPr>
          <a:lstStyle/>
          <a:p>
            <a:r>
              <a:rPr lang="en" sz="1333">
                <a:solidFill>
                  <a:schemeClr val="dk1"/>
                </a:solidFill>
              </a:rPr>
              <a:t>Eastwood S, Bisson JI. Management of factitious disorders: a systematic review. Psychother Psychosom. 2008;77(4):209-18. Review.</a:t>
            </a:r>
            <a:endParaRPr sz="1333">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5"/>
          <p:cNvPicPr preferRelativeResize="0"/>
          <p:nvPr/>
        </p:nvPicPr>
        <p:blipFill>
          <a:blip r:embed="rId3">
            <a:alphaModFix/>
          </a:blip>
          <a:stretch>
            <a:fillRect/>
          </a:stretch>
        </p:blipFill>
        <p:spPr>
          <a:xfrm>
            <a:off x="1797031" y="580600"/>
            <a:ext cx="8597935" cy="4420733"/>
          </a:xfrm>
          <a:prstGeom prst="rect">
            <a:avLst/>
          </a:prstGeom>
          <a:noFill/>
          <a:ln>
            <a:noFill/>
          </a:ln>
        </p:spPr>
      </p:pic>
      <p:sp>
        <p:nvSpPr>
          <p:cNvPr id="128" name="Google Shape;128;p25"/>
          <p:cNvSpPr txBox="1"/>
          <p:nvPr/>
        </p:nvSpPr>
        <p:spPr>
          <a:xfrm>
            <a:off x="302400" y="6119201"/>
            <a:ext cx="11587200" cy="738623"/>
          </a:xfrm>
          <a:prstGeom prst="rect">
            <a:avLst/>
          </a:prstGeom>
          <a:noFill/>
          <a:ln>
            <a:noFill/>
          </a:ln>
        </p:spPr>
        <p:txBody>
          <a:bodyPr spcFirstLastPara="1" wrap="square" lIns="121900" tIns="121900" rIns="121900" bIns="121900" anchor="t" anchorCtr="0">
            <a:spAutoFit/>
          </a:bodyPr>
          <a:lstStyle/>
          <a:p>
            <a:r>
              <a:rPr lang="en" sz="1600">
                <a:solidFill>
                  <a:schemeClr val="accent2"/>
                </a:solidFill>
                <a:highlight>
                  <a:srgbClr val="FFFFFF"/>
                </a:highlight>
                <a:latin typeface="Roboto"/>
                <a:ea typeface="Roboto"/>
                <a:cs typeface="Roboto"/>
                <a:sym typeface="Roboto"/>
              </a:rPr>
              <a:t>Krahn LE, Li H, O'Connor MK. Patients who strive to be ill: factitious disorder with physical symptoms. Am J Psychiatry. 2003 Jun;160(6):1163-8. doi: 10.1176/appi.ajp.160.6.1163. PMID: 12777276.</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General Principles of Management</a:t>
            </a:r>
            <a:endParaRPr/>
          </a:p>
        </p:txBody>
      </p:sp>
      <p:sp>
        <p:nvSpPr>
          <p:cNvPr id="134" name="Google Shape;134;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har char="-"/>
            </a:pPr>
            <a:r>
              <a:rPr lang="en"/>
              <a:t>Early Psychiatric consultation</a:t>
            </a:r>
            <a:endParaRPr/>
          </a:p>
          <a:p>
            <a:pPr>
              <a:buChar char="-"/>
            </a:pPr>
            <a:r>
              <a:rPr lang="en"/>
              <a:t>Risk assessment </a:t>
            </a:r>
            <a:endParaRPr/>
          </a:p>
          <a:p>
            <a:pPr>
              <a:buChar char="-"/>
            </a:pPr>
            <a:r>
              <a:rPr lang="en"/>
              <a:t>Management of countertransference with team</a:t>
            </a:r>
            <a:endParaRPr/>
          </a:p>
          <a:p>
            <a:pPr>
              <a:buChar char="-"/>
            </a:pPr>
            <a:r>
              <a:rPr lang="en"/>
              <a:t>Establishing one point person</a:t>
            </a:r>
            <a:endParaRPr/>
          </a:p>
          <a:p>
            <a:pPr>
              <a:buChar char="-"/>
            </a:pPr>
            <a:r>
              <a:rPr lang="en"/>
              <a:t>Setting limits</a:t>
            </a:r>
            <a:endParaRPr/>
          </a:p>
          <a:p>
            <a:pPr>
              <a:buChar char="-"/>
            </a:pPr>
            <a:r>
              <a:rPr lang="en"/>
              <a:t>Management of comorbidities</a:t>
            </a:r>
            <a:endParaRPr/>
          </a:p>
          <a:p>
            <a:pPr>
              <a:buChar char="-"/>
            </a:pPr>
            <a:r>
              <a:rPr lang="en"/>
              <a:t>Interface into future psychiatric and regular medical follow up</a:t>
            </a:r>
            <a:endParaRPr/>
          </a:p>
          <a:p>
            <a:pPr>
              <a:buChar char="-"/>
            </a:pPr>
            <a:r>
              <a:rPr lang="en" b="1"/>
              <a:t>Reduction in iatrogenic harm</a:t>
            </a:r>
            <a:endParaRPr b="1"/>
          </a:p>
          <a:p>
            <a:pPr marL="0" indent="0">
              <a:spcBef>
                <a:spcPts val="1600"/>
              </a:spcBef>
              <a:spcAft>
                <a:spcPts val="1600"/>
              </a:spcAft>
              <a:buNone/>
            </a:pPr>
            <a:endParaRPr/>
          </a:p>
        </p:txBody>
      </p:sp>
      <p:sp>
        <p:nvSpPr>
          <p:cNvPr id="135" name="Google Shape;135;p26"/>
          <p:cNvSpPr txBox="1"/>
          <p:nvPr/>
        </p:nvSpPr>
        <p:spPr>
          <a:xfrm>
            <a:off x="0" y="6468000"/>
            <a:ext cx="12192000" cy="390000"/>
          </a:xfrm>
          <a:prstGeom prst="rect">
            <a:avLst/>
          </a:prstGeom>
          <a:noFill/>
          <a:ln>
            <a:noFill/>
          </a:ln>
        </p:spPr>
        <p:txBody>
          <a:bodyPr spcFirstLastPara="1" wrap="square" lIns="121900" tIns="121900" rIns="121900" bIns="121900" anchor="ctr" anchorCtr="0">
            <a:noAutofit/>
          </a:bodyPr>
          <a:lstStyle/>
          <a:p>
            <a:r>
              <a:rPr lang="en" sz="1333">
                <a:solidFill>
                  <a:schemeClr val="dk1"/>
                </a:solidFill>
              </a:rPr>
              <a:t>Huffman JC, Stern TA. The diagnosis and treatment of Munchausen's syndrome. Gen Hosp Psychiatry. 2003 Sep-Oct;25(5):358-63. </a:t>
            </a:r>
            <a:endParaRPr sz="1333">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What is our ethical responsibility?</a:t>
            </a:r>
            <a:endParaRPr/>
          </a:p>
        </p:txBody>
      </p:sp>
      <p:sp>
        <p:nvSpPr>
          <p:cNvPr id="141" name="Google Shape;141;p2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a:t>Talcott Parsons Model - Duty of patient: </a:t>
            </a:r>
            <a:endParaRPr/>
          </a:p>
          <a:p>
            <a:pPr>
              <a:spcBef>
                <a:spcPts val="1600"/>
              </a:spcBef>
            </a:pPr>
            <a:r>
              <a:rPr lang="en"/>
              <a:t>Be motivated to get well </a:t>
            </a:r>
            <a:endParaRPr/>
          </a:p>
          <a:p>
            <a:r>
              <a:rPr lang="en"/>
              <a:t>Seek competent care</a:t>
            </a:r>
            <a:endParaRPr/>
          </a:p>
          <a:p>
            <a:r>
              <a:rPr lang="en"/>
              <a:t>Trust the doctor</a:t>
            </a:r>
            <a:endParaRPr/>
          </a:p>
          <a:p>
            <a:pPr marL="0" indent="0">
              <a:spcBef>
                <a:spcPts val="1600"/>
              </a:spcBef>
              <a:buNone/>
            </a:pPr>
            <a:r>
              <a:rPr lang="en"/>
              <a:t>Doctor Patient Relationship may be severed in FD because patients:</a:t>
            </a:r>
            <a:endParaRPr/>
          </a:p>
          <a:p>
            <a:pPr>
              <a:spcBef>
                <a:spcPts val="1600"/>
              </a:spcBef>
            </a:pPr>
            <a:r>
              <a:rPr lang="en"/>
              <a:t>Seek to be more ill</a:t>
            </a:r>
            <a:endParaRPr/>
          </a:p>
          <a:p>
            <a:r>
              <a:rPr lang="en"/>
              <a:t>Seek unwitting care providers</a:t>
            </a:r>
            <a:endParaRPr/>
          </a:p>
          <a:p>
            <a:r>
              <a:rPr lang="en"/>
              <a:t>Deceive the doctor</a:t>
            </a:r>
            <a:endParaRPr/>
          </a:p>
        </p:txBody>
      </p:sp>
      <p:sp>
        <p:nvSpPr>
          <p:cNvPr id="142" name="Google Shape;142;p27"/>
          <p:cNvSpPr txBox="1"/>
          <p:nvPr/>
        </p:nvSpPr>
        <p:spPr>
          <a:xfrm>
            <a:off x="197700" y="6091834"/>
            <a:ext cx="11487600" cy="1107955"/>
          </a:xfrm>
          <a:prstGeom prst="rect">
            <a:avLst/>
          </a:prstGeom>
          <a:noFill/>
          <a:ln>
            <a:noFill/>
          </a:ln>
        </p:spPr>
        <p:txBody>
          <a:bodyPr spcFirstLastPara="1" wrap="square" lIns="121900" tIns="121900" rIns="121900" bIns="121900" anchor="t" anchorCtr="0">
            <a:spAutoFit/>
          </a:bodyPr>
          <a:lstStyle/>
          <a:p>
            <a:r>
              <a:rPr lang="en" sz="1600">
                <a:solidFill>
                  <a:schemeClr val="accent2"/>
                </a:solidFill>
                <a:highlight>
                  <a:srgbClr val="FFFFFF"/>
                </a:highlight>
                <a:latin typeface="Roboto"/>
                <a:ea typeface="Roboto"/>
                <a:cs typeface="Roboto"/>
                <a:sym typeface="Roboto"/>
              </a:rPr>
              <a:t>Kass FC. Identification of persons with Munchausen's syndrome: ethical problems. Gen Hosp Psychiatry. 1985 Jul;7(3):195-200. doi: 10.1016/0163-8343(85)90066-0. PMID: 4018573.</a:t>
            </a:r>
            <a:endParaRPr sz="2400"/>
          </a:p>
          <a:p>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Ethical Benefits of Disclosure</a:t>
            </a:r>
            <a:endParaRPr/>
          </a:p>
        </p:txBody>
      </p:sp>
      <p:sp>
        <p:nvSpPr>
          <p:cNvPr id="148" name="Google Shape;148;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a:t>Doctor - Patient relationship is “special”</a:t>
            </a:r>
            <a:endParaRPr/>
          </a:p>
          <a:p>
            <a:r>
              <a:rPr lang="en"/>
              <a:t>Patient benefit of disclosure vs. patient confidentiality</a:t>
            </a:r>
            <a:endParaRPr/>
          </a:p>
          <a:p>
            <a:r>
              <a:rPr lang="en"/>
              <a:t>Beneficence vs. Autonomy </a:t>
            </a:r>
            <a:endParaRPr/>
          </a:p>
          <a:p>
            <a:r>
              <a:rPr lang="en"/>
              <a:t>Largely may not be feasible / legal to contact other hospitals</a:t>
            </a:r>
            <a:endParaRPr/>
          </a:p>
          <a:p>
            <a:r>
              <a:rPr lang="en"/>
              <a:t>Should contact patient’s own providers such as PMD</a:t>
            </a:r>
            <a:endParaRPr/>
          </a:p>
          <a:p>
            <a:r>
              <a:rPr lang="en" b="1"/>
              <a:t>If we cannot prophylactically tell other hospitals, how do we prevent further harm to the patient?</a:t>
            </a:r>
            <a:endParaRPr b="1"/>
          </a:p>
          <a:p>
            <a:pPr indent="0">
              <a:spcBef>
                <a:spcPts val="1600"/>
              </a:spcBef>
              <a:spcAft>
                <a:spcPts val="1600"/>
              </a:spcAft>
              <a:buNone/>
            </a:pPr>
            <a:endParaRPr/>
          </a:p>
        </p:txBody>
      </p:sp>
      <p:sp>
        <p:nvSpPr>
          <p:cNvPr id="149" name="Google Shape;149;p28"/>
          <p:cNvSpPr txBox="1"/>
          <p:nvPr/>
        </p:nvSpPr>
        <p:spPr>
          <a:xfrm>
            <a:off x="288933" y="6264968"/>
            <a:ext cx="11487600" cy="984845"/>
          </a:xfrm>
          <a:prstGeom prst="rect">
            <a:avLst/>
          </a:prstGeom>
          <a:noFill/>
          <a:ln>
            <a:noFill/>
          </a:ln>
        </p:spPr>
        <p:txBody>
          <a:bodyPr spcFirstLastPara="1" wrap="square" lIns="121900" tIns="121900" rIns="121900" bIns="121900" anchor="t" anchorCtr="0">
            <a:spAutoFit/>
          </a:bodyPr>
          <a:lstStyle/>
          <a:p>
            <a:r>
              <a:rPr lang="en" sz="2400"/>
              <a:t>Kass Ethical </a:t>
            </a:r>
            <a:endParaRPr sz="2400"/>
          </a:p>
          <a:p>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Benefits of Family Involvement</a:t>
            </a:r>
            <a:endParaRPr/>
          </a:p>
        </p:txBody>
      </p:sp>
      <p:sp>
        <p:nvSpPr>
          <p:cNvPr id="155" name="Google Shape;155;p2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a:t>Continuity - outside 3rd party can surveil patient’s symptoms and inform medical providers</a:t>
            </a:r>
            <a:endParaRPr/>
          </a:p>
          <a:p>
            <a:r>
              <a:rPr lang="en"/>
              <a:t>Prevention of reinforcement of factitious claims</a:t>
            </a:r>
            <a:endParaRPr/>
          </a:p>
          <a:p>
            <a:r>
              <a:rPr lang="en"/>
              <a:t>Help to garner support for patient</a:t>
            </a:r>
            <a:endParaRPr/>
          </a:p>
          <a:p>
            <a:r>
              <a:rPr lang="en" b="1"/>
              <a:t>Prevents future harm from iatrogenic means </a:t>
            </a:r>
            <a:endParaRPr b="1"/>
          </a:p>
          <a:p>
            <a:pPr marL="0" indent="0">
              <a:spcBef>
                <a:spcPts val="1600"/>
              </a:spcBef>
              <a:buNone/>
            </a:pPr>
            <a:endParaRPr b="1"/>
          </a:p>
          <a:p>
            <a:pPr marL="0" indent="0">
              <a:spcBef>
                <a:spcPts val="1600"/>
              </a:spcBef>
              <a:spcAft>
                <a:spcPts val="1600"/>
              </a:spcAft>
              <a:buNone/>
            </a:pP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Drawbacks of Family Involvement</a:t>
            </a:r>
            <a:endParaRPr/>
          </a:p>
        </p:txBody>
      </p:sp>
      <p:sp>
        <p:nvSpPr>
          <p:cNvPr id="161" name="Google Shape;161;p30"/>
          <p:cNvSpPr txBox="1">
            <a:spLocks noGrp="1"/>
          </p:cNvSpPr>
          <p:nvPr>
            <p:ph type="body" idx="1"/>
          </p:nvPr>
        </p:nvSpPr>
        <p:spPr>
          <a:xfrm>
            <a:off x="415600" y="1536633"/>
            <a:ext cx="11360800" cy="3887600"/>
          </a:xfrm>
          <a:prstGeom prst="rect">
            <a:avLst/>
          </a:prstGeom>
        </p:spPr>
        <p:txBody>
          <a:bodyPr spcFirstLastPara="1" vert="horz" wrap="square" lIns="121900" tIns="121900" rIns="121900" bIns="121900" rtlCol="0" anchor="t" anchorCtr="0">
            <a:normAutofit/>
          </a:bodyPr>
          <a:lstStyle/>
          <a:p>
            <a:r>
              <a:rPr lang="en"/>
              <a:t>FD patients have history of trauma 1</a:t>
            </a:r>
            <a:endParaRPr/>
          </a:p>
          <a:p>
            <a:r>
              <a:rPr lang="en"/>
              <a:t>Family may be perpetrators of this trauma</a:t>
            </a:r>
            <a:endParaRPr/>
          </a:p>
          <a:p>
            <a:r>
              <a:rPr lang="en"/>
              <a:t>Family might be enabling or “in on it”</a:t>
            </a:r>
            <a:endParaRPr/>
          </a:p>
          <a:p>
            <a:r>
              <a:rPr lang="en"/>
              <a:t>Limited evidence about family involvement tactics 2</a:t>
            </a:r>
            <a:endParaRPr/>
          </a:p>
          <a:p>
            <a:pPr marL="0" indent="0">
              <a:spcBef>
                <a:spcPts val="1600"/>
              </a:spcBef>
              <a:spcAft>
                <a:spcPts val="1600"/>
              </a:spcAft>
              <a:buNone/>
            </a:pPr>
            <a:endParaRPr/>
          </a:p>
        </p:txBody>
      </p:sp>
      <p:sp>
        <p:nvSpPr>
          <p:cNvPr id="162" name="Google Shape;162;p30"/>
          <p:cNvSpPr txBox="1"/>
          <p:nvPr/>
        </p:nvSpPr>
        <p:spPr>
          <a:xfrm>
            <a:off x="0" y="5161433"/>
            <a:ext cx="12192000" cy="1290400"/>
          </a:xfrm>
          <a:prstGeom prst="rect">
            <a:avLst/>
          </a:prstGeom>
          <a:noFill/>
          <a:ln>
            <a:noFill/>
          </a:ln>
        </p:spPr>
        <p:txBody>
          <a:bodyPr spcFirstLastPara="1" wrap="square" lIns="121900" tIns="121900" rIns="121900" bIns="121900" anchor="ctr" anchorCtr="0">
            <a:noAutofit/>
          </a:bodyPr>
          <a:lstStyle/>
          <a:p>
            <a:pPr marL="609585" indent="-389457">
              <a:buClr>
                <a:schemeClr val="dk1"/>
              </a:buClr>
              <a:buSzPts val="1000"/>
              <a:buAutoNum type="arabicPeriod"/>
            </a:pPr>
            <a:r>
              <a:rPr lang="en" sz="1333">
                <a:solidFill>
                  <a:schemeClr val="dk1"/>
                </a:solidFill>
              </a:rPr>
              <a:t>Yates GP, Feldman MD. Factitious disorder: a systematic review of 455 cases in the professional literature. Gen Hosp Psychiatry. 2016 Jul-Aug;41:20-8.</a:t>
            </a:r>
            <a:endParaRPr sz="1333">
              <a:solidFill>
                <a:schemeClr val="dk1"/>
              </a:solidFill>
            </a:endParaRPr>
          </a:p>
          <a:p>
            <a:pPr marL="609585" indent="-389457">
              <a:buClr>
                <a:schemeClr val="dk1"/>
              </a:buClr>
              <a:buSzPts val="1000"/>
              <a:buAutoNum type="arabicPeriod"/>
            </a:pPr>
            <a:r>
              <a:rPr lang="en" sz="1333">
                <a:solidFill>
                  <a:schemeClr val="dk1"/>
                </a:solidFill>
                <a:highlight>
                  <a:srgbClr val="FFFFFF"/>
                </a:highlight>
                <a:latin typeface="Roboto"/>
                <a:ea typeface="Roboto"/>
                <a:cs typeface="Roboto"/>
                <a:sym typeface="Roboto"/>
              </a:rPr>
              <a:t>Savino AC, Fordtran JS. Factitious disease: clinical lessons from case studies at Baylor University Medical Center. Proc (Bayl Univ Med Cent). 2006 Jul;19(3):195-208. doi: 10.1080/08998280.2006.11928162. PMID: 17252033; PMCID: PMC1484524.</a:t>
            </a:r>
            <a:endParaRPr sz="1333">
              <a:solidFill>
                <a:schemeClr val="dk1"/>
              </a:solidFill>
            </a:endParaRPr>
          </a:p>
          <a:p>
            <a:endParaRPr sz="1333">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2147318" y="798185"/>
            <a:ext cx="7897365" cy="52616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Disclosures:</a:t>
            </a:r>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a:t>None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415600" y="679767"/>
            <a:ext cx="11360800" cy="763600"/>
          </a:xfrm>
          <a:prstGeom prst="rect">
            <a:avLst/>
          </a:prstGeom>
        </p:spPr>
        <p:txBody>
          <a:bodyPr spcFirstLastPara="1" vert="horz" wrap="square" lIns="121900" tIns="121900" rIns="121900" bIns="121900" rtlCol="0" anchor="t" anchorCtr="0">
            <a:noAutofit/>
          </a:bodyPr>
          <a:lstStyle/>
          <a:p>
            <a:r>
              <a:rPr lang="en" sz="3493"/>
              <a:t>Verbal Tactics to allow for disclosure</a:t>
            </a:r>
            <a:endParaRPr sz="3493"/>
          </a:p>
        </p:txBody>
      </p:sp>
      <p:sp>
        <p:nvSpPr>
          <p:cNvPr id="173" name="Google Shape;173;p32"/>
          <p:cNvSpPr txBox="1">
            <a:spLocks noGrp="1"/>
          </p:cNvSpPr>
          <p:nvPr>
            <p:ph type="body" idx="1"/>
          </p:nvPr>
        </p:nvSpPr>
        <p:spPr>
          <a:xfrm>
            <a:off x="415600" y="1623033"/>
            <a:ext cx="11360800" cy="4555200"/>
          </a:xfrm>
          <a:prstGeom prst="rect">
            <a:avLst/>
          </a:prstGeom>
        </p:spPr>
        <p:txBody>
          <a:bodyPr spcFirstLastPara="1" vert="horz" wrap="square" lIns="121900" tIns="121900" rIns="121900" bIns="121900" rtlCol="0" anchor="t" anchorCtr="0">
            <a:normAutofit/>
          </a:bodyPr>
          <a:lstStyle/>
          <a:p>
            <a:pPr indent="-440256">
              <a:buClr>
                <a:schemeClr val="dk1"/>
              </a:buClr>
              <a:buSzPts val="1600"/>
            </a:pPr>
            <a:r>
              <a:rPr lang="en" sz="2133">
                <a:solidFill>
                  <a:schemeClr val="dk1"/>
                </a:solidFill>
              </a:rPr>
              <a:t>Avoid getting pulled into unnecessary conflict</a:t>
            </a:r>
            <a:endParaRPr sz="2133">
              <a:solidFill>
                <a:schemeClr val="dk1"/>
              </a:solidFill>
            </a:endParaRPr>
          </a:p>
          <a:p>
            <a:pPr indent="-440256">
              <a:buClr>
                <a:schemeClr val="dk1"/>
              </a:buClr>
              <a:buSzPts val="1600"/>
            </a:pPr>
            <a:r>
              <a:rPr lang="en" sz="2133">
                <a:solidFill>
                  <a:schemeClr val="dk1"/>
                </a:solidFill>
              </a:rPr>
              <a:t>Acknowledge that patient is suffering</a:t>
            </a:r>
            <a:endParaRPr sz="2133">
              <a:solidFill>
                <a:schemeClr val="dk1"/>
              </a:solidFill>
            </a:endParaRPr>
          </a:p>
          <a:p>
            <a:pPr indent="-440256">
              <a:buClr>
                <a:schemeClr val="dk1"/>
              </a:buClr>
              <a:buSzPts val="1600"/>
            </a:pPr>
            <a:r>
              <a:rPr lang="en" sz="2133">
                <a:solidFill>
                  <a:schemeClr val="dk1"/>
                </a:solidFill>
              </a:rPr>
              <a:t>Find a point to agree upon</a:t>
            </a:r>
            <a:endParaRPr sz="2133">
              <a:solidFill>
                <a:schemeClr val="dk1"/>
              </a:solidFill>
            </a:endParaRPr>
          </a:p>
          <a:p>
            <a:pPr indent="-440256">
              <a:buClr>
                <a:schemeClr val="dk1"/>
              </a:buClr>
              <a:buSzPts val="1600"/>
            </a:pPr>
            <a:r>
              <a:rPr lang="en" sz="2133">
                <a:solidFill>
                  <a:schemeClr val="dk1"/>
                </a:solidFill>
              </a:rPr>
              <a:t>Put the mirror to the patient via the Talcott Parsons model of “role as the patient”  : </a:t>
            </a:r>
            <a:endParaRPr sz="2133">
              <a:solidFill>
                <a:schemeClr val="dk1"/>
              </a:solidFill>
            </a:endParaRPr>
          </a:p>
          <a:p>
            <a:pPr lvl="1" indent="-440256">
              <a:buClr>
                <a:schemeClr val="dk1"/>
              </a:buClr>
              <a:buSzPts val="1600"/>
            </a:pPr>
            <a:r>
              <a:rPr lang="en" sz="2133">
                <a:solidFill>
                  <a:schemeClr val="dk1"/>
                </a:solidFill>
              </a:rPr>
              <a:t>IF patient is interested in improving, THEN he/she should engage family supports</a:t>
            </a:r>
            <a:endParaRPr sz="2133">
              <a:solidFill>
                <a:schemeClr val="dk1"/>
              </a:solidFill>
            </a:endParaRPr>
          </a:p>
          <a:p>
            <a:pPr lvl="1" indent="-440256">
              <a:buClr>
                <a:schemeClr val="dk1"/>
              </a:buClr>
              <a:buSzPts val="1600"/>
            </a:pPr>
            <a:r>
              <a:rPr lang="en" sz="2133">
                <a:solidFill>
                  <a:schemeClr val="dk1"/>
                </a:solidFill>
              </a:rPr>
              <a:t>IF patient is interested in getting competent care, THEN he/she should be amenable to MD’s speaking with one another which is the “standard of care”</a:t>
            </a:r>
            <a:endParaRPr sz="2133">
              <a:solidFill>
                <a:schemeClr val="dk1"/>
              </a:solidFill>
            </a:endParaRPr>
          </a:p>
          <a:p>
            <a:pPr lvl="1" indent="-440256">
              <a:buClr>
                <a:schemeClr val="dk1"/>
              </a:buClr>
              <a:buSzPts val="1600"/>
            </a:pPr>
            <a:r>
              <a:rPr lang="en" sz="2133">
                <a:solidFill>
                  <a:schemeClr val="dk1"/>
                </a:solidFill>
              </a:rPr>
              <a:t>IF patient is seeking medical care then presumably he/she trusts medical providers, THEN it is only fair that be open and transparent about our suspicions</a:t>
            </a:r>
            <a:endParaRPr sz="2133"/>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3"/>
          <p:cNvPicPr preferRelativeResize="0"/>
          <p:nvPr/>
        </p:nvPicPr>
        <p:blipFill>
          <a:blip r:embed="rId3">
            <a:alphaModFix/>
          </a:blip>
          <a:stretch>
            <a:fillRect/>
          </a:stretch>
        </p:blipFill>
        <p:spPr>
          <a:xfrm>
            <a:off x="1750434" y="937934"/>
            <a:ext cx="8691132" cy="49821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C9CE-6474-4E2C-A27C-95D54568140A}"/>
              </a:ext>
            </a:extLst>
          </p:cNvPr>
          <p:cNvSpPr>
            <a:spLocks noGrp="1"/>
          </p:cNvSpPr>
          <p:nvPr>
            <p:ph type="title"/>
          </p:nvPr>
        </p:nvSpPr>
        <p:spPr>
          <a:xfrm>
            <a:off x="609600" y="418638"/>
            <a:ext cx="10972800" cy="1143000"/>
          </a:xfrm>
          <a:prstGeom prst="rect">
            <a:avLst/>
          </a:prstGeom>
        </p:spPr>
        <p:txBody>
          <a:bodyPr/>
          <a:lstStyle/>
          <a:p>
            <a:endParaRPr lang="en-US" dirty="0"/>
          </a:p>
        </p:txBody>
      </p:sp>
      <p:sp>
        <p:nvSpPr>
          <p:cNvPr id="3" name="Content Placeholder 2">
            <a:extLst>
              <a:ext uri="{FF2B5EF4-FFF2-40B4-BE49-F238E27FC236}">
                <a16:creationId xmlns:a16="http://schemas.microsoft.com/office/drawing/2014/main" id="{FC75A96A-FE4D-4E91-97E7-EABAE5DEFD9F}"/>
              </a:ext>
            </a:extLst>
          </p:cNvPr>
          <p:cNvSpPr>
            <a:spLocks noGrp="1"/>
          </p:cNvSpPr>
          <p:nvPr>
            <p:ph idx="4294967295"/>
          </p:nvPr>
        </p:nvSpPr>
        <p:spPr>
          <a:xfrm>
            <a:off x="609600" y="1565615"/>
            <a:ext cx="10972800" cy="4525963"/>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22</a:t>
            </a:fld>
            <a:endParaRPr lang="en-US" dirty="0"/>
          </a:p>
        </p:txBody>
      </p:sp>
    </p:spTree>
    <p:extLst>
      <p:ext uri="{BB962C8B-B14F-4D97-AF65-F5344CB8AC3E}">
        <p14:creationId xmlns:p14="http://schemas.microsoft.com/office/powerpoint/2010/main" val="236961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Learning Objectives</a:t>
            </a:r>
            <a:endParaRPr/>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609596" indent="-457200">
              <a:buFont typeface="+mj-lt"/>
              <a:buAutoNum type="arabicPeriod"/>
            </a:pPr>
            <a:r>
              <a:rPr lang="en" dirty="0"/>
              <a:t>What is the ethical framework for disclosure of FD diagnosis to family members?</a:t>
            </a:r>
            <a:endParaRPr dirty="0"/>
          </a:p>
          <a:p>
            <a:pPr marL="609596" indent="-457200">
              <a:buFont typeface="+mj-lt"/>
              <a:buAutoNum type="arabicPeriod"/>
            </a:pPr>
            <a:r>
              <a:rPr lang="en" dirty="0"/>
              <a:t>When might it beneficial or harmful to involve family members during the “therapeutic confrontation” of factitious disorder?</a:t>
            </a:r>
            <a:endParaRPr dirty="0"/>
          </a:p>
          <a:p>
            <a:pPr marL="609596" indent="-457200">
              <a:buFont typeface="+mj-lt"/>
              <a:buAutoNum type="arabicPeriod"/>
            </a:pPr>
            <a:r>
              <a:rPr lang="en" dirty="0"/>
              <a:t>How does the psychiatrist disclose suspicion of FD to family members tactfully?</a:t>
            </a:r>
            <a:endParaRPr dirty="0"/>
          </a:p>
          <a:p>
            <a:pPr indent="0">
              <a:spcBef>
                <a:spcPts val="1600"/>
              </a:spcBef>
              <a:buNone/>
            </a:pPr>
            <a:endParaRPr dirty="0"/>
          </a:p>
          <a:p>
            <a:pPr marL="0" indent="0">
              <a:spcBef>
                <a:spcPts val="1600"/>
              </a:spcBef>
              <a:buNone/>
            </a:pPr>
            <a:endParaRPr dirty="0"/>
          </a:p>
          <a:p>
            <a:pPr indent="0">
              <a:spcBef>
                <a:spcPts val="16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Case Presentation</a:t>
            </a:r>
            <a:endParaRPr/>
          </a:p>
        </p:txBody>
      </p:sp>
      <p:sp>
        <p:nvSpPr>
          <p:cNvPr id="73" name="Google Shape;73;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32500" lnSpcReduction="20000"/>
          </a:bodyPr>
          <a:lstStyle/>
          <a:p>
            <a:pPr marL="0" indent="0">
              <a:buNone/>
            </a:pPr>
            <a:r>
              <a:rPr lang="en" sz="5935" dirty="0"/>
              <a:t>Consult Question: Rule out Factitious Disorder / Malingering</a:t>
            </a:r>
            <a:endParaRPr sz="5935" dirty="0"/>
          </a:p>
          <a:p>
            <a:pPr marL="0" indent="0">
              <a:spcBef>
                <a:spcPts val="1600"/>
              </a:spcBef>
              <a:buNone/>
            </a:pPr>
            <a:r>
              <a:rPr lang="en" sz="5935" dirty="0"/>
              <a:t>Placed on 1:1</a:t>
            </a:r>
            <a:endParaRPr sz="5935" dirty="0"/>
          </a:p>
          <a:p>
            <a:pPr marL="0" indent="0">
              <a:spcBef>
                <a:spcPts val="1600"/>
              </a:spcBef>
              <a:buNone/>
            </a:pPr>
            <a:r>
              <a:rPr lang="en" sz="5935" dirty="0"/>
              <a:t>HPI: 25 yo F, PPH of PTSD, PMH of pheochromocytoma s/p resection in 2018, now with relapse, getting active chemo+radiation, asthma, hypothyroidism, endometriosis, celiac disease, nocturnal seizures. Pt admitted for r/o sepsis from own fever measurement at home. </a:t>
            </a:r>
            <a:endParaRPr sz="5935" dirty="0"/>
          </a:p>
          <a:p>
            <a:pPr marL="0" indent="0">
              <a:spcBef>
                <a:spcPts val="1600"/>
              </a:spcBef>
              <a:buNone/>
            </a:pPr>
            <a:r>
              <a:rPr lang="en" sz="5935" dirty="0"/>
              <a:t>Pt had been experiencing nausea at home due to self-described radiation esophagitis. She is a pediatric PA and started an IV on herself at home for hydration. Also placed and NG tube at home, had been feeding herself tube feeds. Condition worsened, brought herself to hospital.</a:t>
            </a:r>
            <a:endParaRPr sz="5935" dirty="0"/>
          </a:p>
          <a:p>
            <a:pPr marL="0"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r>
              <a:rPr lang="en"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Case - Arousing suspicion</a:t>
            </a:r>
            <a:endParaRPr/>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a:t>Patient labile, evasive, and demanding with medical team</a:t>
            </a:r>
            <a:endParaRPr/>
          </a:p>
          <a:p>
            <a:r>
              <a:rPr lang="en"/>
              <a:t>Oddly circuitous in her explanation of even simple symptoms</a:t>
            </a:r>
            <a:endParaRPr/>
          </a:p>
          <a:p>
            <a:r>
              <a:rPr lang="en"/>
              <a:t>Every time simple answers are sought, patient response with increasingly elaborate narrative</a:t>
            </a:r>
            <a:endParaRPr/>
          </a:p>
          <a:p>
            <a:r>
              <a:rPr lang="en"/>
              <a:t>Demanding pain medications for throat pain, complaining that pain is interfering with ability to speak yet yelling </a:t>
            </a:r>
            <a:endParaRPr/>
          </a:p>
          <a:p>
            <a:r>
              <a:rPr lang="en"/>
              <a:t>Inconsistencies in narrative arise</a:t>
            </a:r>
            <a:endParaRPr/>
          </a:p>
          <a:p>
            <a:r>
              <a:rPr lang="en"/>
              <a:t>CT chest imaging is unremarkable, Barium swallow normal, patient refuses EGD saying she “already had one done” </a:t>
            </a:r>
            <a:endParaRPr/>
          </a:p>
          <a:p>
            <a:r>
              <a:rPr lang="en"/>
              <a:t>Primary team concerned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Case - Confirming suspicion</a:t>
            </a:r>
            <a:endParaRPr/>
          </a:p>
        </p:txBody>
      </p:sp>
      <p:sp>
        <p:nvSpPr>
          <p:cNvPr id="85" name="Google Shape;85;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a:t>Primary team and pain service called MSKCC, Hillman center and other various institutions to gather treatment history</a:t>
            </a:r>
            <a:endParaRPr/>
          </a:p>
          <a:p>
            <a:r>
              <a:rPr lang="en"/>
              <a:t>None of the institutions patient mentioned had ever treated patient</a:t>
            </a:r>
            <a:endParaRPr/>
          </a:p>
          <a:p>
            <a:r>
              <a:rPr lang="en"/>
              <a:t>Called PMD - did not know about cancer diagnosis</a:t>
            </a:r>
            <a:endParaRPr/>
          </a:p>
          <a:p>
            <a:r>
              <a:rPr lang="en"/>
              <a:t>Patient likely did not receive chemo or radiation, no records of this</a:t>
            </a:r>
            <a:endParaRPr/>
          </a:p>
          <a:p>
            <a:pPr marL="0" indent="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3831951" y="787618"/>
            <a:ext cx="4528100" cy="5282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On Psych Exam:</a:t>
            </a:r>
            <a:endParaRPr/>
          </a:p>
        </p:txBody>
      </p:sp>
      <p:sp>
        <p:nvSpPr>
          <p:cNvPr id="96" name="Google Shape;96;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r>
              <a:rPr lang="en"/>
              <a:t>Patient evasive about all questions</a:t>
            </a:r>
            <a:endParaRPr/>
          </a:p>
          <a:p>
            <a:r>
              <a:rPr lang="en"/>
              <a:t>Heavy use of medical jargon </a:t>
            </a:r>
            <a:endParaRPr/>
          </a:p>
          <a:p>
            <a:r>
              <a:rPr lang="en"/>
              <a:t>Denies all psychiatric symptoms currently </a:t>
            </a:r>
            <a:endParaRPr/>
          </a:p>
          <a:p>
            <a:r>
              <a:rPr lang="en"/>
              <a:t>Acknowledged past sexual trauma from trusted pastor</a:t>
            </a:r>
            <a:endParaRPr/>
          </a:p>
          <a:p>
            <a:r>
              <a:rPr lang="en"/>
              <a:t>Patient repeatedly calls boyfriend, uncle, and friend (who is an MD) so as to get support in telling hospital team that her condition is “real”</a:t>
            </a:r>
            <a:endParaRPr/>
          </a:p>
          <a:p>
            <a:r>
              <a:rPr lang="en"/>
              <a:t>Pseudologia Fantastica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3525001" y="203201"/>
            <a:ext cx="5141991" cy="6451591"/>
          </a:xfrm>
          <a:prstGeom prst="rect">
            <a:avLst/>
          </a:prstGeom>
          <a:noFill/>
          <a:ln>
            <a:noFill/>
          </a:ln>
        </p:spPr>
      </p:pic>
    </p:spTree>
  </p:cSld>
  <p:clrMapOvr>
    <a:masterClrMapping/>
  </p:clrMapOvr>
</p:sld>
</file>

<file path=ppt/theme/theme1.xml><?xml version="1.0" encoding="utf-8"?>
<a:theme xmlns:a="http://schemas.openxmlformats.org/drawingml/2006/main" name="APM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8" ma:contentTypeDescription="Create a new document." ma:contentTypeScope="" ma:versionID="17e2f4a2ad1881d57ffd08403939dde2">
  <xsd:schema xmlns:xsd="http://www.w3.org/2001/XMLSchema" xmlns:xs="http://www.w3.org/2001/XMLSchema" xmlns:p="http://schemas.microsoft.com/office/2006/metadata/properties" xmlns:ns1="http://schemas.microsoft.com/sharepoint/v3" xmlns:ns2="7f3cf475-0395-4332-a22f-87d7b85be7f2" xmlns:ns3="d5af13c4-72b1-41c9-8507-7e9ed24d93ac" targetNamespace="http://schemas.microsoft.com/office/2006/metadata/properties" ma:root="true" ma:fieldsID="8281bf19a820b09bf04122469932c4e1" ns1:_="" ns2:_="" ns3:_="">
    <xsd:import namespace="http://schemas.microsoft.com/sharepoint/v3"/>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Date" ma:index="2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 xmlns="d5af13c4-72b1-41c9-8507-7e9ed24d93ac" xsi:nil="true"/>
  </documentManagement>
</p:properties>
</file>

<file path=customXml/itemProps1.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2.xml><?xml version="1.0" encoding="utf-8"?>
<ds:datastoreItem xmlns:ds="http://schemas.openxmlformats.org/officeDocument/2006/customXml" ds:itemID="{F42B48B5-5FF8-49E2-9D36-F27F000F4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60AA4B-0C74-43BA-862E-50B2110804B8}">
  <ds:schemaRefs>
    <ds:schemaRef ds:uri="http://purl.org/dc/dcmitype/"/>
    <ds:schemaRef ds:uri="http://schemas.microsoft.com/office/2006/metadata/properties"/>
    <ds:schemaRef ds:uri="http://purl.org/dc/terms/"/>
    <ds:schemaRef ds:uri="http://purl.org/dc/elements/1.1/"/>
    <ds:schemaRef ds:uri="d5af13c4-72b1-41c9-8507-7e9ed24d93ac"/>
    <ds:schemaRef ds:uri="http://schemas.microsoft.com/sharepoint/v3"/>
    <ds:schemaRef ds:uri="7f3cf475-0395-4332-a22f-87d7b85be7f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200</TotalTime>
  <Words>2299</Words>
  <Application>Microsoft Office PowerPoint</Application>
  <PresentationFormat>Widescreen</PresentationFormat>
  <Paragraphs>210</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Times New Roman</vt:lpstr>
      <vt:lpstr>Wingdings</vt:lpstr>
      <vt:lpstr>APM template</vt:lpstr>
      <vt:lpstr>Disclosing a Diagnosis of Factitious Disorder to Family Members</vt:lpstr>
      <vt:lpstr>Disclosures:</vt:lpstr>
      <vt:lpstr>Learning Objectives</vt:lpstr>
      <vt:lpstr>Case Presentation</vt:lpstr>
      <vt:lpstr>Case - Arousing suspicion</vt:lpstr>
      <vt:lpstr>Case - Confirming suspicion</vt:lpstr>
      <vt:lpstr>PowerPoint Presentation</vt:lpstr>
      <vt:lpstr>On Psych Exam:</vt:lpstr>
      <vt:lpstr>PowerPoint Presentation</vt:lpstr>
      <vt:lpstr>Diagnosing: Arousing Suspicion</vt:lpstr>
      <vt:lpstr>Supportive / Therapeutic Confrontation</vt:lpstr>
      <vt:lpstr>Confrontation (continued) </vt:lpstr>
      <vt:lpstr>PowerPoint Presentation</vt:lpstr>
      <vt:lpstr>General Principles of Management</vt:lpstr>
      <vt:lpstr>What is our ethical responsibility?</vt:lpstr>
      <vt:lpstr>Ethical Benefits of Disclosure</vt:lpstr>
      <vt:lpstr>Benefits of Family Involvement</vt:lpstr>
      <vt:lpstr>Drawbacks of Family Involvement</vt:lpstr>
      <vt:lpstr>PowerPoint Presentation</vt:lpstr>
      <vt:lpstr>Verbal Tactics to allow for disclosure</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Riester</dc:creator>
  <cp:lastModifiedBy>Mukherji, Shamik (SMukherj13)</cp:lastModifiedBy>
  <cp:revision>4</cp:revision>
  <dcterms:created xsi:type="dcterms:W3CDTF">2020-09-23T18:24:29Z</dcterms:created>
  <dcterms:modified xsi:type="dcterms:W3CDTF">2021-10-13T00:07:08Z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