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9"/>
  </p:notesMasterIdLst>
  <p:handoutMasterIdLst>
    <p:handoutMasterId r:id="rId130"/>
  </p:handoutMasterIdLst>
  <p:sldIdLst>
    <p:sldId id="258" r:id="rId5"/>
    <p:sldId id="505" r:id="rId6"/>
    <p:sldId id="269" r:id="rId7"/>
    <p:sldId id="503" r:id="rId8"/>
    <p:sldId id="259" r:id="rId9"/>
    <p:sldId id="264" r:id="rId10"/>
    <p:sldId id="260" r:id="rId11"/>
    <p:sldId id="617" r:id="rId12"/>
    <p:sldId id="271" r:id="rId13"/>
    <p:sldId id="359" r:id="rId14"/>
    <p:sldId id="360" r:id="rId15"/>
    <p:sldId id="363" r:id="rId16"/>
    <p:sldId id="362" r:id="rId17"/>
    <p:sldId id="346" r:id="rId18"/>
    <p:sldId id="525" r:id="rId19"/>
    <p:sldId id="349" r:id="rId20"/>
    <p:sldId id="350" r:id="rId21"/>
    <p:sldId id="353" r:id="rId22"/>
    <p:sldId id="351" r:id="rId23"/>
    <p:sldId id="608" r:id="rId24"/>
    <p:sldId id="352" r:id="rId25"/>
    <p:sldId id="354" r:id="rId26"/>
    <p:sldId id="356" r:id="rId27"/>
    <p:sldId id="651" r:id="rId28"/>
    <p:sldId id="272" r:id="rId29"/>
    <p:sldId id="281" r:id="rId30"/>
    <p:sldId id="321" r:id="rId31"/>
    <p:sldId id="294" r:id="rId32"/>
    <p:sldId id="295" r:id="rId33"/>
    <p:sldId id="322" r:id="rId34"/>
    <p:sldId id="296" r:id="rId35"/>
    <p:sldId id="323" r:id="rId36"/>
    <p:sldId id="297" r:id="rId37"/>
    <p:sldId id="298" r:id="rId38"/>
    <p:sldId id="324" r:id="rId39"/>
    <p:sldId id="325" r:id="rId40"/>
    <p:sldId id="326" r:id="rId41"/>
    <p:sldId id="327" r:id="rId42"/>
    <p:sldId id="301" r:id="rId43"/>
    <p:sldId id="302" r:id="rId44"/>
    <p:sldId id="329" r:id="rId45"/>
    <p:sldId id="303" r:id="rId46"/>
    <p:sldId id="331" r:id="rId47"/>
    <p:sldId id="332" r:id="rId48"/>
    <p:sldId id="508" r:id="rId49"/>
    <p:sldId id="283" r:id="rId50"/>
    <p:sldId id="284" r:id="rId51"/>
    <p:sldId id="612" r:id="rId52"/>
    <p:sldId id="285" r:id="rId53"/>
    <p:sldId id="526" r:id="rId54"/>
    <p:sldId id="609" r:id="rId55"/>
    <p:sldId id="527" r:id="rId56"/>
    <p:sldId id="320" r:id="rId57"/>
    <p:sldId id="288" r:id="rId58"/>
    <p:sldId id="613" r:id="rId59"/>
    <p:sldId id="614" r:id="rId60"/>
    <p:sldId id="517" r:id="rId61"/>
    <p:sldId id="289" r:id="rId62"/>
    <p:sldId id="290" r:id="rId63"/>
    <p:sldId id="291" r:id="rId64"/>
    <p:sldId id="292" r:id="rId65"/>
    <p:sldId id="333" r:id="rId66"/>
    <p:sldId id="305" r:id="rId67"/>
    <p:sldId id="615" r:id="rId68"/>
    <p:sldId id="616" r:id="rId69"/>
    <p:sldId id="306" r:id="rId70"/>
    <p:sldId id="334" r:id="rId71"/>
    <p:sldId id="308" r:id="rId72"/>
    <p:sldId id="309" r:id="rId73"/>
    <p:sldId id="335" r:id="rId74"/>
    <p:sldId id="310" r:id="rId75"/>
    <p:sldId id="336" r:id="rId76"/>
    <p:sldId id="312" r:id="rId77"/>
    <p:sldId id="313" r:id="rId78"/>
    <p:sldId id="337" r:id="rId79"/>
    <p:sldId id="315" r:id="rId80"/>
    <p:sldId id="528" r:id="rId81"/>
    <p:sldId id="529" r:id="rId82"/>
    <p:sldId id="338" r:id="rId83"/>
    <p:sldId id="316" r:id="rId84"/>
    <p:sldId id="317" r:id="rId85"/>
    <p:sldId id="318" r:id="rId86"/>
    <p:sldId id="280" r:id="rId87"/>
    <p:sldId id="273" r:id="rId88"/>
    <p:sldId id="348" r:id="rId89"/>
    <p:sldId id="407" r:id="rId90"/>
    <p:sldId id="410" r:id="rId91"/>
    <p:sldId id="431" r:id="rId92"/>
    <p:sldId id="432" r:id="rId93"/>
    <p:sldId id="408" r:id="rId94"/>
    <p:sldId id="411" r:id="rId95"/>
    <p:sldId id="611" r:id="rId96"/>
    <p:sldId id="412" r:id="rId97"/>
    <p:sldId id="433" r:id="rId98"/>
    <p:sldId id="414" r:id="rId99"/>
    <p:sldId id="415" r:id="rId100"/>
    <p:sldId id="275" r:id="rId101"/>
    <p:sldId id="434" r:id="rId102"/>
    <p:sldId id="594" r:id="rId103"/>
    <p:sldId id="595" r:id="rId104"/>
    <p:sldId id="639" r:id="rId105"/>
    <p:sldId id="638" r:id="rId106"/>
    <p:sldId id="641" r:id="rId107"/>
    <p:sldId id="643" r:id="rId108"/>
    <p:sldId id="648" r:id="rId109"/>
    <p:sldId id="649" r:id="rId110"/>
    <p:sldId id="650" r:id="rId111"/>
    <p:sldId id="644" r:id="rId112"/>
    <p:sldId id="645" r:id="rId113"/>
    <p:sldId id="583" r:id="rId114"/>
    <p:sldId id="584" r:id="rId115"/>
    <p:sldId id="585" r:id="rId116"/>
    <p:sldId id="586" r:id="rId117"/>
    <p:sldId id="587" r:id="rId118"/>
    <p:sldId id="588" r:id="rId119"/>
    <p:sldId id="590" r:id="rId120"/>
    <p:sldId id="513" r:id="rId121"/>
    <p:sldId id="514" r:id="rId122"/>
    <p:sldId id="511" r:id="rId123"/>
    <p:sldId id="277" r:id="rId124"/>
    <p:sldId id="459" r:id="rId125"/>
    <p:sldId id="460" r:id="rId126"/>
    <p:sldId id="461" r:id="rId127"/>
    <p:sldId id="458" r:id="rId1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8"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FFDE"/>
    <a:srgbClr val="81D297"/>
    <a:srgbClr val="177D38"/>
    <a:srgbClr val="66A677"/>
    <a:srgbClr val="105A25"/>
    <a:srgbClr val="3891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9" autoAdjust="0"/>
    <p:restoredTop sz="94660"/>
  </p:normalViewPr>
  <p:slideViewPr>
    <p:cSldViewPr snapToGrid="0" snapToObjects="1" showGuides="1">
      <p:cViewPr varScale="1">
        <p:scale>
          <a:sx n="113" d="100"/>
          <a:sy n="113" d="100"/>
        </p:scale>
        <p:origin x="384" y="176"/>
      </p:cViewPr>
      <p:guideLst>
        <p:guide orient="horz" pos="4228"/>
        <p:guide pos="384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handoutMaster" Target="handoutMasters/handout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96FAA-4518-4A91-B2A4-16E1CD06590D}"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8DE74CAC-E854-4BFC-98FC-48B735AA07D0}">
      <dgm:prSet phldrT="[Text]"/>
      <dgm:spPr/>
      <dgm:t>
        <a:bodyPr/>
        <a:lstStyle/>
        <a:p>
          <a:r>
            <a:rPr lang="en-US" dirty="0"/>
            <a:t>Risk of </a:t>
          </a:r>
          <a:r>
            <a:rPr lang="en-US" dirty="0" err="1"/>
            <a:t>TdP</a:t>
          </a:r>
          <a:r>
            <a:rPr lang="en-US" dirty="0"/>
            <a:t>?</a:t>
          </a:r>
        </a:p>
      </dgm:t>
    </dgm:pt>
    <dgm:pt modelId="{298C1A9F-0B52-4DE4-BC6C-C9A5C91EF144}" type="parTrans" cxnId="{AD25440E-ACDD-4443-B70B-04739B9BBA04}">
      <dgm:prSet/>
      <dgm:spPr/>
      <dgm:t>
        <a:bodyPr/>
        <a:lstStyle/>
        <a:p>
          <a:endParaRPr lang="en-US"/>
        </a:p>
      </dgm:t>
    </dgm:pt>
    <dgm:pt modelId="{40905CDE-EC8D-42BB-A9CE-D9AB0AD3BB9D}" type="sibTrans" cxnId="{AD25440E-ACDD-4443-B70B-04739B9BBA04}">
      <dgm:prSet/>
      <dgm:spPr/>
      <dgm:t>
        <a:bodyPr/>
        <a:lstStyle/>
        <a:p>
          <a:endParaRPr lang="en-US"/>
        </a:p>
      </dgm:t>
    </dgm:pt>
    <dgm:pt modelId="{DCCBFFA2-4B08-4D02-98B6-B59DF467CB92}">
      <dgm:prSet phldrT="[Text]"/>
      <dgm:spPr/>
      <dgm:t>
        <a:bodyPr/>
        <a:lstStyle/>
        <a:p>
          <a:r>
            <a:rPr lang="en-US" dirty="0"/>
            <a:t>Benefit of Psychotropic Medication?</a:t>
          </a:r>
        </a:p>
      </dgm:t>
    </dgm:pt>
    <dgm:pt modelId="{91016825-7649-44C3-986F-B5369CCAA673}" type="parTrans" cxnId="{B459477D-FE72-4F66-A831-3DD36027E1A9}">
      <dgm:prSet/>
      <dgm:spPr/>
      <dgm:t>
        <a:bodyPr/>
        <a:lstStyle/>
        <a:p>
          <a:endParaRPr lang="en-US"/>
        </a:p>
      </dgm:t>
    </dgm:pt>
    <dgm:pt modelId="{16C7952D-B5AC-4AAE-9561-E79735CC9174}" type="sibTrans" cxnId="{B459477D-FE72-4F66-A831-3DD36027E1A9}">
      <dgm:prSet/>
      <dgm:spPr/>
      <dgm:t>
        <a:bodyPr/>
        <a:lstStyle/>
        <a:p>
          <a:endParaRPr lang="en-US"/>
        </a:p>
      </dgm:t>
    </dgm:pt>
    <dgm:pt modelId="{2192E765-6E91-4A39-B452-5C37BDCC17C4}" type="pres">
      <dgm:prSet presAssocID="{E2D96FAA-4518-4A91-B2A4-16E1CD06590D}" presName="compositeShape" presStyleCnt="0">
        <dgm:presLayoutVars>
          <dgm:chMax val="2"/>
          <dgm:dir/>
          <dgm:resizeHandles val="exact"/>
        </dgm:presLayoutVars>
      </dgm:prSet>
      <dgm:spPr/>
    </dgm:pt>
    <dgm:pt modelId="{E44880EC-5FB2-4D8D-B8E4-3029634FD01A}" type="pres">
      <dgm:prSet presAssocID="{E2D96FAA-4518-4A91-B2A4-16E1CD06590D}" presName="divider" presStyleLbl="fgShp" presStyleIdx="0" presStyleCnt="1"/>
      <dgm:spPr>
        <a:solidFill>
          <a:schemeClr val="tx1"/>
        </a:solidFill>
      </dgm:spPr>
    </dgm:pt>
    <dgm:pt modelId="{B8B921C7-3F7B-4FAC-88AC-7E12C66B6E7B}" type="pres">
      <dgm:prSet presAssocID="{8DE74CAC-E854-4BFC-98FC-48B735AA07D0}" presName="downArrow" presStyleLbl="node1" presStyleIdx="0" presStyleCnt="2"/>
      <dgm:spPr>
        <a:solidFill>
          <a:srgbClr val="92D050"/>
        </a:solidFill>
      </dgm:spPr>
    </dgm:pt>
    <dgm:pt modelId="{FE8F045E-CD15-405D-8289-A761314D8C4D}" type="pres">
      <dgm:prSet presAssocID="{8DE74CAC-E854-4BFC-98FC-48B735AA07D0}" presName="downArrowText" presStyleLbl="revTx" presStyleIdx="0" presStyleCnt="2">
        <dgm:presLayoutVars>
          <dgm:bulletEnabled val="1"/>
        </dgm:presLayoutVars>
      </dgm:prSet>
      <dgm:spPr/>
    </dgm:pt>
    <dgm:pt modelId="{7E1B9072-F055-4F89-BB51-04228358F070}" type="pres">
      <dgm:prSet presAssocID="{DCCBFFA2-4B08-4D02-98B6-B59DF467CB92}" presName="upArrow" presStyleLbl="node1" presStyleIdx="1" presStyleCnt="2"/>
      <dgm:spPr>
        <a:solidFill>
          <a:srgbClr val="00B0F0"/>
        </a:solidFill>
      </dgm:spPr>
    </dgm:pt>
    <dgm:pt modelId="{5D115E81-5392-4437-8E9F-E3389A54158B}" type="pres">
      <dgm:prSet presAssocID="{DCCBFFA2-4B08-4D02-98B6-B59DF467CB92}" presName="upArrowText" presStyleLbl="revTx" presStyleIdx="1" presStyleCnt="2">
        <dgm:presLayoutVars>
          <dgm:bulletEnabled val="1"/>
        </dgm:presLayoutVars>
      </dgm:prSet>
      <dgm:spPr/>
    </dgm:pt>
  </dgm:ptLst>
  <dgm:cxnLst>
    <dgm:cxn modelId="{AD25440E-ACDD-4443-B70B-04739B9BBA04}" srcId="{E2D96FAA-4518-4A91-B2A4-16E1CD06590D}" destId="{8DE74CAC-E854-4BFC-98FC-48B735AA07D0}" srcOrd="0" destOrd="0" parTransId="{298C1A9F-0B52-4DE4-BC6C-C9A5C91EF144}" sibTransId="{40905CDE-EC8D-42BB-A9CE-D9AB0AD3BB9D}"/>
    <dgm:cxn modelId="{3DE85745-C513-4DBD-B5B3-122E8E987248}" type="presOf" srcId="{E2D96FAA-4518-4A91-B2A4-16E1CD06590D}" destId="{2192E765-6E91-4A39-B452-5C37BDCC17C4}" srcOrd="0" destOrd="0" presId="urn:microsoft.com/office/officeart/2005/8/layout/arrow3"/>
    <dgm:cxn modelId="{B459477D-FE72-4F66-A831-3DD36027E1A9}" srcId="{E2D96FAA-4518-4A91-B2A4-16E1CD06590D}" destId="{DCCBFFA2-4B08-4D02-98B6-B59DF467CB92}" srcOrd="1" destOrd="0" parTransId="{91016825-7649-44C3-986F-B5369CCAA673}" sibTransId="{16C7952D-B5AC-4AAE-9561-E79735CC9174}"/>
    <dgm:cxn modelId="{A20613C8-48BC-43FA-AA25-CF913A835B0C}" type="presOf" srcId="{8DE74CAC-E854-4BFC-98FC-48B735AA07D0}" destId="{FE8F045E-CD15-405D-8289-A761314D8C4D}" srcOrd="0" destOrd="0" presId="urn:microsoft.com/office/officeart/2005/8/layout/arrow3"/>
    <dgm:cxn modelId="{FAD1E4F0-DAF5-4ED8-AC69-F48FBD3B75E5}" type="presOf" srcId="{DCCBFFA2-4B08-4D02-98B6-B59DF467CB92}" destId="{5D115E81-5392-4437-8E9F-E3389A54158B}" srcOrd="0" destOrd="0" presId="urn:microsoft.com/office/officeart/2005/8/layout/arrow3"/>
    <dgm:cxn modelId="{9C6B54BB-905C-4F8E-94D8-99E90E7B9CA8}" type="presParOf" srcId="{2192E765-6E91-4A39-B452-5C37BDCC17C4}" destId="{E44880EC-5FB2-4D8D-B8E4-3029634FD01A}" srcOrd="0" destOrd="0" presId="urn:microsoft.com/office/officeart/2005/8/layout/arrow3"/>
    <dgm:cxn modelId="{D116B7DE-10C2-4E3A-BE2C-70E87C113448}" type="presParOf" srcId="{2192E765-6E91-4A39-B452-5C37BDCC17C4}" destId="{B8B921C7-3F7B-4FAC-88AC-7E12C66B6E7B}" srcOrd="1" destOrd="0" presId="urn:microsoft.com/office/officeart/2005/8/layout/arrow3"/>
    <dgm:cxn modelId="{9A81D88B-D539-402D-AE22-92462539FEC7}" type="presParOf" srcId="{2192E765-6E91-4A39-B452-5C37BDCC17C4}" destId="{FE8F045E-CD15-405D-8289-A761314D8C4D}" srcOrd="2" destOrd="0" presId="urn:microsoft.com/office/officeart/2005/8/layout/arrow3"/>
    <dgm:cxn modelId="{49B2B100-5645-44BB-AD7C-27BA840826AF}" type="presParOf" srcId="{2192E765-6E91-4A39-B452-5C37BDCC17C4}" destId="{7E1B9072-F055-4F89-BB51-04228358F070}" srcOrd="3" destOrd="0" presId="urn:microsoft.com/office/officeart/2005/8/layout/arrow3"/>
    <dgm:cxn modelId="{A184D7AF-F40E-4A70-A036-3E2B4671F0D7}" type="presParOf" srcId="{2192E765-6E91-4A39-B452-5C37BDCC17C4}" destId="{5D115E81-5392-4437-8E9F-E3389A54158B}" srcOrd="4" destOrd="0" presId="urn:microsoft.com/office/officeart/2005/8/layout/arrow3"/>
  </dgm:cxnLst>
  <dgm:bg>
    <a:solidFill>
      <a:schemeClr val="bg1">
        <a:lumMod val="85000"/>
      </a:schemeClr>
    </a:solidFill>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0E2D54-F14D-4361-96EA-99776081A80F}" type="doc">
      <dgm:prSet loTypeId="urn:microsoft.com/office/officeart/2005/8/layout/pyramid3" loCatId="pyramid" qsTypeId="urn:microsoft.com/office/officeart/2005/8/quickstyle/simple1" qsCatId="simple" csTypeId="urn:microsoft.com/office/officeart/2005/8/colors/accent1_5" csCatId="accent1" phldr="1"/>
      <dgm:spPr/>
    </dgm:pt>
    <dgm:pt modelId="{E724F9A9-F58D-434E-9649-EB2F4CCEA8CE}">
      <dgm:prSet phldrT="[Text]" custT="1"/>
      <dgm:spPr>
        <a:solidFill>
          <a:srgbClr val="92D050"/>
        </a:solidFill>
      </dgm:spPr>
      <dgm:t>
        <a:bodyPr/>
        <a:lstStyle/>
        <a:p>
          <a:r>
            <a:rPr lang="en-US" sz="1800" dirty="0"/>
            <a:t> QTc </a:t>
          </a:r>
        </a:p>
        <a:p>
          <a:r>
            <a:rPr lang="en-US" sz="1800" dirty="0"/>
            <a:t>&lt;500</a:t>
          </a:r>
        </a:p>
        <a:p>
          <a:endParaRPr lang="en-US" sz="1500" dirty="0"/>
        </a:p>
      </dgm:t>
    </dgm:pt>
    <dgm:pt modelId="{9B999189-3C78-49EF-8100-3E39C1100658}" type="parTrans" cxnId="{4301853D-A287-47FE-8671-4CCE4C4EC581}">
      <dgm:prSet/>
      <dgm:spPr/>
      <dgm:t>
        <a:bodyPr/>
        <a:lstStyle/>
        <a:p>
          <a:endParaRPr lang="en-US"/>
        </a:p>
      </dgm:t>
    </dgm:pt>
    <dgm:pt modelId="{0B5866EA-CE0C-4D38-8D51-2B598B54212C}" type="sibTrans" cxnId="{4301853D-A287-47FE-8671-4CCE4C4EC581}">
      <dgm:prSet/>
      <dgm:spPr/>
      <dgm:t>
        <a:bodyPr/>
        <a:lstStyle/>
        <a:p>
          <a:endParaRPr lang="en-US"/>
        </a:p>
      </dgm:t>
    </dgm:pt>
    <dgm:pt modelId="{E2A246F5-8405-4D90-8BF9-E02E06A72A19}">
      <dgm:prSet phldrT="[Text]" custT="1"/>
      <dgm:spPr>
        <a:solidFill>
          <a:srgbClr val="FFFF00">
            <a:alpha val="60000"/>
          </a:srgbClr>
        </a:solidFill>
      </dgm:spPr>
      <dgm:t>
        <a:bodyPr/>
        <a:lstStyle/>
        <a:p>
          <a:r>
            <a:rPr lang="en-US" sz="1800" dirty="0">
              <a:solidFill>
                <a:schemeClr val="tx1"/>
              </a:solidFill>
            </a:rPr>
            <a:t>Prolonged QTc &gt;500, agitated in ICU</a:t>
          </a:r>
        </a:p>
      </dgm:t>
    </dgm:pt>
    <dgm:pt modelId="{56C30F10-9EB8-4ABB-B7D3-D4D155ABC0D6}" type="parTrans" cxnId="{6D7266B4-F102-4899-8D74-E59A85EFA3B1}">
      <dgm:prSet/>
      <dgm:spPr/>
      <dgm:t>
        <a:bodyPr/>
        <a:lstStyle/>
        <a:p>
          <a:endParaRPr lang="en-US"/>
        </a:p>
      </dgm:t>
    </dgm:pt>
    <dgm:pt modelId="{BC4974EE-B27B-471F-9556-2F92BBA74349}" type="sibTrans" cxnId="{6D7266B4-F102-4899-8D74-E59A85EFA3B1}">
      <dgm:prSet/>
      <dgm:spPr/>
      <dgm:t>
        <a:bodyPr/>
        <a:lstStyle/>
        <a:p>
          <a:endParaRPr lang="en-US"/>
        </a:p>
      </dgm:t>
    </dgm:pt>
    <dgm:pt modelId="{A644FC81-8036-49FE-A525-823AD8D5B174}">
      <dgm:prSet phldrT="[Text]" custT="1"/>
      <dgm:spPr>
        <a:solidFill>
          <a:srgbClr val="FF6600"/>
        </a:solidFill>
      </dgm:spPr>
      <dgm:t>
        <a:bodyPr/>
        <a:lstStyle/>
        <a:p>
          <a:r>
            <a:rPr lang="en-US" sz="1800" dirty="0">
              <a:solidFill>
                <a:schemeClr val="bg1"/>
              </a:solidFill>
            </a:rPr>
            <a:t>Prolonged QTc&gt;500, agitated in ICU,  intubated, requires fluconazole, azithromycin, hemodialysis, h/o </a:t>
          </a:r>
          <a:r>
            <a:rPr lang="en-US" sz="1800" dirty="0" err="1">
              <a:solidFill>
                <a:schemeClr val="bg1"/>
              </a:solidFill>
            </a:rPr>
            <a:t>TdP</a:t>
          </a:r>
          <a:endParaRPr lang="en-US" sz="1800" dirty="0">
            <a:solidFill>
              <a:schemeClr val="bg1"/>
            </a:solidFill>
          </a:endParaRPr>
        </a:p>
      </dgm:t>
    </dgm:pt>
    <dgm:pt modelId="{C0A24340-96D4-418D-A7FB-1A73FDC9A5E5}" type="parTrans" cxnId="{B0EF962F-35AA-493D-8437-584C53BCD5E2}">
      <dgm:prSet/>
      <dgm:spPr/>
      <dgm:t>
        <a:bodyPr/>
        <a:lstStyle/>
        <a:p>
          <a:endParaRPr lang="en-US"/>
        </a:p>
      </dgm:t>
    </dgm:pt>
    <dgm:pt modelId="{70127F18-DA15-44EA-AD4C-0F2D5C563590}" type="sibTrans" cxnId="{B0EF962F-35AA-493D-8437-584C53BCD5E2}">
      <dgm:prSet/>
      <dgm:spPr/>
      <dgm:t>
        <a:bodyPr/>
        <a:lstStyle/>
        <a:p>
          <a:endParaRPr lang="en-US"/>
        </a:p>
      </dgm:t>
    </dgm:pt>
    <dgm:pt modelId="{B0C615C2-5666-4CE8-9267-773EBD22EC40}">
      <dgm:prSet phldrT="[Text]" custT="1"/>
      <dgm:spPr>
        <a:solidFill>
          <a:srgbClr val="FFC000"/>
        </a:solidFill>
      </dgm:spPr>
      <dgm:t>
        <a:bodyPr/>
        <a:lstStyle/>
        <a:p>
          <a:r>
            <a:rPr lang="en-US" sz="1800" dirty="0">
              <a:solidFill>
                <a:schemeClr val="tx1"/>
              </a:solidFill>
            </a:rPr>
            <a:t>Prolonged QTc&gt;500, agitated in ICU, intubated, requires fluconazole, azithromycin</a:t>
          </a:r>
        </a:p>
      </dgm:t>
    </dgm:pt>
    <dgm:pt modelId="{79668BD5-235D-4336-AA65-A4C9927FB334}" type="parTrans" cxnId="{9C5FC4FC-1B00-43FE-A60A-E177832D2706}">
      <dgm:prSet/>
      <dgm:spPr/>
      <dgm:t>
        <a:bodyPr/>
        <a:lstStyle/>
        <a:p>
          <a:endParaRPr lang="en-US"/>
        </a:p>
      </dgm:t>
    </dgm:pt>
    <dgm:pt modelId="{33B5E3DE-386D-4D4B-B4D4-B59B431DFEAD}" type="sibTrans" cxnId="{9C5FC4FC-1B00-43FE-A60A-E177832D2706}">
      <dgm:prSet/>
      <dgm:spPr/>
      <dgm:t>
        <a:bodyPr/>
        <a:lstStyle/>
        <a:p>
          <a:endParaRPr lang="en-US"/>
        </a:p>
      </dgm:t>
    </dgm:pt>
    <dgm:pt modelId="{4DEF0059-5D5A-4513-BC98-C6612016DF4C}">
      <dgm:prSet phldrT="[Text]" custT="1"/>
      <dgm:spPr>
        <a:solidFill>
          <a:srgbClr val="A50021"/>
        </a:solidFill>
      </dgm:spPr>
      <dgm:t>
        <a:bodyPr/>
        <a:lstStyle/>
        <a:p>
          <a:r>
            <a:rPr lang="en-US" sz="1800" dirty="0">
              <a:solidFill>
                <a:schemeClr val="bg1"/>
              </a:solidFill>
            </a:rPr>
            <a:t>Prolonged QTc&gt;500, agitated in ICU, intubated, requires fluconazole, azithromycin, </a:t>
          </a:r>
          <a:r>
            <a:rPr lang="en-US" sz="1800" dirty="0" err="1">
              <a:solidFill>
                <a:schemeClr val="bg1"/>
              </a:solidFill>
            </a:rPr>
            <a:t>dofetillide</a:t>
          </a:r>
          <a:r>
            <a:rPr lang="en-US" sz="1800" dirty="0">
              <a:solidFill>
                <a:schemeClr val="bg1"/>
              </a:solidFill>
            </a:rPr>
            <a:t>, methadone on-board, hemodialysis, h/o </a:t>
          </a:r>
          <a:r>
            <a:rPr lang="en-US" sz="1800" dirty="0" err="1">
              <a:solidFill>
                <a:schemeClr val="bg1"/>
              </a:solidFill>
            </a:rPr>
            <a:t>TdP</a:t>
          </a:r>
          <a:endParaRPr lang="en-US" sz="1800" dirty="0">
            <a:solidFill>
              <a:schemeClr val="bg1"/>
            </a:solidFill>
          </a:endParaRPr>
        </a:p>
      </dgm:t>
    </dgm:pt>
    <dgm:pt modelId="{1F97460B-6CC1-488D-8523-D9A8C4EC9444}" type="parTrans" cxnId="{19BE2FF5-DE65-422F-B87D-33DF8BC07D14}">
      <dgm:prSet/>
      <dgm:spPr/>
      <dgm:t>
        <a:bodyPr/>
        <a:lstStyle/>
        <a:p>
          <a:endParaRPr lang="en-US"/>
        </a:p>
      </dgm:t>
    </dgm:pt>
    <dgm:pt modelId="{9C86AA30-24A7-4077-82FC-84E0048BE507}" type="sibTrans" cxnId="{19BE2FF5-DE65-422F-B87D-33DF8BC07D14}">
      <dgm:prSet/>
      <dgm:spPr/>
      <dgm:t>
        <a:bodyPr/>
        <a:lstStyle/>
        <a:p>
          <a:endParaRPr lang="en-US"/>
        </a:p>
      </dgm:t>
    </dgm:pt>
    <dgm:pt modelId="{7CEB9A24-E205-42F4-BF74-29584F61D4C7}" type="pres">
      <dgm:prSet presAssocID="{640E2D54-F14D-4361-96EA-99776081A80F}" presName="Name0" presStyleCnt="0">
        <dgm:presLayoutVars>
          <dgm:dir val="rev"/>
          <dgm:animLvl val="lvl"/>
          <dgm:resizeHandles val="exact"/>
        </dgm:presLayoutVars>
      </dgm:prSet>
      <dgm:spPr/>
    </dgm:pt>
    <dgm:pt modelId="{FD237388-BBD6-4FF1-9AB2-33467D89C85E}" type="pres">
      <dgm:prSet presAssocID="{4DEF0059-5D5A-4513-BC98-C6612016DF4C}" presName="Name8" presStyleCnt="0"/>
      <dgm:spPr/>
    </dgm:pt>
    <dgm:pt modelId="{FE5877C8-65C1-486C-A3C9-989B6BB1A0B6}" type="pres">
      <dgm:prSet presAssocID="{4DEF0059-5D5A-4513-BC98-C6612016DF4C}" presName="level" presStyleLbl="node1" presStyleIdx="0" presStyleCnt="5" custLinFactNeighborY="1453">
        <dgm:presLayoutVars>
          <dgm:chMax val="1"/>
          <dgm:bulletEnabled val="1"/>
        </dgm:presLayoutVars>
      </dgm:prSet>
      <dgm:spPr/>
    </dgm:pt>
    <dgm:pt modelId="{C5736596-8EC4-4302-BC8B-5DAE46841DD9}" type="pres">
      <dgm:prSet presAssocID="{4DEF0059-5D5A-4513-BC98-C6612016DF4C}" presName="levelTx" presStyleLbl="revTx" presStyleIdx="0" presStyleCnt="0">
        <dgm:presLayoutVars>
          <dgm:chMax val="1"/>
          <dgm:bulletEnabled val="1"/>
        </dgm:presLayoutVars>
      </dgm:prSet>
      <dgm:spPr/>
    </dgm:pt>
    <dgm:pt modelId="{E6565553-C011-46DE-B3D8-1336308E42CD}" type="pres">
      <dgm:prSet presAssocID="{A644FC81-8036-49FE-A525-823AD8D5B174}" presName="Name8" presStyleCnt="0"/>
      <dgm:spPr/>
    </dgm:pt>
    <dgm:pt modelId="{8BDFD8B6-2F95-49A3-98FF-5BC8A30D420F}" type="pres">
      <dgm:prSet presAssocID="{A644FC81-8036-49FE-A525-823AD8D5B174}" presName="level" presStyleLbl="node1" presStyleIdx="1" presStyleCnt="5">
        <dgm:presLayoutVars>
          <dgm:chMax val="1"/>
          <dgm:bulletEnabled val="1"/>
        </dgm:presLayoutVars>
      </dgm:prSet>
      <dgm:spPr/>
    </dgm:pt>
    <dgm:pt modelId="{AF09F8C6-F8FF-44A9-A68D-AC53C7A4D280}" type="pres">
      <dgm:prSet presAssocID="{A644FC81-8036-49FE-A525-823AD8D5B174}" presName="levelTx" presStyleLbl="revTx" presStyleIdx="0" presStyleCnt="0">
        <dgm:presLayoutVars>
          <dgm:chMax val="1"/>
          <dgm:bulletEnabled val="1"/>
        </dgm:presLayoutVars>
      </dgm:prSet>
      <dgm:spPr/>
    </dgm:pt>
    <dgm:pt modelId="{860D3264-0206-496D-96E0-AE6159FD243E}" type="pres">
      <dgm:prSet presAssocID="{B0C615C2-5666-4CE8-9267-773EBD22EC40}" presName="Name8" presStyleCnt="0"/>
      <dgm:spPr/>
    </dgm:pt>
    <dgm:pt modelId="{CAB72091-53E0-45E2-AC06-D9C01EF94828}" type="pres">
      <dgm:prSet presAssocID="{B0C615C2-5666-4CE8-9267-773EBD22EC40}" presName="level" presStyleLbl="node1" presStyleIdx="2" presStyleCnt="5">
        <dgm:presLayoutVars>
          <dgm:chMax val="1"/>
          <dgm:bulletEnabled val="1"/>
        </dgm:presLayoutVars>
      </dgm:prSet>
      <dgm:spPr/>
    </dgm:pt>
    <dgm:pt modelId="{F2E8B0FF-EC1B-4681-A37F-7A3D766BEDF7}" type="pres">
      <dgm:prSet presAssocID="{B0C615C2-5666-4CE8-9267-773EBD22EC40}" presName="levelTx" presStyleLbl="revTx" presStyleIdx="0" presStyleCnt="0">
        <dgm:presLayoutVars>
          <dgm:chMax val="1"/>
          <dgm:bulletEnabled val="1"/>
        </dgm:presLayoutVars>
      </dgm:prSet>
      <dgm:spPr/>
    </dgm:pt>
    <dgm:pt modelId="{C026D9D7-9C29-488C-9104-80D9D25BAC85}" type="pres">
      <dgm:prSet presAssocID="{E2A246F5-8405-4D90-8BF9-E02E06A72A19}" presName="Name8" presStyleCnt="0"/>
      <dgm:spPr/>
    </dgm:pt>
    <dgm:pt modelId="{E2BCF6D6-F7AE-46FE-A98B-72E0F0E6A785}" type="pres">
      <dgm:prSet presAssocID="{E2A246F5-8405-4D90-8BF9-E02E06A72A19}" presName="level" presStyleLbl="node1" presStyleIdx="3" presStyleCnt="5">
        <dgm:presLayoutVars>
          <dgm:chMax val="1"/>
          <dgm:bulletEnabled val="1"/>
        </dgm:presLayoutVars>
      </dgm:prSet>
      <dgm:spPr/>
    </dgm:pt>
    <dgm:pt modelId="{9AC5E843-5BED-4F34-B48C-D5D4A33C1890}" type="pres">
      <dgm:prSet presAssocID="{E2A246F5-8405-4D90-8BF9-E02E06A72A19}" presName="levelTx" presStyleLbl="revTx" presStyleIdx="0" presStyleCnt="0">
        <dgm:presLayoutVars>
          <dgm:chMax val="1"/>
          <dgm:bulletEnabled val="1"/>
        </dgm:presLayoutVars>
      </dgm:prSet>
      <dgm:spPr/>
    </dgm:pt>
    <dgm:pt modelId="{B444F4FC-16AF-4DBC-BE00-D60B50891B24}" type="pres">
      <dgm:prSet presAssocID="{E724F9A9-F58D-434E-9649-EB2F4CCEA8CE}" presName="Name8" presStyleCnt="0"/>
      <dgm:spPr/>
    </dgm:pt>
    <dgm:pt modelId="{99895127-4D04-4E64-9E20-670AED75CE2E}" type="pres">
      <dgm:prSet presAssocID="{E724F9A9-F58D-434E-9649-EB2F4CCEA8CE}" presName="level" presStyleLbl="node1" presStyleIdx="4" presStyleCnt="5" custScaleX="100127">
        <dgm:presLayoutVars>
          <dgm:chMax val="1"/>
          <dgm:bulletEnabled val="1"/>
        </dgm:presLayoutVars>
      </dgm:prSet>
      <dgm:spPr/>
    </dgm:pt>
    <dgm:pt modelId="{9F9FE957-27F4-447C-8CFF-C8311E665DEA}" type="pres">
      <dgm:prSet presAssocID="{E724F9A9-F58D-434E-9649-EB2F4CCEA8CE}" presName="levelTx" presStyleLbl="revTx" presStyleIdx="0" presStyleCnt="0">
        <dgm:presLayoutVars>
          <dgm:chMax val="1"/>
          <dgm:bulletEnabled val="1"/>
        </dgm:presLayoutVars>
      </dgm:prSet>
      <dgm:spPr/>
    </dgm:pt>
  </dgm:ptLst>
  <dgm:cxnLst>
    <dgm:cxn modelId="{1FA42A0F-83A4-4AE8-8041-3A5EF5B64F1E}" type="presOf" srcId="{E724F9A9-F58D-434E-9649-EB2F4CCEA8CE}" destId="{99895127-4D04-4E64-9E20-670AED75CE2E}" srcOrd="0" destOrd="0" presId="urn:microsoft.com/office/officeart/2005/8/layout/pyramid3"/>
    <dgm:cxn modelId="{6B591513-154C-4735-A5E2-64D7BB2E73F6}" type="presOf" srcId="{E724F9A9-F58D-434E-9649-EB2F4CCEA8CE}" destId="{9F9FE957-27F4-447C-8CFF-C8311E665DEA}" srcOrd="1" destOrd="0" presId="urn:microsoft.com/office/officeart/2005/8/layout/pyramid3"/>
    <dgm:cxn modelId="{C676DF2B-02BA-4F35-8067-F48F96A64249}" type="presOf" srcId="{B0C615C2-5666-4CE8-9267-773EBD22EC40}" destId="{F2E8B0FF-EC1B-4681-A37F-7A3D766BEDF7}" srcOrd="1" destOrd="0" presId="urn:microsoft.com/office/officeart/2005/8/layout/pyramid3"/>
    <dgm:cxn modelId="{B0EF962F-35AA-493D-8437-584C53BCD5E2}" srcId="{640E2D54-F14D-4361-96EA-99776081A80F}" destId="{A644FC81-8036-49FE-A525-823AD8D5B174}" srcOrd="1" destOrd="0" parTransId="{C0A24340-96D4-418D-A7FB-1A73FDC9A5E5}" sibTransId="{70127F18-DA15-44EA-AD4C-0F2D5C563590}"/>
    <dgm:cxn modelId="{0AE94B3D-79C6-42BA-A8AA-5218DEFAD113}" type="presOf" srcId="{E2A246F5-8405-4D90-8BF9-E02E06A72A19}" destId="{9AC5E843-5BED-4F34-B48C-D5D4A33C1890}" srcOrd="1" destOrd="0" presId="urn:microsoft.com/office/officeart/2005/8/layout/pyramid3"/>
    <dgm:cxn modelId="{4301853D-A287-47FE-8671-4CCE4C4EC581}" srcId="{640E2D54-F14D-4361-96EA-99776081A80F}" destId="{E724F9A9-F58D-434E-9649-EB2F4CCEA8CE}" srcOrd="4" destOrd="0" parTransId="{9B999189-3C78-49EF-8100-3E39C1100658}" sibTransId="{0B5866EA-CE0C-4D38-8D51-2B598B54212C}"/>
    <dgm:cxn modelId="{578C165A-2A25-4D80-BE5E-295CF73A969A}" type="presOf" srcId="{A644FC81-8036-49FE-A525-823AD8D5B174}" destId="{AF09F8C6-F8FF-44A9-A68D-AC53C7A4D280}" srcOrd="1" destOrd="0" presId="urn:microsoft.com/office/officeart/2005/8/layout/pyramid3"/>
    <dgm:cxn modelId="{AFB9BF6F-1ABA-419C-A493-31E0D1916510}" type="presOf" srcId="{4DEF0059-5D5A-4513-BC98-C6612016DF4C}" destId="{C5736596-8EC4-4302-BC8B-5DAE46841DD9}" srcOrd="1" destOrd="0" presId="urn:microsoft.com/office/officeart/2005/8/layout/pyramid3"/>
    <dgm:cxn modelId="{50A68E77-55C4-4060-8F81-275F67EF4A5D}" type="presOf" srcId="{A644FC81-8036-49FE-A525-823AD8D5B174}" destId="{8BDFD8B6-2F95-49A3-98FF-5BC8A30D420F}" srcOrd="0" destOrd="0" presId="urn:microsoft.com/office/officeart/2005/8/layout/pyramid3"/>
    <dgm:cxn modelId="{B8ACF87F-267B-441E-B62E-7F5027DFE5E9}" type="presOf" srcId="{E2A246F5-8405-4D90-8BF9-E02E06A72A19}" destId="{E2BCF6D6-F7AE-46FE-A98B-72E0F0E6A785}" srcOrd="0" destOrd="0" presId="urn:microsoft.com/office/officeart/2005/8/layout/pyramid3"/>
    <dgm:cxn modelId="{701F6B8F-606F-434B-91D7-A424E8B92B15}" type="presOf" srcId="{640E2D54-F14D-4361-96EA-99776081A80F}" destId="{7CEB9A24-E205-42F4-BF74-29584F61D4C7}" srcOrd="0" destOrd="0" presId="urn:microsoft.com/office/officeart/2005/8/layout/pyramid3"/>
    <dgm:cxn modelId="{6D7266B4-F102-4899-8D74-E59A85EFA3B1}" srcId="{640E2D54-F14D-4361-96EA-99776081A80F}" destId="{E2A246F5-8405-4D90-8BF9-E02E06A72A19}" srcOrd="3" destOrd="0" parTransId="{56C30F10-9EB8-4ABB-B7D3-D4D155ABC0D6}" sibTransId="{BC4974EE-B27B-471F-9556-2F92BBA74349}"/>
    <dgm:cxn modelId="{23BB9DBA-C7CA-4707-BC23-86D094664814}" type="presOf" srcId="{4DEF0059-5D5A-4513-BC98-C6612016DF4C}" destId="{FE5877C8-65C1-486C-A3C9-989B6BB1A0B6}" srcOrd="0" destOrd="0" presId="urn:microsoft.com/office/officeart/2005/8/layout/pyramid3"/>
    <dgm:cxn modelId="{62956FDD-F7BE-4C62-BFDD-3E76B845BC26}" type="presOf" srcId="{B0C615C2-5666-4CE8-9267-773EBD22EC40}" destId="{CAB72091-53E0-45E2-AC06-D9C01EF94828}" srcOrd="0" destOrd="0" presId="urn:microsoft.com/office/officeart/2005/8/layout/pyramid3"/>
    <dgm:cxn modelId="{19BE2FF5-DE65-422F-B87D-33DF8BC07D14}" srcId="{640E2D54-F14D-4361-96EA-99776081A80F}" destId="{4DEF0059-5D5A-4513-BC98-C6612016DF4C}" srcOrd="0" destOrd="0" parTransId="{1F97460B-6CC1-488D-8523-D9A8C4EC9444}" sibTransId="{9C86AA30-24A7-4077-82FC-84E0048BE507}"/>
    <dgm:cxn modelId="{9C5FC4FC-1B00-43FE-A60A-E177832D2706}" srcId="{640E2D54-F14D-4361-96EA-99776081A80F}" destId="{B0C615C2-5666-4CE8-9267-773EBD22EC40}" srcOrd="2" destOrd="0" parTransId="{79668BD5-235D-4336-AA65-A4C9927FB334}" sibTransId="{33B5E3DE-386D-4D4B-B4D4-B59B431DFEAD}"/>
    <dgm:cxn modelId="{4547FD29-1BED-4433-A380-E911B6030F60}" type="presParOf" srcId="{7CEB9A24-E205-42F4-BF74-29584F61D4C7}" destId="{FD237388-BBD6-4FF1-9AB2-33467D89C85E}" srcOrd="0" destOrd="0" presId="urn:microsoft.com/office/officeart/2005/8/layout/pyramid3"/>
    <dgm:cxn modelId="{5E7068C2-0BE4-4DD9-BD7C-CC48BFCC99DD}" type="presParOf" srcId="{FD237388-BBD6-4FF1-9AB2-33467D89C85E}" destId="{FE5877C8-65C1-486C-A3C9-989B6BB1A0B6}" srcOrd="0" destOrd="0" presId="urn:microsoft.com/office/officeart/2005/8/layout/pyramid3"/>
    <dgm:cxn modelId="{3B32545D-643E-4079-8C6F-01439CFDBC9C}" type="presParOf" srcId="{FD237388-BBD6-4FF1-9AB2-33467D89C85E}" destId="{C5736596-8EC4-4302-BC8B-5DAE46841DD9}" srcOrd="1" destOrd="0" presId="urn:microsoft.com/office/officeart/2005/8/layout/pyramid3"/>
    <dgm:cxn modelId="{54EE3A55-964B-4E48-B1B2-E6A8B1BE1763}" type="presParOf" srcId="{7CEB9A24-E205-42F4-BF74-29584F61D4C7}" destId="{E6565553-C011-46DE-B3D8-1336308E42CD}" srcOrd="1" destOrd="0" presId="urn:microsoft.com/office/officeart/2005/8/layout/pyramid3"/>
    <dgm:cxn modelId="{89E722BF-E550-435A-893F-85964375B697}" type="presParOf" srcId="{E6565553-C011-46DE-B3D8-1336308E42CD}" destId="{8BDFD8B6-2F95-49A3-98FF-5BC8A30D420F}" srcOrd="0" destOrd="0" presId="urn:microsoft.com/office/officeart/2005/8/layout/pyramid3"/>
    <dgm:cxn modelId="{7BE0DE52-CDD4-4C41-BA27-F721DE087C30}" type="presParOf" srcId="{E6565553-C011-46DE-B3D8-1336308E42CD}" destId="{AF09F8C6-F8FF-44A9-A68D-AC53C7A4D280}" srcOrd="1" destOrd="0" presId="urn:microsoft.com/office/officeart/2005/8/layout/pyramid3"/>
    <dgm:cxn modelId="{A026A4FF-E37B-45F2-9F26-3F33FD12B78F}" type="presParOf" srcId="{7CEB9A24-E205-42F4-BF74-29584F61D4C7}" destId="{860D3264-0206-496D-96E0-AE6159FD243E}" srcOrd="2" destOrd="0" presId="urn:microsoft.com/office/officeart/2005/8/layout/pyramid3"/>
    <dgm:cxn modelId="{CA91B06F-E796-4BFC-B7A6-C991F6AF4ABE}" type="presParOf" srcId="{860D3264-0206-496D-96E0-AE6159FD243E}" destId="{CAB72091-53E0-45E2-AC06-D9C01EF94828}" srcOrd="0" destOrd="0" presId="urn:microsoft.com/office/officeart/2005/8/layout/pyramid3"/>
    <dgm:cxn modelId="{72961661-BE71-4E95-B792-15A7EFE9ABA0}" type="presParOf" srcId="{860D3264-0206-496D-96E0-AE6159FD243E}" destId="{F2E8B0FF-EC1B-4681-A37F-7A3D766BEDF7}" srcOrd="1" destOrd="0" presId="urn:microsoft.com/office/officeart/2005/8/layout/pyramid3"/>
    <dgm:cxn modelId="{69D5DE04-2066-41CC-A546-62C962D89B0D}" type="presParOf" srcId="{7CEB9A24-E205-42F4-BF74-29584F61D4C7}" destId="{C026D9D7-9C29-488C-9104-80D9D25BAC85}" srcOrd="3" destOrd="0" presId="urn:microsoft.com/office/officeart/2005/8/layout/pyramid3"/>
    <dgm:cxn modelId="{A73837A5-255E-40CC-A7C6-F7039A28EC8C}" type="presParOf" srcId="{C026D9D7-9C29-488C-9104-80D9D25BAC85}" destId="{E2BCF6D6-F7AE-46FE-A98B-72E0F0E6A785}" srcOrd="0" destOrd="0" presId="urn:microsoft.com/office/officeart/2005/8/layout/pyramid3"/>
    <dgm:cxn modelId="{998C25F7-5191-431A-B7A1-3F970020C7B7}" type="presParOf" srcId="{C026D9D7-9C29-488C-9104-80D9D25BAC85}" destId="{9AC5E843-5BED-4F34-B48C-D5D4A33C1890}" srcOrd="1" destOrd="0" presId="urn:microsoft.com/office/officeart/2005/8/layout/pyramid3"/>
    <dgm:cxn modelId="{ABEB5FB1-7D5A-4A37-B48F-8D0769DDCD1B}" type="presParOf" srcId="{7CEB9A24-E205-42F4-BF74-29584F61D4C7}" destId="{B444F4FC-16AF-4DBC-BE00-D60B50891B24}" srcOrd="4" destOrd="0" presId="urn:microsoft.com/office/officeart/2005/8/layout/pyramid3"/>
    <dgm:cxn modelId="{EE2D00DC-C410-43E1-AFAB-AF3BA292066D}" type="presParOf" srcId="{B444F4FC-16AF-4DBC-BE00-D60B50891B24}" destId="{99895127-4D04-4E64-9E20-670AED75CE2E}" srcOrd="0" destOrd="0" presId="urn:microsoft.com/office/officeart/2005/8/layout/pyramid3"/>
    <dgm:cxn modelId="{12FF7007-507C-476A-B234-9BD726DBF867}" type="presParOf" srcId="{B444F4FC-16AF-4DBC-BE00-D60B50891B24}" destId="{9F9FE957-27F4-447C-8CFF-C8311E665D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1453250-29F8-4042-AADF-8BEA9F58C630}" type="doc">
      <dgm:prSet loTypeId="urn:microsoft.com/office/officeart/2005/8/layout/chart3" loCatId="relationship" qsTypeId="urn:microsoft.com/office/officeart/2005/8/quickstyle/simple5" qsCatId="simple" csTypeId="urn:microsoft.com/office/officeart/2005/8/colors/colorful3" csCatId="colorful" phldr="1"/>
      <dgm:spPr/>
    </dgm:pt>
    <dgm:pt modelId="{6EBD0E2F-069B-4006-8E3B-4BAC49B41D59}">
      <dgm:prSet phldrT="[Text]" custT="1"/>
      <dgm:spPr>
        <a:xfrm>
          <a:off x="1557882" y="531771"/>
          <a:ext cx="4357931" cy="4357931"/>
        </a:xfrm>
        <a:prstGeom prst="pie">
          <a:avLst>
            <a:gd name="adj1" fmla="val 771428"/>
            <a:gd name="adj2" fmla="val 3857143"/>
          </a:avLst>
        </a:prstGeom>
        <a:solidFill>
          <a:srgbClr val="99CC66">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dirty="0">
              <a:solidFill>
                <a:sysClr val="window" lastClr="FFFFFF"/>
              </a:solidFill>
              <a:latin typeface="Calibri"/>
              <a:ea typeface="+mn-ea"/>
              <a:cs typeface="+mn-cs"/>
            </a:rPr>
            <a:t>ICU</a:t>
          </a:r>
        </a:p>
      </dgm:t>
    </dgm:pt>
    <dgm:pt modelId="{514B090E-4103-4735-982B-F0BBE527E2AA}" type="parTrans" cxnId="{D0E515AF-D179-4BC8-8BB2-A666F46EECF3}">
      <dgm:prSet/>
      <dgm:spPr/>
      <dgm:t>
        <a:bodyPr/>
        <a:lstStyle/>
        <a:p>
          <a:endParaRPr lang="en-US"/>
        </a:p>
      </dgm:t>
    </dgm:pt>
    <dgm:pt modelId="{94AA2767-D527-4FCA-866A-0C0429EBBCC7}" type="sibTrans" cxnId="{D0E515AF-D179-4BC8-8BB2-A666F46EECF3}">
      <dgm:prSet/>
      <dgm:spPr/>
      <dgm:t>
        <a:bodyPr/>
        <a:lstStyle/>
        <a:p>
          <a:endParaRPr lang="en-US"/>
        </a:p>
      </dgm:t>
    </dgm:pt>
    <dgm:pt modelId="{139EB6EA-4870-4A42-AD07-2B8F985E44A0}">
      <dgm:prSet phldrT="[Text]" custT="1"/>
      <dgm:spPr>
        <a:xfrm>
          <a:off x="1557882" y="531771"/>
          <a:ext cx="4357931" cy="4357931"/>
        </a:xfrm>
        <a:prstGeom prst="pie">
          <a:avLst>
            <a:gd name="adj1" fmla="val 3857226"/>
            <a:gd name="adj2" fmla="val 6942858"/>
          </a:avLst>
        </a:prstGeom>
        <a:solidFill>
          <a:srgbClr val="99CC66">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a:solidFill>
                <a:sysClr val="window" lastClr="FFFFFF"/>
              </a:solidFill>
              <a:latin typeface="Calibri"/>
              <a:ea typeface="+mn-ea"/>
              <a:cs typeface="+mn-cs"/>
            </a:rPr>
            <a:t>Nursing</a:t>
          </a:r>
          <a:endParaRPr lang="en-US" sz="1800" b="1" dirty="0">
            <a:solidFill>
              <a:sysClr val="window" lastClr="FFFFFF"/>
            </a:solidFill>
            <a:latin typeface="Calibri"/>
            <a:ea typeface="+mn-ea"/>
            <a:cs typeface="+mn-cs"/>
          </a:endParaRPr>
        </a:p>
      </dgm:t>
    </dgm:pt>
    <dgm:pt modelId="{14B93C9D-2CBD-4C4C-990B-09ED1E74118B}" type="parTrans" cxnId="{8B6722D6-79F7-49ED-9E63-01488BDBEDE1}">
      <dgm:prSet/>
      <dgm:spPr/>
      <dgm:t>
        <a:bodyPr/>
        <a:lstStyle/>
        <a:p>
          <a:endParaRPr lang="en-US"/>
        </a:p>
      </dgm:t>
    </dgm:pt>
    <dgm:pt modelId="{8DF2CAF6-4B6E-4526-BBEB-8C4BFBF2B754}" type="sibTrans" cxnId="{8B6722D6-79F7-49ED-9E63-01488BDBEDE1}">
      <dgm:prSet/>
      <dgm:spPr/>
      <dgm:t>
        <a:bodyPr/>
        <a:lstStyle/>
        <a:p>
          <a:endParaRPr lang="en-US"/>
        </a:p>
      </dgm:t>
    </dgm:pt>
    <dgm:pt modelId="{3B1CA315-DD83-4C7B-8413-5E6416B82745}">
      <dgm:prSet phldrT="[Text]" custT="1"/>
      <dgm:spPr>
        <a:xfrm>
          <a:off x="1557882" y="531771"/>
          <a:ext cx="4357931" cy="4357931"/>
        </a:xfrm>
        <a:prstGeom prst="pie">
          <a:avLst>
            <a:gd name="adj1" fmla="val 6942858"/>
            <a:gd name="adj2" fmla="val 10028574"/>
          </a:avLst>
        </a:prstGeom>
        <a:solidFill>
          <a:srgbClr val="31859E">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dirty="0">
              <a:solidFill>
                <a:sysClr val="window" lastClr="FFFFFF"/>
              </a:solidFill>
              <a:latin typeface="Calibri"/>
              <a:ea typeface="+mn-ea"/>
              <a:cs typeface="+mn-cs"/>
            </a:rPr>
            <a:t>Cards/EP</a:t>
          </a:r>
        </a:p>
      </dgm:t>
    </dgm:pt>
    <dgm:pt modelId="{003CC1F4-96CD-4DF5-A9E7-100D2D4085A5}" type="parTrans" cxnId="{70AB6618-9473-4FC2-9A26-638D121385D0}">
      <dgm:prSet/>
      <dgm:spPr/>
      <dgm:t>
        <a:bodyPr/>
        <a:lstStyle/>
        <a:p>
          <a:endParaRPr lang="en-US"/>
        </a:p>
      </dgm:t>
    </dgm:pt>
    <dgm:pt modelId="{2FF4B614-5169-407E-904A-8EFD74C33A33}" type="sibTrans" cxnId="{70AB6618-9473-4FC2-9A26-638D121385D0}">
      <dgm:prSet/>
      <dgm:spPr/>
      <dgm:t>
        <a:bodyPr/>
        <a:lstStyle/>
        <a:p>
          <a:endParaRPr lang="en-US"/>
        </a:p>
      </dgm:t>
    </dgm:pt>
    <dgm:pt modelId="{212C6C6A-7590-4747-A186-F1D45BAAB669}">
      <dgm:prSet phldrT="[Text]" custT="1"/>
      <dgm:spPr>
        <a:xfrm>
          <a:off x="1557882" y="531771"/>
          <a:ext cx="4357931" cy="4357931"/>
        </a:xfrm>
        <a:prstGeom prst="pie">
          <a:avLst>
            <a:gd name="adj1" fmla="val 13114284"/>
            <a:gd name="adj2" fmla="val 16200000"/>
          </a:avLst>
        </a:prstGeom>
        <a:solidFill>
          <a:srgbClr val="1F497D">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dirty="0">
              <a:solidFill>
                <a:sysClr val="window" lastClr="FFFFFF"/>
              </a:solidFill>
              <a:latin typeface="Calibri"/>
              <a:ea typeface="+mn-ea"/>
              <a:cs typeface="+mn-cs"/>
            </a:rPr>
            <a:t>ID</a:t>
          </a:r>
        </a:p>
      </dgm:t>
    </dgm:pt>
    <dgm:pt modelId="{E9350F9F-2A66-4EAB-AEE0-BEA0002FDDC3}" type="parTrans" cxnId="{C5E44E6D-D39B-4F8A-9B0F-0F4B7BFE8BA0}">
      <dgm:prSet/>
      <dgm:spPr/>
      <dgm:t>
        <a:bodyPr/>
        <a:lstStyle/>
        <a:p>
          <a:endParaRPr lang="en-US"/>
        </a:p>
      </dgm:t>
    </dgm:pt>
    <dgm:pt modelId="{CCA6A6A3-9886-4D63-A820-53F94037DD18}" type="sibTrans" cxnId="{C5E44E6D-D39B-4F8A-9B0F-0F4B7BFE8BA0}">
      <dgm:prSet/>
      <dgm:spPr/>
      <dgm:t>
        <a:bodyPr/>
        <a:lstStyle/>
        <a:p>
          <a:endParaRPr lang="en-US"/>
        </a:p>
      </dgm:t>
    </dgm:pt>
    <dgm:pt modelId="{4AAC6A1D-EAD7-4914-997B-DB5B778D9688}">
      <dgm:prSet phldrT="[Text]" custT="1"/>
      <dgm:spPr>
        <a:xfrm>
          <a:off x="1670462" y="298310"/>
          <a:ext cx="4357931" cy="4357931"/>
        </a:xfrm>
        <a:prstGeom prst="pie">
          <a:avLst>
            <a:gd name="adj1" fmla="val 16200000"/>
            <a:gd name="adj2" fmla="val 19285716"/>
          </a:avLst>
        </a:prstGeom>
        <a:solidFill>
          <a:srgbClr val="3399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dirty="0">
              <a:solidFill>
                <a:sysClr val="window" lastClr="FFFFFF"/>
              </a:solidFill>
              <a:latin typeface="Calibri"/>
              <a:ea typeface="+mn-ea"/>
              <a:cs typeface="+mn-cs"/>
            </a:rPr>
            <a:t>CL Psych</a:t>
          </a:r>
        </a:p>
      </dgm:t>
    </dgm:pt>
    <dgm:pt modelId="{1A920BD5-A53B-4285-8692-90B5859CC39A}" type="parTrans" cxnId="{21041E98-A4EC-4059-92C6-D6F455E511C6}">
      <dgm:prSet/>
      <dgm:spPr/>
      <dgm:t>
        <a:bodyPr/>
        <a:lstStyle/>
        <a:p>
          <a:endParaRPr lang="en-US"/>
        </a:p>
      </dgm:t>
    </dgm:pt>
    <dgm:pt modelId="{BB13EB63-36A1-4F61-9183-E66A80FE0EFA}" type="sibTrans" cxnId="{21041E98-A4EC-4059-92C6-D6F455E511C6}">
      <dgm:prSet/>
      <dgm:spPr/>
      <dgm:t>
        <a:bodyPr/>
        <a:lstStyle/>
        <a:p>
          <a:endParaRPr lang="en-US"/>
        </a:p>
      </dgm:t>
    </dgm:pt>
    <dgm:pt modelId="{B1869A50-5591-4C6E-BD7F-8332CB36A753}">
      <dgm:prSet phldrT="[Text]" custT="1"/>
      <dgm:spPr>
        <a:xfrm>
          <a:off x="1557882" y="531771"/>
          <a:ext cx="4357931" cy="4357931"/>
        </a:xfrm>
        <a:prstGeom prst="pie">
          <a:avLst>
            <a:gd name="adj1" fmla="val 19285716"/>
            <a:gd name="adj2" fmla="val 771428"/>
          </a:avLst>
        </a:prstGeom>
        <a:solidFill>
          <a:srgbClr val="CCCC33">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dirty="0" err="1">
              <a:solidFill>
                <a:sysClr val="window" lastClr="FFFFFF"/>
              </a:solidFill>
              <a:latin typeface="Calibri"/>
              <a:ea typeface="+mn-ea"/>
              <a:cs typeface="+mn-cs"/>
            </a:rPr>
            <a:t>Outpt</a:t>
          </a:r>
          <a:endParaRPr lang="en-US" sz="1800" b="1" dirty="0">
            <a:solidFill>
              <a:sysClr val="window" lastClr="FFFFFF"/>
            </a:solidFill>
            <a:latin typeface="Calibri"/>
            <a:ea typeface="+mn-ea"/>
            <a:cs typeface="+mn-cs"/>
          </a:endParaRPr>
        </a:p>
        <a:p>
          <a:pPr>
            <a:buNone/>
          </a:pPr>
          <a:r>
            <a:rPr lang="en-US" sz="1800" b="1" dirty="0">
              <a:solidFill>
                <a:sysClr val="window" lastClr="FFFFFF"/>
              </a:solidFill>
              <a:latin typeface="Calibri"/>
              <a:ea typeface="+mn-ea"/>
              <a:cs typeface="+mn-cs"/>
            </a:rPr>
            <a:t>Psych</a:t>
          </a:r>
        </a:p>
      </dgm:t>
    </dgm:pt>
    <dgm:pt modelId="{28D41422-A04B-4656-AC8F-34EBFD1401C7}" type="parTrans" cxnId="{58917FE6-2BD9-4C39-A8B4-605131B1C92F}">
      <dgm:prSet/>
      <dgm:spPr/>
      <dgm:t>
        <a:bodyPr/>
        <a:lstStyle/>
        <a:p>
          <a:endParaRPr lang="en-US"/>
        </a:p>
      </dgm:t>
    </dgm:pt>
    <dgm:pt modelId="{FF3FDF42-4305-409C-8142-FB9D9A979B01}" type="sibTrans" cxnId="{58917FE6-2BD9-4C39-A8B4-605131B1C92F}">
      <dgm:prSet/>
      <dgm:spPr/>
      <dgm:t>
        <a:bodyPr/>
        <a:lstStyle/>
        <a:p>
          <a:endParaRPr lang="en-US"/>
        </a:p>
      </dgm:t>
    </dgm:pt>
    <dgm:pt modelId="{670D3D06-75B0-4AF7-9C25-3A64FA935927}">
      <dgm:prSet phldrT="[Text]" custT="1"/>
      <dgm:spPr>
        <a:xfrm>
          <a:off x="1557882" y="531771"/>
          <a:ext cx="4357931" cy="4357931"/>
        </a:xfrm>
        <a:prstGeom prst="pie">
          <a:avLst>
            <a:gd name="adj1" fmla="val 10028574"/>
            <a:gd name="adj2" fmla="val 13114284"/>
          </a:avLst>
        </a:prstGeom>
        <a:solidFill>
          <a:srgbClr val="0066CC">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800" b="1" dirty="0" err="1">
              <a:solidFill>
                <a:sysClr val="window" lastClr="FFFFFF"/>
              </a:solidFill>
              <a:latin typeface="Calibri"/>
              <a:ea typeface="+mn-ea"/>
              <a:cs typeface="+mn-cs"/>
            </a:rPr>
            <a:t>Nephrol</a:t>
          </a:r>
          <a:endParaRPr lang="en-US" sz="1800" b="1" dirty="0">
            <a:solidFill>
              <a:sysClr val="window" lastClr="FFFFFF"/>
            </a:solidFill>
            <a:latin typeface="Calibri"/>
            <a:ea typeface="+mn-ea"/>
            <a:cs typeface="+mn-cs"/>
          </a:endParaRPr>
        </a:p>
      </dgm:t>
    </dgm:pt>
    <dgm:pt modelId="{0530C259-B181-4B3A-BE8D-8BA325CB1D5B}" type="parTrans" cxnId="{460A69F3-25BF-41D2-B46E-C3894B6C81D3}">
      <dgm:prSet/>
      <dgm:spPr/>
      <dgm:t>
        <a:bodyPr/>
        <a:lstStyle/>
        <a:p>
          <a:endParaRPr lang="en-US"/>
        </a:p>
      </dgm:t>
    </dgm:pt>
    <dgm:pt modelId="{BD32B924-19AE-4C55-AB83-BC420E4313B0}" type="sibTrans" cxnId="{460A69F3-25BF-41D2-B46E-C3894B6C81D3}">
      <dgm:prSet/>
      <dgm:spPr/>
      <dgm:t>
        <a:bodyPr/>
        <a:lstStyle/>
        <a:p>
          <a:endParaRPr lang="en-US"/>
        </a:p>
      </dgm:t>
    </dgm:pt>
    <dgm:pt modelId="{7D544B73-CDEC-4BE2-B2FD-6791DC62566C}" type="pres">
      <dgm:prSet presAssocID="{F1453250-29F8-4042-AADF-8BEA9F58C630}" presName="compositeShape" presStyleCnt="0">
        <dgm:presLayoutVars>
          <dgm:chMax val="7"/>
          <dgm:dir/>
          <dgm:resizeHandles val="exact"/>
        </dgm:presLayoutVars>
      </dgm:prSet>
      <dgm:spPr/>
    </dgm:pt>
    <dgm:pt modelId="{B7796A02-233D-4603-905A-5912BBE0F341}" type="pres">
      <dgm:prSet presAssocID="{F1453250-29F8-4042-AADF-8BEA9F58C630}" presName="wedge1" presStyleLbl="node1" presStyleIdx="0" presStyleCnt="7"/>
      <dgm:spPr/>
    </dgm:pt>
    <dgm:pt modelId="{B735F7DD-0D27-4619-BF7C-4725B83BA5A7}" type="pres">
      <dgm:prSet presAssocID="{F1453250-29F8-4042-AADF-8BEA9F58C630}" presName="wedge1Tx" presStyleLbl="node1" presStyleIdx="0" presStyleCnt="7">
        <dgm:presLayoutVars>
          <dgm:chMax val="0"/>
          <dgm:chPref val="0"/>
          <dgm:bulletEnabled val="1"/>
        </dgm:presLayoutVars>
      </dgm:prSet>
      <dgm:spPr/>
    </dgm:pt>
    <dgm:pt modelId="{2C578EE5-33FA-4F69-969E-669AB26BFCDB}" type="pres">
      <dgm:prSet presAssocID="{F1453250-29F8-4042-AADF-8BEA9F58C630}" presName="wedge2" presStyleLbl="node1" presStyleIdx="1" presStyleCnt="7"/>
      <dgm:spPr/>
    </dgm:pt>
    <dgm:pt modelId="{BDDCF0D1-7C15-4168-95C4-8B40FA925E75}" type="pres">
      <dgm:prSet presAssocID="{F1453250-29F8-4042-AADF-8BEA9F58C630}" presName="wedge2Tx" presStyleLbl="node1" presStyleIdx="1" presStyleCnt="7">
        <dgm:presLayoutVars>
          <dgm:chMax val="0"/>
          <dgm:chPref val="0"/>
          <dgm:bulletEnabled val="1"/>
        </dgm:presLayoutVars>
      </dgm:prSet>
      <dgm:spPr/>
    </dgm:pt>
    <dgm:pt modelId="{A9E15DA4-9520-4145-9F38-F1C4D0C10E0C}" type="pres">
      <dgm:prSet presAssocID="{F1453250-29F8-4042-AADF-8BEA9F58C630}" presName="wedge3" presStyleLbl="node1" presStyleIdx="2" presStyleCnt="7"/>
      <dgm:spPr/>
    </dgm:pt>
    <dgm:pt modelId="{60504486-B854-4F0B-B845-BEC6408E1BFE}" type="pres">
      <dgm:prSet presAssocID="{F1453250-29F8-4042-AADF-8BEA9F58C630}" presName="wedge3Tx" presStyleLbl="node1" presStyleIdx="2" presStyleCnt="7">
        <dgm:presLayoutVars>
          <dgm:chMax val="0"/>
          <dgm:chPref val="0"/>
          <dgm:bulletEnabled val="1"/>
        </dgm:presLayoutVars>
      </dgm:prSet>
      <dgm:spPr/>
    </dgm:pt>
    <dgm:pt modelId="{58F8D4F6-0E4B-4A6D-8F37-8A45C42915CF}" type="pres">
      <dgm:prSet presAssocID="{F1453250-29F8-4042-AADF-8BEA9F58C630}" presName="wedge4" presStyleLbl="node1" presStyleIdx="3" presStyleCnt="7"/>
      <dgm:spPr/>
    </dgm:pt>
    <dgm:pt modelId="{BF79D4A2-8EF5-483A-85B6-2BD33FADFBD6}" type="pres">
      <dgm:prSet presAssocID="{F1453250-29F8-4042-AADF-8BEA9F58C630}" presName="wedge4Tx" presStyleLbl="node1" presStyleIdx="3" presStyleCnt="7">
        <dgm:presLayoutVars>
          <dgm:chMax val="0"/>
          <dgm:chPref val="0"/>
          <dgm:bulletEnabled val="1"/>
        </dgm:presLayoutVars>
      </dgm:prSet>
      <dgm:spPr/>
    </dgm:pt>
    <dgm:pt modelId="{C364D87A-894B-4377-8B6B-3570EDF38E47}" type="pres">
      <dgm:prSet presAssocID="{F1453250-29F8-4042-AADF-8BEA9F58C630}" presName="wedge5" presStyleLbl="node1" presStyleIdx="4" presStyleCnt="7"/>
      <dgm:spPr/>
    </dgm:pt>
    <dgm:pt modelId="{81E0B94D-2F63-429F-8267-55B5E7D9BC46}" type="pres">
      <dgm:prSet presAssocID="{F1453250-29F8-4042-AADF-8BEA9F58C630}" presName="wedge5Tx" presStyleLbl="node1" presStyleIdx="4" presStyleCnt="7">
        <dgm:presLayoutVars>
          <dgm:chMax val="0"/>
          <dgm:chPref val="0"/>
          <dgm:bulletEnabled val="1"/>
        </dgm:presLayoutVars>
      </dgm:prSet>
      <dgm:spPr/>
    </dgm:pt>
    <dgm:pt modelId="{23448165-A1B0-4AF7-B630-99708A176B79}" type="pres">
      <dgm:prSet presAssocID="{F1453250-29F8-4042-AADF-8BEA9F58C630}" presName="wedge6" presStyleLbl="node1" presStyleIdx="5" presStyleCnt="7"/>
      <dgm:spPr/>
    </dgm:pt>
    <dgm:pt modelId="{4778F0D5-05AB-4CF5-91BE-08FCCDACD536}" type="pres">
      <dgm:prSet presAssocID="{F1453250-29F8-4042-AADF-8BEA9F58C630}" presName="wedge6Tx" presStyleLbl="node1" presStyleIdx="5" presStyleCnt="7">
        <dgm:presLayoutVars>
          <dgm:chMax val="0"/>
          <dgm:chPref val="0"/>
          <dgm:bulletEnabled val="1"/>
        </dgm:presLayoutVars>
      </dgm:prSet>
      <dgm:spPr/>
    </dgm:pt>
    <dgm:pt modelId="{288A5BE0-683E-453A-BE76-C8A2879A479E}" type="pres">
      <dgm:prSet presAssocID="{F1453250-29F8-4042-AADF-8BEA9F58C630}" presName="wedge7" presStyleLbl="node1" presStyleIdx="6" presStyleCnt="7"/>
      <dgm:spPr/>
    </dgm:pt>
    <dgm:pt modelId="{2BEE2347-8B6E-408D-B172-C657B7BF750C}" type="pres">
      <dgm:prSet presAssocID="{F1453250-29F8-4042-AADF-8BEA9F58C630}" presName="wedge7Tx" presStyleLbl="node1" presStyleIdx="6" presStyleCnt="7">
        <dgm:presLayoutVars>
          <dgm:chMax val="0"/>
          <dgm:chPref val="0"/>
          <dgm:bulletEnabled val="1"/>
        </dgm:presLayoutVars>
      </dgm:prSet>
      <dgm:spPr/>
    </dgm:pt>
  </dgm:ptLst>
  <dgm:cxnLst>
    <dgm:cxn modelId="{9F2BEA17-5264-48E2-A876-092391E96426}" type="presOf" srcId="{6EBD0E2F-069B-4006-8E3B-4BAC49B41D59}" destId="{60504486-B854-4F0B-B845-BEC6408E1BFE}" srcOrd="1" destOrd="0" presId="urn:microsoft.com/office/officeart/2005/8/layout/chart3"/>
    <dgm:cxn modelId="{70AB6618-9473-4FC2-9A26-638D121385D0}" srcId="{F1453250-29F8-4042-AADF-8BEA9F58C630}" destId="{3B1CA315-DD83-4C7B-8413-5E6416B82745}" srcOrd="4" destOrd="0" parTransId="{003CC1F4-96CD-4DF5-A9E7-100D2D4085A5}" sibTransId="{2FF4B614-5169-407E-904A-8EFD74C33A33}"/>
    <dgm:cxn modelId="{6458191B-31AE-4EF8-9FCC-791AE4B26E77}" type="presOf" srcId="{B1869A50-5591-4C6E-BD7F-8332CB36A753}" destId="{2C578EE5-33FA-4F69-969E-669AB26BFCDB}" srcOrd="0" destOrd="0" presId="urn:microsoft.com/office/officeart/2005/8/layout/chart3"/>
    <dgm:cxn modelId="{46C32339-40B7-4698-A4AE-1D94A2AC7D9C}" type="presOf" srcId="{3B1CA315-DD83-4C7B-8413-5E6416B82745}" destId="{81E0B94D-2F63-429F-8267-55B5E7D9BC46}" srcOrd="1" destOrd="0" presId="urn:microsoft.com/office/officeart/2005/8/layout/chart3"/>
    <dgm:cxn modelId="{F20A123B-2B9F-4FFB-8055-60DB02C1E429}" type="presOf" srcId="{139EB6EA-4870-4A42-AD07-2B8F985E44A0}" destId="{58F8D4F6-0E4B-4A6D-8F37-8A45C42915CF}" srcOrd="0" destOrd="0" presId="urn:microsoft.com/office/officeart/2005/8/layout/chart3"/>
    <dgm:cxn modelId="{57AD9560-BC4A-45D4-98E0-EF881A3675EC}" type="presOf" srcId="{F1453250-29F8-4042-AADF-8BEA9F58C630}" destId="{7D544B73-CDEC-4BE2-B2FD-6791DC62566C}" srcOrd="0" destOrd="0" presId="urn:microsoft.com/office/officeart/2005/8/layout/chart3"/>
    <dgm:cxn modelId="{C5E44E6D-D39B-4F8A-9B0F-0F4B7BFE8BA0}" srcId="{F1453250-29F8-4042-AADF-8BEA9F58C630}" destId="{212C6C6A-7590-4747-A186-F1D45BAAB669}" srcOrd="6" destOrd="0" parTransId="{E9350F9F-2A66-4EAB-AEE0-BEA0002FDDC3}" sibTransId="{CCA6A6A3-9886-4D63-A820-53F94037DD18}"/>
    <dgm:cxn modelId="{21041E98-A4EC-4059-92C6-D6F455E511C6}" srcId="{F1453250-29F8-4042-AADF-8BEA9F58C630}" destId="{4AAC6A1D-EAD7-4914-997B-DB5B778D9688}" srcOrd="0" destOrd="0" parTransId="{1A920BD5-A53B-4285-8692-90B5859CC39A}" sibTransId="{BB13EB63-36A1-4F61-9183-E66A80FE0EFA}"/>
    <dgm:cxn modelId="{BD53F8A7-82FE-4256-9028-5BB720E23769}" type="presOf" srcId="{6EBD0E2F-069B-4006-8E3B-4BAC49B41D59}" destId="{A9E15DA4-9520-4145-9F38-F1C4D0C10E0C}" srcOrd="0" destOrd="0" presId="urn:microsoft.com/office/officeart/2005/8/layout/chart3"/>
    <dgm:cxn modelId="{D0E515AF-D179-4BC8-8BB2-A666F46EECF3}" srcId="{F1453250-29F8-4042-AADF-8BEA9F58C630}" destId="{6EBD0E2F-069B-4006-8E3B-4BAC49B41D59}" srcOrd="2" destOrd="0" parTransId="{514B090E-4103-4735-982B-F0BBE527E2AA}" sibTransId="{94AA2767-D527-4FCA-866A-0C0429EBBCC7}"/>
    <dgm:cxn modelId="{4E589CB9-AB09-48F4-8BE9-C1375810E48A}" type="presOf" srcId="{B1869A50-5591-4C6E-BD7F-8332CB36A753}" destId="{BDDCF0D1-7C15-4168-95C4-8B40FA925E75}" srcOrd="1" destOrd="0" presId="urn:microsoft.com/office/officeart/2005/8/layout/chart3"/>
    <dgm:cxn modelId="{B1D586C0-F8FB-4A0A-BC3C-FC82EA3F4A97}" type="presOf" srcId="{139EB6EA-4870-4A42-AD07-2B8F985E44A0}" destId="{BF79D4A2-8EF5-483A-85B6-2BD33FADFBD6}" srcOrd="1" destOrd="0" presId="urn:microsoft.com/office/officeart/2005/8/layout/chart3"/>
    <dgm:cxn modelId="{D2EB84C4-A3D5-44BB-BAD0-4864EF1A5CBE}" type="presOf" srcId="{3B1CA315-DD83-4C7B-8413-5E6416B82745}" destId="{C364D87A-894B-4377-8B6B-3570EDF38E47}" srcOrd="0" destOrd="0" presId="urn:microsoft.com/office/officeart/2005/8/layout/chart3"/>
    <dgm:cxn modelId="{A93F76C9-5418-468F-AF4A-9D5A98A4E702}" type="presOf" srcId="{212C6C6A-7590-4747-A186-F1D45BAAB669}" destId="{2BEE2347-8B6E-408D-B172-C657B7BF750C}" srcOrd="1" destOrd="0" presId="urn:microsoft.com/office/officeart/2005/8/layout/chart3"/>
    <dgm:cxn modelId="{8B6722D6-79F7-49ED-9E63-01488BDBEDE1}" srcId="{F1453250-29F8-4042-AADF-8BEA9F58C630}" destId="{139EB6EA-4870-4A42-AD07-2B8F985E44A0}" srcOrd="3" destOrd="0" parTransId="{14B93C9D-2CBD-4C4C-990B-09ED1E74118B}" sibTransId="{8DF2CAF6-4B6E-4526-BBEB-8C4BFBF2B754}"/>
    <dgm:cxn modelId="{4E0806DC-EFDA-475C-BFF6-707229DD17FE}" type="presOf" srcId="{4AAC6A1D-EAD7-4914-997B-DB5B778D9688}" destId="{B7796A02-233D-4603-905A-5912BBE0F341}" srcOrd="0" destOrd="0" presId="urn:microsoft.com/office/officeart/2005/8/layout/chart3"/>
    <dgm:cxn modelId="{4B294EE2-1954-41F8-8267-0609A3E34416}" type="presOf" srcId="{670D3D06-75B0-4AF7-9C25-3A64FA935927}" destId="{23448165-A1B0-4AF7-B630-99708A176B79}" srcOrd="0" destOrd="0" presId="urn:microsoft.com/office/officeart/2005/8/layout/chart3"/>
    <dgm:cxn modelId="{048CE6E3-4471-4527-9865-E939E9157CD7}" type="presOf" srcId="{670D3D06-75B0-4AF7-9C25-3A64FA935927}" destId="{4778F0D5-05AB-4CF5-91BE-08FCCDACD536}" srcOrd="1" destOrd="0" presId="urn:microsoft.com/office/officeart/2005/8/layout/chart3"/>
    <dgm:cxn modelId="{58917FE6-2BD9-4C39-A8B4-605131B1C92F}" srcId="{F1453250-29F8-4042-AADF-8BEA9F58C630}" destId="{B1869A50-5591-4C6E-BD7F-8332CB36A753}" srcOrd="1" destOrd="0" parTransId="{28D41422-A04B-4656-AC8F-34EBFD1401C7}" sibTransId="{FF3FDF42-4305-409C-8142-FB9D9A979B01}"/>
    <dgm:cxn modelId="{0F0326EB-AA4F-41D4-9B27-46484C79AAD0}" type="presOf" srcId="{212C6C6A-7590-4747-A186-F1D45BAAB669}" destId="{288A5BE0-683E-453A-BE76-C8A2879A479E}" srcOrd="0" destOrd="0" presId="urn:microsoft.com/office/officeart/2005/8/layout/chart3"/>
    <dgm:cxn modelId="{E05676F1-A046-41D6-AC78-686293DB5CCC}" type="presOf" srcId="{4AAC6A1D-EAD7-4914-997B-DB5B778D9688}" destId="{B735F7DD-0D27-4619-BF7C-4725B83BA5A7}" srcOrd="1" destOrd="0" presId="urn:microsoft.com/office/officeart/2005/8/layout/chart3"/>
    <dgm:cxn modelId="{460A69F3-25BF-41D2-B46E-C3894B6C81D3}" srcId="{F1453250-29F8-4042-AADF-8BEA9F58C630}" destId="{670D3D06-75B0-4AF7-9C25-3A64FA935927}" srcOrd="5" destOrd="0" parTransId="{0530C259-B181-4B3A-BE8D-8BA325CB1D5B}" sibTransId="{BD32B924-19AE-4C55-AB83-BC420E4313B0}"/>
    <dgm:cxn modelId="{ECE48DF1-9DB0-4743-B539-3396E8FB1ED6}" type="presParOf" srcId="{7D544B73-CDEC-4BE2-B2FD-6791DC62566C}" destId="{B7796A02-233D-4603-905A-5912BBE0F341}" srcOrd="0" destOrd="0" presId="urn:microsoft.com/office/officeart/2005/8/layout/chart3"/>
    <dgm:cxn modelId="{9C631078-6EC4-4869-91B7-D8A8D80F327B}" type="presParOf" srcId="{7D544B73-CDEC-4BE2-B2FD-6791DC62566C}" destId="{B735F7DD-0D27-4619-BF7C-4725B83BA5A7}" srcOrd="1" destOrd="0" presId="urn:microsoft.com/office/officeart/2005/8/layout/chart3"/>
    <dgm:cxn modelId="{313089F5-55E4-4B15-A86E-63349B76B6BC}" type="presParOf" srcId="{7D544B73-CDEC-4BE2-B2FD-6791DC62566C}" destId="{2C578EE5-33FA-4F69-969E-669AB26BFCDB}" srcOrd="2" destOrd="0" presId="urn:microsoft.com/office/officeart/2005/8/layout/chart3"/>
    <dgm:cxn modelId="{01B8396E-0F4F-4929-BCEE-FAAE10A6650E}" type="presParOf" srcId="{7D544B73-CDEC-4BE2-B2FD-6791DC62566C}" destId="{BDDCF0D1-7C15-4168-95C4-8B40FA925E75}" srcOrd="3" destOrd="0" presId="urn:microsoft.com/office/officeart/2005/8/layout/chart3"/>
    <dgm:cxn modelId="{C55F0AC3-61E5-4D33-A06D-5609974E8822}" type="presParOf" srcId="{7D544B73-CDEC-4BE2-B2FD-6791DC62566C}" destId="{A9E15DA4-9520-4145-9F38-F1C4D0C10E0C}" srcOrd="4" destOrd="0" presId="urn:microsoft.com/office/officeart/2005/8/layout/chart3"/>
    <dgm:cxn modelId="{B44A9DA8-0DF0-4E3C-A032-69ECB4A38CFB}" type="presParOf" srcId="{7D544B73-CDEC-4BE2-B2FD-6791DC62566C}" destId="{60504486-B854-4F0B-B845-BEC6408E1BFE}" srcOrd="5" destOrd="0" presId="urn:microsoft.com/office/officeart/2005/8/layout/chart3"/>
    <dgm:cxn modelId="{8A683C64-3EE3-415D-99B4-7480C8101859}" type="presParOf" srcId="{7D544B73-CDEC-4BE2-B2FD-6791DC62566C}" destId="{58F8D4F6-0E4B-4A6D-8F37-8A45C42915CF}" srcOrd="6" destOrd="0" presId="urn:microsoft.com/office/officeart/2005/8/layout/chart3"/>
    <dgm:cxn modelId="{0286EE76-E06D-4EB3-819E-ADBD5E567128}" type="presParOf" srcId="{7D544B73-CDEC-4BE2-B2FD-6791DC62566C}" destId="{BF79D4A2-8EF5-483A-85B6-2BD33FADFBD6}" srcOrd="7" destOrd="0" presId="urn:microsoft.com/office/officeart/2005/8/layout/chart3"/>
    <dgm:cxn modelId="{D830D835-02EE-40A8-AF1B-B38F6AAB4AF8}" type="presParOf" srcId="{7D544B73-CDEC-4BE2-B2FD-6791DC62566C}" destId="{C364D87A-894B-4377-8B6B-3570EDF38E47}" srcOrd="8" destOrd="0" presId="urn:microsoft.com/office/officeart/2005/8/layout/chart3"/>
    <dgm:cxn modelId="{E3B7032D-8843-4326-85B2-BEB5E73BC814}" type="presParOf" srcId="{7D544B73-CDEC-4BE2-B2FD-6791DC62566C}" destId="{81E0B94D-2F63-429F-8267-55B5E7D9BC46}" srcOrd="9" destOrd="0" presId="urn:microsoft.com/office/officeart/2005/8/layout/chart3"/>
    <dgm:cxn modelId="{172E48C4-C6CD-4B42-8CF7-D4353A87AB91}" type="presParOf" srcId="{7D544B73-CDEC-4BE2-B2FD-6791DC62566C}" destId="{23448165-A1B0-4AF7-B630-99708A176B79}" srcOrd="10" destOrd="0" presId="urn:microsoft.com/office/officeart/2005/8/layout/chart3"/>
    <dgm:cxn modelId="{C945629B-B783-462C-9651-74A527D6819C}" type="presParOf" srcId="{7D544B73-CDEC-4BE2-B2FD-6791DC62566C}" destId="{4778F0D5-05AB-4CF5-91BE-08FCCDACD536}" srcOrd="11" destOrd="0" presId="urn:microsoft.com/office/officeart/2005/8/layout/chart3"/>
    <dgm:cxn modelId="{1BADCC45-4E45-4F2D-8609-C5FAE8C7CFB7}" type="presParOf" srcId="{7D544B73-CDEC-4BE2-B2FD-6791DC62566C}" destId="{288A5BE0-683E-453A-BE76-C8A2879A479E}" srcOrd="12" destOrd="0" presId="urn:microsoft.com/office/officeart/2005/8/layout/chart3"/>
    <dgm:cxn modelId="{620629B3-48E2-4D86-ABCF-47999E46B4E9}" type="presParOf" srcId="{7D544B73-CDEC-4BE2-B2FD-6791DC62566C}" destId="{2BEE2347-8B6E-408D-B172-C657B7BF750C}"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53C1A7-C54C-4B4E-94B4-BE2CC2A79A4B}" type="doc">
      <dgm:prSet loTypeId="urn:microsoft.com/office/officeart/2005/8/layout/bProcess3" loCatId="process" qsTypeId="urn:microsoft.com/office/officeart/2005/8/quickstyle/3d1" qsCatId="3D" csTypeId="urn:microsoft.com/office/officeart/2005/8/colors/accent1_2" csCatId="accent1" phldr="1"/>
      <dgm:spPr/>
      <dgm:t>
        <a:bodyPr/>
        <a:lstStyle/>
        <a:p>
          <a:endParaRPr lang="en-US"/>
        </a:p>
      </dgm:t>
    </dgm:pt>
    <dgm:pt modelId="{B0707727-E8AB-49A1-885F-12AF26F1A3EC}">
      <dgm:prSet phldrT="[Text]" custT="1"/>
      <dgm:spPr>
        <a:solidFill>
          <a:srgbClr val="92D050"/>
        </a:solidFill>
      </dgm:spPr>
      <dgm:t>
        <a:bodyPr anchor="t"/>
        <a:lstStyle/>
        <a:p>
          <a:pPr algn="l"/>
          <a:r>
            <a:rPr lang="en-US" sz="2200" b="1" dirty="0">
              <a:solidFill>
                <a:schemeClr val="tx1"/>
              </a:solidFill>
            </a:rPr>
            <a:t>No consultation needed:                      </a:t>
          </a:r>
          <a:r>
            <a:rPr lang="en-US" sz="2200" dirty="0">
              <a:solidFill>
                <a:schemeClr val="tx1"/>
              </a:solidFill>
            </a:rPr>
            <a:t>in absence other risk factors</a:t>
          </a:r>
        </a:p>
      </dgm:t>
    </dgm:pt>
    <dgm:pt modelId="{B58D7152-A05F-4E12-9B81-20BCBC2782A6}" type="parTrans" cxnId="{011CC8B7-C6C7-45CC-A1E2-CDBBDCE0B5A6}">
      <dgm:prSet/>
      <dgm:spPr/>
      <dgm:t>
        <a:bodyPr/>
        <a:lstStyle/>
        <a:p>
          <a:endParaRPr lang="en-US"/>
        </a:p>
      </dgm:t>
    </dgm:pt>
    <dgm:pt modelId="{F07E4118-E753-4020-A43D-D6DBA7ADCE05}" type="sibTrans" cxnId="{011CC8B7-C6C7-45CC-A1E2-CDBBDCE0B5A6}">
      <dgm:prSet/>
      <dgm:spPr/>
      <dgm:t>
        <a:bodyPr/>
        <a:lstStyle/>
        <a:p>
          <a:endParaRPr lang="en-US"/>
        </a:p>
      </dgm:t>
    </dgm:pt>
    <dgm:pt modelId="{D5D36EC4-B2C9-48DD-859D-7DBEF92A1C4B}">
      <dgm:prSet phldrT="[Text]" custT="1"/>
      <dgm:spPr>
        <a:solidFill>
          <a:srgbClr val="FFFF00"/>
        </a:solidFill>
      </dgm:spPr>
      <dgm:t>
        <a:bodyPr anchor="t"/>
        <a:lstStyle/>
        <a:p>
          <a:pPr algn="l"/>
          <a:r>
            <a:rPr lang="en-US" sz="2200" b="1" dirty="0">
              <a:solidFill>
                <a:schemeClr val="tx1"/>
              </a:solidFill>
            </a:rPr>
            <a:t>Consider consultation w/</a:t>
          </a:r>
          <a:r>
            <a:rPr lang="en-US" sz="2200" b="1" i="1" dirty="0">
              <a:solidFill>
                <a:schemeClr val="tx1"/>
              </a:solidFill>
            </a:rPr>
            <a:t>existing</a:t>
          </a:r>
          <a:r>
            <a:rPr lang="en-US" sz="2200" b="1" dirty="0">
              <a:solidFill>
                <a:schemeClr val="tx1"/>
              </a:solidFill>
            </a:rPr>
            <a:t> cardiologist:                                          </a:t>
          </a:r>
          <a:r>
            <a:rPr lang="en-US" sz="2200" dirty="0">
              <a:solidFill>
                <a:schemeClr val="tx1"/>
              </a:solidFill>
            </a:rPr>
            <a:t>known heart disease + risk factor(s)</a:t>
          </a:r>
        </a:p>
      </dgm:t>
    </dgm:pt>
    <dgm:pt modelId="{29FA0029-1D88-4C5F-812D-B838956352B2}" type="parTrans" cxnId="{D66EE1E8-36F9-463E-BF4A-521C8E4D9BCD}">
      <dgm:prSet/>
      <dgm:spPr/>
      <dgm:t>
        <a:bodyPr/>
        <a:lstStyle/>
        <a:p>
          <a:endParaRPr lang="en-US"/>
        </a:p>
      </dgm:t>
    </dgm:pt>
    <dgm:pt modelId="{AE194943-1402-49E8-92DC-3803085D17FB}" type="sibTrans" cxnId="{D66EE1E8-36F9-463E-BF4A-521C8E4D9BCD}">
      <dgm:prSet/>
      <dgm:spPr/>
      <dgm:t>
        <a:bodyPr/>
        <a:lstStyle/>
        <a:p>
          <a:endParaRPr lang="en-US"/>
        </a:p>
      </dgm:t>
    </dgm:pt>
    <dgm:pt modelId="{E18350B3-9BA1-450D-8B80-D4427F45CE5F}">
      <dgm:prSet phldrT="[Text]" custT="1"/>
      <dgm:spPr>
        <a:solidFill>
          <a:srgbClr val="FF9900"/>
        </a:solidFill>
      </dgm:spPr>
      <dgm:t>
        <a:bodyPr/>
        <a:lstStyle/>
        <a:p>
          <a:pPr algn="l"/>
          <a:r>
            <a:rPr lang="en-US" sz="2200" b="1" dirty="0">
              <a:solidFill>
                <a:schemeClr val="bg1"/>
              </a:solidFill>
            </a:rPr>
            <a:t>Refer to cardiology:                    </a:t>
          </a:r>
          <a:r>
            <a:rPr lang="en-US" sz="2200" b="1" dirty="0">
              <a:solidFill>
                <a:schemeClr val="bg1"/>
              </a:solidFill>
              <a:sym typeface="Symbol" panose="05050102010706020507" pitchFamily="18" charset="2"/>
            </a:rPr>
            <a:t></a:t>
          </a:r>
          <a:r>
            <a:rPr lang="en-US" sz="2200" dirty="0">
              <a:solidFill>
                <a:schemeClr val="bg1"/>
              </a:solidFill>
            </a:rPr>
            <a:t>co-admin of high-risk meds                        </a:t>
          </a:r>
          <a:r>
            <a:rPr lang="en-US" sz="2200" dirty="0">
              <a:solidFill>
                <a:schemeClr val="bg1"/>
              </a:solidFill>
              <a:sym typeface="Symbol" panose="05050102010706020507" pitchFamily="18" charset="2"/>
            </a:rPr>
            <a:t></a:t>
          </a:r>
          <a:r>
            <a:rPr lang="en-US" sz="2200" dirty="0">
              <a:solidFill>
                <a:schemeClr val="bg1"/>
              </a:solidFill>
            </a:rPr>
            <a:t>QTc  &gt; 500ms                            </a:t>
          </a:r>
          <a:r>
            <a:rPr lang="en-US" sz="2200" dirty="0">
              <a:solidFill>
                <a:schemeClr val="bg1"/>
              </a:solidFill>
              <a:sym typeface="Symbol" panose="05050102010706020507" pitchFamily="18" charset="2"/>
            </a:rPr>
            <a:t></a:t>
          </a:r>
          <a:r>
            <a:rPr lang="en-US" sz="2200" dirty="0">
              <a:solidFill>
                <a:schemeClr val="bg1"/>
              </a:solidFill>
            </a:rPr>
            <a:t>sudden increase QTc by 60ms</a:t>
          </a:r>
        </a:p>
      </dgm:t>
    </dgm:pt>
    <dgm:pt modelId="{42D9FA9F-B18C-46A5-9E88-B33988BBEC42}" type="parTrans" cxnId="{92AB2D78-D6B2-4B41-A6EA-43823797CD88}">
      <dgm:prSet/>
      <dgm:spPr/>
      <dgm:t>
        <a:bodyPr/>
        <a:lstStyle/>
        <a:p>
          <a:endParaRPr lang="en-US"/>
        </a:p>
      </dgm:t>
    </dgm:pt>
    <dgm:pt modelId="{5D9932CF-7799-4C94-87C0-DE8C6FD5D7A2}" type="sibTrans" cxnId="{92AB2D78-D6B2-4B41-A6EA-43823797CD88}">
      <dgm:prSet/>
      <dgm:spPr/>
      <dgm:t>
        <a:bodyPr/>
        <a:lstStyle/>
        <a:p>
          <a:endParaRPr lang="en-US"/>
        </a:p>
      </dgm:t>
    </dgm:pt>
    <dgm:pt modelId="{A468AA45-B40C-4586-8B58-B4A0F1B35014}">
      <dgm:prSet phldrT="[Text]" custT="1"/>
      <dgm:spPr>
        <a:solidFill>
          <a:srgbClr val="FF0000"/>
        </a:solidFill>
      </dgm:spPr>
      <dgm:t>
        <a:bodyPr anchor="t"/>
        <a:lstStyle/>
        <a:p>
          <a:pPr algn="l"/>
          <a:r>
            <a:rPr lang="en-US" sz="2200" b="1" dirty="0">
              <a:solidFill>
                <a:schemeClr val="bg1"/>
              </a:solidFill>
            </a:rPr>
            <a:t>Immediate cardiology:                                     </a:t>
          </a:r>
          <a:r>
            <a:rPr lang="en-US" sz="2200" dirty="0">
              <a:solidFill>
                <a:schemeClr val="bg1"/>
              </a:solidFill>
            </a:rPr>
            <a:t>cardiac symptoms (dizziness, syncope, palpitations) on QT-prolonging drug</a:t>
          </a:r>
        </a:p>
      </dgm:t>
    </dgm:pt>
    <dgm:pt modelId="{CBE573F2-6D45-40EE-B3B8-B20EF7088A96}" type="parTrans" cxnId="{D487C66E-19FD-49D3-A5AF-748DC40B8A68}">
      <dgm:prSet/>
      <dgm:spPr/>
      <dgm:t>
        <a:bodyPr/>
        <a:lstStyle/>
        <a:p>
          <a:endParaRPr lang="en-US"/>
        </a:p>
      </dgm:t>
    </dgm:pt>
    <dgm:pt modelId="{7A16051A-A1DF-4377-950B-C7F8B8BB98DE}" type="sibTrans" cxnId="{D487C66E-19FD-49D3-A5AF-748DC40B8A68}">
      <dgm:prSet/>
      <dgm:spPr/>
      <dgm:t>
        <a:bodyPr/>
        <a:lstStyle/>
        <a:p>
          <a:endParaRPr lang="en-US"/>
        </a:p>
      </dgm:t>
    </dgm:pt>
    <dgm:pt modelId="{3220BD6D-6F5C-4B88-B950-C687718C0A8E}" type="pres">
      <dgm:prSet presAssocID="{3653C1A7-C54C-4B4E-94B4-BE2CC2A79A4B}" presName="Name0" presStyleCnt="0">
        <dgm:presLayoutVars>
          <dgm:dir/>
          <dgm:resizeHandles val="exact"/>
        </dgm:presLayoutVars>
      </dgm:prSet>
      <dgm:spPr/>
    </dgm:pt>
    <dgm:pt modelId="{01EE702E-92D2-46F9-91F2-1A7C5FAE24AF}" type="pres">
      <dgm:prSet presAssocID="{B0707727-E8AB-49A1-885F-12AF26F1A3EC}" presName="node" presStyleLbl="node1" presStyleIdx="0" presStyleCnt="4" custScaleX="193905" custScaleY="118875" custLinFactNeighborX="5276" custLinFactNeighborY="-5124">
        <dgm:presLayoutVars>
          <dgm:bulletEnabled val="1"/>
        </dgm:presLayoutVars>
      </dgm:prSet>
      <dgm:spPr/>
    </dgm:pt>
    <dgm:pt modelId="{E8074FF9-EED9-4F16-9E10-E201C0DAFCF3}" type="pres">
      <dgm:prSet presAssocID="{F07E4118-E753-4020-A43D-D6DBA7ADCE05}" presName="sibTrans" presStyleLbl="sibTrans1D1" presStyleIdx="0" presStyleCnt="3"/>
      <dgm:spPr/>
    </dgm:pt>
    <dgm:pt modelId="{1D2C32D4-B404-4312-AE48-3FD2888E74AB}" type="pres">
      <dgm:prSet presAssocID="{F07E4118-E753-4020-A43D-D6DBA7ADCE05}" presName="connectorText" presStyleLbl="sibTrans1D1" presStyleIdx="0" presStyleCnt="3"/>
      <dgm:spPr/>
    </dgm:pt>
    <dgm:pt modelId="{365BAE67-8124-4F36-8361-39C2D2738999}" type="pres">
      <dgm:prSet presAssocID="{D5D36EC4-B2C9-48DD-859D-7DBEF92A1C4B}" presName="node" presStyleLbl="node1" presStyleIdx="1" presStyleCnt="4" custScaleX="199339" custScaleY="120183" custLinFactNeighborX="-289" custLinFactNeighborY="-4803">
        <dgm:presLayoutVars>
          <dgm:bulletEnabled val="1"/>
        </dgm:presLayoutVars>
      </dgm:prSet>
      <dgm:spPr/>
    </dgm:pt>
    <dgm:pt modelId="{62718005-4EC5-4F18-9141-4E58ACE6D626}" type="pres">
      <dgm:prSet presAssocID="{AE194943-1402-49E8-92DC-3803085D17FB}" presName="sibTrans" presStyleLbl="sibTrans1D1" presStyleIdx="1" presStyleCnt="3"/>
      <dgm:spPr/>
    </dgm:pt>
    <dgm:pt modelId="{02F220E0-353E-498B-84C3-630D8265F1CC}" type="pres">
      <dgm:prSet presAssocID="{AE194943-1402-49E8-92DC-3803085D17FB}" presName="connectorText" presStyleLbl="sibTrans1D1" presStyleIdx="1" presStyleCnt="3"/>
      <dgm:spPr/>
    </dgm:pt>
    <dgm:pt modelId="{74F12E50-9668-4678-A90D-5F7F3656B8D1}" type="pres">
      <dgm:prSet presAssocID="{E18350B3-9BA1-450D-8B80-D4427F45CE5F}" presName="node" presStyleLbl="node1" presStyleIdx="2" presStyleCnt="4" custScaleX="193601" custScaleY="173202" custLinFactNeighborX="6401" custLinFactNeighborY="2911">
        <dgm:presLayoutVars>
          <dgm:bulletEnabled val="1"/>
        </dgm:presLayoutVars>
      </dgm:prSet>
      <dgm:spPr/>
    </dgm:pt>
    <dgm:pt modelId="{638907B6-7499-45DB-90A8-2C651A0422E4}" type="pres">
      <dgm:prSet presAssocID="{5D9932CF-7799-4C94-87C0-DE8C6FD5D7A2}" presName="sibTrans" presStyleLbl="sibTrans1D1" presStyleIdx="2" presStyleCnt="3"/>
      <dgm:spPr/>
    </dgm:pt>
    <dgm:pt modelId="{A49CC6E7-82DE-4263-A142-19B895729DA5}" type="pres">
      <dgm:prSet presAssocID="{5D9932CF-7799-4C94-87C0-DE8C6FD5D7A2}" presName="connectorText" presStyleLbl="sibTrans1D1" presStyleIdx="2" presStyleCnt="3"/>
      <dgm:spPr/>
    </dgm:pt>
    <dgm:pt modelId="{E8EADC21-6F5C-4188-A161-E865B1EE753F}" type="pres">
      <dgm:prSet presAssocID="{A468AA45-B40C-4586-8B58-B4A0F1B35014}" presName="node" presStyleLbl="node1" presStyleIdx="3" presStyleCnt="4" custScaleX="201905" custScaleY="168418" custLinFactNeighborX="-1018" custLinFactNeighborY="1805">
        <dgm:presLayoutVars>
          <dgm:bulletEnabled val="1"/>
        </dgm:presLayoutVars>
      </dgm:prSet>
      <dgm:spPr/>
    </dgm:pt>
  </dgm:ptLst>
  <dgm:cxnLst>
    <dgm:cxn modelId="{38097C2B-6E13-42B8-8CCC-CCA0CCD94441}" type="presOf" srcId="{5D9932CF-7799-4C94-87C0-DE8C6FD5D7A2}" destId="{638907B6-7499-45DB-90A8-2C651A0422E4}" srcOrd="0" destOrd="0" presId="urn:microsoft.com/office/officeart/2005/8/layout/bProcess3"/>
    <dgm:cxn modelId="{D579F22B-8FB8-4A4C-88C5-60B911BFE0B8}" type="presOf" srcId="{F07E4118-E753-4020-A43D-D6DBA7ADCE05}" destId="{1D2C32D4-B404-4312-AE48-3FD2888E74AB}" srcOrd="1" destOrd="0" presId="urn:microsoft.com/office/officeart/2005/8/layout/bProcess3"/>
    <dgm:cxn modelId="{2F41FB36-15F3-4AF5-A3C3-876934877F33}" type="presOf" srcId="{B0707727-E8AB-49A1-885F-12AF26F1A3EC}" destId="{01EE702E-92D2-46F9-91F2-1A7C5FAE24AF}" srcOrd="0" destOrd="0" presId="urn:microsoft.com/office/officeart/2005/8/layout/bProcess3"/>
    <dgm:cxn modelId="{6D6E5056-9039-4C64-934A-2312E3DAB56D}" type="presOf" srcId="{3653C1A7-C54C-4B4E-94B4-BE2CC2A79A4B}" destId="{3220BD6D-6F5C-4B88-B950-C687718C0A8E}" srcOrd="0" destOrd="0" presId="urn:microsoft.com/office/officeart/2005/8/layout/bProcess3"/>
    <dgm:cxn modelId="{17BDE45A-2F10-47A0-BEF8-EB6CB6FB921D}" type="presOf" srcId="{A468AA45-B40C-4586-8B58-B4A0F1B35014}" destId="{E8EADC21-6F5C-4188-A161-E865B1EE753F}" srcOrd="0" destOrd="0" presId="urn:microsoft.com/office/officeart/2005/8/layout/bProcess3"/>
    <dgm:cxn modelId="{132BEF5B-3E15-4495-B779-A2F08296BC0E}" type="presOf" srcId="{AE194943-1402-49E8-92DC-3803085D17FB}" destId="{02F220E0-353E-498B-84C3-630D8265F1CC}" srcOrd="1" destOrd="0" presId="urn:microsoft.com/office/officeart/2005/8/layout/bProcess3"/>
    <dgm:cxn modelId="{D487C66E-19FD-49D3-A5AF-748DC40B8A68}" srcId="{3653C1A7-C54C-4B4E-94B4-BE2CC2A79A4B}" destId="{A468AA45-B40C-4586-8B58-B4A0F1B35014}" srcOrd="3" destOrd="0" parTransId="{CBE573F2-6D45-40EE-B3B8-B20EF7088A96}" sibTransId="{7A16051A-A1DF-4377-950B-C7F8B8BB98DE}"/>
    <dgm:cxn modelId="{92AB2D78-D6B2-4B41-A6EA-43823797CD88}" srcId="{3653C1A7-C54C-4B4E-94B4-BE2CC2A79A4B}" destId="{E18350B3-9BA1-450D-8B80-D4427F45CE5F}" srcOrd="2" destOrd="0" parTransId="{42D9FA9F-B18C-46A5-9E88-B33988BBEC42}" sibTransId="{5D9932CF-7799-4C94-87C0-DE8C6FD5D7A2}"/>
    <dgm:cxn modelId="{6C3E7A98-BE13-48C3-A1C1-441C9DF83B30}" type="presOf" srcId="{D5D36EC4-B2C9-48DD-859D-7DBEF92A1C4B}" destId="{365BAE67-8124-4F36-8361-39C2D2738999}" srcOrd="0" destOrd="0" presId="urn:microsoft.com/office/officeart/2005/8/layout/bProcess3"/>
    <dgm:cxn modelId="{011CC8B7-C6C7-45CC-A1E2-CDBBDCE0B5A6}" srcId="{3653C1A7-C54C-4B4E-94B4-BE2CC2A79A4B}" destId="{B0707727-E8AB-49A1-885F-12AF26F1A3EC}" srcOrd="0" destOrd="0" parTransId="{B58D7152-A05F-4E12-9B81-20BCBC2782A6}" sibTransId="{F07E4118-E753-4020-A43D-D6DBA7ADCE05}"/>
    <dgm:cxn modelId="{8F5AB3BA-7518-4402-A86E-99DFEA7E0333}" type="presOf" srcId="{F07E4118-E753-4020-A43D-D6DBA7ADCE05}" destId="{E8074FF9-EED9-4F16-9E10-E201C0DAFCF3}" srcOrd="0" destOrd="0" presId="urn:microsoft.com/office/officeart/2005/8/layout/bProcess3"/>
    <dgm:cxn modelId="{DCB9C5CD-6910-45DD-8EA1-E69C4CB6EFCA}" type="presOf" srcId="{AE194943-1402-49E8-92DC-3803085D17FB}" destId="{62718005-4EC5-4F18-9141-4E58ACE6D626}" srcOrd="0" destOrd="0" presId="urn:microsoft.com/office/officeart/2005/8/layout/bProcess3"/>
    <dgm:cxn modelId="{9D19A0D7-6D62-4EB3-84FF-0347BD01CC11}" type="presOf" srcId="{5D9932CF-7799-4C94-87C0-DE8C6FD5D7A2}" destId="{A49CC6E7-82DE-4263-A142-19B895729DA5}" srcOrd="1" destOrd="0" presId="urn:microsoft.com/office/officeart/2005/8/layout/bProcess3"/>
    <dgm:cxn modelId="{D66EE1E8-36F9-463E-BF4A-521C8E4D9BCD}" srcId="{3653C1A7-C54C-4B4E-94B4-BE2CC2A79A4B}" destId="{D5D36EC4-B2C9-48DD-859D-7DBEF92A1C4B}" srcOrd="1" destOrd="0" parTransId="{29FA0029-1D88-4C5F-812D-B838956352B2}" sibTransId="{AE194943-1402-49E8-92DC-3803085D17FB}"/>
    <dgm:cxn modelId="{D0AAF8F6-3942-4718-BF89-53F3735E3532}" type="presOf" srcId="{E18350B3-9BA1-450D-8B80-D4427F45CE5F}" destId="{74F12E50-9668-4678-A90D-5F7F3656B8D1}" srcOrd="0" destOrd="0" presId="urn:microsoft.com/office/officeart/2005/8/layout/bProcess3"/>
    <dgm:cxn modelId="{7CCE2AA0-BCC5-417F-B716-19533386C666}" type="presParOf" srcId="{3220BD6D-6F5C-4B88-B950-C687718C0A8E}" destId="{01EE702E-92D2-46F9-91F2-1A7C5FAE24AF}" srcOrd="0" destOrd="0" presId="urn:microsoft.com/office/officeart/2005/8/layout/bProcess3"/>
    <dgm:cxn modelId="{23B201D7-379A-44BF-82E8-02C017F65D01}" type="presParOf" srcId="{3220BD6D-6F5C-4B88-B950-C687718C0A8E}" destId="{E8074FF9-EED9-4F16-9E10-E201C0DAFCF3}" srcOrd="1" destOrd="0" presId="urn:microsoft.com/office/officeart/2005/8/layout/bProcess3"/>
    <dgm:cxn modelId="{D1978EA0-4338-49DF-B3A3-272947574656}" type="presParOf" srcId="{E8074FF9-EED9-4F16-9E10-E201C0DAFCF3}" destId="{1D2C32D4-B404-4312-AE48-3FD2888E74AB}" srcOrd="0" destOrd="0" presId="urn:microsoft.com/office/officeart/2005/8/layout/bProcess3"/>
    <dgm:cxn modelId="{22411DA3-5E4B-4CBE-90DA-79D70B14234A}" type="presParOf" srcId="{3220BD6D-6F5C-4B88-B950-C687718C0A8E}" destId="{365BAE67-8124-4F36-8361-39C2D2738999}" srcOrd="2" destOrd="0" presId="urn:microsoft.com/office/officeart/2005/8/layout/bProcess3"/>
    <dgm:cxn modelId="{E946B5A8-71CD-4D7F-8145-F1FC92A7C196}" type="presParOf" srcId="{3220BD6D-6F5C-4B88-B950-C687718C0A8E}" destId="{62718005-4EC5-4F18-9141-4E58ACE6D626}" srcOrd="3" destOrd="0" presId="urn:microsoft.com/office/officeart/2005/8/layout/bProcess3"/>
    <dgm:cxn modelId="{455CFEEC-6FD8-4335-8548-53F07D3717D7}" type="presParOf" srcId="{62718005-4EC5-4F18-9141-4E58ACE6D626}" destId="{02F220E0-353E-498B-84C3-630D8265F1CC}" srcOrd="0" destOrd="0" presId="urn:microsoft.com/office/officeart/2005/8/layout/bProcess3"/>
    <dgm:cxn modelId="{9E0BEB68-92AC-4C87-AB33-CEDDA5E05E07}" type="presParOf" srcId="{3220BD6D-6F5C-4B88-B950-C687718C0A8E}" destId="{74F12E50-9668-4678-A90D-5F7F3656B8D1}" srcOrd="4" destOrd="0" presId="urn:microsoft.com/office/officeart/2005/8/layout/bProcess3"/>
    <dgm:cxn modelId="{A14E0E7E-4BDD-4694-91F7-17900C027CD7}" type="presParOf" srcId="{3220BD6D-6F5C-4B88-B950-C687718C0A8E}" destId="{638907B6-7499-45DB-90A8-2C651A0422E4}" srcOrd="5" destOrd="0" presId="urn:microsoft.com/office/officeart/2005/8/layout/bProcess3"/>
    <dgm:cxn modelId="{30235BA3-C111-4ABF-8ECA-20129907DE66}" type="presParOf" srcId="{638907B6-7499-45DB-90A8-2C651A0422E4}" destId="{A49CC6E7-82DE-4263-A142-19B895729DA5}" srcOrd="0" destOrd="0" presId="urn:microsoft.com/office/officeart/2005/8/layout/bProcess3"/>
    <dgm:cxn modelId="{D0759E65-1829-455C-89F0-6D3A2EE991D0}" type="presParOf" srcId="{3220BD6D-6F5C-4B88-B950-C687718C0A8E}" destId="{E8EADC21-6F5C-4188-A161-E865B1EE753F}"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880EC-5FB2-4D8D-B8E4-3029634FD01A}">
      <dsp:nvSpPr>
        <dsp:cNvPr id="0" name=""/>
        <dsp:cNvSpPr/>
      </dsp:nvSpPr>
      <dsp:spPr>
        <a:xfrm rot="21300000">
          <a:off x="25254" y="1794666"/>
          <a:ext cx="8179091" cy="936629"/>
        </a:xfrm>
        <a:prstGeom prst="mathMinus">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B921C7-3F7B-4FAC-88AC-7E12C66B6E7B}">
      <dsp:nvSpPr>
        <dsp:cNvPr id="0" name=""/>
        <dsp:cNvSpPr/>
      </dsp:nvSpPr>
      <dsp:spPr>
        <a:xfrm>
          <a:off x="987552" y="226298"/>
          <a:ext cx="2468880" cy="1810385"/>
        </a:xfrm>
        <a:prstGeom prst="downArrow">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8F045E-CD15-405D-8289-A761314D8C4D}">
      <dsp:nvSpPr>
        <dsp:cNvPr id="0" name=""/>
        <dsp:cNvSpPr/>
      </dsp:nvSpPr>
      <dsp:spPr>
        <a:xfrm>
          <a:off x="4361687" y="0"/>
          <a:ext cx="2633472"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Risk of </a:t>
          </a:r>
          <a:r>
            <a:rPr lang="en-US" sz="3300" kern="1200" dirty="0" err="1"/>
            <a:t>TdP</a:t>
          </a:r>
          <a:r>
            <a:rPr lang="en-US" sz="3300" kern="1200" dirty="0"/>
            <a:t>?</a:t>
          </a:r>
        </a:p>
      </dsp:txBody>
      <dsp:txXfrm>
        <a:off x="4361687" y="0"/>
        <a:ext cx="2633472" cy="1900904"/>
      </dsp:txXfrm>
    </dsp:sp>
    <dsp:sp modelId="{7E1B9072-F055-4F89-BB51-04228358F070}">
      <dsp:nvSpPr>
        <dsp:cNvPr id="0" name=""/>
        <dsp:cNvSpPr/>
      </dsp:nvSpPr>
      <dsp:spPr>
        <a:xfrm>
          <a:off x="4773168" y="2489279"/>
          <a:ext cx="2468880" cy="1810385"/>
        </a:xfrm>
        <a:prstGeom prst="upArrow">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115E81-5392-4437-8E9F-E3389A54158B}">
      <dsp:nvSpPr>
        <dsp:cNvPr id="0" name=""/>
        <dsp:cNvSpPr/>
      </dsp:nvSpPr>
      <dsp:spPr>
        <a:xfrm>
          <a:off x="1234440" y="2625058"/>
          <a:ext cx="2633472"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Benefit of Psychotropic Medication?</a:t>
          </a:r>
        </a:p>
      </dsp:txBody>
      <dsp:txXfrm>
        <a:off x="1234440" y="2625058"/>
        <a:ext cx="2633472" cy="1900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877C8-65C1-486C-A3C9-989B6BB1A0B6}">
      <dsp:nvSpPr>
        <dsp:cNvPr id="0" name=""/>
        <dsp:cNvSpPr/>
      </dsp:nvSpPr>
      <dsp:spPr>
        <a:xfrm rot="10800000">
          <a:off x="0" y="15553"/>
          <a:ext cx="6608063" cy="1070464"/>
        </a:xfrm>
        <a:prstGeom prst="trapezoid">
          <a:avLst>
            <a:gd name="adj" fmla="val 61731"/>
          </a:avLst>
        </a:prstGeom>
        <a:solidFill>
          <a:srgbClr val="A500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Prolonged QTc&gt;500, agitated in ICU, intubated, requires fluconazole, azithromycin, </a:t>
          </a:r>
          <a:r>
            <a:rPr lang="en-US" sz="1800" kern="1200" dirty="0" err="1">
              <a:solidFill>
                <a:schemeClr val="bg1"/>
              </a:solidFill>
            </a:rPr>
            <a:t>dofetillide</a:t>
          </a:r>
          <a:r>
            <a:rPr lang="en-US" sz="1800" kern="1200" dirty="0">
              <a:solidFill>
                <a:schemeClr val="bg1"/>
              </a:solidFill>
            </a:rPr>
            <a:t>, methadone on-board, hemodialysis, h/o </a:t>
          </a:r>
          <a:r>
            <a:rPr lang="en-US" sz="1800" kern="1200" dirty="0" err="1">
              <a:solidFill>
                <a:schemeClr val="bg1"/>
              </a:solidFill>
            </a:rPr>
            <a:t>TdP</a:t>
          </a:r>
          <a:endParaRPr lang="en-US" sz="1800" kern="1200" dirty="0">
            <a:solidFill>
              <a:schemeClr val="bg1"/>
            </a:solidFill>
          </a:endParaRPr>
        </a:p>
      </dsp:txBody>
      <dsp:txXfrm rot="-10800000">
        <a:off x="1156411" y="15553"/>
        <a:ext cx="4295241" cy="1070464"/>
      </dsp:txXfrm>
    </dsp:sp>
    <dsp:sp modelId="{8BDFD8B6-2F95-49A3-98FF-5BC8A30D420F}">
      <dsp:nvSpPr>
        <dsp:cNvPr id="0" name=""/>
        <dsp:cNvSpPr/>
      </dsp:nvSpPr>
      <dsp:spPr>
        <a:xfrm rot="10800000">
          <a:off x="660806" y="1070464"/>
          <a:ext cx="5286451" cy="1070464"/>
        </a:xfrm>
        <a:prstGeom prst="trapezoid">
          <a:avLst>
            <a:gd name="adj" fmla="val 61731"/>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Prolonged QTc&gt;500, agitated in ICU,  intubated, requires fluconazole, azithromycin, hemodialysis, h/o </a:t>
          </a:r>
          <a:r>
            <a:rPr lang="en-US" sz="1800" kern="1200" dirty="0" err="1">
              <a:solidFill>
                <a:schemeClr val="bg1"/>
              </a:solidFill>
            </a:rPr>
            <a:t>TdP</a:t>
          </a:r>
          <a:endParaRPr lang="en-US" sz="1800" kern="1200" dirty="0">
            <a:solidFill>
              <a:schemeClr val="bg1"/>
            </a:solidFill>
          </a:endParaRPr>
        </a:p>
      </dsp:txBody>
      <dsp:txXfrm rot="-10800000">
        <a:off x="1585935" y="1070464"/>
        <a:ext cx="3436193" cy="1070464"/>
      </dsp:txXfrm>
    </dsp:sp>
    <dsp:sp modelId="{CAB72091-53E0-45E2-AC06-D9C01EF94828}">
      <dsp:nvSpPr>
        <dsp:cNvPr id="0" name=""/>
        <dsp:cNvSpPr/>
      </dsp:nvSpPr>
      <dsp:spPr>
        <a:xfrm rot="10800000">
          <a:off x="1321612" y="2140929"/>
          <a:ext cx="3964838" cy="1070464"/>
        </a:xfrm>
        <a:prstGeom prst="trapezoid">
          <a:avLst>
            <a:gd name="adj" fmla="val 61731"/>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Prolonged QTc&gt;500, agitated in ICU, intubated, requires fluconazole, azithromycin</a:t>
          </a:r>
        </a:p>
      </dsp:txBody>
      <dsp:txXfrm rot="-10800000">
        <a:off x="2015459" y="2140929"/>
        <a:ext cx="2577144" cy="1070464"/>
      </dsp:txXfrm>
    </dsp:sp>
    <dsp:sp modelId="{E2BCF6D6-F7AE-46FE-A98B-72E0F0E6A785}">
      <dsp:nvSpPr>
        <dsp:cNvPr id="0" name=""/>
        <dsp:cNvSpPr/>
      </dsp:nvSpPr>
      <dsp:spPr>
        <a:xfrm rot="10800000">
          <a:off x="1982419" y="3211394"/>
          <a:ext cx="2643225" cy="1070464"/>
        </a:xfrm>
        <a:prstGeom prst="trapezoid">
          <a:avLst>
            <a:gd name="adj" fmla="val 61731"/>
          </a:avLst>
        </a:prstGeom>
        <a:solidFill>
          <a:srgbClr val="FFFF0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Prolonged QTc &gt;500, agitated in ICU</a:t>
          </a:r>
        </a:p>
      </dsp:txBody>
      <dsp:txXfrm rot="-10800000">
        <a:off x="2444983" y="3211394"/>
        <a:ext cx="1718096" cy="1070464"/>
      </dsp:txXfrm>
    </dsp:sp>
    <dsp:sp modelId="{99895127-4D04-4E64-9E20-670AED75CE2E}">
      <dsp:nvSpPr>
        <dsp:cNvPr id="0" name=""/>
        <dsp:cNvSpPr/>
      </dsp:nvSpPr>
      <dsp:spPr>
        <a:xfrm rot="10800000">
          <a:off x="2642386" y="4281859"/>
          <a:ext cx="1323291" cy="1070464"/>
        </a:xfrm>
        <a:prstGeom prst="trapezoid">
          <a:avLst>
            <a:gd name="adj" fmla="val 61731"/>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 QTc </a:t>
          </a:r>
        </a:p>
        <a:p>
          <a:pPr marL="0" lvl="0" indent="0" algn="ctr" defTabSz="800100">
            <a:lnSpc>
              <a:spcPct val="90000"/>
            </a:lnSpc>
            <a:spcBef>
              <a:spcPct val="0"/>
            </a:spcBef>
            <a:spcAft>
              <a:spcPct val="35000"/>
            </a:spcAft>
            <a:buNone/>
          </a:pPr>
          <a:r>
            <a:rPr lang="en-US" sz="1800" kern="1200" dirty="0"/>
            <a:t>&lt;500</a:t>
          </a:r>
        </a:p>
        <a:p>
          <a:pPr marL="0" lvl="0" indent="0" algn="ctr" defTabSz="800100">
            <a:lnSpc>
              <a:spcPct val="90000"/>
            </a:lnSpc>
            <a:spcBef>
              <a:spcPct val="0"/>
            </a:spcBef>
            <a:spcAft>
              <a:spcPct val="35000"/>
            </a:spcAft>
            <a:buNone/>
          </a:pPr>
          <a:endParaRPr lang="en-US" sz="1500" kern="1200" dirty="0"/>
        </a:p>
      </dsp:txBody>
      <dsp:txXfrm rot="-10800000">
        <a:off x="2642386" y="4281859"/>
        <a:ext cx="1323291" cy="1070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96A02-233D-4603-905A-5912BBE0F341}">
      <dsp:nvSpPr>
        <dsp:cNvPr id="0" name=""/>
        <dsp:cNvSpPr/>
      </dsp:nvSpPr>
      <dsp:spPr>
        <a:xfrm>
          <a:off x="1497239" y="281899"/>
          <a:ext cx="4118189" cy="4118189"/>
        </a:xfrm>
        <a:prstGeom prst="pie">
          <a:avLst>
            <a:gd name="adj1" fmla="val 16200000"/>
            <a:gd name="adj2" fmla="val 19285716"/>
          </a:avLst>
        </a:prstGeom>
        <a:solidFill>
          <a:srgbClr val="3399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latin typeface="Calibri"/>
              <a:ea typeface="+mn-ea"/>
              <a:cs typeface="+mn-cs"/>
            </a:rPr>
            <a:t>CL Psych</a:t>
          </a:r>
        </a:p>
      </dsp:txBody>
      <dsp:txXfrm>
        <a:off x="3762158" y="778214"/>
        <a:ext cx="797333" cy="502666"/>
      </dsp:txXfrm>
    </dsp:sp>
    <dsp:sp modelId="{2C578EE5-33FA-4F69-969E-669AB26BFCDB}">
      <dsp:nvSpPr>
        <dsp:cNvPr id="0" name=""/>
        <dsp:cNvSpPr/>
      </dsp:nvSpPr>
      <dsp:spPr>
        <a:xfrm>
          <a:off x="1390852" y="502517"/>
          <a:ext cx="4118189" cy="4118189"/>
        </a:xfrm>
        <a:prstGeom prst="pie">
          <a:avLst>
            <a:gd name="adj1" fmla="val 19285716"/>
            <a:gd name="adj2" fmla="val 771428"/>
          </a:avLst>
        </a:prstGeom>
        <a:solidFill>
          <a:srgbClr val="CCCC33">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ysClr val="window" lastClr="FFFFFF"/>
              </a:solidFill>
              <a:latin typeface="Calibri"/>
              <a:ea typeface="+mn-ea"/>
              <a:cs typeface="+mn-cs"/>
            </a:rPr>
            <a:t>Outpt</a:t>
          </a:r>
          <a:endParaRPr lang="en-US" sz="1800" b="1" kern="1200" dirty="0">
            <a:solidFill>
              <a:sysClr val="window" lastClr="FFFFFF"/>
            </a:solidFill>
            <a:latin typeface="Calibri"/>
            <a:ea typeface="+mn-ea"/>
            <a:cs typeface="+mn-cs"/>
          </a:endParaRPr>
        </a:p>
        <a:p>
          <a:pPr marL="0" lvl="0" indent="0" algn="ctr" defTabSz="800100">
            <a:lnSpc>
              <a:spcPct val="90000"/>
            </a:lnSpc>
            <a:spcBef>
              <a:spcPct val="0"/>
            </a:spcBef>
            <a:spcAft>
              <a:spcPct val="35000"/>
            </a:spcAft>
            <a:buNone/>
          </a:pPr>
          <a:r>
            <a:rPr lang="en-US" sz="1800" b="1" kern="1200" dirty="0">
              <a:solidFill>
                <a:sysClr val="window" lastClr="FFFFFF"/>
              </a:solidFill>
              <a:latin typeface="Calibri"/>
              <a:ea typeface="+mn-ea"/>
              <a:cs typeface="+mn-cs"/>
            </a:rPr>
            <a:t>Psych</a:t>
          </a:r>
        </a:p>
      </dsp:txBody>
      <dsp:txXfrm>
        <a:off x="4385036" y="2084584"/>
        <a:ext cx="845866" cy="537334"/>
      </dsp:txXfrm>
    </dsp:sp>
    <dsp:sp modelId="{A9E15DA4-9520-4145-9F38-F1C4D0C10E0C}">
      <dsp:nvSpPr>
        <dsp:cNvPr id="0" name=""/>
        <dsp:cNvSpPr/>
      </dsp:nvSpPr>
      <dsp:spPr>
        <a:xfrm>
          <a:off x="1390852" y="502517"/>
          <a:ext cx="4118189" cy="4118189"/>
        </a:xfrm>
        <a:prstGeom prst="pie">
          <a:avLst>
            <a:gd name="adj1" fmla="val 771428"/>
            <a:gd name="adj2" fmla="val 3857143"/>
          </a:avLst>
        </a:prstGeom>
        <a:solidFill>
          <a:srgbClr val="99CC66">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latin typeface="Calibri"/>
              <a:ea typeface="+mn-ea"/>
              <a:cs typeface="+mn-cs"/>
            </a:rPr>
            <a:t>ICU</a:t>
          </a:r>
        </a:p>
      </dsp:txBody>
      <dsp:txXfrm>
        <a:off x="4196213" y="3068695"/>
        <a:ext cx="762667" cy="554667"/>
      </dsp:txXfrm>
    </dsp:sp>
    <dsp:sp modelId="{58F8D4F6-0E4B-4A6D-8F37-8A45C42915CF}">
      <dsp:nvSpPr>
        <dsp:cNvPr id="0" name=""/>
        <dsp:cNvSpPr/>
      </dsp:nvSpPr>
      <dsp:spPr>
        <a:xfrm>
          <a:off x="1390852" y="502517"/>
          <a:ext cx="4118189" cy="4118189"/>
        </a:xfrm>
        <a:prstGeom prst="pie">
          <a:avLst>
            <a:gd name="adj1" fmla="val 3857226"/>
            <a:gd name="adj2" fmla="val 6942858"/>
          </a:avLst>
        </a:prstGeom>
        <a:solidFill>
          <a:srgbClr val="99CC66">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ysClr val="window" lastClr="FFFFFF"/>
              </a:solidFill>
              <a:latin typeface="Calibri"/>
              <a:ea typeface="+mn-ea"/>
              <a:cs typeface="+mn-cs"/>
            </a:rPr>
            <a:t>Nursing</a:t>
          </a:r>
          <a:endParaRPr lang="en-US" sz="1800" b="1" kern="1200" dirty="0">
            <a:solidFill>
              <a:sysClr val="window" lastClr="FFFFFF"/>
            </a:solidFill>
            <a:latin typeface="Calibri"/>
            <a:ea typeface="+mn-ea"/>
            <a:cs typeface="+mn-cs"/>
          </a:endParaRPr>
        </a:p>
      </dsp:txBody>
      <dsp:txXfrm>
        <a:off x="3059947" y="3853112"/>
        <a:ext cx="780000" cy="554667"/>
      </dsp:txXfrm>
    </dsp:sp>
    <dsp:sp modelId="{C364D87A-894B-4377-8B6B-3570EDF38E47}">
      <dsp:nvSpPr>
        <dsp:cNvPr id="0" name=""/>
        <dsp:cNvSpPr/>
      </dsp:nvSpPr>
      <dsp:spPr>
        <a:xfrm>
          <a:off x="1390852" y="502517"/>
          <a:ext cx="4118189" cy="4118189"/>
        </a:xfrm>
        <a:prstGeom prst="pie">
          <a:avLst>
            <a:gd name="adj1" fmla="val 6942858"/>
            <a:gd name="adj2" fmla="val 10028574"/>
          </a:avLst>
        </a:prstGeom>
        <a:solidFill>
          <a:srgbClr val="31859E">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latin typeface="Calibri"/>
              <a:ea typeface="+mn-ea"/>
              <a:cs typeface="+mn-cs"/>
            </a:rPr>
            <a:t>Cards/EP</a:t>
          </a:r>
        </a:p>
      </dsp:txBody>
      <dsp:txXfrm>
        <a:off x="1941014" y="3068695"/>
        <a:ext cx="762667" cy="554667"/>
      </dsp:txXfrm>
    </dsp:sp>
    <dsp:sp modelId="{23448165-A1B0-4AF7-B630-99708A176B79}">
      <dsp:nvSpPr>
        <dsp:cNvPr id="0" name=""/>
        <dsp:cNvSpPr/>
      </dsp:nvSpPr>
      <dsp:spPr>
        <a:xfrm>
          <a:off x="1390852" y="502517"/>
          <a:ext cx="4118189" cy="4118189"/>
        </a:xfrm>
        <a:prstGeom prst="pie">
          <a:avLst>
            <a:gd name="adj1" fmla="val 10028574"/>
            <a:gd name="adj2" fmla="val 13114284"/>
          </a:avLst>
        </a:prstGeom>
        <a:solidFill>
          <a:srgbClr val="0066CC">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ysClr val="window" lastClr="FFFFFF"/>
              </a:solidFill>
              <a:latin typeface="Calibri"/>
              <a:ea typeface="+mn-ea"/>
              <a:cs typeface="+mn-cs"/>
            </a:rPr>
            <a:t>Nephrol</a:t>
          </a:r>
          <a:endParaRPr lang="en-US" sz="1800" b="1" kern="1200" dirty="0">
            <a:solidFill>
              <a:sysClr val="window" lastClr="FFFFFF"/>
            </a:solidFill>
            <a:latin typeface="Calibri"/>
            <a:ea typeface="+mn-ea"/>
            <a:cs typeface="+mn-cs"/>
          </a:endParaRPr>
        </a:p>
      </dsp:txBody>
      <dsp:txXfrm>
        <a:off x="1668992" y="2084584"/>
        <a:ext cx="845866" cy="537334"/>
      </dsp:txXfrm>
    </dsp:sp>
    <dsp:sp modelId="{288A5BE0-683E-453A-BE76-C8A2879A479E}">
      <dsp:nvSpPr>
        <dsp:cNvPr id="0" name=""/>
        <dsp:cNvSpPr/>
      </dsp:nvSpPr>
      <dsp:spPr>
        <a:xfrm>
          <a:off x="1390852" y="502517"/>
          <a:ext cx="4118189" cy="4118189"/>
        </a:xfrm>
        <a:prstGeom prst="pie">
          <a:avLst>
            <a:gd name="adj1" fmla="val 13114284"/>
            <a:gd name="adj2" fmla="val 16200000"/>
          </a:avLst>
        </a:prstGeom>
        <a:solidFill>
          <a:srgbClr val="1F497D">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latin typeface="Calibri"/>
              <a:ea typeface="+mn-ea"/>
              <a:cs typeface="+mn-cs"/>
            </a:rPr>
            <a:t>ID</a:t>
          </a:r>
        </a:p>
      </dsp:txBody>
      <dsp:txXfrm>
        <a:off x="2448260" y="998831"/>
        <a:ext cx="797333" cy="502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74FF9-EED9-4F16-9E10-E201C0DAFCF3}">
      <dsp:nvSpPr>
        <dsp:cNvPr id="0" name=""/>
        <dsp:cNvSpPr/>
      </dsp:nvSpPr>
      <dsp:spPr>
        <a:xfrm>
          <a:off x="3915280" y="911140"/>
          <a:ext cx="311659" cy="91440"/>
        </a:xfrm>
        <a:custGeom>
          <a:avLst/>
          <a:gdLst/>
          <a:ahLst/>
          <a:cxnLst/>
          <a:rect l="0" t="0" r="0" b="0"/>
          <a:pathLst>
            <a:path>
              <a:moveTo>
                <a:pt x="0" y="45720"/>
              </a:moveTo>
              <a:lnTo>
                <a:pt x="172929" y="45720"/>
              </a:lnTo>
              <a:lnTo>
                <a:pt x="172929" y="49500"/>
              </a:lnTo>
              <a:lnTo>
                <a:pt x="311659" y="49500"/>
              </a:lnTo>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62553" y="954600"/>
        <a:ext cx="17114" cy="4519"/>
      </dsp:txXfrm>
    </dsp:sp>
    <dsp:sp modelId="{01EE702E-92D2-46F9-91F2-1A7C5FAE24AF}">
      <dsp:nvSpPr>
        <dsp:cNvPr id="0" name=""/>
        <dsp:cNvSpPr/>
      </dsp:nvSpPr>
      <dsp:spPr>
        <a:xfrm>
          <a:off x="110611" y="256784"/>
          <a:ext cx="3806469" cy="1400151"/>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No consultation needed:                      </a:t>
          </a:r>
          <a:r>
            <a:rPr lang="en-US" sz="2200" kern="1200" dirty="0">
              <a:solidFill>
                <a:schemeClr val="tx1"/>
              </a:solidFill>
            </a:rPr>
            <a:t>in absence other risk factors</a:t>
          </a:r>
        </a:p>
      </dsp:txBody>
      <dsp:txXfrm>
        <a:off x="110611" y="256784"/>
        <a:ext cx="3806469" cy="1400151"/>
      </dsp:txXfrm>
    </dsp:sp>
    <dsp:sp modelId="{62718005-4EC5-4F18-9141-4E58ACE6D626}">
      <dsp:nvSpPr>
        <dsp:cNvPr id="0" name=""/>
        <dsp:cNvSpPr/>
      </dsp:nvSpPr>
      <dsp:spPr>
        <a:xfrm>
          <a:off x="2032946" y="1666620"/>
          <a:ext cx="4182964" cy="511761"/>
        </a:xfrm>
        <a:custGeom>
          <a:avLst/>
          <a:gdLst/>
          <a:ahLst/>
          <a:cxnLst/>
          <a:rect l="0" t="0" r="0" b="0"/>
          <a:pathLst>
            <a:path>
              <a:moveTo>
                <a:pt x="4182964" y="0"/>
              </a:moveTo>
              <a:lnTo>
                <a:pt x="4182964" y="272980"/>
              </a:lnTo>
              <a:lnTo>
                <a:pt x="0" y="272980"/>
              </a:lnTo>
              <a:lnTo>
                <a:pt x="0" y="511761"/>
              </a:lnTo>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18979" y="1920241"/>
        <a:ext cx="210898" cy="4519"/>
      </dsp:txXfrm>
    </dsp:sp>
    <dsp:sp modelId="{365BAE67-8124-4F36-8361-39C2D2738999}">
      <dsp:nvSpPr>
        <dsp:cNvPr id="0" name=""/>
        <dsp:cNvSpPr/>
      </dsp:nvSpPr>
      <dsp:spPr>
        <a:xfrm>
          <a:off x="4259340" y="252862"/>
          <a:ext cx="3913141" cy="1415557"/>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Consider consultation w/</a:t>
          </a:r>
          <a:r>
            <a:rPr lang="en-US" sz="2200" b="1" i="1" kern="1200" dirty="0">
              <a:solidFill>
                <a:schemeClr val="tx1"/>
              </a:solidFill>
            </a:rPr>
            <a:t>existing</a:t>
          </a:r>
          <a:r>
            <a:rPr lang="en-US" sz="2200" b="1" kern="1200" dirty="0">
              <a:solidFill>
                <a:schemeClr val="tx1"/>
              </a:solidFill>
            </a:rPr>
            <a:t> cardiologist:                                          </a:t>
          </a:r>
          <a:r>
            <a:rPr lang="en-US" sz="2200" kern="1200" dirty="0">
              <a:solidFill>
                <a:schemeClr val="tx1"/>
              </a:solidFill>
            </a:rPr>
            <a:t>known heart disease + risk factor(s)</a:t>
          </a:r>
        </a:p>
      </dsp:txBody>
      <dsp:txXfrm>
        <a:off x="4259340" y="252862"/>
        <a:ext cx="3913141" cy="1415557"/>
      </dsp:txXfrm>
    </dsp:sp>
    <dsp:sp modelId="{638907B6-7499-45DB-90A8-2C651A0422E4}">
      <dsp:nvSpPr>
        <dsp:cNvPr id="0" name=""/>
        <dsp:cNvSpPr/>
      </dsp:nvSpPr>
      <dsp:spPr>
        <a:xfrm>
          <a:off x="3931397" y="3172052"/>
          <a:ext cx="275264" cy="91440"/>
        </a:xfrm>
        <a:custGeom>
          <a:avLst/>
          <a:gdLst/>
          <a:ahLst/>
          <a:cxnLst/>
          <a:rect l="0" t="0" r="0" b="0"/>
          <a:pathLst>
            <a:path>
              <a:moveTo>
                <a:pt x="0" y="58746"/>
              </a:moveTo>
              <a:lnTo>
                <a:pt x="154732" y="58746"/>
              </a:lnTo>
              <a:lnTo>
                <a:pt x="154732" y="45720"/>
              </a:lnTo>
              <a:lnTo>
                <a:pt x="275264" y="45720"/>
              </a:lnTo>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61375" y="3215512"/>
        <a:ext cx="15307" cy="4519"/>
      </dsp:txXfrm>
    </dsp:sp>
    <dsp:sp modelId="{74F12E50-9668-4678-A90D-5F7F3656B8D1}">
      <dsp:nvSpPr>
        <dsp:cNvPr id="0" name=""/>
        <dsp:cNvSpPr/>
      </dsp:nvSpPr>
      <dsp:spPr>
        <a:xfrm>
          <a:off x="132695" y="2210781"/>
          <a:ext cx="3800501" cy="2040034"/>
        </a:xfrm>
        <a:prstGeom prst="rect">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Refer to cardiology:                    </a:t>
          </a:r>
          <a:r>
            <a:rPr lang="en-US" sz="2200" b="1" kern="1200" dirty="0">
              <a:solidFill>
                <a:schemeClr val="bg1"/>
              </a:solidFill>
              <a:sym typeface="Symbol" panose="05050102010706020507" pitchFamily="18" charset="2"/>
            </a:rPr>
            <a:t></a:t>
          </a:r>
          <a:r>
            <a:rPr lang="en-US" sz="2200" kern="1200" dirty="0">
              <a:solidFill>
                <a:schemeClr val="bg1"/>
              </a:solidFill>
            </a:rPr>
            <a:t>co-admin of high-risk meds                        </a:t>
          </a:r>
          <a:r>
            <a:rPr lang="en-US" sz="2200" kern="1200" dirty="0">
              <a:solidFill>
                <a:schemeClr val="bg1"/>
              </a:solidFill>
              <a:sym typeface="Symbol" panose="05050102010706020507" pitchFamily="18" charset="2"/>
            </a:rPr>
            <a:t></a:t>
          </a:r>
          <a:r>
            <a:rPr lang="en-US" sz="2200" kern="1200" dirty="0">
              <a:solidFill>
                <a:schemeClr val="bg1"/>
              </a:solidFill>
            </a:rPr>
            <a:t>QTc  &gt; 500ms                            </a:t>
          </a:r>
          <a:r>
            <a:rPr lang="en-US" sz="2200" kern="1200" dirty="0">
              <a:solidFill>
                <a:schemeClr val="bg1"/>
              </a:solidFill>
              <a:sym typeface="Symbol" panose="05050102010706020507" pitchFamily="18" charset="2"/>
            </a:rPr>
            <a:t></a:t>
          </a:r>
          <a:r>
            <a:rPr lang="en-US" sz="2200" kern="1200" dirty="0">
              <a:solidFill>
                <a:schemeClr val="bg1"/>
              </a:solidFill>
            </a:rPr>
            <a:t>sudden increase QTc by 60ms</a:t>
          </a:r>
        </a:p>
      </dsp:txBody>
      <dsp:txXfrm>
        <a:off x="132695" y="2210781"/>
        <a:ext cx="3800501" cy="2040034"/>
      </dsp:txXfrm>
    </dsp:sp>
    <dsp:sp modelId="{E8EADC21-6F5C-4188-A161-E865B1EE753F}">
      <dsp:nvSpPr>
        <dsp:cNvPr id="0" name=""/>
        <dsp:cNvSpPr/>
      </dsp:nvSpPr>
      <dsp:spPr>
        <a:xfrm>
          <a:off x="4239061" y="2225928"/>
          <a:ext cx="3963513" cy="1983686"/>
        </a:xfrm>
        <a:prstGeom prst="rect">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Immediate cardiology:                                     </a:t>
          </a:r>
          <a:r>
            <a:rPr lang="en-US" sz="2200" kern="1200" dirty="0">
              <a:solidFill>
                <a:schemeClr val="bg1"/>
              </a:solidFill>
            </a:rPr>
            <a:t>cardiac symptoms (dizziness, syncope, palpitations) on QT-prolonging drug</a:t>
          </a:r>
        </a:p>
      </dsp:txBody>
      <dsp:txXfrm>
        <a:off x="4239061" y="2225928"/>
        <a:ext cx="3963513" cy="1983686"/>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0009BD-8F19-0B44-8E85-44C88B02A425}" type="datetimeFigureOut">
              <a:rPr lang="en-US" smtClean="0"/>
              <a:t>9/27/21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F5F82E-548B-494F-89A6-3B3ADDAECC67}" type="slidenum">
              <a:rPr lang="en-US" smtClean="0"/>
              <a:t>‹#›</a:t>
            </a:fld>
            <a:endParaRPr lang="en-US"/>
          </a:p>
        </p:txBody>
      </p:sp>
    </p:spTree>
    <p:extLst>
      <p:ext uri="{BB962C8B-B14F-4D97-AF65-F5344CB8AC3E}">
        <p14:creationId xmlns:p14="http://schemas.microsoft.com/office/powerpoint/2010/main" val="1770110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4CD39A-F679-DF43-BBE4-8BF4AC45CCF4}" type="datetimeFigureOut">
              <a:rPr lang="en-US" smtClean="0"/>
              <a:t>9/27/21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5259CE-35B4-F249-A2D4-2A860B274D7B}" type="slidenum">
              <a:rPr lang="en-US" smtClean="0"/>
              <a:t>‹#›</a:t>
            </a:fld>
            <a:endParaRPr lang="en-US"/>
          </a:p>
        </p:txBody>
      </p:sp>
    </p:spTree>
    <p:extLst>
      <p:ext uri="{BB962C8B-B14F-4D97-AF65-F5344CB8AC3E}">
        <p14:creationId xmlns:p14="http://schemas.microsoft.com/office/powerpoint/2010/main" val="19070122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In the past 10-15 years there has been increasing attention paid to the relationship between psychotropic medications and QTc prolongation, however it’s been confusing to know what is safe, what isn’t.</a:t>
            </a:r>
          </a:p>
          <a:p>
            <a:pPr marL="171450" indent="-171450">
              <a:buFont typeface="Arial" panose="020B0604020202020204" pitchFamily="34" charset="0"/>
              <a:buChar char="•"/>
            </a:pPr>
            <a:r>
              <a:rPr lang="en-US" dirty="0"/>
              <a:t>We’ve seen shifts back and forth between worrying about it too much vs. not enough.</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1</a:t>
            </a:fld>
            <a:endParaRPr lang="en-US"/>
          </a:p>
        </p:txBody>
      </p:sp>
    </p:spTree>
    <p:extLst>
      <p:ext uri="{BB962C8B-B14F-4D97-AF65-F5344CB8AC3E}">
        <p14:creationId xmlns:p14="http://schemas.microsoft.com/office/powerpoint/2010/main" val="269001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4794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2610A41-72E2-4663-8182-E8315EE9F4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45127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8197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194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5803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124</a:t>
            </a:fld>
            <a:endParaRPr lang="en-US"/>
          </a:p>
        </p:txBody>
      </p:sp>
    </p:spTree>
    <p:extLst>
      <p:ext uri="{BB962C8B-B14F-4D97-AF65-F5344CB8AC3E}">
        <p14:creationId xmlns:p14="http://schemas.microsoft.com/office/powerpoint/2010/main" val="3979526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87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61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805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678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666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address this conundrum, in the Fall of 2016 the APA Council on Consultation Liaison Psychiatry convened a workgroup to create an official resource document to address the issues surrounding QTc prolongation and psychotropic medications. </a:t>
            </a:r>
          </a:p>
          <a:p>
            <a:pPr marL="171450" indent="-171450">
              <a:buFont typeface="Arial" panose="020B0604020202020204" pitchFamily="34" charset="0"/>
              <a:buChar char="•"/>
            </a:pPr>
            <a:r>
              <a:rPr lang="en-US" dirty="0"/>
              <a:t>The workgroup consisted of experts in the field both from a clinical and research perspective, two APA resident fellows interested in topic and some senior advisors to make sure we were thoughtful in considering of all the angles.  </a:t>
            </a:r>
          </a:p>
          <a:p>
            <a:pPr marL="171450" indent="-171450">
              <a:buFont typeface="Arial" panose="020B0604020202020204" pitchFamily="34" charset="0"/>
              <a:buChar char="•"/>
            </a:pPr>
            <a:r>
              <a:rPr lang="en-US" dirty="0"/>
              <a:t>To ensure that we were approaching the topic from the most up to date cardiology standards, we successfully approached the American College of Cardiology to participate in and endorse the project.  </a:t>
            </a:r>
          </a:p>
          <a:p>
            <a:pPr marL="171450" indent="-171450">
              <a:buFont typeface="Arial" panose="020B0604020202020204" pitchFamily="34" charset="0"/>
              <a:buChar char="•"/>
            </a:pPr>
            <a:r>
              <a:rPr lang="en-US" dirty="0"/>
              <a:t>Two years later, we have created Resource Document which has been accepted by the APA, officially endorsed by the ACC and is available on the APA website.</a:t>
            </a:r>
          </a:p>
          <a:p>
            <a:pPr marL="171450" indent="-171450">
              <a:buFont typeface="Arial" panose="020B0604020202020204" pitchFamily="34" charset="0"/>
              <a:buChar char="•"/>
            </a:pPr>
            <a:r>
              <a:rPr lang="en-US" dirty="0"/>
              <a:t>The goal of our course today is to provide a deeper dive into the concepts addressed in the resource document and to do a lot of hands-on, interactive practice.</a:t>
            </a:r>
          </a:p>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2</a:t>
            </a:fld>
            <a:endParaRPr lang="en-US"/>
          </a:p>
        </p:txBody>
      </p:sp>
    </p:spTree>
    <p:extLst>
      <p:ext uri="{BB962C8B-B14F-4D97-AF65-F5344CB8AC3E}">
        <p14:creationId xmlns:p14="http://schemas.microsoft.com/office/powerpoint/2010/main" val="4219875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75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2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028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902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69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Thank you very much Scott. Today I'm going to speak about QT prolongation in other psychiatric medications, including antipsychotic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medicatinos</a:t>
            </a:r>
            <a:r>
              <a:rPr lang="en-US" sz="1200" dirty="0">
                <a:effectLst/>
                <a:latin typeface="Calibri" panose="020F0502020204030204" pitchFamily="34" charset="0"/>
                <a:ea typeface="Calibri" panose="020F0502020204030204" pitchFamily="34" charset="0"/>
                <a:cs typeface="Times New Roman" panose="02020603050405020304" pitchFamily="18" charset="0"/>
              </a:rPr>
              <a:t>, mood stabilizers, stimulants, and others.</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Before I get started, I should mention that I have received research funding from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BioXcel</a:t>
            </a:r>
            <a:r>
              <a:rPr lang="en-US" sz="1200" dirty="0">
                <a:effectLst/>
                <a:latin typeface="Calibri" panose="020F0502020204030204" pitchFamily="34" charset="0"/>
                <a:ea typeface="Calibri" panose="020F0502020204030204" pitchFamily="34" charset="0"/>
                <a:cs typeface="Times New Roman" panose="02020603050405020304" pitchFamily="18" charset="0"/>
              </a:rPr>
              <a:t> pharmaceuticals for research not related to this work, and I also have received honoraria from Sunovion pharmaceuticals for topics unrelated to this work as well. Sunovion Pharmaceuticals makes lurasidone, which will come in this presentation.</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 continuing onwards from where Scott left off with the antidepressants, I'm going to talk a little bit about antipsychotic medications.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397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In general, both typical and atypical antipsychotics have been associated with QT prolongation When we think about typical antipsychotic medications as a group typical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antisychotics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lead to less than five milliseconds of QT prolongation compared to placebo.</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effect is likely primarily driven by phenothiazines. Low-potency phenothiazines in particular are the antipsychotic medications most strongly associated with QT prolongation. Thioridazine in particular is the first antipsychotic medication that was linked to QT prolongation and probably is the worst offender in terms of QT prolongation of the difference medications that we think about.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Phenothiazines are also over-represented in cases of sudden cardiac death, suggesting that these medications can cause not just QT prolongation but also ventricular arrhythmias, such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TdP</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risk associated with phenothiazines may be dose-dependent, though the evidence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issomewhat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mixed on this front.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Higher potency typical antipsychotics and non-</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phenothiazeines</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also been linked to QT prolongation. Recently there have been a few studies looking at intranasal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loxapine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example, and it does cause mild QT prolongation of around 5msec.</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194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one medication that frequently comes up in terms of QT prolongation is haloperidol. Though there is much concern about this medication—particularly in the intravenous formulation—the oral formulation typically leads to mild QT prolongation. In 2019,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Huhn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colleagues performed a systematic review and network meta-analysis examining QT prolongation in adults with schizophrenia. The study population here is important, as they were likely generally physically healthy and so may be different from individuals hospitalized and receiving antipsychotic medications for delirium.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analysis, haloperidol caused approximately 2 msec of QT prolongation. This was not significantly different from placebo, and it was similar to many of the atypical antipsychotic medications. This suggests that haloperidol is comparable to other similar medications.</a:t>
            </a:r>
          </a:p>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48</a:t>
            </a:fld>
            <a:endParaRPr lang="en-US"/>
          </a:p>
        </p:txBody>
      </p:sp>
    </p:spTree>
    <p:extLst>
      <p:ext uri="{BB962C8B-B14F-4D97-AF65-F5344CB8AC3E}">
        <p14:creationId xmlns:p14="http://schemas.microsoft.com/office/powerpoint/2010/main" val="3671675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look at studies comparing haloperidol to other antipsychotic medications, they suggest that there is about five to eight milliseconds of QT prolongation with the IM or PO formulations, and this is less or similar to many of the atypical antipsychotic medications.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being said, there is still potentially some risk particularly for ventricular arrhythmias, sudden cardiac death, or other kinds of poor outcomes. For example, Leonard and colleagues analyzed data from two retrospective cohort studies to identify the risks of VA and SCD from antipsychotic medications. Compared to olanzapine, haloperidol was associated with a 1.72-fold increased risk of sudden death or ventricular arrhythmias and a 2.79-fold increased risk of all-cause mortality. However, all of the observational studies that have really looked at death this tend to have different kinds of limitations, with some controlling for a limited number of covariates, such as medical severity or other medications. So it can be a little bit challenging to really kind of parse out what medications are highest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Leonard 2013</a:t>
            </a:r>
          </a:p>
          <a:p>
            <a:pPr algn="l"/>
            <a:r>
              <a:rPr lang="en-US" sz="1800" b="0" i="0" u="none" strike="noStrike" baseline="0" dirty="0">
                <a:latin typeface="Times New Roman" panose="02020603050405020304" pitchFamily="18" charset="0"/>
              </a:rPr>
              <a:t>Among 459,614 incident antipsychotic users, the incidences of SD/VA and death were 3.4 and 35.1 per 1,000 person-years, respectively. Compared to olanzapine as the referent, adjusted hazard ratios (HRs) for SD/VA were 2.06 (95% CI, 1.20–3.53) for chlorpromazine, 1.72 (1.28–2.31) for haloperidol, and 0.73 (0.57–0.93) for quetiapine. Adjusted HRs for perphenazine and risperidone were consistent with unity. In a </a:t>
            </a:r>
            <a:r>
              <a:rPr lang="en-US" sz="1800" b="0" i="0" u="none" strike="noStrike" baseline="0" dirty="0" err="1">
                <a:latin typeface="Times New Roman" panose="02020603050405020304" pitchFamily="18" charset="0"/>
              </a:rPr>
              <a:t>subanalysis</a:t>
            </a:r>
            <a:r>
              <a:rPr lang="en-US" sz="1800" b="0" i="0" u="none" strike="noStrike" baseline="0" dirty="0">
                <a:latin typeface="Times New Roman" panose="02020603050405020304" pitchFamily="18" charset="0"/>
              </a:rPr>
              <a:t> limited to first prescription exposures, HRs for chlorpromazine and haloperidol were further elevated (2.54 [1.07–5.99] and 2.68 [1.59–</a:t>
            </a:r>
          </a:p>
          <a:p>
            <a:pPr algn="l"/>
            <a:r>
              <a:rPr lang="en-US" sz="1800" b="0" i="0" u="none" strike="noStrike" baseline="0" dirty="0">
                <a:latin typeface="Times New Roman" panose="02020603050405020304" pitchFamily="18" charset="0"/>
              </a:rPr>
              <a:t>4.53], respectively), with the latter exhibiting a dose-response relationship. Results for death were similar.</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Covariates included age, sex, race, state of residence, nursing home residence, prior diagnosis of organic psychosis, and current exposure to cyclic and related antidepressant.</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Wu 2015</a:t>
            </a:r>
          </a:p>
          <a:p>
            <a:pPr algn="l"/>
            <a:r>
              <a:rPr lang="en-US" sz="1800" b="0" i="0" u="none" strike="noStrike" baseline="0" dirty="0">
                <a:latin typeface="AdvOTe521d66a"/>
              </a:rPr>
              <a:t>We conducted a case-crossover study using a nation-wide population-based sample obtained from Taiwan</a:t>
            </a:r>
            <a:r>
              <a:rPr lang="en-US" sz="1800" b="0" i="0" u="none" strike="noStrike" baseline="0" dirty="0">
                <a:latin typeface="AdvOTe521d66a+20"/>
              </a:rPr>
              <a:t>’</a:t>
            </a:r>
            <a:r>
              <a:rPr lang="en-US" sz="1800" b="0" i="0" u="none" strike="noStrike" baseline="0" dirty="0">
                <a:latin typeface="AdvOTe521d66a"/>
              </a:rPr>
              <a:t>s National Health Insurance Research Database. A total of 17 718 patients with incident VA and/or SCD were enrolled. Conditional logistic regression models were applied to examine the effects of antipsychotic drug use on the risk of VA/SCD during various case and control time windows of 7, 14, and 28 days. The effect of the potency of a human ether-a-go-go-related gene (</a:t>
            </a:r>
            <a:r>
              <a:rPr lang="en-US" sz="1800" b="0" i="0" u="none" strike="noStrike" baseline="0" dirty="0" err="1">
                <a:latin typeface="AdvOTe521d66a"/>
              </a:rPr>
              <a:t>hERG</a:t>
            </a:r>
            <a:r>
              <a:rPr lang="en-US" sz="1800" b="0" i="0" u="none" strike="noStrike" baseline="0" dirty="0">
                <a:latin typeface="AdvOTe521d66a"/>
              </a:rPr>
              <a:t>) potassium channel blockade was also assessed. Antipsychotic drug use was associated with a 1.53-fold increased risk of VA and/or SCD. Antipsychotic drugs with increased risk included </a:t>
            </a:r>
            <a:r>
              <a:rPr lang="en-US" sz="1800" b="0" i="0" u="none" strike="noStrike" baseline="0" dirty="0" err="1">
                <a:latin typeface="AdvOTe521d66a"/>
              </a:rPr>
              <a:t>clothiapine</a:t>
            </a:r>
            <a:r>
              <a:rPr lang="en-US" sz="1800" b="0" i="0" u="none" strike="noStrike" baseline="0" dirty="0">
                <a:latin typeface="AdvOTe521d66a"/>
              </a:rPr>
              <a:t>, haloperidol, prochlorperazine, thioridazine, olanzapine, quetiapine, risperidone, and </a:t>
            </a:r>
            <a:r>
              <a:rPr lang="en-US" sz="1800" b="0" i="0" u="none" strike="noStrike" baseline="0" dirty="0" err="1">
                <a:latin typeface="AdvOTe521d66a"/>
              </a:rPr>
              <a:t>sulpiride</a:t>
            </a:r>
            <a:r>
              <a:rPr lang="en-US" sz="1800" b="0" i="0" u="none" strike="noStrike" baseline="0" dirty="0">
                <a:latin typeface="AdvOTe521d66a"/>
              </a:rPr>
              <a:t>. The association was signi</a:t>
            </a:r>
            <a:r>
              <a:rPr lang="en-US" sz="1800" b="0" i="0" u="none" strike="noStrike" baseline="0" dirty="0">
                <a:latin typeface="AdvOTe521d66a+fb"/>
              </a:rPr>
              <a:t>fi</a:t>
            </a:r>
            <a:r>
              <a:rPr lang="en-US" sz="1800" b="0" i="0" u="none" strike="noStrike" baseline="0" dirty="0">
                <a:latin typeface="AdvOTe521d66a"/>
              </a:rPr>
              <a:t>cantly higher among those with short-term use. Antipsychotics with a high potency of the </a:t>
            </a:r>
            <a:r>
              <a:rPr lang="en-US" sz="1800" b="0" i="0" u="none" strike="noStrike" baseline="0" dirty="0" err="1">
                <a:latin typeface="AdvOTe521d66a"/>
              </a:rPr>
              <a:t>hERG</a:t>
            </a:r>
            <a:r>
              <a:rPr lang="en-US" sz="1800" b="0" i="0" u="none" strike="noStrike" baseline="0" dirty="0">
                <a:latin typeface="AdvOTe521d66a"/>
              </a:rPr>
              <a:t> potassium channel blockade had the highest risk of VA and/or SCD.</a:t>
            </a:r>
            <a:endParaRPr lang="en-US" sz="1800" b="0" i="0" u="none" strike="noStrike" baseline="0" dirty="0">
              <a:latin typeface="Times New Roman" panose="02020603050405020304" pitchFamily="18" charset="0"/>
            </a:endParaRP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Covariates included antidiabetic agents, diuretics, antithrombotic agents, antihypertensive agents, lipid-modifying agents, antidepressants, and number of inpatient and outpatient visits.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57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intravenous haloperidol has been associated with potentially greater risk of QT prolongation than PO haloperidol, though as with the PO haloperidol studies there also are limitations related to controlling for confounding variables.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2007 the FDA did release a warning suggesting that there was an increased risk associated with intravenous haloperidol, and they recommended telemetry for patients who were on intravenous haloperidol.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there are some instances where intravenous haloperidol may contribute to poor outcomes and QT prolongation. Meyer-</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Massetti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colleagues in 2010 performed a systematic review of case reports and found that there are a number of case reports that implicated haloperidol in QT prolongation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TdP</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There was good news and bad news related to this study. The bad news was that 77% of cases found haloperidol to be associated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TdP</a:t>
            </a:r>
            <a:r>
              <a:rPr lang="en-US" sz="1800" dirty="0">
                <a:effectLst/>
                <a:latin typeface="Calibri" panose="020F0502020204030204" pitchFamily="34" charset="0"/>
                <a:ea typeface="Calibri" panose="020F0502020204030204" pitchFamily="34" charset="0"/>
                <a:cs typeface="Times New Roman" panose="02020603050405020304" pitchFamily="18" charset="0"/>
              </a:rPr>
              <a:t>, though this is not very surprising, as those types of cases are more likely to be reported in a case report. The good news was that in nearly all instances, other QTc risk factors were present.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 think this is really gets to one of the main challenges with clarifying the risk of intravenous haloperidol. If you think about the people who are getting intravenous haloperidol they tend to much sicker, they are more likely to have delirium, and they likely are unable to take medications by mouth. So, they have many other comorbidities that may be increasing risk for QT prolongation. It is very hard to control for these other factors in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15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Based on the available information, the risks associated with haloperidol really remain unclear. In a recent review of intravenous haloperidol and its relationship to QT prolongation and other kinds of poor outcomes, 10 of 11 prospective studies involving over 1,500 patients found no evidence of QT prolongation.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Furthermore, the evidence linking IV haloperidol to greater QT prolongation than PO haloperidol or atypical antipsychotics has limitations. As an example one study looked at inpatients with schizophrenia and though this study did find that intravenous haloperidol was associated with QT prolongation while oral haloperidol and other agents were not, the authors were unable to control for medical comorbidity and other relevant variables.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mainly to reiterate the idea that identifying the risk of IV haloperidol is quite difficult, and so we remain somewhat in the dark regarding its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Ozeki 2010 controlled for age, sex, antipsychotic dose, benzodiazepine dose, and antiparkinsonian dose. No control for medical comorbidity or other risk factors.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36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than in mind, Scott made some recommendations for monitoring and minimizing risk of QT prolongation when using IV haloperidol.</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Minimize other risk factors.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Use a linear correction formula.</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If you are using a very small dose of IV haloperidol and there are no other risk factors present, then ECG monitoring is not needed.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If there are 2 or more risk factors or if you are using higher doses of haloperidol, there are increasing levels of monitoring that you can perform.</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think this really gets as how I think about psychiatric medications and QT prolongation, and that is that they really reflect one of many risk factors. When I think about QTc monitoring, I usually think about checking an ECG if risk factors are changing.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24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84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typical antipsychotics, atypical antipsychotics have also been associated with QT prolongation. This was illustrated in a systematic review and network meta analysis of over 15,000 people with schizophrenia.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101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analysis, you can see that some atypical antipsychotics such as lurasidone and aripiprazole cause little QT prolongation or in fact may cause some QT shortening. </a:t>
            </a:r>
          </a:p>
        </p:txBody>
      </p:sp>
      <p:sp>
        <p:nvSpPr>
          <p:cNvPr id="4" name="Slide Number Placeholder 3"/>
          <p:cNvSpPr>
            <a:spLocks noGrp="1"/>
          </p:cNvSpPr>
          <p:nvPr>
            <p:ph type="sldNum" sz="quarter" idx="5"/>
          </p:nvPr>
        </p:nvSpPr>
        <p:spPr/>
        <p:txBody>
          <a:bodyPr/>
          <a:lstStyle/>
          <a:p>
            <a:fld id="{B1E81D03-0386-1448-BCBB-5C49E9D65F15}" type="slidenum">
              <a:rPr lang="en-US" smtClean="0"/>
              <a:t>55</a:t>
            </a:fld>
            <a:endParaRPr lang="en-US"/>
          </a:p>
        </p:txBody>
      </p:sp>
    </p:spTree>
    <p:extLst>
      <p:ext uri="{BB962C8B-B14F-4D97-AF65-F5344CB8AC3E}">
        <p14:creationId xmlns:p14="http://schemas.microsoft.com/office/powerpoint/2010/main" val="3458909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other atypical antipsychotics lead to significant QT prolongation, typically ranging from a few milliseconds up to about 10 milliseconds in duration. In this particular analysis, iloperidone, </a:t>
            </a:r>
            <a:r>
              <a:rPr lang="en-US" dirty="0" err="1"/>
              <a:t>asenapine</a:t>
            </a:r>
            <a:r>
              <a:rPr lang="en-US" dirty="0"/>
              <a:t>, and ziprasidone were most likely to cause greater QT prolongation, though even in those cases it would be difficult to detect on an ECG. </a:t>
            </a:r>
          </a:p>
        </p:txBody>
      </p:sp>
      <p:sp>
        <p:nvSpPr>
          <p:cNvPr id="4" name="Slide Number Placeholder 3"/>
          <p:cNvSpPr>
            <a:spLocks noGrp="1"/>
          </p:cNvSpPr>
          <p:nvPr>
            <p:ph type="sldNum" sz="quarter" idx="5"/>
          </p:nvPr>
        </p:nvSpPr>
        <p:spPr/>
        <p:txBody>
          <a:bodyPr/>
          <a:lstStyle/>
          <a:p>
            <a:fld id="{B1E81D03-0386-1448-BCBB-5C49E9D65F15}" type="slidenum">
              <a:rPr lang="en-US" smtClean="0"/>
              <a:t>56</a:t>
            </a:fld>
            <a:endParaRPr lang="en-US"/>
          </a:p>
        </p:txBody>
      </p:sp>
    </p:spTree>
    <p:extLst>
      <p:ext uri="{BB962C8B-B14F-4D97-AF65-F5344CB8AC3E}">
        <p14:creationId xmlns:p14="http://schemas.microsoft.com/office/powerpoint/2010/main" val="1862194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medications that has received particular attention from the FDA is ziprasidone. In 2002 the FDA issued a warning for QT prolongation and recommended that clinicians avoid the use of ziprasidone in combination with other QT prolonging agents and in people with other risk factors for QT prolongation. In most studies ziprasidone leads to an average of 10 to 20 milliseconds of QT prolongation and in some studies up to 20% of individuals experience greater than 60 milliseconds of QT prolongation, which is clinically significant. Finally, as I mentioned in the last slide, ziprasidone performed worst in the 2019 meta analysis by </a:t>
            </a:r>
            <a:r>
              <a:rPr lang="en-US" dirty="0" err="1"/>
              <a:t>Huhn</a:t>
            </a:r>
            <a:r>
              <a:rPr lang="en-US" dirty="0"/>
              <a:t> and colleagues.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841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terms of other ones, quetiapine has been specifically mentioned by the FDA as being linked to QT prolongation. The FDA has given a warning for quetiapine recommending to avoid its use with other QT prolonging agents people with a history of arrhythmias and people with other metabolic deficits. Most of this was really based on case reports, and this generally occurs mostly in overdose or in use with common in combination with other agents.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look at the studies that compare quetiapine to other kinds of medications most studies really suggest that quetiapine causes somewhere in the range of three to six milliseconds of QT prolongation. While this is degree of QT prolongation is not clinically significant, there are some reports that about 12% of people experience prolongation greater than 20 milliseconds which is more clinically significant.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this kind of gets to a good point I think that sometimes looking just at the mean QT prolongation is not really the most important number to be examining in these studies. It may give you some indication of medications that are at higher risk or lower risk, but what we are really interested in and why we monitor is to identify those people who are at greater risk for QT prolongation and who may have 60 or a hundred milliseconds of prolongation with one of these medications where that that really can make a big difference.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Quetiapine also has been associated with an increased risk of out of hospital cardiac arrest, suggesting that QT prolongation can lead to adverse cardiac events.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428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Finally, in terms of other medications, aripiprazole and lurasidone appeared to be the least likely to cause QT prolongation and the network meta analysis performed in 2019, and olanzapine, risperidone, quetiapine, and clozapine appeared to be similar and somewhere in the middle. </a:t>
            </a:r>
          </a:p>
          <a:p>
            <a:endParaRPr lang="en-US" b="0" baseline="0" dirty="0"/>
          </a:p>
          <a:p>
            <a:r>
              <a:rPr lang="en-US" b="0" baseline="0" dirty="0"/>
              <a:t>https://www.accessdata.fda.gov/drugsatfda_docs/label/2019/209500s000lbl.pdf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464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summary, most antipsychotic medications cause some degree of QT prolongation. However different antipsychotics tend to confer different levels of risk for QT prolongation. Aripiprazole and lurasidone appear to cause minimal risk of QT prolongation. Haloperidol, olanzapine, risperidone, and quetiapine confer a moderate amount of risk, and ziprasidone, iloperidone, and thioridazine cause the greatest risk of QT prolongation. Finally, in terms of antipsychotic polypharmacy, there is really mixed data about weather polypharmacy leads to greater QT prolongation. If it does, this may be mediated by the cumulative dose of antipsychotic medications that people are taking.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478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would I approach the monitoring of QT intervals when using antipsychotic medications in outpatient settings? Well, for people without risk factors who are not taking a high risk medication, I typically wouldn't necessarily monitor the QT interval. For people who do have multiple risk factors who are receiving an antipsychotic medication, or for people with no risk factors who are taking a high risk agent, I would probably obtain an ECG at baseline, at steady state, and whenever I was changing the dose of the medication or another risk factor changes. Finally for people with multiple risk factors who are receiving a high risk medication, I would consider consultation with a cardiologist who might give you a better sense of risks, as this might help facilitate a discussion with the patient about the risks and benefits of using these medications.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481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contrast to antipsychotic medications, anti-epileptic medications like Valproic acid, carbamazepine, gabapentin, and topiramate typically do not cause QT prolongation, and there is even some evidence that certain medications, such as valproic acid, may have cardioprotective effects.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such, valproic acid could be certainly an option for someone who has delirium and is agitated and responding to antipsychotic medications or is responding but is having a lot of QT prolongation.</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39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there is no clear evidence that anti-epileptic medications lead to QT prolongation, there is some suggestion that certain anti-epileptic medications may be associated with arrhythmias. In March 2021, the FDA released a safety communication related to lamotrigine, which is a sodium channel blocker that may potentially increase the risk of arrhythmia in people with structural or functional heart disorders. The FDA noted that this risk may be increased further if it is used in combination with other sodium channel blockers, and they noted that other sodium channel blocking mood stabilizers may also have this risk. </a:t>
            </a:r>
          </a:p>
          <a:p>
            <a:endParaRPr lang="en-US" dirty="0"/>
          </a:p>
          <a:p>
            <a:endParaRPr lang="en-US" dirty="0"/>
          </a:p>
          <a:p>
            <a:r>
              <a:rPr lang="en-US" dirty="0"/>
              <a:t>https://www.fda.gov/drugs/drug-safety-and-availability/studies-show-increased-risk-heart-rhythm-problems-seizure-and-mental-health-medicine-lamotrigine</a:t>
            </a:r>
          </a:p>
        </p:txBody>
      </p:sp>
      <p:sp>
        <p:nvSpPr>
          <p:cNvPr id="4" name="Slide Number Placeholder 3"/>
          <p:cNvSpPr>
            <a:spLocks noGrp="1"/>
          </p:cNvSpPr>
          <p:nvPr>
            <p:ph type="sldNum" sz="quarter" idx="5"/>
          </p:nvPr>
        </p:nvSpPr>
        <p:spPr/>
        <p:txBody>
          <a:bodyPr/>
          <a:lstStyle/>
          <a:p>
            <a:fld id="{B1E81D03-0386-1448-BCBB-5C49E9D65F15}" type="slidenum">
              <a:rPr lang="en-US" smtClean="0"/>
              <a:t>64</a:t>
            </a:fld>
            <a:endParaRPr lang="en-US"/>
          </a:p>
        </p:txBody>
      </p:sp>
    </p:spTree>
    <p:extLst>
      <p:ext uri="{BB962C8B-B14F-4D97-AF65-F5344CB8AC3E}">
        <p14:creationId xmlns:p14="http://schemas.microsoft.com/office/powerpoint/2010/main" val="3728848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there is no clear evidence that anti-epileptic medications lead to QT prolongation, there is some suggestion that certain anti-epileptic medications may be associated with arrhythmias. In March 2021, the FDA released a safety communication related to lamotrigine, which is a sodium channel blocker that may potentially increase the risk of arrhythmia in people with structural or functional heart disorders. The FDA noted that this risk may be increased further if it is used in combination with other sodium channel blockers, and they noted that other sodium channel blocking mood stabilizers may also have this risk. </a:t>
            </a:r>
          </a:p>
          <a:p>
            <a:endParaRPr lang="en-US" dirty="0"/>
          </a:p>
          <a:p>
            <a:r>
              <a:rPr lang="en-US" dirty="0"/>
              <a:t>https://www.accessdata.fda.gov/drugsatfda_docs/label/2021/020241s064,020764s057,022251s028lbl.pdf</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Dixon (</a:t>
            </a:r>
            <a:r>
              <a:rPr lang="en-US" b="0" i="0" dirty="0">
                <a:solidFill>
                  <a:srgbClr val="212121"/>
                </a:solidFill>
                <a:effectLst/>
                <a:latin typeface="BlinkMacSystemFont"/>
              </a:rPr>
              <a:t>18662287)</a:t>
            </a:r>
          </a:p>
          <a:p>
            <a:pPr algn="l"/>
            <a:r>
              <a:rPr lang="en-US" b="0" i="0" dirty="0">
                <a:solidFill>
                  <a:srgbClr val="212121"/>
                </a:solidFill>
                <a:effectLst/>
                <a:latin typeface="BlinkMacSystemFont"/>
              </a:rPr>
              <a:t>Healthy subjects received a single oral dose of moxifloxacin (400 mg) or placebo in crossover design, followed by a dose-escalating regimen of lamotrigine (n = 76) over a 77-day period, or matched placebo (n = 76). Blood samples were taken for determination of moxifloxacin and lamotrigine concentrations and digital 12-lead ECGs were recorded. The relationships between individual QT values and respective individual moxifloxacin or lamotrigine concentrations were explored using population pharmacokinetic-pharmacodynamic (PK-PD) modelling.</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Moxifloxacin was associated with a maximum mean increase from baseline in </a:t>
            </a:r>
            <a:r>
              <a:rPr lang="en-US" b="0" i="0" dirty="0" err="1">
                <a:solidFill>
                  <a:srgbClr val="212121"/>
                </a:solidFill>
                <a:effectLst/>
                <a:latin typeface="BlinkMacSystemFont"/>
              </a:rPr>
              <a:t>QTcF</a:t>
            </a:r>
            <a:r>
              <a:rPr lang="en-US" b="0" i="0" dirty="0">
                <a:solidFill>
                  <a:srgbClr val="212121"/>
                </a:solidFill>
                <a:effectLst/>
                <a:latin typeface="BlinkMacSystemFont"/>
              </a:rPr>
              <a:t> of 14.81 </a:t>
            </a:r>
            <a:r>
              <a:rPr lang="en-US" b="0" i="0" dirty="0" err="1">
                <a:solidFill>
                  <a:srgbClr val="212121"/>
                </a:solidFill>
                <a:effectLst/>
                <a:latin typeface="BlinkMacSystemFont"/>
              </a:rPr>
              <a:t>ms</a:t>
            </a:r>
            <a:r>
              <a:rPr lang="en-US" b="0" i="0" dirty="0">
                <a:solidFill>
                  <a:srgbClr val="212121"/>
                </a:solidFill>
                <a:effectLst/>
                <a:latin typeface="BlinkMacSystemFont"/>
              </a:rPr>
              <a:t> [90% confidence interval (CI) 13.50, 16.11] 2.5 h after dosing. Steady-state exposure to lamotrigine (50, 150 or 200 mg </a:t>
            </a:r>
            <a:r>
              <a:rPr lang="en-US" b="0" i="0" dirty="0" err="1">
                <a:solidFill>
                  <a:srgbClr val="212121"/>
                </a:solidFill>
                <a:effectLst/>
                <a:latin typeface="BlinkMacSystemFont"/>
              </a:rPr>
              <a:t>b.d.</a:t>
            </a:r>
            <a:r>
              <a:rPr lang="en-US" b="0" i="0" dirty="0">
                <a:solidFill>
                  <a:srgbClr val="212121"/>
                </a:solidFill>
                <a:effectLst/>
                <a:latin typeface="BlinkMacSystemFont"/>
              </a:rPr>
              <a:t>) was not associated with an increase in QTc interval. Small reductions in </a:t>
            </a:r>
            <a:r>
              <a:rPr lang="en-US" b="0" i="0" dirty="0" err="1">
                <a:solidFill>
                  <a:srgbClr val="212121"/>
                </a:solidFill>
                <a:effectLst/>
                <a:latin typeface="BlinkMacSystemFont"/>
              </a:rPr>
              <a:t>QTcF</a:t>
            </a:r>
            <a:r>
              <a:rPr lang="en-US" b="0" i="0" dirty="0">
                <a:solidFill>
                  <a:srgbClr val="212121"/>
                </a:solidFill>
                <a:effectLst/>
                <a:latin typeface="BlinkMacSystemFont"/>
              </a:rPr>
              <a:t> (maximum mean difference from placebo -7.48 </a:t>
            </a:r>
            <a:r>
              <a:rPr lang="en-US" b="0" i="0" dirty="0" err="1">
                <a:solidFill>
                  <a:srgbClr val="212121"/>
                </a:solidFill>
                <a:effectLst/>
                <a:latin typeface="BlinkMacSystemFont"/>
              </a:rPr>
              <a:t>ms</a:t>
            </a:r>
            <a:r>
              <a:rPr lang="en-US" b="0" i="0" dirty="0">
                <a:solidFill>
                  <a:srgbClr val="212121"/>
                </a:solidFill>
                <a:effectLst/>
                <a:latin typeface="BlinkMacSystemFont"/>
              </a:rPr>
              <a:t>, 90% CI -10.49, -4.46) and small increases in heart rate (maximum mean difference from placebo 5.94 bpm, 90% CI 3.81, 8.06) were observed with lamotrigine 200 mg </a:t>
            </a:r>
            <a:r>
              <a:rPr lang="en-US" b="0" i="0" dirty="0" err="1">
                <a:solidFill>
                  <a:srgbClr val="212121"/>
                </a:solidFill>
                <a:effectLst/>
                <a:latin typeface="BlinkMacSystemFont"/>
              </a:rPr>
              <a:t>b.d.</a:t>
            </a:r>
            <a:r>
              <a:rPr lang="en-US" b="0" i="0" dirty="0">
                <a:solidFill>
                  <a:srgbClr val="212121"/>
                </a:solidFill>
                <a:effectLst/>
                <a:latin typeface="BlinkMacSystemFont"/>
              </a:rPr>
              <a:t> vs. placebo. No effect of lamotrigine on QRS duration or blood pressure was observed. No outliers with </a:t>
            </a:r>
            <a:r>
              <a:rPr lang="en-US" b="0" i="0" dirty="0" err="1">
                <a:solidFill>
                  <a:srgbClr val="212121"/>
                </a:solidFill>
                <a:effectLst/>
                <a:latin typeface="BlinkMacSystemFont"/>
              </a:rPr>
              <a:t>QTcF</a:t>
            </a:r>
            <a:r>
              <a:rPr lang="en-US" b="0" i="0" dirty="0">
                <a:solidFill>
                  <a:srgbClr val="212121"/>
                </a:solidFill>
                <a:effectLst/>
                <a:latin typeface="BlinkMacSystemFont"/>
              </a:rPr>
              <a:t> &gt; 450 </a:t>
            </a:r>
            <a:r>
              <a:rPr lang="en-US" b="0" i="0" dirty="0" err="1">
                <a:solidFill>
                  <a:srgbClr val="212121"/>
                </a:solidFill>
                <a:effectLst/>
                <a:latin typeface="BlinkMacSystemFont"/>
              </a:rPr>
              <a:t>ms</a:t>
            </a:r>
            <a:r>
              <a:rPr lang="en-US" b="0" i="0" dirty="0">
                <a:solidFill>
                  <a:srgbClr val="212121"/>
                </a:solidFill>
                <a:effectLst/>
                <a:latin typeface="BlinkMacSystemFont"/>
              </a:rPr>
              <a:t>, or with an increase from baseline of &gt;60 </a:t>
            </a:r>
            <a:r>
              <a:rPr lang="en-US" b="0" i="0" dirty="0" err="1">
                <a:solidFill>
                  <a:srgbClr val="212121"/>
                </a:solidFill>
                <a:effectLst/>
                <a:latin typeface="BlinkMacSystemFont"/>
              </a:rPr>
              <a:t>ms</a:t>
            </a:r>
            <a:r>
              <a:rPr lang="en-US" b="0" i="0" dirty="0">
                <a:solidFill>
                  <a:srgbClr val="212121"/>
                </a:solidFill>
                <a:effectLst/>
                <a:latin typeface="BlinkMacSystemFont"/>
              </a:rPr>
              <a:t> were observed in the lamotrigine group. PK-PD modelling indicated statistically significant decreases in individually corrected QT intervals for lamotrigine and statistically significant increases in individually corrected QT intervals for moxifloxacin over the concentration ranges studied.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BlinkMacSystemFon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Chavez (25448877)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A 36-year-old male with bipolar disorder ingested 13.5 g of lamotrigine in a suicidal attempt. The lamotrigine level was 78.0 </a:t>
            </a:r>
            <a:r>
              <a:rPr lang="en-US" b="0" i="0" dirty="0" err="1">
                <a:solidFill>
                  <a:srgbClr val="212121"/>
                </a:solidFill>
                <a:effectLst/>
                <a:latin typeface="BlinkMacSystemFont"/>
              </a:rPr>
              <a:t>μg</a:t>
            </a:r>
            <a:r>
              <a:rPr lang="en-US" b="0" i="0" dirty="0">
                <a:solidFill>
                  <a:srgbClr val="212121"/>
                </a:solidFill>
                <a:effectLst/>
                <a:latin typeface="BlinkMacSystemFont"/>
              </a:rPr>
              <a:t>/</a:t>
            </a:r>
            <a:r>
              <a:rPr lang="en-US" b="0" i="0" dirty="0" err="1">
                <a:solidFill>
                  <a:srgbClr val="212121"/>
                </a:solidFill>
                <a:effectLst/>
                <a:latin typeface="BlinkMacSystemFont"/>
              </a:rPr>
              <a:t>mL.</a:t>
            </a:r>
            <a:r>
              <a:rPr lang="en-US" b="0" i="0" dirty="0">
                <a:solidFill>
                  <a:srgbClr val="212121"/>
                </a:solidFill>
                <a:effectLst/>
                <a:latin typeface="BlinkMacSystemFont"/>
              </a:rPr>
              <a:t> Comprehensive drug screen was negative for all screened compounds. The electrocardiogram demonstrated a prolonged QRS complex and signs suggestive of sodium channel blockade. Refractory to treatment with sodium bicarbonate was treated with intravenous lipid emulsion, with immediate resolution of the electrocardiographic changes. Lamotrigine inhibits the voltage-gated sodium channel opening, attenuating the release of excitatory neurotransmitters.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BlinkMacSystemFon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BlinkMacSystemFont"/>
              </a:rPr>
              <a:t>Banfi</a:t>
            </a:r>
            <a:r>
              <a:rPr lang="en-US" b="0" i="0" dirty="0">
                <a:solidFill>
                  <a:srgbClr val="212121"/>
                </a:solidFill>
                <a:effectLst/>
                <a:latin typeface="BlinkMacSystemFont"/>
              </a:rPr>
              <a:t> (32531456)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A 30-year-old man presented with intellectual disability associated with epilepsy. The epilepsy was initially treated with sodium valproate and since he was 28 years-old with lamotrigine. With the addition of lamotrigine, a pattern of </a:t>
            </a:r>
            <a:r>
              <a:rPr lang="en-US" b="0" i="0" dirty="0" err="1">
                <a:solidFill>
                  <a:srgbClr val="212121"/>
                </a:solidFill>
                <a:effectLst/>
                <a:latin typeface="BlinkMacSystemFont"/>
              </a:rPr>
              <a:t>Brugada</a:t>
            </a:r>
            <a:r>
              <a:rPr lang="en-US" b="0" i="0" dirty="0">
                <a:solidFill>
                  <a:srgbClr val="212121"/>
                </a:solidFill>
                <a:effectLst/>
                <a:latin typeface="BlinkMacSystemFont"/>
              </a:rPr>
              <a:t> syndrome appeared on the electrocardiogram. Genetic analyses in the family identified a de novo duplication of 1.3 Mb in 8p21.3 as well as two novel heterozygous rare variants in SCN9A and AKAP9 genes, both inherited from the mother.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BlinkMacSystemFon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Rodrigues (24051210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52-year-old woman with depressive syndrome, treated with lamotrigine for about five months, who went to the emergency department for atypical precordial pain. The electrocardiogram (ECG) revealed a 2-mm </a:t>
            </a:r>
            <a:r>
              <a:rPr lang="en-US" b="0" i="0" dirty="0" err="1">
                <a:solidFill>
                  <a:srgbClr val="212121"/>
                </a:solidFill>
                <a:effectLst/>
                <a:latin typeface="BlinkMacSystemFont"/>
              </a:rPr>
              <a:t>downsloping</a:t>
            </a:r>
            <a:r>
              <a:rPr lang="en-US" b="0" i="0" dirty="0">
                <a:solidFill>
                  <a:srgbClr val="212121"/>
                </a:solidFill>
                <a:effectLst/>
                <a:latin typeface="BlinkMacSystemFont"/>
              </a:rPr>
              <a:t> ST-segment elevation and negative T waves in V1 and V2. Due to suspicion of ST-elevation acute coronary syndrome, cardiac catheterization was performed, which revealed normal coronary arteries. The initial ECG was suggestive of type 1 </a:t>
            </a:r>
            <a:r>
              <a:rPr lang="en-US" b="0" i="0" dirty="0" err="1">
                <a:solidFill>
                  <a:srgbClr val="212121"/>
                </a:solidFill>
                <a:effectLst/>
                <a:latin typeface="BlinkMacSystemFont"/>
              </a:rPr>
              <a:t>Brugada</a:t>
            </a:r>
            <a:r>
              <a:rPr lang="en-US" b="0" i="0" dirty="0">
                <a:solidFill>
                  <a:srgbClr val="212121"/>
                </a:solidFill>
                <a:effectLst/>
                <a:latin typeface="BlinkMacSystemFont"/>
              </a:rPr>
              <a:t> pattern, but subsequent serial ECGs were less typical. A flecainide test showed the same pattern. After discontinuation of lamotrigine reversal of the typical </a:t>
            </a:r>
            <a:r>
              <a:rPr lang="en-US" b="0" i="0" dirty="0" err="1">
                <a:solidFill>
                  <a:srgbClr val="212121"/>
                </a:solidFill>
                <a:effectLst/>
                <a:latin typeface="BlinkMacSystemFont"/>
              </a:rPr>
              <a:t>Brugada</a:t>
            </a:r>
            <a:r>
              <a:rPr lang="en-US" b="0" i="0" dirty="0">
                <a:solidFill>
                  <a:srgbClr val="212121"/>
                </a:solidFill>
                <a:effectLst/>
                <a:latin typeface="BlinkMacSystemFont"/>
              </a:rPr>
              <a:t> ECG pattern was observed.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BlinkMacSystemFon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Moore (23869656)</a:t>
            </a:r>
          </a:p>
          <a:p>
            <a:pPr algn="l"/>
            <a:r>
              <a:rPr lang="en-US" b="0" i="0" dirty="0">
                <a:solidFill>
                  <a:srgbClr val="212121"/>
                </a:solidFill>
                <a:effectLst/>
                <a:latin typeface="BlinkMacSystemFont"/>
              </a:rPr>
              <a:t>This retrospective case series from 2003 to 2012 studies the effects of lamotrigine toxicity when not confounded by </a:t>
            </a:r>
            <a:r>
              <a:rPr lang="en-US" b="0" i="0" dirty="0" err="1">
                <a:solidFill>
                  <a:srgbClr val="212121"/>
                </a:solidFill>
                <a:effectLst/>
                <a:latin typeface="BlinkMacSystemFont"/>
              </a:rPr>
              <a:t>coingestants</a:t>
            </a:r>
            <a:r>
              <a:rPr lang="en-US" b="0" i="0" dirty="0">
                <a:solidFill>
                  <a:srgbClr val="212121"/>
                </a:solidFill>
                <a:effectLst/>
                <a:latin typeface="BlinkMacSystemFont"/>
              </a:rPr>
              <a:t>. Admission records at an inpatient toxicology center were reviewed for lamotrigine-only exposure based on history with supporting laboratory data when available. After identification, these charts were reviewed again to characterize vital signs, neurological examination findings, specific laboratory and electrocardiography parameters, and complications.</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Fifty-seven patients were identified with possible lamotrigine toxicity. Nine patients, including three toddlers, had lamotrigine-only ingestions. Three of these patients had seizures, four were hypertensive, five were tachycardic, and four experienced tachypnea. Mental status was altered in all nine (depressed (n = 4), agitated (n = 5) or both (n = 3)). Five patients were </a:t>
            </a:r>
            <a:r>
              <a:rPr lang="en-US" b="0" i="0" dirty="0" err="1">
                <a:solidFill>
                  <a:srgbClr val="212121"/>
                </a:solidFill>
                <a:effectLst/>
                <a:latin typeface="BlinkMacSystemFont"/>
              </a:rPr>
              <a:t>hyperreflexic</a:t>
            </a:r>
            <a:r>
              <a:rPr lang="en-US" b="0" i="0" dirty="0">
                <a:solidFill>
                  <a:srgbClr val="212121"/>
                </a:solidFill>
                <a:effectLst/>
                <a:latin typeface="BlinkMacSystemFont"/>
              </a:rPr>
              <a:t> and experienced intermittent myoclonus, and two had inducible clonus. On electrocardiogram, two patients experienced QRS prolongation (114-116 </a:t>
            </a:r>
            <a:r>
              <a:rPr lang="en-US" b="0" i="0" dirty="0" err="1">
                <a:solidFill>
                  <a:srgbClr val="212121"/>
                </a:solidFill>
                <a:effectLst/>
                <a:latin typeface="BlinkMacSystemFont"/>
              </a:rPr>
              <a:t>ms</a:t>
            </a:r>
            <a:r>
              <a:rPr lang="en-US" b="0" i="0" dirty="0">
                <a:solidFill>
                  <a:srgbClr val="212121"/>
                </a:solidFill>
                <a:effectLst/>
                <a:latin typeface="BlinkMacSystemFont"/>
              </a:rPr>
              <a:t>), and four had QTc prolongation (463-586 </a:t>
            </a:r>
            <a:r>
              <a:rPr lang="en-US" b="0" i="0" dirty="0" err="1">
                <a:solidFill>
                  <a:srgbClr val="212121"/>
                </a:solidFill>
                <a:effectLst/>
                <a:latin typeface="BlinkMacSystemFont"/>
              </a:rPr>
              <a:t>ms</a:t>
            </a:r>
            <a:r>
              <a:rPr lang="en-US" b="0" i="0" dirty="0">
                <a:solidFill>
                  <a:srgbClr val="212121"/>
                </a:solidFill>
                <a:effectLst/>
                <a:latin typeface="BlinkMacSystemFont"/>
              </a:rPr>
              <a:t>). No patient had life-threatening symptoms or signs. Serum levels of lamotrigine were available in seven patients, and averaged 35.4 mg/L (17-90 mg/L). The therapeutic range for </a:t>
            </a:r>
            <a:r>
              <a:rPr lang="en-US" b="0" i="0" dirty="0" err="1">
                <a:solidFill>
                  <a:srgbClr val="212121"/>
                </a:solidFill>
                <a:effectLst/>
                <a:latin typeface="BlinkMacSystemFont"/>
              </a:rPr>
              <a:t>sLTG</a:t>
            </a:r>
            <a:r>
              <a:rPr lang="en-US" b="0" i="0" dirty="0">
                <a:solidFill>
                  <a:srgbClr val="212121"/>
                </a:solidFill>
                <a:effectLst/>
                <a:latin typeface="BlinkMacSystemFont"/>
              </a:rPr>
              <a:t> is 3-14 mg/L.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B1E81D03-0386-1448-BCBB-5C49E9D65F15}" type="slidenum">
              <a:rPr lang="en-US" smtClean="0"/>
              <a:t>65</a:t>
            </a:fld>
            <a:endParaRPr lang="en-US"/>
          </a:p>
        </p:txBody>
      </p:sp>
    </p:spTree>
    <p:extLst>
      <p:ext uri="{BB962C8B-B14F-4D97-AF65-F5344CB8AC3E}">
        <p14:creationId xmlns:p14="http://schemas.microsoft.com/office/powerpoint/2010/main" val="1133564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 regarding the relationship between lithium and QT prolongation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isless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clear, but there does not appear to be a strong relationship between lithium and QTc. There is some evidence that lithium toxicity may lead to QT prolongation, but therapeutic doses should not lead to clinically significant QT prolongation.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815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Stimulants can increase HR and BP through their effects on catecholamines, and they have been associated with some arrhythmias and or cardiovascular outcomes. However, they have not been shown to cause QT prolongation in the short- or long-term.</a:t>
            </a:r>
          </a:p>
          <a:p>
            <a:endParaRPr lang="en-US" dirty="0"/>
          </a:p>
          <a:p>
            <a:endParaRPr lang="en-US" dirty="0"/>
          </a:p>
          <a:p>
            <a:r>
              <a:rPr lang="en-US" dirty="0"/>
              <a:t>https://www.accessdata.fda.gov/drugsatfda_docs/label/2010/021278s013lbl.pdf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5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we will mention some other medications used for ADHD. First is atomoxetine. Atomoxetine exerts dose-dependent inhibition of cardiac potassium channels in vitro, which may be clinically relevant in overdose. There have been at least 3 case reports linking atomoxetine to QTc prolongation. However, there were other contributing factors in all three cases. Finally, a pooled analysis of five randomized double-blind trials in children and adolescents found that atomoxetine led to QT prolongation when QTc was measured with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Bazzett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formula but not when it was corrected with other formulas. To me, this suggests that the QT prolongation is probably being driven by heart rate because we know that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Bazett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formula tends to overestimate QT C at higher heart rates.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7963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664E491-3C8F-401A-A6E0-E2F6B2E0714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Viloxazine, a newly approved ADHD medication that may selectively inhibit norepinephrine reuptake, did not lead to QT prolongation in healthy volunteers at doses 4.5 times the maximum recommended dose. Modafinil infrequently leads to increases in BP and HR, but it does not cause significant QT prolongation. Clonidine and guanfacine also don't appear to cause statistically significant or clinically significant increases in QTc.</a:t>
            </a:r>
          </a:p>
          <a:p>
            <a:endParaRPr lang="en-US" dirty="0"/>
          </a:p>
          <a:p>
            <a:endParaRPr lang="en-US" dirty="0"/>
          </a:p>
          <a:p>
            <a:r>
              <a:rPr lang="en-US" dirty="0"/>
              <a:t>https://www.accessdata.fda.gov/drugsatfda_docs/label/2021/211964s000lbl.pdf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Given the lack of relationship between stimulants and QT, there really is no need for QTc monitoring. However, HR and blood pressure should be monitored, given its effects on HR and blood pressure.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Given the effects of stimulants on HR and blood pressure, as well as the possibility of causing other arrhythmias, stimulants should be used with caution in individuals with heart disease, arrhythmias, other cardiac medications, or symptoms of other cardiovascular disease.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26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are a few case reports that show risk of transient QT prolongation in cases of trazodone overdose.  There is a modest dose dependent increase of the QTc, however this is likely clinically insignificant, except in cases of increased trazodone exposure.  Benzodiazepines have no effect on the QT interval.  Buspirone was association with an increased risk for QT prolongation in a single study using classification tree modeling. Finally, antihistamine medications such as diphenhydramine and hydroxyzine have been linked to cutey prolongation and </a:t>
            </a:r>
            <a:r>
              <a:rPr lang="en-US" dirty="0" err="1"/>
              <a:t>TdP</a:t>
            </a:r>
            <a:r>
              <a:rPr lang="en-US" dirty="0"/>
              <a:t> in both case reports and pharmacovigilance studies. However this typically occurs at toxic doses or in patients with other risk factors for QT prolongation. So while there is some risk, the risk is likely not very large at therapeutic doses.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55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Acetylcholinesterase inhibitors can cause QT prolongation, and donepezil can cause adverse cardiac effects due to its actions both at potassium channels and its blockade of cholinergic receptors. Of the acetylcholinesterase inhibitors, donepezil has most consistently been associated with QT prolongation, though data are still mixed. Galantamine and rivastigmine have in rare instances been linked to QT prolongation in case reports, and memantine has been linked to QT prolongation in case reports but not an observational study. Clarifying the relationships between acetylcholinesterase inhibitors and QT prolongation is particularly difficult given the population of patients who are typically taking acetylcholinesterase inhibitors, as these patients frequently have other medical comorbidities and are taking multiple other medications.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Amantadine has been found to induce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Torsades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Pointes in the setting of overdose and co-ingestion of other QTc-prolonging medications.</a:t>
            </a:r>
          </a:p>
          <a:p>
            <a:endParaRPr lang="en-US" dirty="0"/>
          </a:p>
          <a:p>
            <a:r>
              <a:rPr lang="en-US"/>
              <a:t>Orexin antagonists:</a:t>
            </a:r>
            <a:endParaRPr lang="en-US" dirty="0"/>
          </a:p>
          <a:p>
            <a:r>
              <a:rPr lang="en-US" dirty="0"/>
              <a:t>https://www.accessdata.fda.gov/drugsatfda_docs/label/2021/211964s000lbl.pdf</a:t>
            </a:r>
          </a:p>
          <a:p>
            <a:r>
              <a:rPr lang="en-US" dirty="0"/>
              <a:t>https://www.accessdata.fda.gov/drugsatfda_docs/label/2019/212028s000lbl.pdf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67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we'll talk briefly about opioid medications. Methadone, which is a potent inhibitor of the HERG inward rectifier potassium channel, is well known to prolong the QTc and is in the highest risk category for risk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Torsades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Pointes.  The data is equivocal regarding dose-dependent effects on QTc prolongation, however cases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Torsades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Pointes have been reported even at low doses. In 2006 the FDA issued a black box warning on methadone stating that “cases of QT interval prolongation and serious arrhythmia have been observed during treatment wit methadone.”  Of all medications used by psychiatrists, methadone is one to give a careful risk-benefit analysis, while keeping in mind the potentially high risk of not treating an opioid use disorder.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u="none"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u="none" dirty="0"/>
              <a:t>Methadone, which is a potent inhibitor of the HERG inward rectifier potassium channel, is well known to prolong the QTc and is in the highest risk category for risk of </a:t>
            </a:r>
            <a:r>
              <a:rPr lang="en-US" b="0" u="none" dirty="0" err="1"/>
              <a:t>Torsades</a:t>
            </a:r>
            <a:r>
              <a:rPr lang="en-US" b="0" u="none" dirty="0"/>
              <a:t> de Pointes.  The data is equivocal regarding dose-dependent effects on QTc prolongation, however cases of </a:t>
            </a:r>
            <a:r>
              <a:rPr lang="en-US" b="0" u="none" dirty="0" err="1"/>
              <a:t>Torsades</a:t>
            </a:r>
            <a:r>
              <a:rPr lang="en-US" b="0" u="none" dirty="0"/>
              <a:t> de Pointes have been reported even at low doses. In 2006 the FDA issued a black box warning on methadone stating that “cases of QT interval prolongation and serious arrhythmia have been observed during treatment wit methadone.”  Of all medications used by psychiatrists, methadone is one to give a careful risk-benefit analysis, while keeping in mind the potentially high risk of not treating an opioid use disorder.</a:t>
            </a:r>
          </a:p>
          <a:p>
            <a:endParaRPr lang="en-US" b="1" u="sn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305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give more guidance about QTc monitoring with methadone, SAMHSA in 2011 recommended that all methadone treatment programs should have a cardiac risk management plan. This includes: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all patients with significant risk factors for QTc prolongation, a baseline ECG and again within 30 days of initiation of methadone.  Then, annual ECGs or when methadone dose exceeds 120mg daily.  In cases where the QTc is greater than 500ms, one should strongly consider adoption of any possible risk mitigation strategies, which may include reducing the dose, eliminating other contributing factors, transitioning to alternative treatment such as buprenorphine, or discontinuing methadone.</a:t>
            </a:r>
          </a:p>
          <a:p>
            <a:endParaRPr lang="en-US" b="1" u="sn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640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buprenorphine is a much safer medication from a cardiovascular standpoint has not really been shown to prolong the QT interval or to be associated with ventricular arrhythmias. Notably, it does block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hERG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IKr</a:t>
            </a:r>
            <a:r>
              <a:rPr lang="en-US" sz="1800" dirty="0">
                <a:effectLst/>
                <a:latin typeface="Calibri" panose="020F0502020204030204" pitchFamily="34" charset="0"/>
                <a:ea typeface="Calibri" panose="020F0502020204030204" pitchFamily="34" charset="0"/>
                <a:cs typeface="Times New Roman" panose="02020603050405020304" pitchFamily="18" charset="0"/>
              </a:rPr>
              <a:t> potassium channels, but it is 100 times less potent than methadone. </a:t>
            </a:r>
          </a:p>
          <a:p>
            <a:endParaRPr lang="en-US" b="1" u="sn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4289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then finally we wanted to discuss non-psychiatric medications. This really is because we tend to think a lot about psychiatric medications in terms of causing QT prolongation and the medical teams who are seeing our patients oftentimes think of psychiatric medications as causing QT prolongation. However, the truth is that many non-psychiatric medications can also prolong QTc.</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 a hundred non-psychiatric medications have been shown to prolong QT and or be associated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TdP</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intensive care settings three to thirty percent of patients receiving QT prolonging agents and twenty percent of code administered two or more medications at once. In the emergency room, the 9 most commonly administered medications have effects on QT. In an outpatient setting, ¼ of prescriptions and 10% of patients receive 2 or QT prolonging medications at the same time.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2133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how do we kind of screen for this? Clinicians should always inquire about all medications, including over-the-counter medications supplements and imported medications. We also should review the electronic health record for common offenders, including antiarrhythmic medications like amiodarone or a sotalol, antibiotic medications like the macrolides and fluoroquinolones, antivirals, antiemetics, acid blockers, anti-cancer medications, and disease-modifying agents, such as hydroxychloroquine.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384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summary, psychiatric medications are one of many risk factors for QT prolongation, and you always should be aware of non-psychiatric medications that also may be contributing.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would try to avoid high avoid high risk psychiatric medications when lower risk options are available.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Really all of this is to kind of get you to really think about the risk- benefit analysis that you're performing whenever you're thinking about prescribing medications to a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0F148-AD05-45B0-8E09-4DE1337C4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813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Celano’s</a:t>
            </a:r>
            <a:r>
              <a:rPr lang="en-US" dirty="0"/>
              <a:t> disclosures can be seen here.</a:t>
            </a:r>
          </a:p>
        </p:txBody>
      </p:sp>
      <p:sp>
        <p:nvSpPr>
          <p:cNvPr id="4" name="Slide Number Placeholder 3"/>
          <p:cNvSpPr>
            <a:spLocks noGrp="1"/>
          </p:cNvSpPr>
          <p:nvPr>
            <p:ph type="sldNum" sz="quarter" idx="5"/>
          </p:nvPr>
        </p:nvSpPr>
        <p:spPr/>
        <p:txBody>
          <a:bodyPr/>
          <a:lstStyle/>
          <a:p>
            <a:fld id="{B1E81D03-0386-1448-BCBB-5C49E9D65F15}" type="slidenum">
              <a:rPr lang="en-US" smtClean="0"/>
              <a:t>83</a:t>
            </a:fld>
            <a:endParaRPr lang="en-US"/>
          </a:p>
        </p:txBody>
      </p:sp>
    </p:spTree>
    <p:extLst>
      <p:ext uri="{BB962C8B-B14F-4D97-AF65-F5344CB8AC3E}">
        <p14:creationId xmlns:p14="http://schemas.microsoft.com/office/powerpoint/2010/main" val="389640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a:t>
            </a:r>
            <a:r>
              <a:rPr lang="en-US" dirty="0">
                <a:sym typeface="Wingdings" panose="05000000000000000000" pitchFamily="2" charset="2"/>
              </a:rPr>
              <a:t> MARGO</a:t>
            </a:r>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84</a:t>
            </a:fld>
            <a:endParaRPr lang="en-US"/>
          </a:p>
        </p:txBody>
      </p:sp>
    </p:spTree>
    <p:extLst>
      <p:ext uri="{BB962C8B-B14F-4D97-AF65-F5344CB8AC3E}">
        <p14:creationId xmlns:p14="http://schemas.microsoft.com/office/powerpoint/2010/main" val="2895735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C7CE9E-A95C-4ADD-8075-241A24DD920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we’ve discussed pharmacology, let’s dive a little deeper into understanding the electrophysiology of the heart and how that correlates with the ECG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diagram correlates what is happening </a:t>
            </a:r>
            <a:r>
              <a:rPr lang="en-US" dirty="0" err="1"/>
              <a:t>electrophysiologically</a:t>
            </a:r>
            <a:r>
              <a:rPr lang="en-US" dirty="0"/>
              <a:t> in the heart with one cycle length, or one complete systole and diastole, on the ECG.  Looking at the figure on the left and recalling the cardiac conduction system, transmission of the electrical signal from the SA node to the AV node marks atrial depolarization which is represented by the P wave.  In the middle figure, rapid conduction then continues from the AV node into the bundle of his, Right and left bundle branches and </a:t>
            </a:r>
            <a:r>
              <a:rPr lang="en-US" dirty="0" err="1"/>
              <a:t>purkinje</a:t>
            </a:r>
            <a:r>
              <a:rPr lang="en-US" dirty="0"/>
              <a:t> fibers marking ventricular depolarization which is represented on the ECG by the QRS complex.  Repolarization of the atria is occurring concurrently.  Looking at the figure on the right, Ventricular repolarization is marked from the end of the QRS complex, the </a:t>
            </a:r>
            <a:r>
              <a:rPr lang="en-US" dirty="0" err="1"/>
              <a:t>Jpoint</a:t>
            </a:r>
            <a:r>
              <a:rPr lang="en-US" dirty="0"/>
              <a:t>, to the end of the T-wave.   Notably, though it is the QT interval that has been historically used as the best electrophysiologic marker of risk of </a:t>
            </a:r>
            <a:r>
              <a:rPr lang="en-US" dirty="0" err="1"/>
              <a:t>torsades</a:t>
            </a:r>
            <a:r>
              <a:rPr lang="en-US" dirty="0"/>
              <a:t>, and is a primary drug-safety benchmark used by the FDA and other international drug regulatory agencies, the QT interval actually represents both depolarization (shown by the pink QRS complex) and repolarization (shown by the aqua JT interval), which are fairly separate events.  </a:t>
            </a:r>
            <a:r>
              <a:rPr lang="en-US" dirty="0" err="1"/>
              <a:t>Torsades</a:t>
            </a:r>
            <a:r>
              <a:rPr lang="en-US" dirty="0"/>
              <a:t> de pointes occurs when there is prolongation of repolarization.</a:t>
            </a:r>
          </a:p>
          <a:p>
            <a:endParaRPr lang="en-US" dirty="0"/>
          </a:p>
        </p:txBody>
      </p:sp>
    </p:spTree>
    <p:extLst>
      <p:ext uri="{BB962C8B-B14F-4D97-AF65-F5344CB8AC3E}">
        <p14:creationId xmlns:p14="http://schemas.microsoft.com/office/powerpoint/2010/main" val="22704519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F35935C-AD40-45BE-A44F-D571EB218EE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Knowing when to order an ECG is not an exact science and will depend on a variety of physiologic and pharmacologic factors.  When thinking about ordering an ECG prior to starting a medication, it ideally should be no more than month prior to the decision point.  Meaning, if a prior ECG is over one month old, you should get a new one.  Furthermore, if there have been substantial changes to medications, electrolytes or cardiovascular status since the prior ECG, consider obtaining a new one.  Or if there is uncertainly about cardiac status one can obtain and ECG.  Some medications have very specific monitoring guidelines, like methadone.</a:t>
            </a:r>
          </a:p>
          <a:p>
            <a:endParaRPr lang="en-US" dirty="0"/>
          </a:p>
        </p:txBody>
      </p:sp>
    </p:spTree>
    <p:extLst>
      <p:ext uri="{BB962C8B-B14F-4D97-AF65-F5344CB8AC3E}">
        <p14:creationId xmlns:p14="http://schemas.microsoft.com/office/powerpoint/2010/main" val="8801542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008508C-8A23-408C-91D2-DBE1E09F7A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resource poor areas where clinicians do not have access to a cardiology overread, practitioners should not let the absence of an ECG preclude prescription of a psychotropic medication.  If an ECG machine is available, practitioners of any medical specialty should be comfortable with measurement, calculation and documentation of the QTc.</a:t>
            </a:r>
          </a:p>
          <a:p>
            <a:endParaRPr lang="en-US" dirty="0"/>
          </a:p>
        </p:txBody>
      </p:sp>
    </p:spTree>
    <p:extLst>
      <p:ext uri="{BB962C8B-B14F-4D97-AF65-F5344CB8AC3E}">
        <p14:creationId xmlns:p14="http://schemas.microsoft.com/office/powerpoint/2010/main" val="26064169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A716908-22B6-4D51-9DAE-FF4DAE86C41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review some of the basics of ECG interpretation.  Remember that one small box on the ECG is equal to 40 </a:t>
            </a:r>
            <a:r>
              <a:rPr lang="en-US" dirty="0" err="1"/>
              <a:t>ms</a:t>
            </a:r>
            <a:r>
              <a:rPr lang="en-US" dirty="0"/>
              <a:t> and one large box is equal to 200ms.</a:t>
            </a:r>
          </a:p>
          <a:p>
            <a:endParaRPr lang="en-US" dirty="0"/>
          </a:p>
        </p:txBody>
      </p:sp>
    </p:spTree>
    <p:extLst>
      <p:ext uri="{BB962C8B-B14F-4D97-AF65-F5344CB8AC3E}">
        <p14:creationId xmlns:p14="http://schemas.microsoft.com/office/powerpoint/2010/main" val="27091432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4066991-C696-4205-92DD-5AE4C4AE0499}"/>
              </a:ext>
            </a:extLst>
          </p:cNvPr>
          <p:cNvSpPr>
            <a:spLocks noGrp="1"/>
          </p:cNvSpPr>
          <p:nvPr>
            <p:ph type="body" idx="1"/>
          </p:nvPr>
        </p:nvSpPr>
        <p:spPr/>
        <p:txBody>
          <a:bodyPr/>
          <a:lstStyle/>
          <a:p>
            <a:r>
              <a:rPr lang="en-US" dirty="0"/>
              <a:t>It’s also important to be aware of normal durations of intervals other than the QT.  This becomes especially true when looking at an ECG of a patient with a pacemaker or bundle branch block, where the QRS interval is prolonged beyond the 80-100ms window.</a:t>
            </a:r>
          </a:p>
        </p:txBody>
      </p:sp>
    </p:spTree>
    <p:extLst>
      <p:ext uri="{BB962C8B-B14F-4D97-AF65-F5344CB8AC3E}">
        <p14:creationId xmlns:p14="http://schemas.microsoft.com/office/powerpoint/2010/main" val="7547751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C175750-AFEB-4924-B5C5-ACE33E57D1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Heart rate can be measured using a few different methods.  With this paradigm, the number of large boxes between beats correlates with a HR of 300 beats per minute for one box, 150 beats per minute for two boxes, and so one.</a:t>
            </a:r>
          </a:p>
          <a:p>
            <a:endParaRPr lang="en-US" dirty="0"/>
          </a:p>
        </p:txBody>
      </p:sp>
    </p:spTree>
    <p:extLst>
      <p:ext uri="{BB962C8B-B14F-4D97-AF65-F5344CB8AC3E}">
        <p14:creationId xmlns:p14="http://schemas.microsoft.com/office/powerpoint/2010/main" val="30422570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18E4C6-C06D-4FCA-89AE-E1664FEE0B3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easier method is to remember that a 12-lead ECG is equal to 10 seconds.  You then count the number of beats and multiply by 6</a:t>
            </a:r>
          </a:p>
          <a:p>
            <a:endParaRPr lang="en-US" dirty="0"/>
          </a:p>
        </p:txBody>
      </p:sp>
    </p:spTree>
    <p:extLst>
      <p:ext uri="{BB962C8B-B14F-4D97-AF65-F5344CB8AC3E}">
        <p14:creationId xmlns:p14="http://schemas.microsoft.com/office/powerpoint/2010/main" val="7225540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18E4C6-C06D-4FCA-89AE-E1664FEE0B3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this case, we count 12 beats, times 6, is equal to 72 beats per minute.</a:t>
            </a:r>
          </a:p>
          <a:p>
            <a:endParaRPr lang="en-US" dirty="0"/>
          </a:p>
        </p:txBody>
      </p:sp>
    </p:spTree>
    <p:extLst>
      <p:ext uri="{BB962C8B-B14F-4D97-AF65-F5344CB8AC3E}">
        <p14:creationId xmlns:p14="http://schemas.microsoft.com/office/powerpoint/2010/main" val="39666978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05E285A-30F3-40B2-B1C4-BA0E2AFF9DE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Focusing in on measurement of the QT interval, we first need to decide which lead to use.  There are a number of approaches to this.  Typically we would use lead V2, V3 or lead II, which usually contain the longest QT interval.  In cases where it is difficult to discern where the T-wave ends, choose the lead where it is easiest to mark the end of the t-wave.  Sometimes this may be complicated by the presence of U-waves, which are often considered pathologic T-waves.  There is disagreement in the field about whether a U-wave should be included within the T-wave.  In general, if the U-wave is less than 1/3 the amplitude of the T-wave, do not include it and look in leads that do not have U-waves.  If it is greater than 1/3 the amplitude of the T-wave it is likely a pathologic t-wave and should be included.  In any case, a great strategy to find the end of the t-wave is to use the tangent method, marked by the intersection of the tangent to the steepest downward slope of the T-wave with the isoelectric baseline.</a:t>
            </a:r>
          </a:p>
          <a:p>
            <a:endParaRPr lang="en-US" dirty="0"/>
          </a:p>
        </p:txBody>
      </p:sp>
    </p:spTree>
    <p:extLst>
      <p:ext uri="{BB962C8B-B14F-4D97-AF65-F5344CB8AC3E}">
        <p14:creationId xmlns:p14="http://schemas.microsoft.com/office/powerpoint/2010/main" val="162256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7D0A02B-6D30-4278-96F1-8847DBA68A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89400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0C20A85-9060-49DC-8D4A-B0C544026D4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an example of the tangent method. We first draw the tangent to the steepest downward slope of the t-wave, then we draw the isoelectric baseline, and that marks the end of the t-wave.  We then look for the beginning of the QRS complex and then count the number of boxes.  This QT interval is 10 small boxes plus a little bit, so 410ms.</a:t>
            </a:r>
          </a:p>
          <a:p>
            <a:endParaRPr lang="en-US" dirty="0"/>
          </a:p>
        </p:txBody>
      </p:sp>
    </p:spTree>
    <p:extLst>
      <p:ext uri="{BB962C8B-B14F-4D97-AF65-F5344CB8AC3E}">
        <p14:creationId xmlns:p14="http://schemas.microsoft.com/office/powerpoint/2010/main" val="29542300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5A8DC1C-5CB5-4EA5-9F64-E9E15FDFCF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try an example.  We are going to choose a lead where it is easy to discern where the t-wave ends, and in this case it’s lead III. </a:t>
            </a:r>
          </a:p>
          <a:p>
            <a:endParaRPr lang="en-US" dirty="0"/>
          </a:p>
        </p:txBody>
      </p:sp>
    </p:spTree>
    <p:extLst>
      <p:ext uri="{BB962C8B-B14F-4D97-AF65-F5344CB8AC3E}">
        <p14:creationId xmlns:p14="http://schemas.microsoft.com/office/powerpoint/2010/main" val="36275748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A5D1357-6436-45CE-BC66-91353213498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Zooming in, we find the end of the t-wave, the beginning of the QRS complex.  We find the QT interval is 10 boxes+ almost an 11</a:t>
            </a:r>
            <a:r>
              <a:rPr lang="en-US" baseline="30000" dirty="0"/>
              <a:t>th</a:t>
            </a:r>
            <a:r>
              <a:rPr lang="en-US" dirty="0"/>
              <a:t> box.  This gives us 400ms +an additional 30ms for a total of 430 </a:t>
            </a:r>
            <a:r>
              <a:rPr lang="en-US" dirty="0" err="1"/>
              <a:t>ms.</a:t>
            </a:r>
            <a:endParaRPr lang="en-US" dirty="0"/>
          </a:p>
          <a:p>
            <a:endParaRPr lang="en-US" dirty="0"/>
          </a:p>
        </p:txBody>
      </p:sp>
    </p:spTree>
    <p:extLst>
      <p:ext uri="{BB962C8B-B14F-4D97-AF65-F5344CB8AC3E}">
        <p14:creationId xmlns:p14="http://schemas.microsoft.com/office/powerpoint/2010/main" val="18669924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97</a:t>
            </a:fld>
            <a:endParaRPr lang="en-US"/>
          </a:p>
        </p:txBody>
      </p:sp>
    </p:spTree>
    <p:extLst>
      <p:ext uri="{BB962C8B-B14F-4D97-AF65-F5344CB8AC3E}">
        <p14:creationId xmlns:p14="http://schemas.microsoft.com/office/powerpoint/2010/main" val="15111063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605804-543A-44D0-930E-A02898378C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unique circumstances, including what to do in cases of atrial fibrillation.  Due to variability in RR intervals, it can be difficult to calculate a QTc.  To approach this, one can take the average QTc of the longest, shortest and medium length complexes, or more simply the average QTc of the longest and shortest complex.  Notably, the Fridericia heart rate correction formula is recommended in </a:t>
            </a:r>
            <a:r>
              <a:rPr lang="en-US" dirty="0" err="1"/>
              <a:t>afib</a:t>
            </a:r>
            <a:r>
              <a:rPr lang="en-US" dirty="0"/>
              <a:t>.</a:t>
            </a:r>
          </a:p>
          <a:p>
            <a:endParaRPr lang="en-US" dirty="0"/>
          </a:p>
        </p:txBody>
      </p:sp>
    </p:spTree>
    <p:extLst>
      <p:ext uri="{BB962C8B-B14F-4D97-AF65-F5344CB8AC3E}">
        <p14:creationId xmlns:p14="http://schemas.microsoft.com/office/powerpoint/2010/main" val="36595973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B7600B-90CF-49A1-8125-E91F0A2F4CB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Thinking back to the cardiac conduction system, recall that the QT interval actually represents both depolarization, represented by the QRS complex, and repolarization, represented by the JT interval.  In the case of a widened QRS complex due to ventricular pacing or bundle branch block, it is essential to correct for the wide QRS, otherwise the QTc measurement will appear to be prolonged in the absence of perturbation of repolarization.  There are two methods to correct for a wide QRS.  The first is to use the </a:t>
            </a:r>
            <a:r>
              <a:rPr lang="en-US" dirty="0" err="1"/>
              <a:t>Bogossian</a:t>
            </a:r>
            <a:r>
              <a:rPr lang="en-US" dirty="0"/>
              <a:t> method, where QT interval corrected for wide QRS equals QT minus half the QRS, followed by a linear heart rate correction such as Hodges.  The other method is to use the JT interval instead of the QT interval, and correct with a linear heart rate correction.</a:t>
            </a:r>
          </a:p>
          <a:p>
            <a:endParaRPr lang="en-US" dirty="0"/>
          </a:p>
        </p:txBody>
      </p:sp>
    </p:spTree>
    <p:extLst>
      <p:ext uri="{BB962C8B-B14F-4D97-AF65-F5344CB8AC3E}">
        <p14:creationId xmlns:p14="http://schemas.microsoft.com/office/powerpoint/2010/main" val="3771375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B7600B-90CF-49A1-8125-E91F0A2F4CB1}"/>
              </a:ext>
            </a:extLst>
          </p:cNvPr>
          <p:cNvSpPr>
            <a:spLocks noGrp="1"/>
          </p:cNvSpPr>
          <p:nvPr>
            <p:ph type="body" idx="1"/>
          </p:nvPr>
        </p:nvSpPr>
        <p:spPr/>
        <p:txBody>
          <a:bodyPr/>
          <a:lstStyle/>
          <a:p>
            <a:r>
              <a:rPr lang="en-US" dirty="0"/>
              <a:t>This flowchart is a schematic of how to approach QTc measurement in a patient with ventricular pacing or BBB.  The first step is to determine if the QRS complex is greater than or equal to 110ms.  If no, you continue straight on to step 3 and apply a HR correction formula, like </a:t>
            </a:r>
            <a:r>
              <a:rPr lang="en-US" dirty="0" err="1"/>
              <a:t>hodges</a:t>
            </a:r>
            <a:r>
              <a:rPr lang="en-US" dirty="0"/>
              <a:t> or Framingham, to your QT or JT interval.  But if at Step 1 the QRS complex is greater than or equal to 110ms, you then go to step 2, where you can either select a wide QRS correction method like </a:t>
            </a:r>
            <a:r>
              <a:rPr lang="en-US" dirty="0" err="1"/>
              <a:t>Bogossian</a:t>
            </a:r>
            <a:r>
              <a:rPr lang="en-US" dirty="0"/>
              <a:t> or the JT interval, and then go to step 3 to apply a heart rate correction.  OR, you can go to the second option for step2 which is a bivariate correction using both QRS and HR correction (in the form of the RR interval).  This is called the </a:t>
            </a:r>
            <a:r>
              <a:rPr lang="en-US" dirty="0" err="1"/>
              <a:t>Rautaharju</a:t>
            </a:r>
            <a:r>
              <a:rPr lang="en-US" dirty="0"/>
              <a:t> formula.  As you can see, this formula is quite long and unwieldy and likely not easiest to use in clinical practice.</a:t>
            </a:r>
          </a:p>
        </p:txBody>
      </p:sp>
    </p:spTree>
    <p:extLst>
      <p:ext uri="{BB962C8B-B14F-4D97-AF65-F5344CB8AC3E}">
        <p14:creationId xmlns:p14="http://schemas.microsoft.com/office/powerpoint/2010/main" val="8358952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Transmural voltage gradients contribute to the T-wave. Repolarization of the epicardium is coincident with the peak of the T-wave, the endocardium is intermediate and repolarization of M-cells is coincident with the end of the T-wave.</a:t>
            </a:r>
          </a:p>
        </p:txBody>
      </p:sp>
      <p:sp>
        <p:nvSpPr>
          <p:cNvPr id="4" name="Slide Number Placeholder 3"/>
          <p:cNvSpPr>
            <a:spLocks noGrp="1"/>
          </p:cNvSpPr>
          <p:nvPr>
            <p:ph type="sldNum" sz="quarter" idx="5"/>
          </p:nvPr>
        </p:nvSpPr>
        <p:spPr/>
        <p:txBody>
          <a:bodyPr/>
          <a:lstStyle/>
          <a:p>
            <a:fld id="{B1E81D03-0386-1448-BCBB-5C49E9D65F15}" type="slidenum">
              <a:rPr lang="en-US" smtClean="0"/>
              <a:t>103</a:t>
            </a:fld>
            <a:endParaRPr lang="en-US"/>
          </a:p>
        </p:txBody>
      </p:sp>
    </p:spTree>
    <p:extLst>
      <p:ext uri="{BB962C8B-B14F-4D97-AF65-F5344CB8AC3E}">
        <p14:creationId xmlns:p14="http://schemas.microsoft.com/office/powerpoint/2010/main" val="5728096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104</a:t>
            </a:fld>
            <a:endParaRPr lang="en-US"/>
          </a:p>
        </p:txBody>
      </p:sp>
    </p:spTree>
    <p:extLst>
      <p:ext uri="{BB962C8B-B14F-4D97-AF65-F5344CB8AC3E}">
        <p14:creationId xmlns:p14="http://schemas.microsoft.com/office/powerpoint/2010/main" val="32249162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Transmural dispersion of repolarization is best represented by the </a:t>
            </a:r>
            <a:r>
              <a:rPr lang="en-US" dirty="0" err="1"/>
              <a:t>Tp-Te</a:t>
            </a:r>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108</a:t>
            </a:fld>
            <a:endParaRPr lang="en-US"/>
          </a:p>
        </p:txBody>
      </p:sp>
    </p:spTree>
    <p:extLst>
      <p:ext uri="{BB962C8B-B14F-4D97-AF65-F5344CB8AC3E}">
        <p14:creationId xmlns:p14="http://schemas.microsoft.com/office/powerpoint/2010/main" val="221010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6146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109</a:t>
            </a:fld>
            <a:endParaRPr lang="en-US"/>
          </a:p>
        </p:txBody>
      </p:sp>
    </p:spTree>
    <p:extLst>
      <p:ext uri="{BB962C8B-B14F-4D97-AF65-F5344CB8AC3E}">
        <p14:creationId xmlns:p14="http://schemas.microsoft.com/office/powerpoint/2010/main" val="3589059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332062C-9B48-478D-8904-8EE0E6C7D9EB}"/>
              </a:ext>
            </a:extLst>
          </p:cNvPr>
          <p:cNvSpPr>
            <a:spLocks noGrp="1"/>
          </p:cNvSpPr>
          <p:nvPr>
            <p:ph type="body" idx="1"/>
          </p:nvPr>
        </p:nvSpPr>
        <p:spPr/>
        <p:txBody>
          <a:bodyPr/>
          <a:lstStyle/>
          <a:p>
            <a:r>
              <a:rPr lang="en-US" dirty="0"/>
              <a:t>Now let’s shift gears to discuss how we put all of this information into a clinical context.</a:t>
            </a:r>
          </a:p>
          <a:p>
            <a:endParaRPr lang="en-US" dirty="0"/>
          </a:p>
          <a:p>
            <a:r>
              <a:rPr lang="en-US" dirty="0"/>
              <a:t>So here is a typical scenario that may encountered by a CL psychiatrist:</a:t>
            </a:r>
          </a:p>
          <a:p>
            <a:pPr marL="171450" indent="-171450">
              <a:buFont typeface="Arial" panose="020B0604020202020204" pitchFamily="34" charset="0"/>
              <a:buChar char="•"/>
            </a:pPr>
            <a:r>
              <a:rPr lang="en-US" dirty="0"/>
              <a:t>Agitated delirious patient, on multiple concerning medications, with multiple complex comorbidities, with a QTc &gt; 500ms.  </a:t>
            </a:r>
          </a:p>
          <a:p>
            <a:pPr marL="171450" indent="-171450">
              <a:buFont typeface="Arial" panose="020B0604020202020204" pitchFamily="34" charset="0"/>
              <a:buChar char="•"/>
            </a:pPr>
            <a:r>
              <a:rPr lang="en-US" dirty="0"/>
              <a:t>The team is asking if they can use IV haloperidol, with some members strongly opposed.  </a:t>
            </a:r>
          </a:p>
          <a:p>
            <a:pPr marL="171450" indent="-171450">
              <a:buFont typeface="Arial" panose="020B0604020202020204" pitchFamily="34" charset="0"/>
              <a:buChar char="•"/>
            </a:pPr>
            <a:r>
              <a:rPr lang="en-US" dirty="0"/>
              <a:t>The astute psychiatrist who has taken this </a:t>
            </a:r>
            <a:r>
              <a:rPr lang="en-US"/>
              <a:t>course says “</a:t>
            </a:r>
            <a:r>
              <a:rPr lang="en-US" dirty="0"/>
              <a:t>It Depends!”</a:t>
            </a:r>
          </a:p>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C8AD0B5-3A4B-407E-ADBF-E2D930E4BFD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It’s important to emphasize that when it comes down to it, determining if and when a psychotropic medication should be prescribed MUST be based on a thoughtful assessment of risks vs.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is the Risk of </a:t>
            </a:r>
            <a:r>
              <a:rPr lang="en-US" dirty="0" err="1"/>
              <a:t>Torsades</a:t>
            </a:r>
            <a:r>
              <a:rPr lang="en-US" dirty="0"/>
              <a:t> vs. the Benefit of the Psychotropic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is there any way to mitigate the risk and shift the balance?</a:t>
            </a:r>
          </a:p>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E3A52FE-C880-425C-8651-FDBA9295288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looking at this from the perspective of our agitated, delirious patient in the ICU, what do we know about risk of </a:t>
            </a:r>
            <a:r>
              <a:rPr lang="en-US" dirty="0" err="1"/>
              <a:t>Torsades</a:t>
            </a:r>
            <a:r>
              <a:rPr lang="en-US" dirty="0"/>
              <a:t> vs. benefits of a psychotropic?</a:t>
            </a:r>
          </a:p>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F7FE993-3D85-45D6-952A-61A3388277C7}"/>
              </a:ext>
            </a:extLst>
          </p:cNvPr>
          <p:cNvSpPr>
            <a:spLocks noGrp="1"/>
          </p:cNvSpPr>
          <p:nvPr>
            <p:ph type="body" idx="1"/>
          </p:nvPr>
        </p:nvSpPr>
        <p:spPr/>
        <p:txBody>
          <a:bodyPr/>
          <a:lstStyle/>
          <a:p>
            <a:pPr marL="171450" indent="-171450">
              <a:buFont typeface="Arial" panose="020B0604020202020204" pitchFamily="34" charset="0"/>
              <a:buChar char="•"/>
            </a:pPr>
            <a:r>
              <a:rPr lang="en-US" dirty="0"/>
              <a:t>So let’s say that we really want to use IV haloperidol in this patient.  Are there ways we could collaborate with our clinical partners to potentially mitigate some of the risk?</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This diagram is not meant to communicate a prescribed recommendation for these unique clinical situations.  </a:t>
            </a:r>
          </a:p>
          <a:p>
            <a:pPr marL="171450" indent="-171450">
              <a:buFont typeface="Arial" panose="020B0604020202020204" pitchFamily="34" charset="0"/>
              <a:buChar char="•"/>
            </a:pPr>
            <a:r>
              <a:rPr lang="en-US" dirty="0"/>
              <a:t>Rather it is meant to highlight the importance of working with the entire clinical team to assess overall risk stratification and mitigation.</a:t>
            </a:r>
          </a:p>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2610A41-72E2-4663-8182-E8315EE9F499}"/>
              </a:ext>
            </a:extLst>
          </p:cNvPr>
          <p:cNvSpPr>
            <a:spLocks noGrp="1"/>
          </p:cNvSpPr>
          <p:nvPr>
            <p:ph type="body" idx="1"/>
          </p:nvPr>
        </p:nvSpPr>
        <p:spPr/>
        <p:txBody>
          <a:bodyPr/>
          <a:lstStyle/>
          <a:p>
            <a:r>
              <a:rPr lang="en-US" dirty="0"/>
              <a:t>An important take-home is the importance of multidisciplinary collaboration when stratifying risk and thinking about strategies to mitigate risk.</a:t>
            </a:r>
          </a:p>
          <a:p>
            <a:r>
              <a:rPr lang="en-US" dirty="0"/>
              <a:t>The conversation must involve the ICU team, psychiatry, cardiology and other consultants.</a:t>
            </a:r>
          </a:p>
          <a:p>
            <a:endParaRPr lang="en-US" dirty="0"/>
          </a:p>
          <a:p>
            <a:r>
              <a:rPr lang="en-US" dirty="0"/>
              <a:t>Questions for the team should include:</a:t>
            </a:r>
          </a:p>
          <a:p>
            <a:r>
              <a:rPr lang="en-US" dirty="0"/>
              <a:t>What are all the options and alternatives?</a:t>
            </a:r>
          </a:p>
          <a:p>
            <a:r>
              <a:rPr lang="en-US" dirty="0"/>
              <a:t>Do we collectively have any tricks to mitigate </a:t>
            </a:r>
            <a:r>
              <a:rPr lang="en-US" dirty="0" err="1"/>
              <a:t>ris</a:t>
            </a:r>
            <a:r>
              <a:rPr lang="en-US" dirty="0"/>
              <a:t>?</a:t>
            </a:r>
          </a:p>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242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2610A41-72E2-4663-8182-E8315EE9F4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1831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2610A41-72E2-4663-8182-E8315EE9F4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40750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66A677">
                <a:alpha val="35000"/>
              </a:srgbClr>
            </a:gs>
            <a:gs pos="50000">
              <a:srgbClr val="FFFFFF">
                <a:alpha val="48000"/>
              </a:srgbClr>
            </a:gs>
            <a:gs pos="100000">
              <a:srgbClr val="389155">
                <a:alpha val="20000"/>
              </a:srgbClr>
            </a:gs>
          </a:gsLst>
          <a:lin ang="3420000" scaled="0"/>
          <a:tileRect/>
        </a:gradFill>
        <a:effectLst/>
      </p:bgPr>
    </p:bg>
    <p:spTree>
      <p:nvGrpSpPr>
        <p:cNvPr id="1" name=""/>
        <p:cNvGrpSpPr/>
        <p:nvPr/>
      </p:nvGrpSpPr>
      <p:grpSpPr>
        <a:xfrm>
          <a:off x="0" y="0"/>
          <a:ext cx="0" cy="0"/>
          <a:chOff x="0" y="0"/>
          <a:chExt cx="0" cy="0"/>
        </a:xfrm>
      </p:grpSpPr>
      <p:pic>
        <p:nvPicPr>
          <p:cNvPr id="16" name="Picture 15" descr="White bands.psd"/>
          <p:cNvPicPr>
            <a:picLocks noChangeAspect="1"/>
          </p:cNvPicPr>
          <p:nvPr userDrawn="1"/>
        </p:nvPicPr>
        <p:blipFill>
          <a:blip r:embed="rId2">
            <a:alphaModFix amt="45000"/>
            <a:extLst>
              <a:ext uri="{BEBA8EAE-BF5A-486C-A8C5-ECC9F3942E4B}">
                <a14:imgProps xmlns:a14="http://schemas.microsoft.com/office/drawing/2010/main">
                  <a14:imgLayer r:embed="rId3">
                    <a14:imgEffect>
                      <a14:sharpenSoften amount="67000"/>
                    </a14:imgEffect>
                  </a14:imgLayer>
                </a14:imgProps>
              </a:ext>
              <a:ext uri="{28A0092B-C50C-407E-A947-70E740481C1C}">
                <a14:useLocalDpi xmlns:a14="http://schemas.microsoft.com/office/drawing/2010/main" val="0"/>
              </a:ext>
            </a:extLst>
          </a:blip>
          <a:stretch>
            <a:fillRect/>
          </a:stretch>
        </p:blipFill>
        <p:spPr>
          <a:xfrm>
            <a:off x="222249" y="1221184"/>
            <a:ext cx="9282993" cy="5467147"/>
          </a:xfrm>
          <a:prstGeom prst="rect">
            <a:avLst/>
          </a:prstGeom>
        </p:spPr>
      </p:pic>
      <p:sp>
        <p:nvSpPr>
          <p:cNvPr id="2" name="Title 1"/>
          <p:cNvSpPr>
            <a:spLocks noGrp="1"/>
          </p:cNvSpPr>
          <p:nvPr>
            <p:ph type="ctrTitle" hasCustomPrompt="1"/>
          </p:nvPr>
        </p:nvSpPr>
        <p:spPr>
          <a:xfrm>
            <a:off x="1675718" y="2553747"/>
            <a:ext cx="8844801" cy="1019176"/>
          </a:xfrm>
        </p:spPr>
        <p:txBody>
          <a:bodyPr>
            <a:normAutofit/>
          </a:bodyPr>
          <a:lstStyle>
            <a:lvl1pPr algn="ctr">
              <a:defRPr sz="4000">
                <a:solidFill>
                  <a:srgbClr val="177D38"/>
                </a:solidFill>
              </a:defRPr>
            </a:lvl1pPr>
          </a:lstStyle>
          <a:p>
            <a:r>
              <a:rPr lang="en-US" dirty="0"/>
              <a:t>Title Goes Here</a:t>
            </a:r>
          </a:p>
        </p:txBody>
      </p:sp>
      <p:sp>
        <p:nvSpPr>
          <p:cNvPr id="3" name="Subtitle 2"/>
          <p:cNvSpPr>
            <a:spLocks noGrp="1"/>
          </p:cNvSpPr>
          <p:nvPr>
            <p:ph type="subTitle" idx="1" hasCustomPrompt="1"/>
          </p:nvPr>
        </p:nvSpPr>
        <p:spPr>
          <a:xfrm>
            <a:off x="1726516" y="3581910"/>
            <a:ext cx="8743203" cy="695325"/>
          </a:xfrm>
        </p:spPr>
        <p:txBody>
          <a:bodyPr>
            <a:normAutofit/>
          </a:bodyPr>
          <a:lstStyle>
            <a:lvl1pPr marL="0" indent="0" algn="ctr">
              <a:buNone/>
              <a:defRPr sz="28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25" name="TextBox 24"/>
          <p:cNvSpPr txBox="1"/>
          <p:nvPr userDrawn="1"/>
        </p:nvSpPr>
        <p:spPr>
          <a:xfrm>
            <a:off x="1870428" y="5927934"/>
            <a:ext cx="8455379" cy="461665"/>
          </a:xfrm>
          <a:prstGeom prst="rect">
            <a:avLst/>
          </a:prstGeom>
          <a:noFill/>
        </p:spPr>
        <p:txBody>
          <a:bodyPr wrap="square" rtlCol="0">
            <a:spAutoFit/>
          </a:bodyPr>
          <a:lstStyle/>
          <a:p>
            <a:pPr algn="ctr"/>
            <a:r>
              <a:rPr lang="en-US" sz="2400" b="0" kern="1200" dirty="0">
                <a:solidFill>
                  <a:srgbClr val="105A25"/>
                </a:solidFill>
                <a:latin typeface="+mn-lt"/>
                <a:ea typeface="+mn-ea"/>
                <a:cs typeface="+mn-cs"/>
              </a:rPr>
              <a:t>ACADEMY OF CONSULTATION-LIAISON PSYCHIATRY</a:t>
            </a:r>
            <a:endParaRPr lang="en-US" sz="2400" b="0" dirty="0">
              <a:solidFill>
                <a:srgbClr val="105A25"/>
              </a:solidFill>
            </a:endParaRPr>
          </a:p>
        </p:txBody>
      </p:sp>
      <p:sp>
        <p:nvSpPr>
          <p:cNvPr id="26" name="TextBox 25"/>
          <p:cNvSpPr txBox="1"/>
          <p:nvPr userDrawn="1"/>
        </p:nvSpPr>
        <p:spPr>
          <a:xfrm>
            <a:off x="289984" y="6293597"/>
            <a:ext cx="11616267" cy="369332"/>
          </a:xfrm>
          <a:prstGeom prst="rect">
            <a:avLst/>
          </a:prstGeom>
          <a:noFill/>
        </p:spPr>
        <p:txBody>
          <a:bodyPr wrap="square" rtlCol="0">
            <a:spAutoFit/>
          </a:bodyPr>
          <a:lstStyle/>
          <a:p>
            <a:pPr algn="ctr"/>
            <a:r>
              <a:rPr lang="en-US" sz="1800" kern="1200" dirty="0">
                <a:solidFill>
                  <a:srgbClr val="389155"/>
                </a:solidFill>
                <a:latin typeface="+mn-lt"/>
                <a:ea typeface="+mn-ea"/>
                <a:cs typeface="+mn-cs"/>
              </a:rPr>
              <a:t>Advancing Integrated Psychiatric Care for the Medically Ill</a:t>
            </a:r>
            <a:endParaRPr lang="en-US" sz="1800" dirty="0">
              <a:solidFill>
                <a:srgbClr val="389155"/>
              </a:solidFill>
            </a:endParaRPr>
          </a:p>
        </p:txBody>
      </p:sp>
      <p:sp>
        <p:nvSpPr>
          <p:cNvPr id="27" name="Rectangle 26"/>
          <p:cNvSpPr/>
          <p:nvPr userDrawn="1"/>
        </p:nvSpPr>
        <p:spPr>
          <a:xfrm>
            <a:off x="56447" y="67731"/>
            <a:ext cx="12074591" cy="6722533"/>
          </a:xfrm>
          <a:prstGeom prst="rect">
            <a:avLst/>
          </a:prstGeom>
          <a:noFill/>
          <a:ln w="152400" cap="sq" cmpd="sng">
            <a:solidFill>
              <a:srgbClr val="66A677"/>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Rectangle 27"/>
          <p:cNvSpPr/>
          <p:nvPr userDrawn="1"/>
        </p:nvSpPr>
        <p:spPr>
          <a:xfrm>
            <a:off x="146756" y="177799"/>
            <a:ext cx="11898488" cy="6561667"/>
          </a:xfrm>
          <a:prstGeom prst="rect">
            <a:avLst/>
          </a:prstGeom>
          <a:noFill/>
          <a:ln w="76200" cap="sq" cmpd="sng">
            <a:solidFill>
              <a:srgbClr val="105A2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A picture containing drawing&#10;&#10;Description automatically generated">
            <a:extLst>
              <a:ext uri="{FF2B5EF4-FFF2-40B4-BE49-F238E27FC236}">
                <a16:creationId xmlns:a16="http://schemas.microsoft.com/office/drawing/2014/main" id="{D5C007CC-4C52-49E7-A3C5-671006195797}"/>
              </a:ext>
            </a:extLst>
          </p:cNvPr>
          <p:cNvPicPr>
            <a:picLocks noChangeAspect="1"/>
          </p:cNvPicPr>
          <p:nvPr userDrawn="1"/>
        </p:nvPicPr>
        <p:blipFill>
          <a:blip r:embed="rId4"/>
          <a:stretch>
            <a:fillRect/>
          </a:stretch>
        </p:blipFill>
        <p:spPr>
          <a:xfrm>
            <a:off x="5179098" y="610118"/>
            <a:ext cx="1829288" cy="1829288"/>
          </a:xfrm>
          <a:prstGeom prst="rect">
            <a:avLst/>
          </a:prstGeom>
        </p:spPr>
      </p:pic>
    </p:spTree>
    <p:extLst>
      <p:ext uri="{BB962C8B-B14F-4D97-AF65-F5344CB8AC3E}">
        <p14:creationId xmlns:p14="http://schemas.microsoft.com/office/powerpoint/2010/main" val="423952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gs>
            <a:gs pos="100000">
              <a:srgbClr val="81D297">
                <a:alpha val="10000"/>
              </a:srgbClr>
            </a:gs>
          </a:gsLst>
          <a:lin ang="312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rgbClr val="105A25"/>
                </a:solidFill>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marL="228600" indent="-228600">
              <a:buClr>
                <a:srgbClr val="177D38"/>
              </a:buClr>
              <a:defRPr/>
            </a:lvl1pPr>
            <a:lvl2pPr marL="627063" indent="-228600">
              <a:buClr>
                <a:srgbClr val="177D38"/>
              </a:buClr>
              <a:buFont typeface="Lucida Grande"/>
              <a:buChar char="–"/>
              <a:defRPr/>
            </a:lvl2pPr>
            <a:lvl3pPr>
              <a:buClr>
                <a:srgbClr val="177D38"/>
              </a:buClr>
              <a:defRPr/>
            </a:lvl3pPr>
            <a:lvl4pPr>
              <a:buClr>
                <a:srgbClr val="177D38"/>
              </a:buClr>
              <a:defRPr/>
            </a:lvl4pPr>
            <a:lvl5pPr>
              <a:buClr>
                <a:srgbClr val="177D3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606389" y="6474884"/>
            <a:ext cx="483616" cy="365125"/>
          </a:xfrm>
          <a:noFill/>
          <a:ln>
            <a:noFill/>
          </a:ln>
        </p:spPr>
        <p:txBody>
          <a:bodyPr/>
          <a:lstStyle>
            <a:lvl1pPr algn="r">
              <a:defRPr sz="1000">
                <a:solidFill>
                  <a:srgbClr val="177D38"/>
                </a:solidFill>
              </a:defRPr>
            </a:lvl1pPr>
          </a:lstStyle>
          <a:p>
            <a:fld id="{68CDBAF2-F266-C14C-8ABF-54B90D837FA3}" type="slidenum">
              <a:rPr lang="en-US" smtClean="0"/>
              <a:pPr/>
              <a:t>‹#›</a:t>
            </a:fld>
            <a:endParaRPr lang="en-US" dirty="0"/>
          </a:p>
        </p:txBody>
      </p:sp>
      <p:grpSp>
        <p:nvGrpSpPr>
          <p:cNvPr id="40" name="Group 39"/>
          <p:cNvGrpSpPr/>
          <p:nvPr userDrawn="1"/>
        </p:nvGrpSpPr>
        <p:grpSpPr>
          <a:xfrm>
            <a:off x="678729" y="28282"/>
            <a:ext cx="11535851" cy="290045"/>
            <a:chOff x="0" y="0"/>
            <a:chExt cx="9153144" cy="265851"/>
          </a:xfrm>
        </p:grpSpPr>
        <p:sp>
          <p:nvSpPr>
            <p:cNvPr id="12" name="Rectangle 11"/>
            <p:cNvSpPr/>
            <p:nvPr userDrawn="1"/>
          </p:nvSpPr>
          <p:spPr>
            <a:xfrm>
              <a:off x="0" y="0"/>
              <a:ext cx="9153144" cy="59267"/>
            </a:xfrm>
            <a:prstGeom prst="rect">
              <a:avLst/>
            </a:prstGeom>
            <a:solidFill>
              <a:srgbClr val="177D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54343"/>
              <a:ext cx="9153144" cy="68411"/>
            </a:xfrm>
            <a:prstGeom prst="rect">
              <a:avLst/>
            </a:prstGeom>
            <a:solidFill>
              <a:srgbClr val="66A6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118532"/>
              <a:ext cx="9153144" cy="50123"/>
            </a:xfrm>
            <a:prstGeom prst="rect">
              <a:avLst/>
            </a:prstGeom>
            <a:solidFill>
              <a:srgbClr val="105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160866"/>
              <a:ext cx="9153144" cy="104985"/>
            </a:xfrm>
            <a:prstGeom prst="rect">
              <a:avLst/>
            </a:prstGeom>
            <a:solidFill>
              <a:srgbClr val="3891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47" name="TextBox 46"/>
          <p:cNvSpPr txBox="1"/>
          <p:nvPr userDrawn="1"/>
        </p:nvSpPr>
        <p:spPr>
          <a:xfrm>
            <a:off x="120651" y="6534094"/>
            <a:ext cx="8455379" cy="246221"/>
          </a:xfrm>
          <a:prstGeom prst="rect">
            <a:avLst/>
          </a:prstGeom>
          <a:noFill/>
        </p:spPr>
        <p:txBody>
          <a:bodyPr wrap="square" rtlCol="0">
            <a:spAutoFit/>
          </a:bodyPr>
          <a:lstStyle/>
          <a:p>
            <a:pPr algn="l"/>
            <a:r>
              <a:rPr lang="en-US" sz="1000" b="0" kern="1200" dirty="0">
                <a:solidFill>
                  <a:srgbClr val="105A25"/>
                </a:solidFill>
                <a:latin typeface="+mn-lt"/>
                <a:ea typeface="+mn-ea"/>
                <a:cs typeface="+mn-cs"/>
              </a:rPr>
              <a:t>Academy of Consultation-Liaison Psychiatry</a:t>
            </a:r>
            <a:endParaRPr lang="en-US" sz="1000" b="0" dirty="0">
              <a:solidFill>
                <a:srgbClr val="105A25"/>
              </a:solidFill>
            </a:endParaRPr>
          </a:p>
        </p:txBody>
      </p:sp>
      <p:pic>
        <p:nvPicPr>
          <p:cNvPr id="5" name="Picture 4" descr="A picture containing drawing&#10;&#10;Description automatically generated">
            <a:extLst>
              <a:ext uri="{FF2B5EF4-FFF2-40B4-BE49-F238E27FC236}">
                <a16:creationId xmlns:a16="http://schemas.microsoft.com/office/drawing/2014/main" id="{332D079E-D821-416A-8815-52795C84D8CC}"/>
              </a:ext>
            </a:extLst>
          </p:cNvPr>
          <p:cNvPicPr>
            <a:picLocks noChangeAspect="1"/>
          </p:cNvPicPr>
          <p:nvPr userDrawn="1"/>
        </p:nvPicPr>
        <p:blipFill>
          <a:blip r:embed="rId2"/>
          <a:stretch>
            <a:fillRect/>
          </a:stretch>
        </p:blipFill>
        <p:spPr>
          <a:xfrm>
            <a:off x="13119" y="20086"/>
            <a:ext cx="596481" cy="596481"/>
          </a:xfrm>
          <a:prstGeom prst="rect">
            <a:avLst/>
          </a:prstGeom>
        </p:spPr>
      </p:pic>
    </p:spTree>
    <p:extLst>
      <p:ext uri="{BB962C8B-B14F-4D97-AF65-F5344CB8AC3E}">
        <p14:creationId xmlns:p14="http://schemas.microsoft.com/office/powerpoint/2010/main" val="1270419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DBAF2-F266-C14C-8ABF-54B90D837FA3}" type="slidenum">
              <a:rPr lang="en-US" smtClean="0"/>
              <a:t>‹#›</a:t>
            </a:fld>
            <a:endParaRPr lang="en-US"/>
          </a:p>
        </p:txBody>
      </p:sp>
    </p:spTree>
    <p:extLst>
      <p:ext uri="{BB962C8B-B14F-4D97-AF65-F5344CB8AC3E}">
        <p14:creationId xmlns:p14="http://schemas.microsoft.com/office/powerpoint/2010/main" val="236727064"/>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10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10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4.xml.rels><?xml version="1.0" encoding="UTF-8" standalone="yes"?>
<Relationships xmlns="http://schemas.openxmlformats.org/package/2006/relationships"><Relationship Id="rId8" Type="http://schemas.openxmlformats.org/officeDocument/2006/relationships/image" Target="../media/image34.tmp"/><Relationship Id="rId3" Type="http://schemas.microsoft.com/office/2017/06/relationships/model3d" Target="../media/model3d1.glb"/><Relationship Id="rId7" Type="http://schemas.microsoft.com/office/2007/relationships/hdphoto" Target="../media/hdphoto4.wdp"/><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png"/><Relationship Id="rId10" Type="http://schemas.openxmlformats.org/officeDocument/2006/relationships/image" Target="../media/image39.jpg"/><Relationship Id="rId4" Type="http://schemas.openxmlformats.org/officeDocument/2006/relationships/image" Target="../media/image35.png"/><Relationship Id="rId9" Type="http://schemas.openxmlformats.org/officeDocument/2006/relationships/image" Target="../media/image38.jpeg"/></Relationships>
</file>

<file path=ppt/slides/_rels/slide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34.tmp"/><Relationship Id="rId4" Type="http://schemas.microsoft.com/office/2007/relationships/hdphoto" Target="../media/hdphoto4.wdp"/></Relationships>
</file>

<file path=ppt/slides/_rels/slide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6369" y="2956083"/>
            <a:ext cx="8426548" cy="1019176"/>
          </a:xfrm>
        </p:spPr>
        <p:txBody>
          <a:bodyPr>
            <a:noAutofit/>
          </a:bodyPr>
          <a:lstStyle/>
          <a:p>
            <a:r>
              <a:rPr lang="en-US" sz="3200" dirty="0"/>
              <a:t>QTc Prolongation and Psychiatric Medications:    An In-Depth Guide for the CL Psychiatrist</a:t>
            </a:r>
          </a:p>
        </p:txBody>
      </p:sp>
      <p:sp>
        <p:nvSpPr>
          <p:cNvPr id="3" name="Subtitle 2"/>
          <p:cNvSpPr>
            <a:spLocks noGrp="1"/>
          </p:cNvSpPr>
          <p:nvPr>
            <p:ph type="subTitle" idx="1"/>
          </p:nvPr>
        </p:nvSpPr>
        <p:spPr>
          <a:xfrm>
            <a:off x="2818888" y="4167128"/>
            <a:ext cx="6557402" cy="1307081"/>
          </a:xfrm>
        </p:spPr>
        <p:txBody>
          <a:bodyPr>
            <a:noAutofit/>
          </a:bodyPr>
          <a:lstStyle/>
          <a:p>
            <a:r>
              <a:rPr lang="en-US" sz="2400" dirty="0"/>
              <a:t>Scott Beach, MD, FACLP</a:t>
            </a:r>
          </a:p>
          <a:p>
            <a:r>
              <a:rPr lang="en-US" sz="2400" dirty="0"/>
              <a:t>Christopher Celano, MD, FACLP</a:t>
            </a:r>
          </a:p>
          <a:p>
            <a:r>
              <a:rPr lang="en-US" sz="2400" dirty="0"/>
              <a:t>Margo Funk, MD, MA, FACLP</a:t>
            </a:r>
          </a:p>
          <a:p>
            <a:endParaRPr lang="en-US" sz="2400" dirty="0"/>
          </a:p>
        </p:txBody>
      </p:sp>
    </p:spTree>
    <p:extLst>
      <p:ext uri="{BB962C8B-B14F-4D97-AF65-F5344CB8AC3E}">
        <p14:creationId xmlns:p14="http://schemas.microsoft.com/office/powerpoint/2010/main" val="168642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5A5E-0909-49F0-A71D-54CDD117DE40}"/>
              </a:ext>
            </a:extLst>
          </p:cNvPr>
          <p:cNvSpPr>
            <a:spLocks noGrp="1"/>
          </p:cNvSpPr>
          <p:nvPr>
            <p:ph type="title"/>
          </p:nvPr>
        </p:nvSpPr>
        <p:spPr/>
        <p:txBody>
          <a:bodyPr/>
          <a:lstStyle/>
          <a:p>
            <a:r>
              <a:rPr lang="en-US" dirty="0" err="1"/>
              <a:t>Torsades</a:t>
            </a:r>
            <a:r>
              <a:rPr lang="en-US" dirty="0"/>
              <a:t> de Pointes (</a:t>
            </a:r>
            <a:r>
              <a:rPr lang="en-US" dirty="0" err="1"/>
              <a:t>TdP</a:t>
            </a:r>
            <a:r>
              <a:rPr lang="en-US" dirty="0"/>
              <a:t>)</a:t>
            </a:r>
          </a:p>
        </p:txBody>
      </p:sp>
      <p:sp>
        <p:nvSpPr>
          <p:cNvPr id="22531" name="Rectangle 3">
            <a:extLst>
              <a:ext uri="{FF2B5EF4-FFF2-40B4-BE49-F238E27FC236}">
                <a16:creationId xmlns:a16="http://schemas.microsoft.com/office/drawing/2014/main" id="{61F6B852-4C4F-447E-866D-EA729EAADCD3}"/>
              </a:ext>
            </a:extLst>
          </p:cNvPr>
          <p:cNvSpPr>
            <a:spLocks noGrp="1" noChangeArrowheads="1"/>
          </p:cNvSpPr>
          <p:nvPr>
            <p:ph idx="1"/>
          </p:nvPr>
        </p:nvSpPr>
        <p:spPr>
          <a:xfrm>
            <a:off x="1981200" y="1600203"/>
            <a:ext cx="8455152" cy="4525963"/>
          </a:xfrm>
        </p:spPr>
        <p:txBody>
          <a:bodyPr/>
          <a:lstStyle/>
          <a:p>
            <a:pPr eaLnBrk="1" hangingPunct="1"/>
            <a:r>
              <a:rPr lang="en-US" altLang="en-US" sz="2800" dirty="0"/>
              <a:t>A malignant polymorphic ventricular tachycardia (PMVT)</a:t>
            </a:r>
          </a:p>
          <a:p>
            <a:pPr lvl="1" eaLnBrk="1" hangingPunct="1"/>
            <a:r>
              <a:rPr lang="en-US" altLang="en-US" sz="2400" dirty="0"/>
              <a:t>Lightheadedness, syncope</a:t>
            </a:r>
          </a:p>
          <a:p>
            <a:pPr lvl="1" eaLnBrk="1" hangingPunct="1"/>
            <a:r>
              <a:rPr lang="en-US" altLang="en-US" sz="2400" dirty="0"/>
              <a:t>“Seizures” and sudden cardiac death</a:t>
            </a:r>
          </a:p>
          <a:p>
            <a:pPr eaLnBrk="1" hangingPunct="1"/>
            <a:r>
              <a:rPr lang="en-US" altLang="en-US" sz="2800" dirty="0"/>
              <a:t>“VT associated with a long QT or QTc”</a:t>
            </a:r>
          </a:p>
          <a:p>
            <a:pPr eaLnBrk="1" hangingPunct="1"/>
            <a:r>
              <a:rPr lang="en-US" altLang="en-US" sz="2800" i="1" dirty="0"/>
              <a:t>“</a:t>
            </a:r>
            <a:r>
              <a:rPr lang="en-US" altLang="en-US" sz="2800" dirty="0"/>
              <a:t>Ventricular tachycardia with 2 variable opposing foci”</a:t>
            </a:r>
          </a:p>
        </p:txBody>
      </p:sp>
      <p:sp>
        <p:nvSpPr>
          <p:cNvPr id="8" name="TextBox 7">
            <a:extLst>
              <a:ext uri="{FF2B5EF4-FFF2-40B4-BE49-F238E27FC236}">
                <a16:creationId xmlns:a16="http://schemas.microsoft.com/office/drawing/2014/main" id="{7324858E-5C8A-4C35-9514-7643746A459F}"/>
              </a:ext>
            </a:extLst>
          </p:cNvPr>
          <p:cNvSpPr txBox="1"/>
          <p:nvPr/>
        </p:nvSpPr>
        <p:spPr>
          <a:xfrm>
            <a:off x="8290538" y="6429474"/>
            <a:ext cx="2206117" cy="307777"/>
          </a:xfrm>
          <a:prstGeom prst="rect">
            <a:avLst/>
          </a:prstGeom>
          <a:noFill/>
        </p:spPr>
        <p:txBody>
          <a:bodyPr wrap="none" rtlCol="0">
            <a:spAutoFit/>
          </a:bodyPr>
          <a:lstStyle/>
          <a:p>
            <a:r>
              <a:rPr lang="en-US" sz="1400" dirty="0"/>
              <a:t>American Heart Association</a:t>
            </a:r>
          </a:p>
        </p:txBody>
      </p:sp>
      <p:pic>
        <p:nvPicPr>
          <p:cNvPr id="3" name="Picture 2">
            <a:extLst>
              <a:ext uri="{FF2B5EF4-FFF2-40B4-BE49-F238E27FC236}">
                <a16:creationId xmlns:a16="http://schemas.microsoft.com/office/drawing/2014/main" id="{4C4AC79F-171F-4125-B1F2-60B679614C2A}"/>
              </a:ext>
            </a:extLst>
          </p:cNvPr>
          <p:cNvPicPr>
            <a:picLocks noChangeAspect="1"/>
          </p:cNvPicPr>
          <p:nvPr/>
        </p:nvPicPr>
        <p:blipFill>
          <a:blip r:embed="rId3"/>
          <a:stretch>
            <a:fillRect/>
          </a:stretch>
        </p:blipFill>
        <p:spPr>
          <a:xfrm>
            <a:off x="3108769" y="4361966"/>
            <a:ext cx="6284826" cy="2231946"/>
          </a:xfrm>
          <a:prstGeom prst="rect">
            <a:avLst/>
          </a:prstGeom>
        </p:spPr>
      </p:pic>
    </p:spTree>
    <p:extLst>
      <p:ext uri="{BB962C8B-B14F-4D97-AF65-F5344CB8AC3E}">
        <p14:creationId xmlns:p14="http://schemas.microsoft.com/office/powerpoint/2010/main" val="100316406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Ventricular Pacing or BBB</a:t>
            </a:r>
          </a:p>
        </p:txBody>
      </p:sp>
      <p:sp>
        <p:nvSpPr>
          <p:cNvPr id="3" name="Content Placeholder 2">
            <a:extLst>
              <a:ext uri="{FF2B5EF4-FFF2-40B4-BE49-F238E27FC236}">
                <a16:creationId xmlns:a16="http://schemas.microsoft.com/office/drawing/2014/main" id="{782D4475-C2D3-4CB5-BF6D-67A315DF3149}"/>
              </a:ext>
            </a:extLst>
          </p:cNvPr>
          <p:cNvSpPr>
            <a:spLocks noGrp="1"/>
          </p:cNvSpPr>
          <p:nvPr>
            <p:ph idx="1"/>
          </p:nvPr>
        </p:nvSpPr>
        <p:spPr/>
        <p:txBody>
          <a:bodyPr/>
          <a:lstStyle/>
          <a:p>
            <a:endParaRPr lang="en-US"/>
          </a:p>
        </p:txBody>
      </p:sp>
      <p:sp>
        <p:nvSpPr>
          <p:cNvPr id="20" name="TextBox 19">
            <a:extLst>
              <a:ext uri="{FF2B5EF4-FFF2-40B4-BE49-F238E27FC236}">
                <a16:creationId xmlns:a16="http://schemas.microsoft.com/office/drawing/2014/main" id="{686F900E-30B4-43E5-A168-462FD8BAC111}"/>
              </a:ext>
            </a:extLst>
          </p:cNvPr>
          <p:cNvSpPr txBox="1"/>
          <p:nvPr/>
        </p:nvSpPr>
        <p:spPr>
          <a:xfrm>
            <a:off x="4710723" y="6325847"/>
            <a:ext cx="5742964" cy="338554"/>
          </a:xfrm>
          <a:prstGeom prst="rect">
            <a:avLst/>
          </a:prstGeom>
          <a:noFill/>
        </p:spPr>
        <p:txBody>
          <a:bodyPr wrap="square" rtlCol="0">
            <a:spAutoFit/>
          </a:bodyPr>
          <a:lstStyle/>
          <a:p>
            <a:pPr algn="r"/>
            <a:r>
              <a:rPr lang="en-US" sz="1600" dirty="0"/>
              <a:t>Funk et al 2021</a:t>
            </a:r>
          </a:p>
        </p:txBody>
      </p:sp>
      <p:sp>
        <p:nvSpPr>
          <p:cNvPr id="6" name="Rectangle 5">
            <a:extLst>
              <a:ext uri="{FF2B5EF4-FFF2-40B4-BE49-F238E27FC236}">
                <a16:creationId xmlns:a16="http://schemas.microsoft.com/office/drawing/2014/main" id="{42AA9786-CF29-4710-A6C3-C95E9F5FC0C4}"/>
              </a:ext>
            </a:extLst>
          </p:cNvPr>
          <p:cNvSpPr/>
          <p:nvPr/>
        </p:nvSpPr>
        <p:spPr>
          <a:xfrm>
            <a:off x="1738313" y="1013013"/>
            <a:ext cx="7200900" cy="572294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57E262-68AD-4B4B-A7BB-5A5851C84B9B}"/>
              </a:ext>
            </a:extLst>
          </p:cNvPr>
          <p:cNvGrpSpPr/>
          <p:nvPr/>
        </p:nvGrpSpPr>
        <p:grpSpPr>
          <a:xfrm>
            <a:off x="1981201" y="1165805"/>
            <a:ext cx="6800725" cy="5388976"/>
            <a:chOff x="898968" y="790594"/>
            <a:chExt cx="6358957" cy="5406986"/>
          </a:xfrm>
        </p:grpSpPr>
        <p:sp>
          <p:nvSpPr>
            <p:cNvPr id="21" name="Freeform: Shape 20">
              <a:extLst>
                <a:ext uri="{FF2B5EF4-FFF2-40B4-BE49-F238E27FC236}">
                  <a16:creationId xmlns:a16="http://schemas.microsoft.com/office/drawing/2014/main" id="{A1EEEC09-DBA0-446F-9331-263A0309BD94}"/>
                </a:ext>
              </a:extLst>
            </p:cNvPr>
            <p:cNvSpPr/>
            <p:nvPr/>
          </p:nvSpPr>
          <p:spPr>
            <a:xfrm>
              <a:off x="904526" y="1150451"/>
              <a:ext cx="4270635" cy="1239440"/>
            </a:xfrm>
            <a:custGeom>
              <a:avLst/>
              <a:gdLst>
                <a:gd name="connsiteX0" fmla="*/ 0 w 1528657"/>
                <a:gd name="connsiteY0" fmla="*/ 0 h 1516699"/>
                <a:gd name="connsiteX1" fmla="*/ 1528657 w 1528657"/>
                <a:gd name="connsiteY1" fmla="*/ 0 h 1516699"/>
                <a:gd name="connsiteX2" fmla="*/ 1528657 w 1528657"/>
                <a:gd name="connsiteY2" fmla="*/ 1516699 h 1516699"/>
                <a:gd name="connsiteX3" fmla="*/ 0 w 1528657"/>
                <a:gd name="connsiteY3" fmla="*/ 1516699 h 1516699"/>
                <a:gd name="connsiteX4" fmla="*/ 0 w 1528657"/>
                <a:gd name="connsiteY4" fmla="*/ 0 h 151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657" h="1516699">
                  <a:moveTo>
                    <a:pt x="0" y="0"/>
                  </a:moveTo>
                  <a:lnTo>
                    <a:pt x="1528657" y="0"/>
                  </a:lnTo>
                  <a:lnTo>
                    <a:pt x="1528657" y="1516699"/>
                  </a:lnTo>
                  <a:lnTo>
                    <a:pt x="0" y="1516699"/>
                  </a:lnTo>
                  <a:lnTo>
                    <a:pt x="0" y="0"/>
                  </a:lnTo>
                  <a:close/>
                </a:path>
              </a:pathLst>
            </a:custGeom>
            <a:solidFill>
              <a:sysClr val="window" lastClr="FFFFFF">
                <a:hueOff val="0"/>
                <a:satOff val="0"/>
                <a:lumOff val="0"/>
                <a:alphaOff val="0"/>
              </a:sysClr>
            </a:solidFill>
            <a:ln w="6350" cap="flat" cmpd="sng" algn="ctr">
              <a:noFill/>
              <a:prstDash val="solid"/>
              <a:miter lim="800000"/>
            </a:ln>
            <a:effectLst>
              <a:outerShdw blurRad="57150" dist="19050" dir="5400000" algn="ctr" rotWithShape="0">
                <a:srgbClr val="000000">
                  <a:alpha val="63000"/>
                </a:srgbClr>
              </a:outerShdw>
            </a:effectLst>
          </p:spPr>
          <p:txBody>
            <a:bodyPr spcFirstLastPara="0" vert="horz" wrap="square" lIns="34290" tIns="34290" rIns="34290" bIns="34290" numCol="1" spcCol="1270" anchor="b" anchorCtr="0">
              <a:noAutofit/>
            </a:bodyPr>
            <a:lstStyle/>
            <a:p>
              <a:pPr defTabSz="400050">
                <a:lnSpc>
                  <a:spcPct val="90000"/>
                </a:lnSpc>
                <a:spcBef>
                  <a:spcPct val="0"/>
                </a:spcBef>
                <a:spcAft>
                  <a:spcPct val="35000"/>
                </a:spcAft>
                <a:defRPr/>
              </a:pPr>
              <a:endParaRPr lang="en-US" sz="900" kern="0" dirty="0">
                <a:solidFill>
                  <a:prstClr val="black">
                    <a:hueOff val="0"/>
                    <a:satOff val="0"/>
                    <a:lumOff val="0"/>
                    <a:alphaOff val="0"/>
                  </a:prstClr>
                </a:solidFill>
                <a:latin typeface="Calibri" panose="020F0502020204030204"/>
                <a:cs typeface="Arial" panose="020B0604020202020204" pitchFamily="34" charset="0"/>
              </a:endParaRPr>
            </a:p>
          </p:txBody>
        </p:sp>
        <p:sp>
          <p:nvSpPr>
            <p:cNvPr id="23" name="Freeform: Shape 22">
              <a:extLst>
                <a:ext uri="{FF2B5EF4-FFF2-40B4-BE49-F238E27FC236}">
                  <a16:creationId xmlns:a16="http://schemas.microsoft.com/office/drawing/2014/main" id="{6AE9BB26-79E3-47FE-B7F8-7CD62B1C598C}"/>
                </a:ext>
              </a:extLst>
            </p:cNvPr>
            <p:cNvSpPr/>
            <p:nvPr/>
          </p:nvSpPr>
          <p:spPr>
            <a:xfrm>
              <a:off x="904526" y="5380900"/>
              <a:ext cx="4270635" cy="816680"/>
            </a:xfrm>
            <a:custGeom>
              <a:avLst/>
              <a:gdLst>
                <a:gd name="connsiteX0" fmla="*/ 0 w 1298234"/>
                <a:gd name="connsiteY0" fmla="*/ 0 h 1478040"/>
                <a:gd name="connsiteX1" fmla="*/ 1298234 w 1298234"/>
                <a:gd name="connsiteY1" fmla="*/ 0 h 1478040"/>
                <a:gd name="connsiteX2" fmla="*/ 1298234 w 1298234"/>
                <a:gd name="connsiteY2" fmla="*/ 1478040 h 1478040"/>
                <a:gd name="connsiteX3" fmla="*/ 0 w 1298234"/>
                <a:gd name="connsiteY3" fmla="*/ 1478040 h 1478040"/>
                <a:gd name="connsiteX4" fmla="*/ 0 w 1298234"/>
                <a:gd name="connsiteY4" fmla="*/ 0 h 147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234" h="1478040">
                  <a:moveTo>
                    <a:pt x="0" y="0"/>
                  </a:moveTo>
                  <a:lnTo>
                    <a:pt x="1298234" y="0"/>
                  </a:lnTo>
                  <a:lnTo>
                    <a:pt x="1298234" y="1478040"/>
                  </a:lnTo>
                  <a:lnTo>
                    <a:pt x="0" y="1478040"/>
                  </a:lnTo>
                  <a:lnTo>
                    <a:pt x="0" y="0"/>
                  </a:lnTo>
                  <a:close/>
                </a:path>
              </a:pathLst>
            </a:custGeom>
            <a:solidFill>
              <a:sysClr val="window" lastClr="FFFFFF">
                <a:hueOff val="0"/>
                <a:satOff val="0"/>
                <a:lumOff val="0"/>
                <a:alphaOff val="0"/>
              </a:sysClr>
            </a:solidFill>
            <a:ln w="6350" cap="flat" cmpd="sng" algn="ctr">
              <a:noFill/>
              <a:prstDash val="solid"/>
              <a:miter lim="800000"/>
            </a:ln>
            <a:effectLst>
              <a:outerShdw blurRad="57150" dist="19050" dir="5400000" algn="ctr" rotWithShape="0">
                <a:srgbClr val="000000">
                  <a:alpha val="63000"/>
                </a:srgbClr>
              </a:outerShdw>
            </a:effectLst>
          </p:spPr>
          <p:txBody>
            <a:bodyPr spcFirstLastPara="0" vert="horz" wrap="square" lIns="34290" tIns="34290" rIns="34290" bIns="34290" numCol="1" spcCol="1270" anchor="t" anchorCtr="0">
              <a:noAutofit/>
            </a:bodyPr>
            <a:lstStyle/>
            <a:p>
              <a:pPr defTabSz="400050">
                <a:lnSpc>
                  <a:spcPct val="90000"/>
                </a:lnSpc>
                <a:spcBef>
                  <a:spcPct val="0"/>
                </a:spcBef>
                <a:spcAft>
                  <a:spcPct val="35000"/>
                </a:spcAft>
                <a:defRPr/>
              </a:pPr>
              <a:endParaRPr lang="en-US" sz="900" kern="0" dirty="0">
                <a:solidFill>
                  <a:prstClr val="black">
                    <a:hueOff val="0"/>
                    <a:satOff val="0"/>
                    <a:lumOff val="0"/>
                    <a:alphaOff val="0"/>
                  </a:prstClr>
                </a:solidFill>
                <a:latin typeface="Calibri" panose="020F0502020204030204"/>
                <a:cs typeface="Arial" panose="020B0604020202020204" pitchFamily="34" charset="0"/>
              </a:endParaRPr>
            </a:p>
          </p:txBody>
        </p:sp>
        <p:sp>
          <p:nvSpPr>
            <p:cNvPr id="24" name="Freeform: Shape 23">
              <a:extLst>
                <a:ext uri="{FF2B5EF4-FFF2-40B4-BE49-F238E27FC236}">
                  <a16:creationId xmlns:a16="http://schemas.microsoft.com/office/drawing/2014/main" id="{6F5B2CD0-6F7A-40EF-BADC-5FC0B8254ED6}"/>
                </a:ext>
              </a:extLst>
            </p:cNvPr>
            <p:cNvSpPr/>
            <p:nvPr/>
          </p:nvSpPr>
          <p:spPr>
            <a:xfrm>
              <a:off x="904526" y="3064775"/>
              <a:ext cx="1852329" cy="1490765"/>
            </a:xfrm>
            <a:custGeom>
              <a:avLst/>
              <a:gdLst>
                <a:gd name="connsiteX0" fmla="*/ 0 w 1298234"/>
                <a:gd name="connsiteY0" fmla="*/ 0 h 1487923"/>
                <a:gd name="connsiteX1" fmla="*/ 1298234 w 1298234"/>
                <a:gd name="connsiteY1" fmla="*/ 0 h 1487923"/>
                <a:gd name="connsiteX2" fmla="*/ 1298234 w 1298234"/>
                <a:gd name="connsiteY2" fmla="*/ 1487923 h 1487923"/>
                <a:gd name="connsiteX3" fmla="*/ 0 w 1298234"/>
                <a:gd name="connsiteY3" fmla="*/ 1487923 h 1487923"/>
                <a:gd name="connsiteX4" fmla="*/ 0 w 1298234"/>
                <a:gd name="connsiteY4" fmla="*/ 0 h 148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234" h="1487923">
                  <a:moveTo>
                    <a:pt x="0" y="0"/>
                  </a:moveTo>
                  <a:lnTo>
                    <a:pt x="1298234" y="0"/>
                  </a:lnTo>
                  <a:lnTo>
                    <a:pt x="1298234" y="1487923"/>
                  </a:lnTo>
                  <a:lnTo>
                    <a:pt x="0" y="1487923"/>
                  </a:lnTo>
                  <a:lnTo>
                    <a:pt x="0" y="0"/>
                  </a:lnTo>
                  <a:close/>
                </a:path>
              </a:pathLst>
            </a:custGeom>
            <a:solidFill>
              <a:sysClr val="window" lastClr="FFFFFF">
                <a:hueOff val="0"/>
                <a:satOff val="0"/>
                <a:lumOff val="0"/>
                <a:alphaOff val="0"/>
              </a:sysClr>
            </a:solidFill>
            <a:ln w="6350" cap="flat" cmpd="sng" algn="ctr">
              <a:noFill/>
              <a:prstDash val="solid"/>
              <a:miter lim="800000"/>
            </a:ln>
            <a:effectLst>
              <a:outerShdw blurRad="57150" dist="19050" dir="5400000" algn="ctr" rotWithShape="0">
                <a:srgbClr val="000000">
                  <a:alpha val="63000"/>
                </a:srgbClr>
              </a:outerShdw>
            </a:effectLst>
          </p:spPr>
          <p:txBody>
            <a:bodyPr spcFirstLastPara="0" vert="horz" wrap="square" lIns="34290" tIns="34290" rIns="34290" bIns="34290" numCol="1" spcCol="1270" anchor="t" anchorCtr="0">
              <a:noAutofit/>
            </a:bodyPr>
            <a:lstStyle/>
            <a:p>
              <a:pPr defTabSz="400050">
                <a:lnSpc>
                  <a:spcPct val="90000"/>
                </a:lnSpc>
                <a:spcBef>
                  <a:spcPct val="0"/>
                </a:spcBef>
                <a:spcAft>
                  <a:spcPct val="35000"/>
                </a:spcAft>
                <a:defRPr/>
              </a:pPr>
              <a:endParaRPr lang="en-US" sz="900" kern="0" dirty="0">
                <a:solidFill>
                  <a:prstClr val="black">
                    <a:hueOff val="0"/>
                    <a:satOff val="0"/>
                    <a:lumOff val="0"/>
                    <a:alphaOff val="0"/>
                  </a:prstClr>
                </a:solidFill>
                <a:latin typeface="Calibri" panose="020F0502020204030204"/>
                <a:cs typeface="Arial" panose="020B0604020202020204" pitchFamily="34" charset="0"/>
              </a:endParaRPr>
            </a:p>
          </p:txBody>
        </p:sp>
        <p:sp>
          <p:nvSpPr>
            <p:cNvPr id="25" name="Freeform: Shape 24">
              <a:extLst>
                <a:ext uri="{FF2B5EF4-FFF2-40B4-BE49-F238E27FC236}">
                  <a16:creationId xmlns:a16="http://schemas.microsoft.com/office/drawing/2014/main" id="{87B2D2EB-6A9B-4D45-9DEB-634E665DBD0D}"/>
                </a:ext>
              </a:extLst>
            </p:cNvPr>
            <p:cNvSpPr/>
            <p:nvPr/>
          </p:nvSpPr>
          <p:spPr>
            <a:xfrm>
              <a:off x="898968" y="2514447"/>
              <a:ext cx="2150730" cy="752742"/>
            </a:xfrm>
            <a:custGeom>
              <a:avLst/>
              <a:gdLst>
                <a:gd name="connsiteX0" fmla="*/ 0 w 3035783"/>
                <a:gd name="connsiteY0" fmla="*/ 204993 h 819971"/>
                <a:gd name="connsiteX1" fmla="*/ 2625798 w 3035783"/>
                <a:gd name="connsiteY1" fmla="*/ 204993 h 819971"/>
                <a:gd name="connsiteX2" fmla="*/ 2625798 w 3035783"/>
                <a:gd name="connsiteY2" fmla="*/ 0 h 819971"/>
                <a:gd name="connsiteX3" fmla="*/ 3035783 w 3035783"/>
                <a:gd name="connsiteY3" fmla="*/ 409986 h 819971"/>
                <a:gd name="connsiteX4" fmla="*/ 2625798 w 3035783"/>
                <a:gd name="connsiteY4" fmla="*/ 819971 h 819971"/>
                <a:gd name="connsiteX5" fmla="*/ 2625798 w 3035783"/>
                <a:gd name="connsiteY5" fmla="*/ 614978 h 819971"/>
                <a:gd name="connsiteX6" fmla="*/ 0 w 3035783"/>
                <a:gd name="connsiteY6" fmla="*/ 614978 h 819971"/>
                <a:gd name="connsiteX7" fmla="*/ 0 w 3035783"/>
                <a:gd name="connsiteY7" fmla="*/ 204993 h 81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783" h="819971">
                  <a:moveTo>
                    <a:pt x="0" y="204993"/>
                  </a:moveTo>
                  <a:lnTo>
                    <a:pt x="2625798" y="204993"/>
                  </a:lnTo>
                  <a:lnTo>
                    <a:pt x="2625798" y="0"/>
                  </a:lnTo>
                  <a:lnTo>
                    <a:pt x="3035783" y="409986"/>
                  </a:lnTo>
                  <a:lnTo>
                    <a:pt x="2625798" y="819971"/>
                  </a:lnTo>
                  <a:lnTo>
                    <a:pt x="2625798" y="614978"/>
                  </a:lnTo>
                  <a:lnTo>
                    <a:pt x="0" y="614978"/>
                  </a:lnTo>
                  <a:lnTo>
                    <a:pt x="0" y="204993"/>
                  </a:lnTo>
                  <a:close/>
                </a:path>
              </a:pathLst>
            </a:custGeom>
            <a:gradFill rotWithShape="1">
              <a:gsLst>
                <a:gs pos="0">
                  <a:srgbClr val="506FBC"/>
                </a:gs>
                <a:gs pos="100000">
                  <a:srgbClr val="264B8E"/>
                </a:gs>
              </a:gsLst>
              <a:lin ang="5400000" scaled="0"/>
            </a:gradFill>
            <a:ln>
              <a:noFill/>
            </a:ln>
            <a:effectLst>
              <a:outerShdw blurRad="57150" dist="19050" dir="5400000" algn="ctr" rotWithShape="0">
                <a:srgbClr val="000000">
                  <a:alpha val="63000"/>
                </a:srgbClr>
              </a:outerShdw>
            </a:effectLst>
          </p:spPr>
          <p:txBody>
            <a:bodyPr spcFirstLastPara="0" vert="horz" wrap="square" lIns="34290" tIns="239283" rIns="458993" bIns="335163" numCol="1" spcCol="1270" anchor="t" anchorCtr="0">
              <a:noAutofit/>
            </a:bodyPr>
            <a:lstStyle/>
            <a:p>
              <a:pPr defTabSz="400050">
                <a:lnSpc>
                  <a:spcPct val="90000"/>
                </a:lnSpc>
                <a:spcBef>
                  <a:spcPct val="0"/>
                </a:spcBef>
                <a:spcAft>
                  <a:spcPct val="35000"/>
                </a:spcAft>
                <a:defRPr/>
              </a:pPr>
              <a:r>
                <a:rPr lang="en-US" sz="1100" b="1" kern="0" dirty="0">
                  <a:solidFill>
                    <a:prstClr val="white"/>
                  </a:solidFill>
                  <a:latin typeface="Calibri" panose="020F0502020204030204"/>
                  <a:cs typeface="Arial" panose="020B0604020202020204" pitchFamily="34" charset="0"/>
                </a:rPr>
                <a:t>STEP 2: Select Wide QRS Correction Method</a:t>
              </a:r>
            </a:p>
          </p:txBody>
        </p:sp>
        <p:sp>
          <p:nvSpPr>
            <p:cNvPr id="26" name="Freeform: Shape 25">
              <a:extLst>
                <a:ext uri="{FF2B5EF4-FFF2-40B4-BE49-F238E27FC236}">
                  <a16:creationId xmlns:a16="http://schemas.microsoft.com/office/drawing/2014/main" id="{2F75B071-CDA3-4574-99C4-6B4DE166C776}"/>
                </a:ext>
              </a:extLst>
            </p:cNvPr>
            <p:cNvSpPr/>
            <p:nvPr/>
          </p:nvSpPr>
          <p:spPr>
            <a:xfrm>
              <a:off x="3093175" y="3076074"/>
              <a:ext cx="2081986" cy="1490765"/>
            </a:xfrm>
            <a:custGeom>
              <a:avLst/>
              <a:gdLst>
                <a:gd name="connsiteX0" fmla="*/ 0 w 1310061"/>
                <a:gd name="connsiteY0" fmla="*/ 0 h 1505363"/>
                <a:gd name="connsiteX1" fmla="*/ 1310061 w 1310061"/>
                <a:gd name="connsiteY1" fmla="*/ 0 h 1505363"/>
                <a:gd name="connsiteX2" fmla="*/ 1310061 w 1310061"/>
                <a:gd name="connsiteY2" fmla="*/ 1505363 h 1505363"/>
                <a:gd name="connsiteX3" fmla="*/ 0 w 1310061"/>
                <a:gd name="connsiteY3" fmla="*/ 1505363 h 1505363"/>
                <a:gd name="connsiteX4" fmla="*/ 0 w 1310061"/>
                <a:gd name="connsiteY4" fmla="*/ 0 h 1505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061" h="1505363">
                  <a:moveTo>
                    <a:pt x="0" y="0"/>
                  </a:moveTo>
                  <a:lnTo>
                    <a:pt x="1310061" y="0"/>
                  </a:lnTo>
                  <a:lnTo>
                    <a:pt x="1310061" y="1505363"/>
                  </a:lnTo>
                  <a:lnTo>
                    <a:pt x="0" y="1505363"/>
                  </a:lnTo>
                  <a:lnTo>
                    <a:pt x="0" y="0"/>
                  </a:lnTo>
                  <a:close/>
                </a:path>
              </a:pathLst>
            </a:custGeom>
            <a:solidFill>
              <a:sysClr val="window" lastClr="FFFFFF">
                <a:hueOff val="0"/>
                <a:satOff val="0"/>
                <a:lumOff val="0"/>
                <a:alphaOff val="0"/>
              </a:sysClr>
            </a:solidFill>
            <a:ln w="6350" cap="flat" cmpd="sng" algn="ctr">
              <a:noFill/>
              <a:prstDash val="solid"/>
              <a:miter lim="800000"/>
            </a:ln>
            <a:effectLst>
              <a:outerShdw blurRad="57150" dist="19050" dir="5400000" algn="ctr" rotWithShape="0">
                <a:srgbClr val="000000">
                  <a:alpha val="63000"/>
                </a:srgbClr>
              </a:outerShdw>
            </a:effectLst>
          </p:spPr>
          <p:txBody>
            <a:bodyPr spcFirstLastPara="0" vert="horz" wrap="square" lIns="34290" tIns="34290" rIns="34290" bIns="34290" numCol="1" spcCol="1270" anchor="t" anchorCtr="0">
              <a:noAutofit/>
            </a:bodyPr>
            <a:lstStyle/>
            <a:p>
              <a:pPr defTabSz="400050">
                <a:lnSpc>
                  <a:spcPct val="90000"/>
                </a:lnSpc>
                <a:spcBef>
                  <a:spcPct val="0"/>
                </a:spcBef>
                <a:spcAft>
                  <a:spcPct val="35000"/>
                </a:spcAft>
                <a:defRPr/>
              </a:pPr>
              <a:endParaRPr lang="en-US" sz="900" kern="0" dirty="0">
                <a:solidFill>
                  <a:prstClr val="black">
                    <a:hueOff val="0"/>
                    <a:satOff val="0"/>
                    <a:lumOff val="0"/>
                    <a:alphaOff val="0"/>
                  </a:prstClr>
                </a:solidFill>
                <a:latin typeface="Calibri" panose="020F0502020204030204"/>
                <a:cs typeface="Arial" panose="020B0604020202020204" pitchFamily="34" charset="0"/>
              </a:endParaRPr>
            </a:p>
          </p:txBody>
        </p:sp>
        <p:sp>
          <p:nvSpPr>
            <p:cNvPr id="27" name="TextBox 26">
              <a:extLst>
                <a:ext uri="{FF2B5EF4-FFF2-40B4-BE49-F238E27FC236}">
                  <a16:creationId xmlns:a16="http://schemas.microsoft.com/office/drawing/2014/main" id="{6612D794-6F44-4909-B9E4-0666B284DCC6}"/>
                </a:ext>
              </a:extLst>
            </p:cNvPr>
            <p:cNvSpPr txBox="1"/>
            <p:nvPr/>
          </p:nvSpPr>
          <p:spPr>
            <a:xfrm>
              <a:off x="1192873" y="5521334"/>
              <a:ext cx="3557319" cy="602170"/>
            </a:xfrm>
            <a:prstGeom prst="rect">
              <a:avLst/>
            </a:prstGeom>
            <a:solidFill>
              <a:srgbClr val="E7E6E6"/>
            </a:solidFill>
          </p:spPr>
          <p:txBody>
            <a:bodyPr wrap="square">
              <a:spAutoFit/>
            </a:bodyPr>
            <a:lstStyle/>
            <a:p>
              <a:pPr algn="ctr" defTabSz="914400">
                <a:defRPr/>
              </a:pPr>
              <a:r>
                <a:rPr lang="en-US" sz="1000" kern="0" dirty="0">
                  <a:solidFill>
                    <a:prstClr val="black"/>
                  </a:solidFill>
                  <a:cs typeface="Arial" panose="020B0604020202020204" pitchFamily="34" charset="0"/>
                </a:rPr>
                <a:t>RAUTAHARJU FORMULA</a:t>
              </a:r>
            </a:p>
            <a:p>
              <a:pPr algn="ctr" defTabSz="914400">
                <a:defRPr/>
              </a:pPr>
              <a:r>
                <a:rPr lang="en-US" sz="1200" b="1" kern="0" dirty="0">
                  <a:solidFill>
                    <a:prstClr val="black"/>
                  </a:solidFill>
                </a:rPr>
                <a:t>QTc = QT – 155*(RR – 1) – 0.93*(QRS – 139) + k</a:t>
              </a:r>
            </a:p>
            <a:p>
              <a:pPr algn="ctr" defTabSz="914400">
                <a:defRPr/>
              </a:pPr>
              <a:r>
                <a:rPr lang="en-US" sz="1100" kern="0" dirty="0">
                  <a:solidFill>
                    <a:prstClr val="black"/>
                  </a:solidFill>
                </a:rPr>
                <a:t>k = -22ms, man; -34ms, woman</a:t>
              </a:r>
            </a:p>
          </p:txBody>
        </p:sp>
        <p:sp>
          <p:nvSpPr>
            <p:cNvPr id="28" name="Rectangle 27">
              <a:extLst>
                <a:ext uri="{FF2B5EF4-FFF2-40B4-BE49-F238E27FC236}">
                  <a16:creationId xmlns:a16="http://schemas.microsoft.com/office/drawing/2014/main" id="{FFE5AA23-8825-4FA5-8C80-75A4349596EE}"/>
                </a:ext>
              </a:extLst>
            </p:cNvPr>
            <p:cNvSpPr/>
            <p:nvPr/>
          </p:nvSpPr>
          <p:spPr>
            <a:xfrm>
              <a:off x="1571074" y="2639943"/>
              <a:ext cx="361635" cy="136604"/>
            </a:xfrm>
            <a:prstGeom prst="rect">
              <a:avLst/>
            </a:prstGeom>
            <a:no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9" name="Rectangle 28">
              <a:extLst>
                <a:ext uri="{FF2B5EF4-FFF2-40B4-BE49-F238E27FC236}">
                  <a16:creationId xmlns:a16="http://schemas.microsoft.com/office/drawing/2014/main" id="{C94AC4E5-528F-4164-84CB-AFAC8CD21509}"/>
                </a:ext>
              </a:extLst>
            </p:cNvPr>
            <p:cNvSpPr/>
            <p:nvPr/>
          </p:nvSpPr>
          <p:spPr>
            <a:xfrm flipH="1">
              <a:off x="3358171" y="2650904"/>
              <a:ext cx="361635" cy="136604"/>
            </a:xfrm>
            <a:prstGeom prst="rect">
              <a:avLst/>
            </a:prstGeom>
            <a:no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30" name="TextBox 29">
              <a:extLst>
                <a:ext uri="{FF2B5EF4-FFF2-40B4-BE49-F238E27FC236}">
                  <a16:creationId xmlns:a16="http://schemas.microsoft.com/office/drawing/2014/main" id="{5D3BA793-42C0-4E84-8D73-526701BEBB79}"/>
                </a:ext>
              </a:extLst>
            </p:cNvPr>
            <p:cNvSpPr txBox="1"/>
            <p:nvPr/>
          </p:nvSpPr>
          <p:spPr>
            <a:xfrm>
              <a:off x="1857170" y="1710521"/>
              <a:ext cx="360030" cy="254765"/>
            </a:xfrm>
            <a:prstGeom prst="rect">
              <a:avLst/>
            </a:prstGeom>
            <a:noFill/>
            <a:ln>
              <a:noFill/>
            </a:ln>
            <a:effectLst/>
          </p:spPr>
          <p:txBody>
            <a:bodyPr wrap="none" rtlCol="0">
              <a:spAutoFit/>
            </a:bodyPr>
            <a:lstStyle/>
            <a:p>
              <a:r>
                <a:rPr lang="en-US" sz="1050" b="1" dirty="0">
                  <a:solidFill>
                    <a:prstClr val="black"/>
                  </a:solidFill>
                  <a:cs typeface="Arial" panose="020B0604020202020204" pitchFamily="34" charset="0"/>
                </a:rPr>
                <a:t>YES</a:t>
              </a:r>
            </a:p>
          </p:txBody>
        </p:sp>
        <p:sp>
          <p:nvSpPr>
            <p:cNvPr id="31" name="TextBox 30">
              <a:extLst>
                <a:ext uri="{FF2B5EF4-FFF2-40B4-BE49-F238E27FC236}">
                  <a16:creationId xmlns:a16="http://schemas.microsoft.com/office/drawing/2014/main" id="{BD163611-798E-4902-A47F-B29CE9C32047}"/>
                </a:ext>
              </a:extLst>
            </p:cNvPr>
            <p:cNvSpPr txBox="1"/>
            <p:nvPr/>
          </p:nvSpPr>
          <p:spPr>
            <a:xfrm>
              <a:off x="3767965" y="1695857"/>
              <a:ext cx="340544" cy="254765"/>
            </a:xfrm>
            <a:prstGeom prst="rect">
              <a:avLst/>
            </a:prstGeom>
            <a:noFill/>
            <a:ln>
              <a:noFill/>
            </a:ln>
            <a:effectLst/>
          </p:spPr>
          <p:txBody>
            <a:bodyPr wrap="none" rtlCol="0">
              <a:spAutoFit/>
            </a:bodyPr>
            <a:lstStyle/>
            <a:p>
              <a:r>
                <a:rPr lang="en-US" sz="1050" b="1" dirty="0">
                  <a:solidFill>
                    <a:prstClr val="black"/>
                  </a:solidFill>
                  <a:cs typeface="Arial" panose="020B0604020202020204" pitchFamily="34" charset="0"/>
                </a:rPr>
                <a:t>NO</a:t>
              </a:r>
            </a:p>
          </p:txBody>
        </p:sp>
        <p:sp>
          <p:nvSpPr>
            <p:cNvPr id="32" name="TextBox 31">
              <a:extLst>
                <a:ext uri="{FF2B5EF4-FFF2-40B4-BE49-F238E27FC236}">
                  <a16:creationId xmlns:a16="http://schemas.microsoft.com/office/drawing/2014/main" id="{D29FA288-C79B-47DF-A83B-8AC8FB298D94}"/>
                </a:ext>
              </a:extLst>
            </p:cNvPr>
            <p:cNvSpPr txBox="1"/>
            <p:nvPr/>
          </p:nvSpPr>
          <p:spPr>
            <a:xfrm>
              <a:off x="997004" y="3239459"/>
              <a:ext cx="1652117" cy="432327"/>
            </a:xfrm>
            <a:prstGeom prst="rect">
              <a:avLst/>
            </a:prstGeom>
            <a:solidFill>
              <a:srgbClr val="E7E6E6"/>
            </a:solidFill>
          </p:spPr>
          <p:txBody>
            <a:bodyPr wrap="square">
              <a:spAutoFit/>
            </a:bodyPr>
            <a:lstStyle/>
            <a:p>
              <a:pPr algn="ctr" defTabSz="914400">
                <a:defRPr/>
              </a:pPr>
              <a:r>
                <a:rPr lang="en-US" sz="1000" kern="0" dirty="0">
                  <a:solidFill>
                    <a:prstClr val="black"/>
                  </a:solidFill>
                  <a:cs typeface="Arial" panose="020B0604020202020204" pitchFamily="34" charset="0"/>
                </a:rPr>
                <a:t>BOGOSSIAN SIMPLIFIED</a:t>
              </a:r>
            </a:p>
            <a:p>
              <a:pPr algn="ctr" defTabSz="914400">
                <a:defRPr/>
              </a:pPr>
              <a:r>
                <a:rPr lang="en-US" sz="1200" b="1" kern="0" dirty="0">
                  <a:solidFill>
                    <a:prstClr val="black"/>
                  </a:solidFill>
                </a:rPr>
                <a:t>QTm = QT – 0.5*QRS</a:t>
              </a:r>
            </a:p>
          </p:txBody>
        </p:sp>
        <p:sp>
          <p:nvSpPr>
            <p:cNvPr id="33" name="TextBox 32">
              <a:extLst>
                <a:ext uri="{FF2B5EF4-FFF2-40B4-BE49-F238E27FC236}">
                  <a16:creationId xmlns:a16="http://schemas.microsoft.com/office/drawing/2014/main" id="{7C65A1D1-3805-4D2B-AA00-A6BF2E7ED540}"/>
                </a:ext>
              </a:extLst>
            </p:cNvPr>
            <p:cNvSpPr txBox="1"/>
            <p:nvPr/>
          </p:nvSpPr>
          <p:spPr>
            <a:xfrm>
              <a:off x="997004" y="3812050"/>
              <a:ext cx="1652117" cy="432327"/>
            </a:xfrm>
            <a:prstGeom prst="rect">
              <a:avLst/>
            </a:prstGeom>
            <a:solidFill>
              <a:srgbClr val="E7E6E6"/>
            </a:solidFill>
          </p:spPr>
          <p:txBody>
            <a:bodyPr wrap="square">
              <a:spAutoFit/>
            </a:bodyPr>
            <a:lstStyle/>
            <a:p>
              <a:pPr algn="ctr" defTabSz="914400">
                <a:defRPr/>
              </a:pPr>
              <a:r>
                <a:rPr lang="en-US" sz="1000" kern="0" dirty="0">
                  <a:solidFill>
                    <a:prstClr val="black"/>
                  </a:solidFill>
                  <a:cs typeface="Arial" panose="020B0604020202020204" pitchFamily="34" charset="0"/>
                </a:rPr>
                <a:t>JT INTERVAL</a:t>
              </a:r>
            </a:p>
            <a:p>
              <a:pPr algn="ctr" defTabSz="914400">
                <a:defRPr/>
              </a:pPr>
              <a:r>
                <a:rPr lang="en-US" sz="1200" b="1" kern="0" dirty="0">
                  <a:solidFill>
                    <a:prstClr val="black"/>
                  </a:solidFill>
                </a:rPr>
                <a:t>JT = QT – QRS</a:t>
              </a:r>
            </a:p>
          </p:txBody>
        </p:sp>
        <p:sp>
          <p:nvSpPr>
            <p:cNvPr id="34" name="TextBox 33">
              <a:extLst>
                <a:ext uri="{FF2B5EF4-FFF2-40B4-BE49-F238E27FC236}">
                  <a16:creationId xmlns:a16="http://schemas.microsoft.com/office/drawing/2014/main" id="{37E43978-5607-4BA8-98D3-09F018481B48}"/>
                </a:ext>
              </a:extLst>
            </p:cNvPr>
            <p:cNvSpPr txBox="1"/>
            <p:nvPr/>
          </p:nvSpPr>
          <p:spPr>
            <a:xfrm>
              <a:off x="3197010" y="3797634"/>
              <a:ext cx="1876250" cy="432327"/>
            </a:xfrm>
            <a:prstGeom prst="rect">
              <a:avLst/>
            </a:prstGeom>
            <a:solidFill>
              <a:srgbClr val="E7E6E6"/>
            </a:solidFill>
          </p:spPr>
          <p:txBody>
            <a:bodyPr wrap="square">
              <a:spAutoFit/>
            </a:bodyPr>
            <a:lstStyle/>
            <a:p>
              <a:pPr algn="ctr" defTabSz="914400">
                <a:defRPr/>
              </a:pPr>
              <a:r>
                <a:rPr lang="en-US" sz="1000" kern="0" dirty="0">
                  <a:solidFill>
                    <a:prstClr val="black"/>
                  </a:solidFill>
                  <a:cs typeface="Arial" panose="020B0604020202020204" pitchFamily="34" charset="0"/>
                </a:rPr>
                <a:t>FRAMINGHAM</a:t>
              </a:r>
            </a:p>
            <a:p>
              <a:pPr algn="ctr" defTabSz="914400">
                <a:defRPr/>
              </a:pPr>
              <a:r>
                <a:rPr lang="en-US" sz="1200" b="1" kern="0" dirty="0">
                  <a:solidFill>
                    <a:prstClr val="black"/>
                  </a:solidFill>
                </a:rPr>
                <a:t>QTc = QTm + 0.154 (1 – RR)</a:t>
              </a:r>
              <a:endParaRPr lang="en-US" sz="1200" b="1" kern="0" baseline="30000" dirty="0">
                <a:solidFill>
                  <a:prstClr val="black"/>
                </a:solidFill>
              </a:endParaRPr>
            </a:p>
          </p:txBody>
        </p:sp>
        <p:sp>
          <p:nvSpPr>
            <p:cNvPr id="35" name="TextBox 34">
              <a:extLst>
                <a:ext uri="{FF2B5EF4-FFF2-40B4-BE49-F238E27FC236}">
                  <a16:creationId xmlns:a16="http://schemas.microsoft.com/office/drawing/2014/main" id="{BB2D5939-1B63-41E9-935A-7D506ACA64C1}"/>
                </a:ext>
              </a:extLst>
            </p:cNvPr>
            <p:cNvSpPr txBox="1"/>
            <p:nvPr/>
          </p:nvSpPr>
          <p:spPr>
            <a:xfrm>
              <a:off x="3197010" y="3247329"/>
              <a:ext cx="1876250" cy="432327"/>
            </a:xfrm>
            <a:prstGeom prst="rect">
              <a:avLst/>
            </a:prstGeom>
            <a:solidFill>
              <a:srgbClr val="E7E6E6"/>
            </a:solidFill>
          </p:spPr>
          <p:txBody>
            <a:bodyPr wrap="square">
              <a:spAutoFit/>
            </a:bodyPr>
            <a:lstStyle/>
            <a:p>
              <a:pPr algn="ctr" defTabSz="914400">
                <a:defRPr/>
              </a:pPr>
              <a:r>
                <a:rPr lang="en-US" sz="1000" kern="0" dirty="0">
                  <a:solidFill>
                    <a:prstClr val="black"/>
                  </a:solidFill>
                  <a:cs typeface="Arial" panose="020B0604020202020204" pitchFamily="34" charset="0"/>
                </a:rPr>
                <a:t>HODGES</a:t>
              </a:r>
              <a:endParaRPr lang="en-US" sz="1000" kern="0" baseline="30000" dirty="0">
                <a:solidFill>
                  <a:prstClr val="black"/>
                </a:solidFill>
                <a:cs typeface="Arial" panose="020B0604020202020204" pitchFamily="34" charset="0"/>
              </a:endParaRPr>
            </a:p>
            <a:p>
              <a:pPr algn="ctr" defTabSz="914400">
                <a:defRPr/>
              </a:pPr>
              <a:r>
                <a:rPr lang="en-US" sz="1200" b="1" kern="0" dirty="0">
                  <a:solidFill>
                    <a:prstClr val="black"/>
                  </a:solidFill>
                </a:rPr>
                <a:t>QTc = QTm + 1.75 (HR – 60)</a:t>
              </a:r>
              <a:endParaRPr lang="en-US" sz="1200" b="1" kern="0" baseline="30000" dirty="0">
                <a:solidFill>
                  <a:prstClr val="black"/>
                </a:solidFill>
              </a:endParaRPr>
            </a:p>
          </p:txBody>
        </p:sp>
        <p:sp>
          <p:nvSpPr>
            <p:cNvPr id="36" name="Freeform: Shape 35">
              <a:extLst>
                <a:ext uri="{FF2B5EF4-FFF2-40B4-BE49-F238E27FC236}">
                  <a16:creationId xmlns:a16="http://schemas.microsoft.com/office/drawing/2014/main" id="{2E11CA2B-9F71-4F53-B857-B81EC4569B68}"/>
                </a:ext>
              </a:extLst>
            </p:cNvPr>
            <p:cNvSpPr/>
            <p:nvPr/>
          </p:nvSpPr>
          <p:spPr>
            <a:xfrm>
              <a:off x="898968" y="4818687"/>
              <a:ext cx="4608808" cy="752742"/>
            </a:xfrm>
            <a:custGeom>
              <a:avLst/>
              <a:gdLst>
                <a:gd name="connsiteX0" fmla="*/ 0 w 5632251"/>
                <a:gd name="connsiteY0" fmla="*/ 204993 h 819971"/>
                <a:gd name="connsiteX1" fmla="*/ 5222266 w 5632251"/>
                <a:gd name="connsiteY1" fmla="*/ 204993 h 819971"/>
                <a:gd name="connsiteX2" fmla="*/ 5222266 w 5632251"/>
                <a:gd name="connsiteY2" fmla="*/ 0 h 819971"/>
                <a:gd name="connsiteX3" fmla="*/ 5632251 w 5632251"/>
                <a:gd name="connsiteY3" fmla="*/ 409986 h 819971"/>
                <a:gd name="connsiteX4" fmla="*/ 5222266 w 5632251"/>
                <a:gd name="connsiteY4" fmla="*/ 819971 h 819971"/>
                <a:gd name="connsiteX5" fmla="*/ 5222266 w 5632251"/>
                <a:gd name="connsiteY5" fmla="*/ 614978 h 819971"/>
                <a:gd name="connsiteX6" fmla="*/ 0 w 5632251"/>
                <a:gd name="connsiteY6" fmla="*/ 614978 h 819971"/>
                <a:gd name="connsiteX7" fmla="*/ 0 w 5632251"/>
                <a:gd name="connsiteY7" fmla="*/ 204993 h 81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251" h="819971">
                  <a:moveTo>
                    <a:pt x="0" y="204993"/>
                  </a:moveTo>
                  <a:lnTo>
                    <a:pt x="5222266" y="204993"/>
                  </a:lnTo>
                  <a:lnTo>
                    <a:pt x="5222266" y="0"/>
                  </a:lnTo>
                  <a:lnTo>
                    <a:pt x="5632251" y="409986"/>
                  </a:lnTo>
                  <a:lnTo>
                    <a:pt x="5222266" y="819971"/>
                  </a:lnTo>
                  <a:lnTo>
                    <a:pt x="5222266" y="614978"/>
                  </a:lnTo>
                  <a:lnTo>
                    <a:pt x="0" y="614978"/>
                  </a:lnTo>
                  <a:lnTo>
                    <a:pt x="0" y="204993"/>
                  </a:lnTo>
                  <a:close/>
                </a:path>
              </a:pathLst>
            </a:custGeom>
            <a:gradFill rotWithShape="1">
              <a:gsLst>
                <a:gs pos="0">
                  <a:srgbClr val="506FBC"/>
                </a:gs>
                <a:gs pos="100000">
                  <a:srgbClr val="264B8E"/>
                </a:gs>
              </a:gsLst>
              <a:lin ang="5400000" scaled="0"/>
            </a:gradFill>
            <a:ln>
              <a:noFill/>
            </a:ln>
            <a:effectLst>
              <a:outerShdw blurRad="57150" dist="19050" dir="5400000" algn="ctr" rotWithShape="0">
                <a:srgbClr val="000000">
                  <a:alpha val="63000"/>
                </a:srgbClr>
              </a:outerShdw>
            </a:effectLst>
          </p:spPr>
          <p:txBody>
            <a:bodyPr spcFirstLastPara="0" vert="horz" wrap="square" lIns="34290" tIns="239283" rIns="458993" bIns="335163" numCol="1" spcCol="1270" anchor="b" anchorCtr="0">
              <a:noAutofit/>
            </a:bodyPr>
            <a:lstStyle/>
            <a:p>
              <a:pPr defTabSz="400050">
                <a:lnSpc>
                  <a:spcPct val="90000"/>
                </a:lnSpc>
                <a:spcBef>
                  <a:spcPct val="0"/>
                </a:spcBef>
                <a:spcAft>
                  <a:spcPct val="35000"/>
                </a:spcAft>
                <a:defRPr/>
              </a:pPr>
              <a:r>
                <a:rPr lang="en-US" sz="1100" b="1" kern="0" dirty="0">
                  <a:solidFill>
                    <a:prstClr val="white"/>
                  </a:solidFill>
                  <a:latin typeface="Calibri" panose="020F0502020204030204"/>
                  <a:cs typeface="Arial" panose="020B0604020202020204" pitchFamily="34" charset="0"/>
                </a:rPr>
                <a:t>STEP 2: Bivariate Wide QRS + Heart Rate Correction</a:t>
              </a:r>
            </a:p>
          </p:txBody>
        </p:sp>
        <p:sp>
          <p:nvSpPr>
            <p:cNvPr id="37" name="Freeform: Shape 36">
              <a:extLst>
                <a:ext uri="{FF2B5EF4-FFF2-40B4-BE49-F238E27FC236}">
                  <a16:creationId xmlns:a16="http://schemas.microsoft.com/office/drawing/2014/main" id="{868D58B7-D0A7-401D-ADFE-E513A38B61B3}"/>
                </a:ext>
              </a:extLst>
            </p:cNvPr>
            <p:cNvSpPr/>
            <p:nvPr/>
          </p:nvSpPr>
          <p:spPr>
            <a:xfrm>
              <a:off x="3092145" y="2514704"/>
              <a:ext cx="2415632" cy="752742"/>
            </a:xfrm>
            <a:custGeom>
              <a:avLst/>
              <a:gdLst>
                <a:gd name="connsiteX0" fmla="*/ 0 w 3035783"/>
                <a:gd name="connsiteY0" fmla="*/ 204993 h 819971"/>
                <a:gd name="connsiteX1" fmla="*/ 2625798 w 3035783"/>
                <a:gd name="connsiteY1" fmla="*/ 204993 h 819971"/>
                <a:gd name="connsiteX2" fmla="*/ 2625798 w 3035783"/>
                <a:gd name="connsiteY2" fmla="*/ 0 h 819971"/>
                <a:gd name="connsiteX3" fmla="*/ 3035783 w 3035783"/>
                <a:gd name="connsiteY3" fmla="*/ 409986 h 819971"/>
                <a:gd name="connsiteX4" fmla="*/ 2625798 w 3035783"/>
                <a:gd name="connsiteY4" fmla="*/ 819971 h 819971"/>
                <a:gd name="connsiteX5" fmla="*/ 2625798 w 3035783"/>
                <a:gd name="connsiteY5" fmla="*/ 614978 h 819971"/>
                <a:gd name="connsiteX6" fmla="*/ 0 w 3035783"/>
                <a:gd name="connsiteY6" fmla="*/ 614978 h 819971"/>
                <a:gd name="connsiteX7" fmla="*/ 0 w 3035783"/>
                <a:gd name="connsiteY7" fmla="*/ 204993 h 81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783" h="819971">
                  <a:moveTo>
                    <a:pt x="0" y="204993"/>
                  </a:moveTo>
                  <a:lnTo>
                    <a:pt x="2625798" y="204993"/>
                  </a:lnTo>
                  <a:lnTo>
                    <a:pt x="2625798" y="0"/>
                  </a:lnTo>
                  <a:lnTo>
                    <a:pt x="3035783" y="409986"/>
                  </a:lnTo>
                  <a:lnTo>
                    <a:pt x="2625798" y="819971"/>
                  </a:lnTo>
                  <a:lnTo>
                    <a:pt x="2625798" y="614978"/>
                  </a:lnTo>
                  <a:lnTo>
                    <a:pt x="0" y="614978"/>
                  </a:lnTo>
                  <a:lnTo>
                    <a:pt x="0" y="204993"/>
                  </a:lnTo>
                  <a:close/>
                </a:path>
              </a:pathLst>
            </a:custGeom>
            <a:gradFill rotWithShape="1">
              <a:gsLst>
                <a:gs pos="0">
                  <a:srgbClr val="718AC9"/>
                </a:gs>
                <a:gs pos="100000">
                  <a:srgbClr val="4A6BB6"/>
                </a:gs>
              </a:gsLst>
              <a:lin ang="5400000" scaled="0"/>
            </a:gradFill>
            <a:ln>
              <a:noFill/>
            </a:ln>
            <a:effectLst>
              <a:outerShdw blurRad="57150" dist="19050" dir="5400000" algn="ctr" rotWithShape="0">
                <a:srgbClr val="000000">
                  <a:alpha val="63000"/>
                </a:srgbClr>
              </a:outerShdw>
            </a:effectLst>
          </p:spPr>
          <p:txBody>
            <a:bodyPr spcFirstLastPara="0" vert="horz" wrap="square" lIns="34290" tIns="239283" rIns="458993" bIns="335163" numCol="1" spcCol="1270" anchor="t" anchorCtr="0">
              <a:noAutofit/>
            </a:bodyPr>
            <a:lstStyle/>
            <a:p>
              <a:pPr defTabSz="400050">
                <a:lnSpc>
                  <a:spcPct val="90000"/>
                </a:lnSpc>
                <a:spcBef>
                  <a:spcPct val="0"/>
                </a:spcBef>
                <a:spcAft>
                  <a:spcPct val="35000"/>
                </a:spcAft>
                <a:defRPr/>
              </a:pPr>
              <a:r>
                <a:rPr lang="en-US" sz="1100" b="1" kern="0" dirty="0">
                  <a:solidFill>
                    <a:prstClr val="white"/>
                  </a:solidFill>
                  <a:latin typeface="Calibri" panose="020F0502020204030204"/>
                  <a:cs typeface="Arial" panose="020B0604020202020204" pitchFamily="34" charset="0"/>
                </a:rPr>
                <a:t>STEP 3: Select Heart Rate Correction Method</a:t>
              </a:r>
            </a:p>
          </p:txBody>
        </p:sp>
        <p:sp>
          <p:nvSpPr>
            <p:cNvPr id="38" name="Rectangle 37">
              <a:extLst>
                <a:ext uri="{FF2B5EF4-FFF2-40B4-BE49-F238E27FC236}">
                  <a16:creationId xmlns:a16="http://schemas.microsoft.com/office/drawing/2014/main" id="{0C31ED2E-B569-493A-AF89-2CBDED740538}"/>
                </a:ext>
              </a:extLst>
            </p:cNvPr>
            <p:cNvSpPr/>
            <p:nvPr/>
          </p:nvSpPr>
          <p:spPr>
            <a:xfrm>
              <a:off x="904526" y="790594"/>
              <a:ext cx="4270634" cy="359857"/>
            </a:xfrm>
            <a:prstGeom prst="rect">
              <a:avLst/>
            </a:prstGeom>
            <a:gradFill>
              <a:gsLst>
                <a:gs pos="0">
                  <a:srgbClr val="405D9E"/>
                </a:gs>
                <a:gs pos="100000">
                  <a:srgbClr val="162D56"/>
                </a:gs>
              </a:gsLst>
              <a:lin ang="54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defTabSz="400050">
                <a:lnSpc>
                  <a:spcPct val="90000"/>
                </a:lnSpc>
                <a:spcBef>
                  <a:spcPct val="0"/>
                </a:spcBef>
                <a:spcAft>
                  <a:spcPct val="35000"/>
                </a:spcAft>
                <a:defRPr/>
              </a:pPr>
              <a:r>
                <a:rPr lang="en-US" sz="1100" b="1" kern="0" dirty="0">
                  <a:solidFill>
                    <a:prstClr val="white"/>
                  </a:solidFill>
                  <a:latin typeface="Calibri" panose="020F0502020204030204"/>
                  <a:cs typeface="Arial" panose="020B0604020202020204" pitchFamily="34" charset="0"/>
                </a:rPr>
                <a:t>STEP 1: Obtain ECG Measurements (QT, QRS, RR/HR)</a:t>
              </a:r>
            </a:p>
          </p:txBody>
        </p:sp>
        <p:grpSp>
          <p:nvGrpSpPr>
            <p:cNvPr id="40" name="Group 39">
              <a:extLst>
                <a:ext uri="{FF2B5EF4-FFF2-40B4-BE49-F238E27FC236}">
                  <a16:creationId xmlns:a16="http://schemas.microsoft.com/office/drawing/2014/main" id="{C26A97B5-788F-4CD5-BBC6-3C78EEC4B3E6}"/>
                </a:ext>
              </a:extLst>
            </p:cNvPr>
            <p:cNvGrpSpPr/>
            <p:nvPr/>
          </p:nvGrpSpPr>
          <p:grpSpPr>
            <a:xfrm>
              <a:off x="1475892" y="1258894"/>
              <a:ext cx="3041536" cy="1031224"/>
              <a:chOff x="1339948" y="1513198"/>
              <a:chExt cx="2771306" cy="1123325"/>
            </a:xfrm>
          </p:grpSpPr>
          <p:sp>
            <p:nvSpPr>
              <p:cNvPr id="41" name="Arrow: Bent 40">
                <a:extLst>
                  <a:ext uri="{FF2B5EF4-FFF2-40B4-BE49-F238E27FC236}">
                    <a16:creationId xmlns:a16="http://schemas.microsoft.com/office/drawing/2014/main" id="{12CC1A4E-5AAF-4335-9435-1616B5658031}"/>
                  </a:ext>
                </a:extLst>
              </p:cNvPr>
              <p:cNvSpPr/>
              <p:nvPr/>
            </p:nvSpPr>
            <p:spPr>
              <a:xfrm rot="16200000" flipH="1">
                <a:off x="1471112" y="1382034"/>
                <a:ext cx="1123325" cy="1385653"/>
              </a:xfrm>
              <a:prstGeom prst="bentArrow">
                <a:avLst>
                  <a:gd name="adj1" fmla="val 23405"/>
                  <a:gd name="adj2" fmla="val 22032"/>
                  <a:gd name="adj3" fmla="val 30936"/>
                  <a:gd name="adj4" fmla="val 41206"/>
                </a:avLst>
              </a:prstGeom>
              <a:solidFill>
                <a:srgbClr val="264B8E"/>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defRPr/>
                </a:pPr>
                <a:endParaRPr lang="en-US" kern="0">
                  <a:solidFill>
                    <a:prstClr val="black"/>
                  </a:solidFill>
                  <a:latin typeface="Calibri" panose="020F0502020204030204"/>
                </a:endParaRPr>
              </a:p>
            </p:txBody>
          </p:sp>
          <p:sp>
            <p:nvSpPr>
              <p:cNvPr id="42" name="Arrow: Bent 41">
                <a:extLst>
                  <a:ext uri="{FF2B5EF4-FFF2-40B4-BE49-F238E27FC236}">
                    <a16:creationId xmlns:a16="http://schemas.microsoft.com/office/drawing/2014/main" id="{CF707927-16A6-44C9-B0DC-498F11114EA4}"/>
                  </a:ext>
                </a:extLst>
              </p:cNvPr>
              <p:cNvSpPr/>
              <p:nvPr/>
            </p:nvSpPr>
            <p:spPr>
              <a:xfrm rot="5400000">
                <a:off x="2856765" y="1382034"/>
                <a:ext cx="1123325" cy="1385653"/>
              </a:xfrm>
              <a:prstGeom prst="bentArrow">
                <a:avLst>
                  <a:gd name="adj1" fmla="val 23405"/>
                  <a:gd name="adj2" fmla="val 22032"/>
                  <a:gd name="adj3" fmla="val 30936"/>
                  <a:gd name="adj4" fmla="val 41206"/>
                </a:avLst>
              </a:prstGeom>
              <a:solidFill>
                <a:srgbClr val="264B8E"/>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914400">
                  <a:defRPr/>
                </a:pPr>
                <a:endParaRPr lang="en-US" kern="0">
                  <a:solidFill>
                    <a:prstClr val="black"/>
                  </a:solidFill>
                  <a:latin typeface="Calibri" panose="020F0502020204030204"/>
                </a:endParaRPr>
              </a:p>
            </p:txBody>
          </p:sp>
        </p:grpSp>
        <p:sp>
          <p:nvSpPr>
            <p:cNvPr id="43" name="TextBox 42">
              <a:extLst>
                <a:ext uri="{FF2B5EF4-FFF2-40B4-BE49-F238E27FC236}">
                  <a16:creationId xmlns:a16="http://schemas.microsoft.com/office/drawing/2014/main" id="{4E803625-B00D-4105-A59A-997B7B773BFB}"/>
                </a:ext>
              </a:extLst>
            </p:cNvPr>
            <p:cNvSpPr txBox="1"/>
            <p:nvPr/>
          </p:nvSpPr>
          <p:spPr>
            <a:xfrm>
              <a:off x="2228921" y="1392257"/>
              <a:ext cx="1557630" cy="277925"/>
            </a:xfrm>
            <a:prstGeom prst="rect">
              <a:avLst/>
            </a:prstGeom>
            <a:solidFill>
              <a:srgbClr val="E7E6E6"/>
            </a:solidFill>
            <a:effectLst>
              <a:outerShdw blurRad="50800" dist="38100" dir="2700000" algn="tl" rotWithShape="0">
                <a:prstClr val="black">
                  <a:alpha val="40000"/>
                </a:prstClr>
              </a:outerShdw>
            </a:effectLst>
          </p:spPr>
          <p:txBody>
            <a:bodyPr wrap="none" rtlCol="0">
              <a:spAutoFit/>
            </a:bodyPr>
            <a:lstStyle/>
            <a:p>
              <a:pPr defTabSz="914400">
                <a:defRPr/>
              </a:pPr>
              <a:r>
                <a:rPr lang="en-US" sz="1200" b="1" kern="0" dirty="0">
                  <a:solidFill>
                    <a:prstClr val="black"/>
                  </a:solidFill>
                  <a:cs typeface="Arial" panose="020B0604020202020204" pitchFamily="34" charset="0"/>
                </a:rPr>
                <a:t>QRS complex ≥ 110ms?</a:t>
              </a:r>
            </a:p>
          </p:txBody>
        </p:sp>
        <p:sp>
          <p:nvSpPr>
            <p:cNvPr id="44" name="TextBox 43">
              <a:extLst>
                <a:ext uri="{FF2B5EF4-FFF2-40B4-BE49-F238E27FC236}">
                  <a16:creationId xmlns:a16="http://schemas.microsoft.com/office/drawing/2014/main" id="{CC803766-56F7-4B82-889C-3587295E5001}"/>
                </a:ext>
              </a:extLst>
            </p:cNvPr>
            <p:cNvSpPr txBox="1"/>
            <p:nvPr/>
          </p:nvSpPr>
          <p:spPr>
            <a:xfrm>
              <a:off x="2766674" y="4649403"/>
              <a:ext cx="637353" cy="339685"/>
            </a:xfrm>
            <a:prstGeom prst="rect">
              <a:avLst/>
            </a:prstGeom>
            <a:noFill/>
          </p:spPr>
          <p:txBody>
            <a:bodyPr wrap="square" rtlCol="0">
              <a:spAutoFit/>
            </a:bodyPr>
            <a:lstStyle/>
            <a:p>
              <a:pPr algn="ctr" defTabSz="914400">
                <a:defRPr/>
              </a:pPr>
              <a:r>
                <a:rPr lang="en-US" sz="1600" b="1" kern="0" dirty="0">
                  <a:solidFill>
                    <a:prstClr val="black"/>
                  </a:solidFill>
                </a:rPr>
                <a:t>OR</a:t>
              </a:r>
            </a:p>
          </p:txBody>
        </p:sp>
        <p:sp>
          <p:nvSpPr>
            <p:cNvPr id="45" name="TextBox 44">
              <a:extLst>
                <a:ext uri="{FF2B5EF4-FFF2-40B4-BE49-F238E27FC236}">
                  <a16:creationId xmlns:a16="http://schemas.microsoft.com/office/drawing/2014/main" id="{A5B802C3-B358-48EA-B0B9-256EDAD3F3C4}"/>
                </a:ext>
              </a:extLst>
            </p:cNvPr>
            <p:cNvSpPr txBox="1"/>
            <p:nvPr/>
          </p:nvSpPr>
          <p:spPr>
            <a:xfrm>
              <a:off x="931869" y="4368723"/>
              <a:ext cx="1750868" cy="370566"/>
            </a:xfrm>
            <a:prstGeom prst="rect">
              <a:avLst/>
            </a:prstGeom>
            <a:noFill/>
          </p:spPr>
          <p:txBody>
            <a:bodyPr wrap="square" rtlCol="0">
              <a:spAutoFit/>
            </a:bodyPr>
            <a:lstStyle/>
            <a:p>
              <a:pPr defTabSz="914400">
                <a:defRPr/>
              </a:pPr>
              <a:r>
                <a:rPr lang="en-US" sz="900" kern="0" dirty="0">
                  <a:solidFill>
                    <a:prstClr val="black"/>
                  </a:solidFill>
                </a:rPr>
                <a:t>QTm = QT modified for wide QRS</a:t>
              </a:r>
            </a:p>
            <a:p>
              <a:pPr defTabSz="914400">
                <a:defRPr/>
              </a:pPr>
              <a:endParaRPr lang="en-US" sz="900" kern="0" dirty="0">
                <a:solidFill>
                  <a:prstClr val="black"/>
                </a:solidFill>
              </a:endParaRPr>
            </a:p>
          </p:txBody>
        </p:sp>
        <p:sp>
          <p:nvSpPr>
            <p:cNvPr id="46" name="TextBox 45">
              <a:extLst>
                <a:ext uri="{FF2B5EF4-FFF2-40B4-BE49-F238E27FC236}">
                  <a16:creationId xmlns:a16="http://schemas.microsoft.com/office/drawing/2014/main" id="{629DD0DC-1FF4-4325-9A3C-03C37AF5BB25}"/>
                </a:ext>
              </a:extLst>
            </p:cNvPr>
            <p:cNvSpPr txBox="1"/>
            <p:nvPr/>
          </p:nvSpPr>
          <p:spPr>
            <a:xfrm>
              <a:off x="3103866" y="4365086"/>
              <a:ext cx="1969393" cy="370566"/>
            </a:xfrm>
            <a:prstGeom prst="rect">
              <a:avLst/>
            </a:prstGeom>
            <a:noFill/>
          </p:spPr>
          <p:txBody>
            <a:bodyPr wrap="square" rtlCol="0">
              <a:spAutoFit/>
            </a:bodyPr>
            <a:lstStyle/>
            <a:p>
              <a:pPr defTabSz="914400">
                <a:defRPr/>
              </a:pPr>
              <a:r>
                <a:rPr lang="en-US" sz="900" kern="0" dirty="0" err="1">
                  <a:solidFill>
                    <a:prstClr val="black"/>
                  </a:solidFill>
                </a:rPr>
                <a:t>JTc</a:t>
              </a:r>
              <a:r>
                <a:rPr lang="en-US" sz="900" kern="0" dirty="0">
                  <a:solidFill>
                    <a:prstClr val="black"/>
                  </a:solidFill>
                </a:rPr>
                <a:t>: substitute JT for QTm</a:t>
              </a:r>
            </a:p>
            <a:p>
              <a:pPr defTabSz="914400">
                <a:defRPr/>
              </a:pPr>
              <a:endParaRPr lang="en-US" sz="900" kern="0" dirty="0">
                <a:solidFill>
                  <a:prstClr val="black"/>
                </a:solidFill>
              </a:endParaRPr>
            </a:p>
          </p:txBody>
        </p:sp>
        <p:sp>
          <p:nvSpPr>
            <p:cNvPr id="47" name="Freeform: Shape 46">
              <a:extLst>
                <a:ext uri="{FF2B5EF4-FFF2-40B4-BE49-F238E27FC236}">
                  <a16:creationId xmlns:a16="http://schemas.microsoft.com/office/drawing/2014/main" id="{B905774E-6C40-45BC-B36E-A1DF0C0C17B2}"/>
                </a:ext>
              </a:extLst>
            </p:cNvPr>
            <p:cNvSpPr/>
            <p:nvPr/>
          </p:nvSpPr>
          <p:spPr>
            <a:xfrm>
              <a:off x="5592035" y="3265332"/>
              <a:ext cx="1661210" cy="1871770"/>
            </a:xfrm>
            <a:custGeom>
              <a:avLst/>
              <a:gdLst>
                <a:gd name="connsiteX0" fmla="*/ 0 w 1528657"/>
                <a:gd name="connsiteY0" fmla="*/ 0 h 1516699"/>
                <a:gd name="connsiteX1" fmla="*/ 1528657 w 1528657"/>
                <a:gd name="connsiteY1" fmla="*/ 0 h 1516699"/>
                <a:gd name="connsiteX2" fmla="*/ 1528657 w 1528657"/>
                <a:gd name="connsiteY2" fmla="*/ 1516699 h 1516699"/>
                <a:gd name="connsiteX3" fmla="*/ 0 w 1528657"/>
                <a:gd name="connsiteY3" fmla="*/ 1516699 h 1516699"/>
                <a:gd name="connsiteX4" fmla="*/ 0 w 1528657"/>
                <a:gd name="connsiteY4" fmla="*/ 0 h 151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657" h="1516699">
                  <a:moveTo>
                    <a:pt x="0" y="0"/>
                  </a:moveTo>
                  <a:lnTo>
                    <a:pt x="1528657" y="0"/>
                  </a:lnTo>
                  <a:lnTo>
                    <a:pt x="1528657" y="1516699"/>
                  </a:lnTo>
                  <a:lnTo>
                    <a:pt x="0" y="1516699"/>
                  </a:lnTo>
                  <a:lnTo>
                    <a:pt x="0" y="0"/>
                  </a:lnTo>
                  <a:close/>
                </a:path>
              </a:pathLst>
            </a:custGeom>
            <a:solidFill>
              <a:sysClr val="window" lastClr="FFFFFF">
                <a:hueOff val="0"/>
                <a:satOff val="0"/>
                <a:lumOff val="0"/>
                <a:alphaOff val="0"/>
              </a:sysClr>
            </a:solidFill>
            <a:ln w="6350" cap="flat" cmpd="sng" algn="ctr">
              <a:noFill/>
              <a:prstDash val="solid"/>
              <a:miter lim="800000"/>
            </a:ln>
            <a:effectLst>
              <a:outerShdw blurRad="57150" dist="19050" dir="5400000" algn="ctr" rotWithShape="0">
                <a:srgbClr val="000000">
                  <a:alpha val="63000"/>
                </a:srgbClr>
              </a:outerShdw>
            </a:effectLst>
          </p:spPr>
          <p:txBody>
            <a:bodyPr spcFirstLastPara="0" vert="horz" wrap="square" lIns="34290" tIns="34290" rIns="34290" bIns="34290" numCol="1" spcCol="1270" anchor="b" anchorCtr="0">
              <a:noAutofit/>
            </a:bodyPr>
            <a:lstStyle/>
            <a:p>
              <a:pPr defTabSz="400050">
                <a:lnSpc>
                  <a:spcPct val="90000"/>
                </a:lnSpc>
                <a:spcBef>
                  <a:spcPct val="0"/>
                </a:spcBef>
                <a:spcAft>
                  <a:spcPct val="35000"/>
                </a:spcAft>
                <a:defRPr/>
              </a:pPr>
              <a:endParaRPr lang="en-US" sz="900" kern="0" dirty="0">
                <a:solidFill>
                  <a:prstClr val="black">
                    <a:hueOff val="0"/>
                    <a:satOff val="0"/>
                    <a:lumOff val="0"/>
                    <a:alphaOff val="0"/>
                  </a:prstClr>
                </a:solidFill>
                <a:latin typeface="Calibri" panose="020F0502020204030204"/>
                <a:cs typeface="Arial" panose="020B0604020202020204" pitchFamily="34" charset="0"/>
              </a:endParaRPr>
            </a:p>
          </p:txBody>
        </p:sp>
        <p:sp>
          <p:nvSpPr>
            <p:cNvPr id="48" name="Rectangle 47">
              <a:extLst>
                <a:ext uri="{FF2B5EF4-FFF2-40B4-BE49-F238E27FC236}">
                  <a16:creationId xmlns:a16="http://schemas.microsoft.com/office/drawing/2014/main" id="{6DBED155-49C0-4CFD-B909-59690ED5F315}"/>
                </a:ext>
              </a:extLst>
            </p:cNvPr>
            <p:cNvSpPr/>
            <p:nvPr/>
          </p:nvSpPr>
          <p:spPr>
            <a:xfrm>
              <a:off x="5587957" y="2886731"/>
              <a:ext cx="1669968" cy="387378"/>
            </a:xfrm>
            <a:prstGeom prst="rect">
              <a:avLst/>
            </a:prstGeom>
            <a:gradFill>
              <a:gsLst>
                <a:gs pos="0">
                  <a:srgbClr val="5B9BD5">
                    <a:lumMod val="75000"/>
                  </a:srgbClr>
                </a:gs>
                <a:gs pos="100000">
                  <a:srgbClr val="5B9BD5">
                    <a:lumMod val="50000"/>
                  </a:srgbClr>
                </a:gs>
              </a:gsLst>
              <a:lin ang="54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400050">
                <a:lnSpc>
                  <a:spcPct val="90000"/>
                </a:lnSpc>
                <a:spcBef>
                  <a:spcPct val="0"/>
                </a:spcBef>
                <a:spcAft>
                  <a:spcPct val="35000"/>
                </a:spcAft>
                <a:defRPr/>
              </a:pPr>
              <a:r>
                <a:rPr lang="en-US" sz="1100" b="1" kern="0" dirty="0">
                  <a:solidFill>
                    <a:prstClr val="white"/>
                  </a:solidFill>
                  <a:latin typeface="Calibri" panose="020F0502020204030204"/>
                  <a:cs typeface="Arial" panose="020B0604020202020204" pitchFamily="34" charset="0"/>
                </a:rPr>
                <a:t>QTc and </a:t>
              </a:r>
              <a:r>
                <a:rPr lang="en-US" sz="1100" b="1" kern="0" dirty="0" err="1">
                  <a:solidFill>
                    <a:prstClr val="white"/>
                  </a:solidFill>
                  <a:latin typeface="Calibri" panose="020F0502020204030204"/>
                  <a:cs typeface="Arial" panose="020B0604020202020204" pitchFamily="34" charset="0"/>
                </a:rPr>
                <a:t>JTc</a:t>
              </a:r>
              <a:r>
                <a:rPr lang="en-US" sz="1100" b="1" kern="0" dirty="0">
                  <a:solidFill>
                    <a:prstClr val="white"/>
                  </a:solidFill>
                  <a:latin typeface="Calibri" panose="020F0502020204030204"/>
                  <a:cs typeface="Arial" panose="020B0604020202020204" pitchFamily="34" charset="0"/>
                </a:rPr>
                <a:t>                Upper Limits of Normal</a:t>
              </a:r>
            </a:p>
          </p:txBody>
        </p:sp>
        <p:sp>
          <p:nvSpPr>
            <p:cNvPr id="49" name="TextBox 48">
              <a:extLst>
                <a:ext uri="{FF2B5EF4-FFF2-40B4-BE49-F238E27FC236}">
                  <a16:creationId xmlns:a16="http://schemas.microsoft.com/office/drawing/2014/main" id="{58CFBACB-2A96-482B-AA39-F834695E2E1D}"/>
                </a:ext>
              </a:extLst>
            </p:cNvPr>
            <p:cNvSpPr txBox="1"/>
            <p:nvPr/>
          </p:nvSpPr>
          <p:spPr>
            <a:xfrm>
              <a:off x="5707749" y="3545616"/>
              <a:ext cx="1439553" cy="617610"/>
            </a:xfrm>
            <a:prstGeom prst="rect">
              <a:avLst/>
            </a:prstGeom>
            <a:solidFill>
              <a:srgbClr val="E7E6E6"/>
            </a:solidFill>
          </p:spPr>
          <p:txBody>
            <a:bodyPr wrap="square">
              <a:spAutoFit/>
            </a:bodyPr>
            <a:lstStyle/>
            <a:p>
              <a:pPr algn="ctr" defTabSz="914400">
                <a:defRPr/>
              </a:pPr>
              <a:r>
                <a:rPr lang="en-US" sz="1000" kern="0" dirty="0">
                  <a:solidFill>
                    <a:prstClr val="black"/>
                  </a:solidFill>
                  <a:cs typeface="Arial" panose="020B0604020202020204" pitchFamily="34" charset="0"/>
                </a:rPr>
                <a:t>QTc</a:t>
              </a:r>
            </a:p>
            <a:p>
              <a:pPr algn="ctr" defTabSz="914400">
                <a:defRPr/>
              </a:pPr>
              <a:r>
                <a:rPr lang="en-US" sz="1200" b="1" kern="0" dirty="0">
                  <a:solidFill>
                    <a:prstClr val="black"/>
                  </a:solidFill>
                </a:rPr>
                <a:t>men 450 </a:t>
              </a:r>
              <a:r>
                <a:rPr lang="en-US" sz="1200" b="1" kern="0" dirty="0" err="1">
                  <a:solidFill>
                    <a:prstClr val="black"/>
                  </a:solidFill>
                </a:rPr>
                <a:t>ms</a:t>
              </a:r>
              <a:endParaRPr lang="en-US" sz="1200" b="1" kern="0" dirty="0">
                <a:solidFill>
                  <a:prstClr val="black"/>
                </a:solidFill>
              </a:endParaRPr>
            </a:p>
            <a:p>
              <a:pPr algn="ctr" defTabSz="914400">
                <a:defRPr/>
              </a:pPr>
              <a:r>
                <a:rPr lang="en-US" sz="1200" b="1" kern="0" dirty="0">
                  <a:solidFill>
                    <a:prstClr val="black"/>
                  </a:solidFill>
                </a:rPr>
                <a:t>women 460 </a:t>
              </a:r>
              <a:r>
                <a:rPr lang="en-US" sz="1200" b="1" kern="0" dirty="0" err="1">
                  <a:solidFill>
                    <a:prstClr val="black"/>
                  </a:solidFill>
                </a:rPr>
                <a:t>ms</a:t>
              </a:r>
              <a:endParaRPr lang="en-US" sz="1200" b="1" kern="0" dirty="0">
                <a:solidFill>
                  <a:prstClr val="black"/>
                </a:solidFill>
              </a:endParaRPr>
            </a:p>
          </p:txBody>
        </p:sp>
        <p:sp>
          <p:nvSpPr>
            <p:cNvPr id="50" name="TextBox 49">
              <a:extLst>
                <a:ext uri="{FF2B5EF4-FFF2-40B4-BE49-F238E27FC236}">
                  <a16:creationId xmlns:a16="http://schemas.microsoft.com/office/drawing/2014/main" id="{39FC0FA5-43D3-4501-877B-AAA2C767F394}"/>
                </a:ext>
              </a:extLst>
            </p:cNvPr>
            <p:cNvSpPr txBox="1"/>
            <p:nvPr/>
          </p:nvSpPr>
          <p:spPr>
            <a:xfrm>
              <a:off x="5713392" y="4245763"/>
              <a:ext cx="1439553" cy="617610"/>
            </a:xfrm>
            <a:prstGeom prst="rect">
              <a:avLst/>
            </a:prstGeom>
            <a:solidFill>
              <a:srgbClr val="E7E6E6"/>
            </a:solidFill>
          </p:spPr>
          <p:txBody>
            <a:bodyPr wrap="square">
              <a:spAutoFit/>
            </a:bodyPr>
            <a:lstStyle/>
            <a:p>
              <a:pPr algn="ctr" defTabSz="914400">
                <a:defRPr/>
              </a:pPr>
              <a:r>
                <a:rPr lang="en-US" sz="1000" kern="0" dirty="0" err="1">
                  <a:solidFill>
                    <a:prstClr val="black"/>
                  </a:solidFill>
                  <a:cs typeface="Arial" panose="020B0604020202020204" pitchFamily="34" charset="0"/>
                </a:rPr>
                <a:t>JTc</a:t>
              </a:r>
              <a:endParaRPr lang="en-US" sz="1000" kern="0" dirty="0">
                <a:solidFill>
                  <a:prstClr val="black"/>
                </a:solidFill>
                <a:cs typeface="Arial" panose="020B0604020202020204" pitchFamily="34" charset="0"/>
              </a:endParaRPr>
            </a:p>
            <a:p>
              <a:pPr algn="ctr" defTabSz="914400">
                <a:defRPr/>
              </a:pPr>
              <a:r>
                <a:rPr lang="en-US" sz="1200" b="1" kern="0" dirty="0">
                  <a:solidFill>
                    <a:prstClr val="black"/>
                  </a:solidFill>
                </a:rPr>
                <a:t>men 355 </a:t>
              </a:r>
              <a:r>
                <a:rPr lang="en-US" sz="1200" b="1" kern="0" dirty="0" err="1">
                  <a:solidFill>
                    <a:prstClr val="black"/>
                  </a:solidFill>
                </a:rPr>
                <a:t>ms</a:t>
              </a:r>
              <a:endParaRPr lang="en-US" sz="1200" b="1" kern="0" dirty="0">
                <a:solidFill>
                  <a:prstClr val="black"/>
                </a:solidFill>
              </a:endParaRPr>
            </a:p>
            <a:p>
              <a:pPr algn="ctr" defTabSz="914400">
                <a:defRPr/>
              </a:pPr>
              <a:r>
                <a:rPr lang="en-US" sz="1200" b="1" kern="0" dirty="0">
                  <a:solidFill>
                    <a:prstClr val="black"/>
                  </a:solidFill>
                </a:rPr>
                <a:t>women 372 </a:t>
              </a:r>
              <a:r>
                <a:rPr lang="en-US" sz="1200" b="1" kern="0" dirty="0" err="1">
                  <a:solidFill>
                    <a:prstClr val="black"/>
                  </a:solidFill>
                </a:rPr>
                <a:t>ms</a:t>
              </a:r>
              <a:endParaRPr lang="en-US" sz="1200" b="1" kern="0" dirty="0">
                <a:solidFill>
                  <a:prstClr val="black"/>
                </a:solidFill>
              </a:endParaRPr>
            </a:p>
          </p:txBody>
        </p:sp>
      </p:grpSp>
    </p:spTree>
    <p:extLst>
      <p:ext uri="{BB962C8B-B14F-4D97-AF65-F5344CB8AC3E}">
        <p14:creationId xmlns:p14="http://schemas.microsoft.com/office/powerpoint/2010/main" val="281450568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Case</a:t>
            </a:r>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101</a:t>
            </a:fld>
            <a:endParaRPr lang="en-US" dirty="0"/>
          </a:p>
        </p:txBody>
      </p:sp>
      <p:sp>
        <p:nvSpPr>
          <p:cNvPr id="6" name="Content Placeholder 5">
            <a:extLst>
              <a:ext uri="{FF2B5EF4-FFF2-40B4-BE49-F238E27FC236}">
                <a16:creationId xmlns:a16="http://schemas.microsoft.com/office/drawing/2014/main" id="{AD8A9E16-7B44-4646-A123-B37E960B97D5}"/>
              </a:ext>
            </a:extLst>
          </p:cNvPr>
          <p:cNvSpPr>
            <a:spLocks noGrp="1"/>
          </p:cNvSpPr>
          <p:nvPr>
            <p:ph idx="1"/>
          </p:nvPr>
        </p:nvSpPr>
        <p:spPr/>
        <p:txBody>
          <a:bodyPr/>
          <a:lstStyle/>
          <a:p>
            <a:endParaRPr lang="en-US"/>
          </a:p>
        </p:txBody>
      </p:sp>
      <p:pic>
        <p:nvPicPr>
          <p:cNvPr id="7" name="Content Placeholder 3" descr="Screen Clipping">
            <a:extLst>
              <a:ext uri="{FF2B5EF4-FFF2-40B4-BE49-F238E27FC236}">
                <a16:creationId xmlns:a16="http://schemas.microsoft.com/office/drawing/2014/main" id="{DC1A63A5-D19A-458F-96DD-5C701B597743}"/>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1679"/>
          <a:stretch/>
        </p:blipFill>
        <p:spPr>
          <a:xfrm>
            <a:off x="6672974" y="1562210"/>
            <a:ext cx="3385426" cy="3960552"/>
          </a:xfrm>
          <a:prstGeom prst="rect">
            <a:avLst/>
          </a:prstGeom>
          <a:ln>
            <a:noFill/>
          </a:ln>
          <a:effectLst>
            <a:outerShdw blurRad="292100" dist="139700" dir="2700000" algn="tl" rotWithShape="0">
              <a:srgbClr val="333333">
                <a:alpha val="65000"/>
              </a:srgbClr>
            </a:outerShdw>
          </a:effectLst>
        </p:spPr>
      </p:pic>
      <p:pic>
        <p:nvPicPr>
          <p:cNvPr id="8" name="Picture 7" descr="Screen Clipping">
            <a:extLst>
              <a:ext uri="{FF2B5EF4-FFF2-40B4-BE49-F238E27FC236}">
                <a16:creationId xmlns:a16="http://schemas.microsoft.com/office/drawing/2014/main" id="{C30908FF-A2DC-43FC-8A21-A3DBF4899234}"/>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013827" y="1447800"/>
            <a:ext cx="3505200" cy="4189372"/>
          </a:xfrm>
          <a:prstGeom prst="rect">
            <a:avLst/>
          </a:prstGeom>
          <a:ln>
            <a:noFill/>
          </a:ln>
          <a:effectLst>
            <a:outerShdw blurRad="292100" dist="139700" dir="2700000" algn="tl" rotWithShape="0">
              <a:srgbClr val="333333">
                <a:alpha val="65000"/>
              </a:srgbClr>
            </a:outerShdw>
          </a:effectLst>
        </p:spPr>
      </p:pic>
      <p:sp>
        <p:nvSpPr>
          <p:cNvPr id="9" name="Right Arrow 5">
            <a:extLst>
              <a:ext uri="{FF2B5EF4-FFF2-40B4-BE49-F238E27FC236}">
                <a16:creationId xmlns:a16="http://schemas.microsoft.com/office/drawing/2014/main" id="{C8056507-BFB2-4CE4-A6B6-20D9547FD1CA}"/>
              </a:ext>
            </a:extLst>
          </p:cNvPr>
          <p:cNvSpPr/>
          <p:nvPr/>
        </p:nvSpPr>
        <p:spPr>
          <a:xfrm>
            <a:off x="5547985" y="2815465"/>
            <a:ext cx="1734589" cy="831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CIPRO</a:t>
            </a:r>
          </a:p>
        </p:txBody>
      </p:sp>
    </p:spTree>
    <p:extLst>
      <p:ext uri="{BB962C8B-B14F-4D97-AF65-F5344CB8AC3E}">
        <p14:creationId xmlns:p14="http://schemas.microsoft.com/office/powerpoint/2010/main" val="29773687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Case</a:t>
            </a:r>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102</a:t>
            </a:fld>
            <a:endParaRPr lang="en-US" dirty="0"/>
          </a:p>
        </p:txBody>
      </p:sp>
      <p:sp>
        <p:nvSpPr>
          <p:cNvPr id="6" name="Content Placeholder 5">
            <a:extLst>
              <a:ext uri="{FF2B5EF4-FFF2-40B4-BE49-F238E27FC236}">
                <a16:creationId xmlns:a16="http://schemas.microsoft.com/office/drawing/2014/main" id="{AD8A9E16-7B44-4646-A123-B37E960B97D5}"/>
              </a:ext>
            </a:extLst>
          </p:cNvPr>
          <p:cNvSpPr>
            <a:spLocks noGrp="1"/>
          </p:cNvSpPr>
          <p:nvPr>
            <p:ph idx="1"/>
          </p:nvPr>
        </p:nvSpPr>
        <p:spPr/>
        <p:txBody>
          <a:bodyPr/>
          <a:lstStyle/>
          <a:p>
            <a:endParaRPr lang="en-US" dirty="0"/>
          </a:p>
        </p:txBody>
      </p:sp>
      <p:pic>
        <p:nvPicPr>
          <p:cNvPr id="7" name="Content Placeholder 3" descr="Screen Clipping">
            <a:extLst>
              <a:ext uri="{FF2B5EF4-FFF2-40B4-BE49-F238E27FC236}">
                <a16:creationId xmlns:a16="http://schemas.microsoft.com/office/drawing/2014/main" id="{DC1A63A5-D19A-458F-96DD-5C701B597743}"/>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1679"/>
          <a:stretch/>
        </p:blipFill>
        <p:spPr>
          <a:xfrm>
            <a:off x="6672974" y="1562210"/>
            <a:ext cx="3385426" cy="3960552"/>
          </a:xfrm>
          <a:prstGeom prst="rect">
            <a:avLst/>
          </a:prstGeom>
          <a:ln>
            <a:noFill/>
          </a:ln>
          <a:effectLst>
            <a:outerShdw blurRad="292100" dist="139700" dir="2700000" algn="tl" rotWithShape="0">
              <a:srgbClr val="333333">
                <a:alpha val="65000"/>
              </a:srgbClr>
            </a:outerShdw>
          </a:effectLst>
        </p:spPr>
      </p:pic>
      <p:pic>
        <p:nvPicPr>
          <p:cNvPr id="8" name="Picture 7" descr="Screen Clipping">
            <a:extLst>
              <a:ext uri="{FF2B5EF4-FFF2-40B4-BE49-F238E27FC236}">
                <a16:creationId xmlns:a16="http://schemas.microsoft.com/office/drawing/2014/main" id="{C30908FF-A2DC-43FC-8A21-A3DBF4899234}"/>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013827" y="1447800"/>
            <a:ext cx="3505200" cy="4189372"/>
          </a:xfrm>
          <a:prstGeom prst="rect">
            <a:avLst/>
          </a:prstGeom>
          <a:ln>
            <a:noFill/>
          </a:ln>
          <a:effectLst>
            <a:outerShdw blurRad="292100" dist="139700" dir="2700000" algn="tl" rotWithShape="0">
              <a:srgbClr val="333333">
                <a:alpha val="65000"/>
              </a:srgbClr>
            </a:outerShdw>
          </a:effectLst>
        </p:spPr>
      </p:pic>
      <p:sp>
        <p:nvSpPr>
          <p:cNvPr id="9" name="Right Arrow 5">
            <a:extLst>
              <a:ext uri="{FF2B5EF4-FFF2-40B4-BE49-F238E27FC236}">
                <a16:creationId xmlns:a16="http://schemas.microsoft.com/office/drawing/2014/main" id="{C8056507-BFB2-4CE4-A6B6-20D9547FD1CA}"/>
              </a:ext>
            </a:extLst>
          </p:cNvPr>
          <p:cNvSpPr/>
          <p:nvPr/>
        </p:nvSpPr>
        <p:spPr>
          <a:xfrm>
            <a:off x="5547985" y="2815465"/>
            <a:ext cx="1734589" cy="831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CIPRO</a:t>
            </a:r>
          </a:p>
        </p:txBody>
      </p:sp>
      <p:sp>
        <p:nvSpPr>
          <p:cNvPr id="10" name="Rectangle 9">
            <a:extLst>
              <a:ext uri="{FF2B5EF4-FFF2-40B4-BE49-F238E27FC236}">
                <a16:creationId xmlns:a16="http://schemas.microsoft.com/office/drawing/2014/main" id="{F7E0A411-68D3-4D7F-AACA-3F84B88B29B6}"/>
              </a:ext>
            </a:extLst>
          </p:cNvPr>
          <p:cNvSpPr/>
          <p:nvPr/>
        </p:nvSpPr>
        <p:spPr>
          <a:xfrm>
            <a:off x="8844675" y="1447800"/>
            <a:ext cx="523875" cy="3577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A82F67-0F72-4E31-AAD6-45B04971D070}"/>
              </a:ext>
            </a:extLst>
          </p:cNvPr>
          <p:cNvSpPr/>
          <p:nvPr/>
        </p:nvSpPr>
        <p:spPr>
          <a:xfrm>
            <a:off x="4358400" y="1447800"/>
            <a:ext cx="180975" cy="3577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6029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Transmural Dispersion of Repolarization</a:t>
            </a:r>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103</a:t>
            </a:fld>
            <a:endParaRPr lang="en-US" dirty="0"/>
          </a:p>
        </p:txBody>
      </p:sp>
      <mc:AlternateContent xmlns:mc="http://schemas.openxmlformats.org/markup-compatibility/2006">
        <mc:Choice xmlns:am3d="http://schemas.microsoft.com/office/drawing/2017/model3d" Requires="am3d">
          <p:graphicFrame>
            <p:nvGraphicFramePr>
              <p:cNvPr id="8" name="Content Placeholder 7" descr="Hexagonal Prism And Base Red">
                <a:extLst>
                  <a:ext uri="{FF2B5EF4-FFF2-40B4-BE49-F238E27FC236}">
                    <a16:creationId xmlns:a16="http://schemas.microsoft.com/office/drawing/2014/main" id="{3F64E002-215D-49C4-B88E-55494795F165}"/>
                  </a:ext>
                </a:extLst>
              </p:cNvPr>
              <p:cNvGraphicFramePr>
                <a:graphicFrameLocks noGrp="1" noChangeAspect="1"/>
              </p:cNvGraphicFramePr>
              <p:nvPr>
                <p:ph idx="1"/>
              </p:nvPr>
            </p:nvGraphicFramePr>
            <p:xfrm>
              <a:off x="5702659" y="2494780"/>
              <a:ext cx="3061679" cy="3651194"/>
            </p:xfrm>
            <a:graphic>
              <a:graphicData uri="http://schemas.microsoft.com/office/drawing/2017/model3d">
                <am3d:model3d r:embed="rId3">
                  <am3d:spPr>
                    <a:xfrm>
                      <a:off x="0" y="0"/>
                      <a:ext cx="3061679" cy="3651194"/>
                    </a:xfrm>
                    <a:prstGeom prst="rect">
                      <a:avLst/>
                    </a:prstGeom>
                  </am3d:spPr>
                  <am3d:camera>
                    <am3d:pos x="0" y="0" z="77927570"/>
                    <am3d:up dx="0" dy="36000000" dz="0"/>
                    <am3d:lookAt x="0" y="0" z="0"/>
                    <am3d:perspective fov="2700000"/>
                  </am3d:camera>
                  <am3d:trans>
                    <am3d:meterPerModelUnit n="138614" d="1000000"/>
                    <am3d:preTrans dx="36" dy="-18000000" dz="0"/>
                    <am3d:scale>
                      <am3d:sx n="1000000" d="1000000"/>
                      <am3d:sy n="1000000" d="1000000"/>
                      <am3d:sz n="1000000" d="1000000"/>
                    </am3d:scale>
                    <am3d:rot ax="8184166" ay="918978" az="9952895"/>
                    <am3d:postTrans dx="0" dy="0" dz="0"/>
                  </am3d:trans>
                  <am3d:raster rName="Office3DRenderer" rVer="16.0.8326">
                    <am3d:blip r:embed="rId4"/>
                  </am3d:raster>
                  <am3d:objViewport viewportSz="45259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Content Placeholder 7" descr="Hexagonal Prism And Base Red">
                <a:extLst>
                  <a:ext uri="{FF2B5EF4-FFF2-40B4-BE49-F238E27FC236}">
                    <a16:creationId xmlns:a16="http://schemas.microsoft.com/office/drawing/2014/main" id="{3F64E002-215D-49C4-B88E-55494795F165}"/>
                  </a:ext>
                </a:extLst>
              </p:cNvPr>
              <p:cNvPicPr>
                <a:picLocks noGrp="1" noRot="1" noChangeAspect="1" noMove="1" noResize="1" noEditPoints="1" noAdjustHandles="1" noChangeArrowheads="1" noChangeShapeType="1" noCrop="1"/>
              </p:cNvPicPr>
              <p:nvPr/>
            </p:nvPicPr>
            <p:blipFill>
              <a:blip r:embed="rId4"/>
              <a:stretch>
                <a:fillRect/>
              </a:stretch>
            </p:blipFill>
            <p:spPr>
              <a:xfrm>
                <a:off x="5702659" y="2494780"/>
                <a:ext cx="3061679" cy="3651194"/>
              </a:xfrm>
              <a:prstGeom prst="rect">
                <a:avLst/>
              </a:prstGeom>
            </p:spPr>
          </p:pic>
        </mc:Fallback>
      </mc:AlternateContent>
      <p:sp>
        <p:nvSpPr>
          <p:cNvPr id="7" name="Rectangle 6">
            <a:extLst>
              <a:ext uri="{FF2B5EF4-FFF2-40B4-BE49-F238E27FC236}">
                <a16:creationId xmlns:a16="http://schemas.microsoft.com/office/drawing/2014/main" id="{C39527C3-5197-497F-B775-9D836CD8A42D}"/>
              </a:ext>
            </a:extLst>
          </p:cNvPr>
          <p:cNvSpPr/>
          <p:nvPr/>
        </p:nvSpPr>
        <p:spPr>
          <a:xfrm>
            <a:off x="1981200" y="1301262"/>
            <a:ext cx="8338008" cy="481818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1CB22240-85DC-4B3B-8171-B226B759A21F}"/>
              </a:ext>
            </a:extLst>
          </p:cNvPr>
          <p:cNvSpPr/>
          <p:nvPr/>
        </p:nvSpPr>
        <p:spPr>
          <a:xfrm rot="5400000">
            <a:off x="3042491" y="2806102"/>
            <a:ext cx="2817223" cy="2506137"/>
          </a:xfrm>
          <a:prstGeom prst="cube">
            <a:avLst>
              <a:gd name="adj" fmla="val 10606"/>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CE1EC62-D6EF-4847-87E6-AE1800168DDB}"/>
              </a:ext>
            </a:extLst>
          </p:cNvPr>
          <p:cNvSpPr txBox="1"/>
          <p:nvPr/>
        </p:nvSpPr>
        <p:spPr>
          <a:xfrm>
            <a:off x="6019497" y="2890816"/>
            <a:ext cx="3182706" cy="461665"/>
          </a:xfrm>
          <a:prstGeom prst="rect">
            <a:avLst/>
          </a:prstGeom>
          <a:solidFill>
            <a:schemeClr val="bg1"/>
          </a:solidFill>
          <a:ln>
            <a:noFill/>
          </a:ln>
        </p:spPr>
        <p:txBody>
          <a:bodyPr wrap="square" rtlCol="0">
            <a:spAutoFit/>
          </a:bodyPr>
          <a:lstStyle/>
          <a:p>
            <a:r>
              <a:rPr lang="en-US" sz="2400" b="1" dirty="0">
                <a:solidFill>
                  <a:srgbClr val="A20013"/>
                </a:solidFill>
              </a:rPr>
              <a:t>Epicardium</a:t>
            </a:r>
          </a:p>
        </p:txBody>
      </p:sp>
      <p:sp>
        <p:nvSpPr>
          <p:cNvPr id="25" name="TextBox 24">
            <a:extLst>
              <a:ext uri="{FF2B5EF4-FFF2-40B4-BE49-F238E27FC236}">
                <a16:creationId xmlns:a16="http://schemas.microsoft.com/office/drawing/2014/main" id="{AD4586DA-6AF1-4756-9B85-B2E7E2CA40B2}"/>
              </a:ext>
            </a:extLst>
          </p:cNvPr>
          <p:cNvSpPr txBox="1"/>
          <p:nvPr/>
        </p:nvSpPr>
        <p:spPr>
          <a:xfrm>
            <a:off x="6022417" y="3745995"/>
            <a:ext cx="3182706" cy="461665"/>
          </a:xfrm>
          <a:prstGeom prst="rect">
            <a:avLst/>
          </a:prstGeom>
          <a:solidFill>
            <a:schemeClr val="bg1"/>
          </a:solidFill>
          <a:ln>
            <a:noFill/>
          </a:ln>
        </p:spPr>
        <p:txBody>
          <a:bodyPr wrap="square" rtlCol="0">
            <a:spAutoFit/>
          </a:bodyPr>
          <a:lstStyle/>
          <a:p>
            <a:r>
              <a:rPr lang="en-US" sz="2400" b="1" dirty="0">
                <a:solidFill>
                  <a:srgbClr val="CA0008"/>
                </a:solidFill>
              </a:rPr>
              <a:t>M-cells</a:t>
            </a:r>
          </a:p>
        </p:txBody>
      </p:sp>
      <p:pic>
        <p:nvPicPr>
          <p:cNvPr id="40" name="Picture 39">
            <a:extLst>
              <a:ext uri="{FF2B5EF4-FFF2-40B4-BE49-F238E27FC236}">
                <a16:creationId xmlns:a16="http://schemas.microsoft.com/office/drawing/2014/main" id="{CC99822D-B855-4423-A179-04008D2362B9}"/>
              </a:ext>
            </a:extLst>
          </p:cNvPr>
          <p:cNvPicPr>
            <a:picLocks noChangeAspect="1"/>
          </p:cNvPicPr>
          <p:nvPr/>
        </p:nvPicPr>
        <p:blipFill rotWithShape="1">
          <a:blip r:embed="rId5"/>
          <a:srcRect l="34132" t="32120" r="55880" b="48341"/>
          <a:stretch/>
        </p:blipFill>
        <p:spPr>
          <a:xfrm>
            <a:off x="7970549" y="2574407"/>
            <a:ext cx="889771" cy="903730"/>
          </a:xfrm>
          <a:prstGeom prst="rect">
            <a:avLst/>
          </a:prstGeom>
        </p:spPr>
      </p:pic>
      <p:pic>
        <p:nvPicPr>
          <p:cNvPr id="42" name="Picture 41">
            <a:extLst>
              <a:ext uri="{FF2B5EF4-FFF2-40B4-BE49-F238E27FC236}">
                <a16:creationId xmlns:a16="http://schemas.microsoft.com/office/drawing/2014/main" id="{5C7C4012-3D89-47F1-8E5F-C7DDF74E28CE}"/>
              </a:ext>
            </a:extLst>
          </p:cNvPr>
          <p:cNvPicPr>
            <a:picLocks noChangeAspect="1"/>
          </p:cNvPicPr>
          <p:nvPr/>
        </p:nvPicPr>
        <p:blipFill rotWithShape="1">
          <a:blip r:embed="rId5"/>
          <a:srcRect l="34132" t="32120" r="55880" b="48341"/>
          <a:stretch/>
        </p:blipFill>
        <p:spPr>
          <a:xfrm>
            <a:off x="7942529" y="4497836"/>
            <a:ext cx="1099631" cy="903730"/>
          </a:xfrm>
          <a:prstGeom prst="rect">
            <a:avLst/>
          </a:prstGeom>
        </p:spPr>
      </p:pic>
      <p:pic>
        <p:nvPicPr>
          <p:cNvPr id="44" name="Picture 43">
            <a:extLst>
              <a:ext uri="{FF2B5EF4-FFF2-40B4-BE49-F238E27FC236}">
                <a16:creationId xmlns:a16="http://schemas.microsoft.com/office/drawing/2014/main" id="{ADBB6F27-126D-4986-BE73-057AB1775B74}"/>
              </a:ext>
            </a:extLst>
          </p:cNvPr>
          <p:cNvPicPr>
            <a:picLocks noChangeAspect="1"/>
          </p:cNvPicPr>
          <p:nvPr/>
        </p:nvPicPr>
        <p:blipFill rotWithShape="1">
          <a:blip r:embed="rId5"/>
          <a:srcRect l="34132" t="32120" r="55880" b="48341"/>
          <a:stretch/>
        </p:blipFill>
        <p:spPr>
          <a:xfrm>
            <a:off x="7876832" y="3536199"/>
            <a:ext cx="1524396" cy="903730"/>
          </a:xfrm>
          <a:prstGeom prst="rect">
            <a:avLst/>
          </a:prstGeom>
        </p:spPr>
      </p:pic>
      <p:sp>
        <p:nvSpPr>
          <p:cNvPr id="68" name="Rectangle 67">
            <a:extLst>
              <a:ext uri="{FF2B5EF4-FFF2-40B4-BE49-F238E27FC236}">
                <a16:creationId xmlns:a16="http://schemas.microsoft.com/office/drawing/2014/main" id="{BB510350-445A-4E30-AD9C-6ACE120497D8}"/>
              </a:ext>
            </a:extLst>
          </p:cNvPr>
          <p:cNvSpPr/>
          <p:nvPr/>
        </p:nvSpPr>
        <p:spPr>
          <a:xfrm>
            <a:off x="4702932" y="2651033"/>
            <a:ext cx="750294" cy="2540113"/>
          </a:xfrm>
          <a:prstGeom prst="rect">
            <a:avLst/>
          </a:prstGeom>
          <a:solidFill>
            <a:srgbClr val="A50021">
              <a:alpha val="5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AEF4FC54-F263-4C7A-B3DF-5E884B8B645F}"/>
              </a:ext>
            </a:extLst>
          </p:cNvPr>
          <p:cNvSpPr/>
          <p:nvPr/>
        </p:nvSpPr>
        <p:spPr>
          <a:xfrm>
            <a:off x="3931964" y="2651033"/>
            <a:ext cx="761891" cy="2540113"/>
          </a:xfrm>
          <a:prstGeom prst="rect">
            <a:avLst/>
          </a:prstGeom>
          <a:solidFill>
            <a:srgbClr val="A50021">
              <a:alpha val="2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EAE2A3-360D-4ACA-A13E-154BD95D395C}"/>
              </a:ext>
            </a:extLst>
          </p:cNvPr>
          <p:cNvCxnSpPr>
            <a:cxnSpLocks/>
          </p:cNvCxnSpPr>
          <p:nvPr/>
        </p:nvCxnSpPr>
        <p:spPr>
          <a:xfrm flipH="1">
            <a:off x="5252332" y="3083941"/>
            <a:ext cx="801528" cy="7825"/>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A03E724-CB23-41D4-954F-BD5A9A88CBB6}"/>
              </a:ext>
            </a:extLst>
          </p:cNvPr>
          <p:cNvCxnSpPr>
            <a:cxnSpLocks/>
          </p:cNvCxnSpPr>
          <p:nvPr/>
        </p:nvCxnSpPr>
        <p:spPr>
          <a:xfrm flipH="1">
            <a:off x="4329699" y="3939120"/>
            <a:ext cx="1724161" cy="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F8373FA-1490-4603-B8B6-594D4A218FFB}"/>
              </a:ext>
            </a:extLst>
          </p:cNvPr>
          <p:cNvCxnSpPr>
            <a:cxnSpLocks/>
          </p:cNvCxnSpPr>
          <p:nvPr/>
        </p:nvCxnSpPr>
        <p:spPr>
          <a:xfrm flipH="1">
            <a:off x="3521550" y="4883983"/>
            <a:ext cx="2532310" cy="8849"/>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CD6BE615-101B-4127-8FA7-D7971F34045F}"/>
              </a:ext>
            </a:extLst>
          </p:cNvPr>
          <p:cNvPicPr>
            <a:picLocks noChangeAspect="1"/>
          </p:cNvPicPr>
          <p:nvPr/>
        </p:nvPicPr>
        <p:blipFill rotWithShape="1">
          <a:blip r:embed="rId6"/>
          <a:srcRect l="22165" t="26220" r="60722" b="28877"/>
          <a:stretch/>
        </p:blipFill>
        <p:spPr>
          <a:xfrm>
            <a:off x="2581898" y="1779085"/>
            <a:ext cx="1190534" cy="1757114"/>
          </a:xfrm>
          <a:prstGeom prst="rect">
            <a:avLst/>
          </a:prstGeom>
          <a:ln>
            <a:solidFill>
              <a:schemeClr val="tx1"/>
            </a:solid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E7107212-2721-4470-AE9B-F7C2F7BC7182}"/>
              </a:ext>
            </a:extLst>
          </p:cNvPr>
          <p:cNvSpPr/>
          <p:nvPr/>
        </p:nvSpPr>
        <p:spPr>
          <a:xfrm>
            <a:off x="3448424" y="2871315"/>
            <a:ext cx="220900" cy="270468"/>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1B292C1-1EEF-418C-9593-761AD7A139D6}"/>
              </a:ext>
            </a:extLst>
          </p:cNvPr>
          <p:cNvSpPr txBox="1"/>
          <p:nvPr/>
        </p:nvSpPr>
        <p:spPr>
          <a:xfrm>
            <a:off x="6006724" y="4690857"/>
            <a:ext cx="2010006" cy="461665"/>
          </a:xfrm>
          <a:prstGeom prst="rect">
            <a:avLst/>
          </a:prstGeom>
          <a:solidFill>
            <a:schemeClr val="bg1"/>
          </a:solidFill>
          <a:ln>
            <a:noFill/>
          </a:ln>
        </p:spPr>
        <p:txBody>
          <a:bodyPr wrap="square" rtlCol="0">
            <a:spAutoFit/>
          </a:bodyPr>
          <a:lstStyle/>
          <a:p>
            <a:r>
              <a:rPr lang="en-US" sz="2400" b="1" dirty="0">
                <a:solidFill>
                  <a:srgbClr val="F50000"/>
                </a:solidFill>
              </a:rPr>
              <a:t>Endocardium</a:t>
            </a:r>
          </a:p>
        </p:txBody>
      </p:sp>
      <p:cxnSp>
        <p:nvCxnSpPr>
          <p:cNvPr id="43" name="Straight Connector 42">
            <a:extLst>
              <a:ext uri="{FF2B5EF4-FFF2-40B4-BE49-F238E27FC236}">
                <a16:creationId xmlns:a16="http://schemas.microsoft.com/office/drawing/2014/main" id="{C28554E5-147A-4200-8CB9-D59B215F3586}"/>
              </a:ext>
            </a:extLst>
          </p:cNvPr>
          <p:cNvCxnSpPr>
            <a:cxnSpLocks/>
          </p:cNvCxnSpPr>
          <p:nvPr/>
        </p:nvCxnSpPr>
        <p:spPr>
          <a:xfrm flipV="1">
            <a:off x="8574399" y="2651034"/>
            <a:ext cx="0" cy="2659519"/>
          </a:xfrm>
          <a:prstGeom prst="line">
            <a:avLst/>
          </a:prstGeom>
          <a:ln>
            <a:solidFill>
              <a:srgbClr val="A40013"/>
            </a:solidFill>
            <a:prstDash val="dash"/>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2417DBE4-BD65-461D-A2B7-D2C016495F24}"/>
              </a:ext>
            </a:extLst>
          </p:cNvPr>
          <p:cNvCxnSpPr>
            <a:cxnSpLocks/>
          </p:cNvCxnSpPr>
          <p:nvPr/>
        </p:nvCxnSpPr>
        <p:spPr>
          <a:xfrm flipV="1">
            <a:off x="8726799" y="2651032"/>
            <a:ext cx="0" cy="2659520"/>
          </a:xfrm>
          <a:prstGeom prst="line">
            <a:avLst/>
          </a:prstGeom>
          <a:ln>
            <a:solidFill>
              <a:srgbClr val="CA0008"/>
            </a:solidFill>
            <a:prstDash val="dash"/>
          </a:ln>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B96E9CCD-B072-430B-AD26-DC5446B574E4}"/>
              </a:ext>
            </a:extLst>
          </p:cNvPr>
          <p:cNvCxnSpPr>
            <a:cxnSpLocks/>
          </p:cNvCxnSpPr>
          <p:nvPr/>
        </p:nvCxnSpPr>
        <p:spPr>
          <a:xfrm flipV="1">
            <a:off x="8926091" y="2651034"/>
            <a:ext cx="0" cy="2659518"/>
          </a:xfrm>
          <a:prstGeom prst="line">
            <a:avLst/>
          </a:prstGeom>
          <a:ln>
            <a:solidFill>
              <a:srgbClr val="F20000"/>
            </a:solidFill>
            <a:prstDash val="dash"/>
          </a:ln>
        </p:spPr>
        <p:style>
          <a:lnRef idx="2">
            <a:schemeClr val="accent2"/>
          </a:lnRef>
          <a:fillRef idx="0">
            <a:schemeClr val="accent2"/>
          </a:fillRef>
          <a:effectRef idx="1">
            <a:schemeClr val="accent2"/>
          </a:effectRef>
          <a:fontRef idx="minor">
            <a:schemeClr val="tx1"/>
          </a:fontRef>
        </p:style>
      </p:cxnSp>
      <p:sp>
        <p:nvSpPr>
          <p:cNvPr id="18" name="TextBox 17">
            <a:extLst>
              <a:ext uri="{FF2B5EF4-FFF2-40B4-BE49-F238E27FC236}">
                <a16:creationId xmlns:a16="http://schemas.microsoft.com/office/drawing/2014/main" id="{6D6697DC-CD4E-4EB9-A705-A95B6599DBE6}"/>
              </a:ext>
            </a:extLst>
          </p:cNvPr>
          <p:cNvSpPr txBox="1"/>
          <p:nvPr/>
        </p:nvSpPr>
        <p:spPr>
          <a:xfrm>
            <a:off x="7657133" y="1934353"/>
            <a:ext cx="1781002" cy="646331"/>
          </a:xfrm>
          <a:prstGeom prst="rect">
            <a:avLst/>
          </a:prstGeom>
          <a:solidFill>
            <a:schemeClr val="bg1"/>
          </a:solidFill>
          <a:ln>
            <a:noFill/>
          </a:ln>
        </p:spPr>
        <p:txBody>
          <a:bodyPr wrap="square" rtlCol="0">
            <a:spAutoFit/>
          </a:bodyPr>
          <a:lstStyle/>
          <a:p>
            <a:pPr algn="ctr"/>
            <a:r>
              <a:rPr lang="en-US" b="1" dirty="0"/>
              <a:t>normal </a:t>
            </a:r>
            <a:r>
              <a:rPr lang="en-US" b="1" dirty="0" err="1"/>
              <a:t>IKr</a:t>
            </a:r>
            <a:r>
              <a:rPr lang="en-US" b="1" dirty="0"/>
              <a:t> action potential</a:t>
            </a:r>
          </a:p>
        </p:txBody>
      </p:sp>
      <p:sp>
        <p:nvSpPr>
          <p:cNvPr id="20" name="TextBox 19">
            <a:extLst>
              <a:ext uri="{FF2B5EF4-FFF2-40B4-BE49-F238E27FC236}">
                <a16:creationId xmlns:a16="http://schemas.microsoft.com/office/drawing/2014/main" id="{2E3022CD-4C00-4A05-9B0F-36BBA98D6403}"/>
              </a:ext>
            </a:extLst>
          </p:cNvPr>
          <p:cNvSpPr txBox="1"/>
          <p:nvPr/>
        </p:nvSpPr>
        <p:spPr>
          <a:xfrm>
            <a:off x="1553362" y="6235414"/>
            <a:ext cx="8765846" cy="646331"/>
          </a:xfrm>
          <a:prstGeom prst="rect">
            <a:avLst/>
          </a:prstGeom>
          <a:noFill/>
        </p:spPr>
        <p:txBody>
          <a:bodyPr wrap="square" rtlCol="0">
            <a:spAutoFit/>
          </a:bodyPr>
          <a:lstStyle/>
          <a:p>
            <a:pPr algn="r"/>
            <a:r>
              <a:rPr lang="en-US" dirty="0" err="1">
                <a:latin typeface="Calibri" panose="020F0502020204030204" pitchFamily="34" charset="0"/>
                <a:ea typeface="Calibri" panose="020F0502020204030204" pitchFamily="34" charset="0"/>
                <a:cs typeface="Times New Roman" panose="02020603050405020304" pitchFamily="18" charset="0"/>
              </a:rPr>
              <a:t>Antzelevitch</a:t>
            </a:r>
            <a:r>
              <a:rPr lang="en-US" dirty="0">
                <a:latin typeface="Calibri" panose="020F0502020204030204" pitchFamily="34" charset="0"/>
                <a:ea typeface="Calibri" panose="020F0502020204030204" pitchFamily="34" charset="0"/>
                <a:cs typeface="Times New Roman" panose="02020603050405020304" pitchFamily="18" charset="0"/>
              </a:rPr>
              <a:t>, 1991; Yan, 1998</a:t>
            </a:r>
          </a:p>
          <a:p>
            <a:pPr algn="r"/>
            <a:endParaRPr lang="en-US" dirty="0"/>
          </a:p>
        </p:txBody>
      </p:sp>
    </p:spTree>
    <p:extLst>
      <p:ext uri="{BB962C8B-B14F-4D97-AF65-F5344CB8AC3E}">
        <p14:creationId xmlns:p14="http://schemas.microsoft.com/office/powerpoint/2010/main" val="32810982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Transmural Dispersion of Repolarization</a:t>
            </a:r>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104</a:t>
            </a:fld>
            <a:endParaRPr lang="en-US" dirty="0"/>
          </a:p>
        </p:txBody>
      </p:sp>
      <mc:AlternateContent xmlns:mc="http://schemas.openxmlformats.org/markup-compatibility/2006">
        <mc:Choice xmlns:am3d="http://schemas.microsoft.com/office/drawing/2017/model3d" Requires="am3d">
          <p:graphicFrame>
            <p:nvGraphicFramePr>
              <p:cNvPr id="8" name="Content Placeholder 7" descr="Hexagonal Prism And Base Red">
                <a:extLst>
                  <a:ext uri="{FF2B5EF4-FFF2-40B4-BE49-F238E27FC236}">
                    <a16:creationId xmlns:a16="http://schemas.microsoft.com/office/drawing/2014/main" id="{3F64E002-215D-49C4-B88E-55494795F165}"/>
                  </a:ext>
                </a:extLst>
              </p:cNvPr>
              <p:cNvGraphicFramePr>
                <a:graphicFrameLocks noGrp="1" noChangeAspect="1"/>
              </p:cNvGraphicFramePr>
              <p:nvPr>
                <p:ph idx="1"/>
              </p:nvPr>
            </p:nvGraphicFramePr>
            <p:xfrm>
              <a:off x="4190392" y="2037583"/>
              <a:ext cx="3061679" cy="3651194"/>
            </p:xfrm>
            <a:graphic>
              <a:graphicData uri="http://schemas.microsoft.com/office/drawing/2017/model3d">
                <am3d:model3d r:embed="rId3">
                  <am3d:spPr>
                    <a:xfrm>
                      <a:off x="0" y="0"/>
                      <a:ext cx="3061679" cy="3651194"/>
                    </a:xfrm>
                    <a:prstGeom prst="rect">
                      <a:avLst/>
                    </a:prstGeom>
                  </am3d:spPr>
                  <am3d:camera>
                    <am3d:pos x="0" y="0" z="77927570"/>
                    <am3d:up dx="0" dy="36000000" dz="0"/>
                    <am3d:lookAt x="0" y="0" z="0"/>
                    <am3d:perspective fov="2700000"/>
                  </am3d:camera>
                  <am3d:trans>
                    <am3d:meterPerModelUnit n="138614" d="1000000"/>
                    <am3d:preTrans dx="36" dy="-18000000" dz="0"/>
                    <am3d:scale>
                      <am3d:sx n="1000000" d="1000000"/>
                      <am3d:sy n="1000000" d="1000000"/>
                      <am3d:sz n="1000000" d="1000000"/>
                    </am3d:scale>
                    <am3d:rot ax="8184166" ay="918978" az="9952895"/>
                    <am3d:postTrans dx="0" dy="0" dz="0"/>
                  </am3d:trans>
                  <am3d:raster rName="Office3DRenderer" rVer="16.0.8326">
                    <am3d:blip r:embed="rId4"/>
                  </am3d:raster>
                  <am3d:objViewport viewportSz="45259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Content Placeholder 7" descr="Hexagonal Prism And Base Red">
                <a:extLst>
                  <a:ext uri="{FF2B5EF4-FFF2-40B4-BE49-F238E27FC236}">
                    <a16:creationId xmlns:a16="http://schemas.microsoft.com/office/drawing/2014/main" id="{3F64E002-215D-49C4-B88E-55494795F165}"/>
                  </a:ext>
                </a:extLst>
              </p:cNvPr>
              <p:cNvPicPr>
                <a:picLocks noGrp="1" noRot="1" noChangeAspect="1" noMove="1" noResize="1" noEditPoints="1" noAdjustHandles="1" noChangeArrowheads="1" noChangeShapeType="1" noCrop="1"/>
              </p:cNvPicPr>
              <p:nvPr/>
            </p:nvPicPr>
            <p:blipFill>
              <a:blip r:embed="rId4"/>
              <a:stretch>
                <a:fillRect/>
              </a:stretch>
            </p:blipFill>
            <p:spPr>
              <a:xfrm>
                <a:off x="4190392" y="2037583"/>
                <a:ext cx="3061679" cy="3651194"/>
              </a:xfrm>
              <a:prstGeom prst="rect">
                <a:avLst/>
              </a:prstGeom>
            </p:spPr>
          </p:pic>
        </mc:Fallback>
      </mc:AlternateContent>
      <p:sp>
        <p:nvSpPr>
          <p:cNvPr id="7" name="Rectangle 6">
            <a:extLst>
              <a:ext uri="{FF2B5EF4-FFF2-40B4-BE49-F238E27FC236}">
                <a16:creationId xmlns:a16="http://schemas.microsoft.com/office/drawing/2014/main" id="{C39527C3-5197-497F-B775-9D836CD8A42D}"/>
              </a:ext>
            </a:extLst>
          </p:cNvPr>
          <p:cNvSpPr/>
          <p:nvPr/>
        </p:nvSpPr>
        <p:spPr>
          <a:xfrm>
            <a:off x="1981200" y="1072667"/>
            <a:ext cx="8338008" cy="54022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41F59B-468D-4AA6-890A-020EEFE46634}"/>
              </a:ext>
            </a:extLst>
          </p:cNvPr>
          <p:cNvSpPr txBox="1"/>
          <p:nvPr/>
        </p:nvSpPr>
        <p:spPr>
          <a:xfrm>
            <a:off x="4197123" y="5498700"/>
            <a:ext cx="1089288" cy="584775"/>
          </a:xfrm>
          <a:prstGeom prst="rect">
            <a:avLst/>
          </a:prstGeom>
          <a:solidFill>
            <a:schemeClr val="bg1"/>
          </a:solidFill>
          <a:ln>
            <a:noFill/>
          </a:ln>
        </p:spPr>
        <p:txBody>
          <a:bodyPr wrap="square" rtlCol="0">
            <a:spAutoFit/>
          </a:bodyPr>
          <a:lstStyle/>
          <a:p>
            <a:pPr algn="ctr"/>
            <a:r>
              <a:rPr lang="en-US" sz="1600" b="1" dirty="0" err="1"/>
              <a:t>IKr</a:t>
            </a:r>
            <a:endParaRPr lang="en-US" sz="1600" b="1" dirty="0"/>
          </a:p>
          <a:p>
            <a:pPr algn="ctr"/>
            <a:r>
              <a:rPr lang="en-US" sz="1600" b="1" dirty="0"/>
              <a:t>blockade</a:t>
            </a:r>
          </a:p>
        </p:txBody>
      </p:sp>
      <p:sp>
        <p:nvSpPr>
          <p:cNvPr id="21" name="TextBox 20">
            <a:extLst>
              <a:ext uri="{FF2B5EF4-FFF2-40B4-BE49-F238E27FC236}">
                <a16:creationId xmlns:a16="http://schemas.microsoft.com/office/drawing/2014/main" id="{1CE1EC62-D6EF-4847-87E6-AE1800168DDB}"/>
              </a:ext>
            </a:extLst>
          </p:cNvPr>
          <p:cNvSpPr txBox="1"/>
          <p:nvPr/>
        </p:nvSpPr>
        <p:spPr>
          <a:xfrm>
            <a:off x="3196141" y="1631677"/>
            <a:ext cx="2603200" cy="400110"/>
          </a:xfrm>
          <a:prstGeom prst="rect">
            <a:avLst/>
          </a:prstGeom>
          <a:solidFill>
            <a:schemeClr val="bg1"/>
          </a:solidFill>
          <a:ln>
            <a:noFill/>
          </a:ln>
        </p:spPr>
        <p:txBody>
          <a:bodyPr wrap="square" rtlCol="0">
            <a:spAutoFit/>
          </a:bodyPr>
          <a:lstStyle/>
          <a:p>
            <a:pPr algn="ctr"/>
            <a:r>
              <a:rPr lang="en-US" sz="2000" b="1" dirty="0">
                <a:solidFill>
                  <a:srgbClr val="F74325"/>
                </a:solidFill>
              </a:rPr>
              <a:t>Epicardium</a:t>
            </a:r>
          </a:p>
        </p:txBody>
      </p:sp>
      <p:sp>
        <p:nvSpPr>
          <p:cNvPr id="25" name="TextBox 24">
            <a:extLst>
              <a:ext uri="{FF2B5EF4-FFF2-40B4-BE49-F238E27FC236}">
                <a16:creationId xmlns:a16="http://schemas.microsoft.com/office/drawing/2014/main" id="{AD4586DA-6AF1-4756-9B85-B2E7E2CA40B2}"/>
              </a:ext>
            </a:extLst>
          </p:cNvPr>
          <p:cNvSpPr txBox="1"/>
          <p:nvPr/>
        </p:nvSpPr>
        <p:spPr>
          <a:xfrm>
            <a:off x="3186288" y="2533748"/>
            <a:ext cx="2603200" cy="400110"/>
          </a:xfrm>
          <a:prstGeom prst="rect">
            <a:avLst/>
          </a:prstGeom>
          <a:solidFill>
            <a:schemeClr val="bg1"/>
          </a:solidFill>
          <a:ln>
            <a:noFill/>
          </a:ln>
        </p:spPr>
        <p:txBody>
          <a:bodyPr wrap="square" rtlCol="0">
            <a:spAutoFit/>
          </a:bodyPr>
          <a:lstStyle/>
          <a:p>
            <a:pPr algn="ctr"/>
            <a:r>
              <a:rPr lang="en-US" sz="2000" b="1" dirty="0">
                <a:solidFill>
                  <a:srgbClr val="F74325"/>
                </a:solidFill>
              </a:rPr>
              <a:t>M-cells</a:t>
            </a:r>
          </a:p>
        </p:txBody>
      </p:sp>
      <p:pic>
        <p:nvPicPr>
          <p:cNvPr id="40" name="Picture 39">
            <a:extLst>
              <a:ext uri="{FF2B5EF4-FFF2-40B4-BE49-F238E27FC236}">
                <a16:creationId xmlns:a16="http://schemas.microsoft.com/office/drawing/2014/main" id="{CC99822D-B855-4423-A179-04008D2362B9}"/>
              </a:ext>
            </a:extLst>
          </p:cNvPr>
          <p:cNvPicPr>
            <a:picLocks noChangeAspect="1"/>
          </p:cNvPicPr>
          <p:nvPr/>
        </p:nvPicPr>
        <p:blipFill rotWithShape="1">
          <a:blip r:embed="rId5"/>
          <a:srcRect l="34132" t="32120" r="55880" b="48341"/>
          <a:stretch/>
        </p:blipFill>
        <p:spPr>
          <a:xfrm>
            <a:off x="5266721" y="1226262"/>
            <a:ext cx="1192706" cy="903730"/>
          </a:xfrm>
          <a:prstGeom prst="rect">
            <a:avLst/>
          </a:prstGeom>
        </p:spPr>
      </p:pic>
      <p:pic>
        <p:nvPicPr>
          <p:cNvPr id="42" name="Picture 41">
            <a:extLst>
              <a:ext uri="{FF2B5EF4-FFF2-40B4-BE49-F238E27FC236}">
                <a16:creationId xmlns:a16="http://schemas.microsoft.com/office/drawing/2014/main" id="{5C7C4012-3D89-47F1-8E5F-C7DDF74E28CE}"/>
              </a:ext>
            </a:extLst>
          </p:cNvPr>
          <p:cNvPicPr>
            <a:picLocks noChangeAspect="1"/>
          </p:cNvPicPr>
          <p:nvPr/>
        </p:nvPicPr>
        <p:blipFill rotWithShape="1">
          <a:blip r:embed="rId5"/>
          <a:srcRect l="34132" t="32120" r="55880" b="48341"/>
          <a:stretch/>
        </p:blipFill>
        <p:spPr>
          <a:xfrm>
            <a:off x="5266722" y="3149691"/>
            <a:ext cx="1290162" cy="903730"/>
          </a:xfrm>
          <a:prstGeom prst="rect">
            <a:avLst/>
          </a:prstGeom>
        </p:spPr>
      </p:pic>
      <p:pic>
        <p:nvPicPr>
          <p:cNvPr id="44" name="Picture 43">
            <a:extLst>
              <a:ext uri="{FF2B5EF4-FFF2-40B4-BE49-F238E27FC236}">
                <a16:creationId xmlns:a16="http://schemas.microsoft.com/office/drawing/2014/main" id="{ADBB6F27-126D-4986-BE73-057AB1775B74}"/>
              </a:ext>
            </a:extLst>
          </p:cNvPr>
          <p:cNvPicPr>
            <a:picLocks noChangeAspect="1"/>
          </p:cNvPicPr>
          <p:nvPr/>
        </p:nvPicPr>
        <p:blipFill rotWithShape="1">
          <a:blip r:embed="rId5"/>
          <a:srcRect l="34132" t="32120" r="55880" b="48341"/>
          <a:stretch/>
        </p:blipFill>
        <p:spPr>
          <a:xfrm>
            <a:off x="5181614" y="2188054"/>
            <a:ext cx="1734339" cy="903730"/>
          </a:xfrm>
          <a:prstGeom prst="rect">
            <a:avLst/>
          </a:prstGeom>
        </p:spPr>
      </p:pic>
      <p:sp>
        <p:nvSpPr>
          <p:cNvPr id="51" name="Freeform: Shape 50">
            <a:extLst>
              <a:ext uri="{FF2B5EF4-FFF2-40B4-BE49-F238E27FC236}">
                <a16:creationId xmlns:a16="http://schemas.microsoft.com/office/drawing/2014/main" id="{69E2EBB3-6D2E-418B-9912-D5C4671E68AA}"/>
              </a:ext>
            </a:extLst>
          </p:cNvPr>
          <p:cNvSpPr/>
          <p:nvPr/>
        </p:nvSpPr>
        <p:spPr>
          <a:xfrm>
            <a:off x="5477106" y="2366117"/>
            <a:ext cx="1908444" cy="650449"/>
          </a:xfrm>
          <a:custGeom>
            <a:avLst/>
            <a:gdLst>
              <a:gd name="connsiteX0" fmla="*/ 0 w 1659118"/>
              <a:gd name="connsiteY0" fmla="*/ 75414 h 650449"/>
              <a:gd name="connsiteX1" fmla="*/ 0 w 1659118"/>
              <a:gd name="connsiteY1" fmla="*/ 75414 h 650449"/>
              <a:gd name="connsiteX2" fmla="*/ 84841 w 1659118"/>
              <a:gd name="connsiteY2" fmla="*/ 9426 h 650449"/>
              <a:gd name="connsiteX3" fmla="*/ 84841 w 1659118"/>
              <a:gd name="connsiteY3" fmla="*/ 9426 h 650449"/>
              <a:gd name="connsiteX4" fmla="*/ 131975 w 1659118"/>
              <a:gd name="connsiteY4" fmla="*/ 0 h 650449"/>
              <a:gd name="connsiteX5" fmla="*/ 301658 w 1659118"/>
              <a:gd name="connsiteY5" fmla="*/ 0 h 650449"/>
              <a:gd name="connsiteX6" fmla="*/ 301658 w 1659118"/>
              <a:gd name="connsiteY6" fmla="*/ 0 h 650449"/>
              <a:gd name="connsiteX7" fmla="*/ 556182 w 1659118"/>
              <a:gd name="connsiteY7" fmla="*/ 75414 h 650449"/>
              <a:gd name="connsiteX8" fmla="*/ 782425 w 1659118"/>
              <a:gd name="connsiteY8" fmla="*/ 169682 h 650449"/>
              <a:gd name="connsiteX9" fmla="*/ 923827 w 1659118"/>
              <a:gd name="connsiteY9" fmla="*/ 254523 h 650449"/>
              <a:gd name="connsiteX10" fmla="*/ 1093509 w 1659118"/>
              <a:gd name="connsiteY10" fmla="*/ 377072 h 650449"/>
              <a:gd name="connsiteX11" fmla="*/ 1272619 w 1659118"/>
              <a:gd name="connsiteY11" fmla="*/ 575035 h 650449"/>
              <a:gd name="connsiteX12" fmla="*/ 1385740 w 1659118"/>
              <a:gd name="connsiteY12" fmla="*/ 641022 h 650449"/>
              <a:gd name="connsiteX13" fmla="*/ 1659118 w 1659118"/>
              <a:gd name="connsiteY13" fmla="*/ 650449 h 650449"/>
              <a:gd name="connsiteX14" fmla="*/ 1659118 w 1659118"/>
              <a:gd name="connsiteY14" fmla="*/ 650449 h 650449"/>
              <a:gd name="connsiteX15" fmla="*/ 1659118 w 1659118"/>
              <a:gd name="connsiteY15" fmla="*/ 650449 h 65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9118" h="650449">
                <a:moveTo>
                  <a:pt x="0" y="75414"/>
                </a:moveTo>
                <a:lnTo>
                  <a:pt x="0" y="75414"/>
                </a:lnTo>
                <a:cubicBezTo>
                  <a:pt x="73220" y="23114"/>
                  <a:pt x="46875" y="47394"/>
                  <a:pt x="84841" y="9426"/>
                </a:cubicBezTo>
                <a:lnTo>
                  <a:pt x="84841" y="9426"/>
                </a:lnTo>
                <a:lnTo>
                  <a:pt x="131975" y="0"/>
                </a:lnTo>
                <a:lnTo>
                  <a:pt x="301658" y="0"/>
                </a:lnTo>
                <a:lnTo>
                  <a:pt x="301658" y="0"/>
                </a:lnTo>
                <a:lnTo>
                  <a:pt x="556182" y="75414"/>
                </a:lnTo>
                <a:lnTo>
                  <a:pt x="782425" y="169682"/>
                </a:lnTo>
                <a:lnTo>
                  <a:pt x="923827" y="254523"/>
                </a:lnTo>
                <a:lnTo>
                  <a:pt x="1093509" y="377072"/>
                </a:lnTo>
                <a:lnTo>
                  <a:pt x="1272619" y="575035"/>
                </a:lnTo>
                <a:lnTo>
                  <a:pt x="1385740" y="641022"/>
                </a:lnTo>
                <a:lnTo>
                  <a:pt x="1659118" y="650449"/>
                </a:lnTo>
                <a:lnTo>
                  <a:pt x="1659118" y="650449"/>
                </a:lnTo>
                <a:lnTo>
                  <a:pt x="1659118" y="650449"/>
                </a:lnTo>
              </a:path>
            </a:pathLst>
          </a:custGeom>
          <a:noFill/>
          <a:ln w="28575">
            <a:solidFill>
              <a:srgbClr val="F743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DBFBEF30-9E69-4B3B-B613-4BAC10F27995}"/>
              </a:ext>
            </a:extLst>
          </p:cNvPr>
          <p:cNvSpPr/>
          <p:nvPr/>
        </p:nvSpPr>
        <p:spPr>
          <a:xfrm>
            <a:off x="5447876" y="1347762"/>
            <a:ext cx="1034414" cy="697842"/>
          </a:xfrm>
          <a:custGeom>
            <a:avLst/>
            <a:gdLst>
              <a:gd name="connsiteX0" fmla="*/ 0 w 857839"/>
              <a:gd name="connsiteY0" fmla="*/ 141661 h 697842"/>
              <a:gd name="connsiteX1" fmla="*/ 131975 w 857839"/>
              <a:gd name="connsiteY1" fmla="*/ 259 h 697842"/>
              <a:gd name="connsiteX2" fmla="*/ 320511 w 857839"/>
              <a:gd name="connsiteY2" fmla="*/ 103954 h 697842"/>
              <a:gd name="connsiteX3" fmla="*/ 320511 w 857839"/>
              <a:gd name="connsiteY3" fmla="*/ 103954 h 697842"/>
              <a:gd name="connsiteX4" fmla="*/ 509048 w 857839"/>
              <a:gd name="connsiteY4" fmla="*/ 377331 h 697842"/>
              <a:gd name="connsiteX5" fmla="*/ 631596 w 857839"/>
              <a:gd name="connsiteY5" fmla="*/ 641281 h 697842"/>
              <a:gd name="connsiteX6" fmla="*/ 631596 w 857839"/>
              <a:gd name="connsiteY6" fmla="*/ 641281 h 697842"/>
              <a:gd name="connsiteX7" fmla="*/ 857839 w 857839"/>
              <a:gd name="connsiteY7" fmla="*/ 697842 h 697842"/>
              <a:gd name="connsiteX8" fmla="*/ 857839 w 857839"/>
              <a:gd name="connsiteY8" fmla="*/ 697842 h 6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839" h="697842">
                <a:moveTo>
                  <a:pt x="0" y="141661"/>
                </a:moveTo>
                <a:cubicBezTo>
                  <a:pt x="39278" y="74102"/>
                  <a:pt x="78557" y="6543"/>
                  <a:pt x="131975" y="259"/>
                </a:cubicBezTo>
                <a:cubicBezTo>
                  <a:pt x="185394" y="-6026"/>
                  <a:pt x="320511" y="103954"/>
                  <a:pt x="320511" y="103954"/>
                </a:cubicBezTo>
                <a:lnTo>
                  <a:pt x="320511" y="103954"/>
                </a:lnTo>
                <a:cubicBezTo>
                  <a:pt x="351934" y="149517"/>
                  <a:pt x="457201" y="287777"/>
                  <a:pt x="509048" y="377331"/>
                </a:cubicBezTo>
                <a:cubicBezTo>
                  <a:pt x="560896" y="466886"/>
                  <a:pt x="631596" y="641281"/>
                  <a:pt x="631596" y="641281"/>
                </a:cubicBezTo>
                <a:lnTo>
                  <a:pt x="631596" y="641281"/>
                </a:lnTo>
                <a:lnTo>
                  <a:pt x="857839" y="697842"/>
                </a:lnTo>
                <a:lnTo>
                  <a:pt x="857839" y="697842"/>
                </a:lnTo>
              </a:path>
            </a:pathLst>
          </a:custGeom>
          <a:noFill/>
          <a:ln w="28575">
            <a:solidFill>
              <a:srgbClr val="F743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C4F17AE-A8F7-4994-9C8B-3E869FA2B260}"/>
              </a:ext>
            </a:extLst>
          </p:cNvPr>
          <p:cNvSpPr/>
          <p:nvPr/>
        </p:nvSpPr>
        <p:spPr>
          <a:xfrm>
            <a:off x="5472270" y="3296402"/>
            <a:ext cx="1346366" cy="659766"/>
          </a:xfrm>
          <a:custGeom>
            <a:avLst/>
            <a:gdLst>
              <a:gd name="connsiteX0" fmla="*/ 0 w 1074655"/>
              <a:gd name="connsiteY0" fmla="*/ 97235 h 659766"/>
              <a:gd name="connsiteX1" fmla="*/ 131975 w 1074655"/>
              <a:gd name="connsiteY1" fmla="*/ 2967 h 659766"/>
              <a:gd name="connsiteX2" fmla="*/ 358218 w 1074655"/>
              <a:gd name="connsiteY2" fmla="*/ 21821 h 659766"/>
              <a:gd name="connsiteX3" fmla="*/ 358218 w 1074655"/>
              <a:gd name="connsiteY3" fmla="*/ 21821 h 659766"/>
              <a:gd name="connsiteX4" fmla="*/ 612742 w 1074655"/>
              <a:gd name="connsiteY4" fmla="*/ 106662 h 659766"/>
              <a:gd name="connsiteX5" fmla="*/ 791851 w 1074655"/>
              <a:gd name="connsiteY5" fmla="*/ 380039 h 659766"/>
              <a:gd name="connsiteX6" fmla="*/ 895546 w 1074655"/>
              <a:gd name="connsiteY6" fmla="*/ 587429 h 659766"/>
              <a:gd name="connsiteX7" fmla="*/ 989814 w 1074655"/>
              <a:gd name="connsiteY7" fmla="*/ 653417 h 659766"/>
              <a:gd name="connsiteX8" fmla="*/ 1074655 w 1074655"/>
              <a:gd name="connsiteY8" fmla="*/ 653417 h 65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655" h="659766">
                <a:moveTo>
                  <a:pt x="0" y="97235"/>
                </a:moveTo>
                <a:cubicBezTo>
                  <a:pt x="36136" y="56385"/>
                  <a:pt x="72272" y="15536"/>
                  <a:pt x="131975" y="2967"/>
                </a:cubicBezTo>
                <a:cubicBezTo>
                  <a:pt x="191678" y="-9602"/>
                  <a:pt x="358218" y="21821"/>
                  <a:pt x="358218" y="21821"/>
                </a:cubicBezTo>
                <a:lnTo>
                  <a:pt x="358218" y="21821"/>
                </a:lnTo>
                <a:cubicBezTo>
                  <a:pt x="400639" y="35961"/>
                  <a:pt x="540470" y="46959"/>
                  <a:pt x="612742" y="106662"/>
                </a:cubicBezTo>
                <a:cubicBezTo>
                  <a:pt x="685014" y="166365"/>
                  <a:pt x="744717" y="299911"/>
                  <a:pt x="791851" y="380039"/>
                </a:cubicBezTo>
                <a:cubicBezTo>
                  <a:pt x="838985" y="460167"/>
                  <a:pt x="862552" y="541866"/>
                  <a:pt x="895546" y="587429"/>
                </a:cubicBezTo>
                <a:cubicBezTo>
                  <a:pt x="928540" y="632992"/>
                  <a:pt x="959963" y="642419"/>
                  <a:pt x="989814" y="653417"/>
                </a:cubicBezTo>
                <a:cubicBezTo>
                  <a:pt x="1019666" y="664415"/>
                  <a:pt x="1047160" y="658916"/>
                  <a:pt x="1074655" y="653417"/>
                </a:cubicBezTo>
              </a:path>
            </a:pathLst>
          </a:custGeom>
          <a:noFill/>
          <a:ln w="28575">
            <a:solidFill>
              <a:srgbClr val="F227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5" name="Content Placeholder 3" descr="Screen Clipping">
            <a:extLst>
              <a:ext uri="{FF2B5EF4-FFF2-40B4-BE49-F238E27FC236}">
                <a16:creationId xmlns:a16="http://schemas.microsoft.com/office/drawing/2014/main" id="{956591FD-052E-491E-B38A-9A2BD4470667}"/>
              </a:ext>
            </a:extLst>
          </p:cNvPr>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74005" t="66469" r="5695" b="6779"/>
          <a:stretch/>
        </p:blipFill>
        <p:spPr>
          <a:xfrm>
            <a:off x="5266721" y="4496572"/>
            <a:ext cx="2229928" cy="1661267"/>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61B292C1-1EEF-418C-9593-761AD7A139D6}"/>
              </a:ext>
            </a:extLst>
          </p:cNvPr>
          <p:cNvSpPr txBox="1"/>
          <p:nvPr/>
        </p:nvSpPr>
        <p:spPr>
          <a:xfrm>
            <a:off x="3694945" y="3395817"/>
            <a:ext cx="1644025" cy="400110"/>
          </a:xfrm>
          <a:prstGeom prst="rect">
            <a:avLst/>
          </a:prstGeom>
          <a:solidFill>
            <a:schemeClr val="bg1"/>
          </a:solidFill>
          <a:ln>
            <a:noFill/>
          </a:ln>
        </p:spPr>
        <p:txBody>
          <a:bodyPr wrap="square" rtlCol="0">
            <a:spAutoFit/>
          </a:bodyPr>
          <a:lstStyle/>
          <a:p>
            <a:pPr algn="ctr"/>
            <a:r>
              <a:rPr lang="en-US" sz="2000" b="1" dirty="0">
                <a:solidFill>
                  <a:srgbClr val="F74325"/>
                </a:solidFill>
              </a:rPr>
              <a:t>Endocardium</a:t>
            </a:r>
          </a:p>
        </p:txBody>
      </p:sp>
      <p:sp>
        <p:nvSpPr>
          <p:cNvPr id="82" name="Rectangle 81">
            <a:extLst>
              <a:ext uri="{FF2B5EF4-FFF2-40B4-BE49-F238E27FC236}">
                <a16:creationId xmlns:a16="http://schemas.microsoft.com/office/drawing/2014/main" id="{339614D6-6483-4D38-8492-8D68580ABA77}"/>
              </a:ext>
            </a:extLst>
          </p:cNvPr>
          <p:cNvSpPr/>
          <p:nvPr/>
        </p:nvSpPr>
        <p:spPr>
          <a:xfrm>
            <a:off x="6241271" y="1290818"/>
            <a:ext cx="817235" cy="4867021"/>
          </a:xfrm>
          <a:prstGeom prst="rect">
            <a:avLst/>
          </a:prstGeom>
          <a:solidFill>
            <a:srgbClr val="66FFFF">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C9F1C88D-29BF-40F4-8112-B81CE67EDD04}"/>
              </a:ext>
            </a:extLst>
          </p:cNvPr>
          <p:cNvCxnSpPr>
            <a:cxnSpLocks/>
          </p:cNvCxnSpPr>
          <p:nvPr/>
        </p:nvCxnSpPr>
        <p:spPr>
          <a:xfrm flipV="1">
            <a:off x="7050412" y="1282824"/>
            <a:ext cx="0" cy="4875014"/>
          </a:xfrm>
          <a:prstGeom prst="line">
            <a:avLst/>
          </a:prstGeom>
          <a:ln>
            <a:prstDash val="dash"/>
          </a:ln>
        </p:spPr>
        <p:style>
          <a:lnRef idx="2">
            <a:schemeClr val="accent2"/>
          </a:lnRef>
          <a:fillRef idx="0">
            <a:schemeClr val="accent2"/>
          </a:fillRef>
          <a:effectRef idx="1">
            <a:schemeClr val="accent2"/>
          </a:effectRef>
          <a:fontRef idx="minor">
            <a:schemeClr val="tx1"/>
          </a:fontRef>
        </p:style>
      </p:cxnSp>
      <p:cxnSp>
        <p:nvCxnSpPr>
          <p:cNvPr id="81" name="Straight Connector 80">
            <a:extLst>
              <a:ext uri="{FF2B5EF4-FFF2-40B4-BE49-F238E27FC236}">
                <a16:creationId xmlns:a16="http://schemas.microsoft.com/office/drawing/2014/main" id="{8624B93D-3195-4A8A-AC79-93C2B1F880E2}"/>
              </a:ext>
            </a:extLst>
          </p:cNvPr>
          <p:cNvCxnSpPr>
            <a:cxnSpLocks/>
          </p:cNvCxnSpPr>
          <p:nvPr/>
        </p:nvCxnSpPr>
        <p:spPr>
          <a:xfrm flipV="1">
            <a:off x="6241270" y="1289969"/>
            <a:ext cx="0" cy="4896150"/>
          </a:xfrm>
          <a:prstGeom prst="line">
            <a:avLst/>
          </a:prstGeom>
          <a:ln>
            <a:prstDash val="dash"/>
          </a:ln>
        </p:spPr>
        <p:style>
          <a:lnRef idx="2">
            <a:schemeClr val="accent2"/>
          </a:lnRef>
          <a:fillRef idx="0">
            <a:schemeClr val="accent2"/>
          </a:fillRef>
          <a:effectRef idx="1">
            <a:schemeClr val="accent2"/>
          </a:effectRef>
          <a:fontRef idx="minor">
            <a:schemeClr val="tx1"/>
          </a:fontRef>
        </p:style>
      </p:cxnSp>
      <p:pic>
        <p:nvPicPr>
          <p:cNvPr id="86" name="Picture 85" descr="Screen Clipping">
            <a:extLst>
              <a:ext uri="{FF2B5EF4-FFF2-40B4-BE49-F238E27FC236}">
                <a16:creationId xmlns:a16="http://schemas.microsoft.com/office/drawing/2014/main" id="{11CB2A5E-04FB-47D4-93C3-DC203F4A5C4C}"/>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l="49466" t="62196" r="10679"/>
          <a:stretch/>
        </p:blipFill>
        <p:spPr>
          <a:xfrm>
            <a:off x="2159800" y="4145160"/>
            <a:ext cx="2045743" cy="2163563"/>
          </a:xfrm>
          <a:prstGeom prst="rect">
            <a:avLst/>
          </a:prstGeom>
          <a:ln>
            <a:noFill/>
          </a:ln>
          <a:effectLst>
            <a:outerShdw blurRad="292100" dist="139700" dir="2700000" algn="tl" rotWithShape="0">
              <a:srgbClr val="333333">
                <a:alpha val="65000"/>
              </a:srgbClr>
            </a:outerShdw>
          </a:effectLst>
        </p:spPr>
      </p:pic>
      <p:pic>
        <p:nvPicPr>
          <p:cNvPr id="93" name="Picture 92">
            <a:extLst>
              <a:ext uri="{FF2B5EF4-FFF2-40B4-BE49-F238E27FC236}">
                <a16:creationId xmlns:a16="http://schemas.microsoft.com/office/drawing/2014/main" id="{6EAC3358-3512-46AA-9D7C-D18C6CCF2304}"/>
              </a:ext>
            </a:extLst>
          </p:cNvPr>
          <p:cNvPicPr>
            <a:picLocks noChangeAspect="1"/>
          </p:cNvPicPr>
          <p:nvPr/>
        </p:nvPicPr>
        <p:blipFill rotWithShape="1">
          <a:blip r:embed="rId5"/>
          <a:srcRect l="34132" t="32120" r="55880" b="48341"/>
          <a:stretch/>
        </p:blipFill>
        <p:spPr>
          <a:xfrm>
            <a:off x="2156189" y="1225948"/>
            <a:ext cx="1192706" cy="903730"/>
          </a:xfrm>
          <a:prstGeom prst="rect">
            <a:avLst/>
          </a:prstGeom>
        </p:spPr>
      </p:pic>
      <p:pic>
        <p:nvPicPr>
          <p:cNvPr id="94" name="Picture 93">
            <a:extLst>
              <a:ext uri="{FF2B5EF4-FFF2-40B4-BE49-F238E27FC236}">
                <a16:creationId xmlns:a16="http://schemas.microsoft.com/office/drawing/2014/main" id="{5E0F35CC-7386-4F23-960D-58B32A4DDBC8}"/>
              </a:ext>
            </a:extLst>
          </p:cNvPr>
          <p:cNvPicPr>
            <a:picLocks noChangeAspect="1"/>
          </p:cNvPicPr>
          <p:nvPr/>
        </p:nvPicPr>
        <p:blipFill rotWithShape="1">
          <a:blip r:embed="rId5"/>
          <a:srcRect l="34132" t="32120" r="55880" b="48341"/>
          <a:stretch/>
        </p:blipFill>
        <p:spPr>
          <a:xfrm>
            <a:off x="2156190" y="3149377"/>
            <a:ext cx="1290162" cy="903730"/>
          </a:xfrm>
          <a:prstGeom prst="rect">
            <a:avLst/>
          </a:prstGeom>
        </p:spPr>
      </p:pic>
      <p:pic>
        <p:nvPicPr>
          <p:cNvPr id="95" name="Picture 94">
            <a:extLst>
              <a:ext uri="{FF2B5EF4-FFF2-40B4-BE49-F238E27FC236}">
                <a16:creationId xmlns:a16="http://schemas.microsoft.com/office/drawing/2014/main" id="{BBB3C3F3-D4E2-4CBD-9B5D-43434F92133B}"/>
              </a:ext>
            </a:extLst>
          </p:cNvPr>
          <p:cNvPicPr>
            <a:picLocks noChangeAspect="1"/>
          </p:cNvPicPr>
          <p:nvPr/>
        </p:nvPicPr>
        <p:blipFill rotWithShape="1">
          <a:blip r:embed="rId5"/>
          <a:srcRect l="34132" t="32120" r="55880" b="48341"/>
          <a:stretch/>
        </p:blipFill>
        <p:spPr>
          <a:xfrm>
            <a:off x="2071082" y="2187740"/>
            <a:ext cx="1734339" cy="903730"/>
          </a:xfrm>
          <a:prstGeom prst="rect">
            <a:avLst/>
          </a:prstGeom>
        </p:spPr>
      </p:pic>
      <p:cxnSp>
        <p:nvCxnSpPr>
          <p:cNvPr id="99" name="Straight Connector 98">
            <a:extLst>
              <a:ext uri="{FF2B5EF4-FFF2-40B4-BE49-F238E27FC236}">
                <a16:creationId xmlns:a16="http://schemas.microsoft.com/office/drawing/2014/main" id="{A92170B0-D019-432C-92D1-2C2CB3A62E2E}"/>
              </a:ext>
            </a:extLst>
          </p:cNvPr>
          <p:cNvCxnSpPr>
            <a:cxnSpLocks/>
          </p:cNvCxnSpPr>
          <p:nvPr/>
        </p:nvCxnSpPr>
        <p:spPr>
          <a:xfrm flipV="1">
            <a:off x="2990062" y="1406885"/>
            <a:ext cx="0" cy="4896150"/>
          </a:xfrm>
          <a:prstGeom prst="line">
            <a:avLst/>
          </a:prstGeom>
          <a:ln>
            <a:prstDash val="dash"/>
          </a:ln>
        </p:spPr>
        <p:style>
          <a:lnRef idx="2">
            <a:schemeClr val="accent2"/>
          </a:lnRef>
          <a:fillRef idx="0">
            <a:schemeClr val="accent2"/>
          </a:fillRef>
          <a:effectRef idx="1">
            <a:schemeClr val="accent2"/>
          </a:effectRef>
          <a:fontRef idx="minor">
            <a:schemeClr val="tx1"/>
          </a:fontRef>
        </p:style>
      </p:cxnSp>
      <p:cxnSp>
        <p:nvCxnSpPr>
          <p:cNvPr id="100" name="Straight Connector 99">
            <a:extLst>
              <a:ext uri="{FF2B5EF4-FFF2-40B4-BE49-F238E27FC236}">
                <a16:creationId xmlns:a16="http://schemas.microsoft.com/office/drawing/2014/main" id="{83D9FA84-DC10-4695-9F4A-3DB07F0E7DC6}"/>
              </a:ext>
            </a:extLst>
          </p:cNvPr>
          <p:cNvCxnSpPr>
            <a:cxnSpLocks/>
          </p:cNvCxnSpPr>
          <p:nvPr/>
        </p:nvCxnSpPr>
        <p:spPr>
          <a:xfrm flipV="1">
            <a:off x="3263852" y="1419644"/>
            <a:ext cx="0" cy="4875014"/>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2" name="Rectangle 101">
            <a:extLst>
              <a:ext uri="{FF2B5EF4-FFF2-40B4-BE49-F238E27FC236}">
                <a16:creationId xmlns:a16="http://schemas.microsoft.com/office/drawing/2014/main" id="{176E5092-1F2D-412E-8FA9-A3F42958DF4E}"/>
              </a:ext>
            </a:extLst>
          </p:cNvPr>
          <p:cNvSpPr/>
          <p:nvPr/>
        </p:nvSpPr>
        <p:spPr>
          <a:xfrm>
            <a:off x="3006701" y="1419645"/>
            <a:ext cx="254360" cy="4867021"/>
          </a:xfrm>
          <a:prstGeom prst="rect">
            <a:avLst/>
          </a:prstGeom>
          <a:solidFill>
            <a:srgbClr val="66FFFF">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ight Arrow 5">
            <a:extLst>
              <a:ext uri="{FF2B5EF4-FFF2-40B4-BE49-F238E27FC236}">
                <a16:creationId xmlns:a16="http://schemas.microsoft.com/office/drawing/2014/main" id="{0067CE39-11E4-4EB1-8372-C60C9A9E2E65}"/>
              </a:ext>
            </a:extLst>
          </p:cNvPr>
          <p:cNvSpPr/>
          <p:nvPr/>
        </p:nvSpPr>
        <p:spPr>
          <a:xfrm>
            <a:off x="4404732" y="4955358"/>
            <a:ext cx="770718" cy="541930"/>
          </a:xfrm>
          <a:prstGeom prst="rightArrow">
            <a:avLst>
              <a:gd name="adj1" fmla="val 50000"/>
              <a:gd name="adj2" fmla="val 543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 </a:t>
            </a:r>
          </a:p>
        </p:txBody>
      </p:sp>
      <p:sp>
        <p:nvSpPr>
          <p:cNvPr id="6" name="Freeform: Shape 5">
            <a:extLst>
              <a:ext uri="{FF2B5EF4-FFF2-40B4-BE49-F238E27FC236}">
                <a16:creationId xmlns:a16="http://schemas.microsoft.com/office/drawing/2014/main" id="{23949F97-2DA5-46E4-A0DF-347B7AD72D7B}"/>
              </a:ext>
            </a:extLst>
          </p:cNvPr>
          <p:cNvSpPr/>
          <p:nvPr/>
        </p:nvSpPr>
        <p:spPr>
          <a:xfrm>
            <a:off x="6435970" y="2356087"/>
            <a:ext cx="879231" cy="269883"/>
          </a:xfrm>
          <a:custGeom>
            <a:avLst/>
            <a:gdLst>
              <a:gd name="connsiteX0" fmla="*/ 0 w 879231"/>
              <a:gd name="connsiteY0" fmla="*/ 187822 h 269883"/>
              <a:gd name="connsiteX1" fmla="*/ 222739 w 879231"/>
              <a:gd name="connsiteY1" fmla="*/ 253 h 269883"/>
              <a:gd name="connsiteX2" fmla="*/ 304800 w 879231"/>
              <a:gd name="connsiteY2" fmla="*/ 222991 h 269883"/>
              <a:gd name="connsiteX3" fmla="*/ 410308 w 879231"/>
              <a:gd name="connsiteY3" fmla="*/ 23699 h 269883"/>
              <a:gd name="connsiteX4" fmla="*/ 562708 w 879231"/>
              <a:gd name="connsiteY4" fmla="*/ 258160 h 269883"/>
              <a:gd name="connsiteX5" fmla="*/ 773723 w 879231"/>
              <a:gd name="connsiteY5" fmla="*/ 47145 h 269883"/>
              <a:gd name="connsiteX6" fmla="*/ 879231 w 879231"/>
              <a:gd name="connsiteY6" fmla="*/ 269883 h 26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31" h="269883">
                <a:moveTo>
                  <a:pt x="0" y="187822"/>
                </a:moveTo>
                <a:cubicBezTo>
                  <a:pt x="85969" y="91107"/>
                  <a:pt x="171939" y="-5608"/>
                  <a:pt x="222739" y="253"/>
                </a:cubicBezTo>
                <a:cubicBezTo>
                  <a:pt x="273539" y="6114"/>
                  <a:pt x="273539" y="219083"/>
                  <a:pt x="304800" y="222991"/>
                </a:cubicBezTo>
                <a:cubicBezTo>
                  <a:pt x="336061" y="226899"/>
                  <a:pt x="367323" y="17837"/>
                  <a:pt x="410308" y="23699"/>
                </a:cubicBezTo>
                <a:cubicBezTo>
                  <a:pt x="453293" y="29561"/>
                  <a:pt x="502139" y="254252"/>
                  <a:pt x="562708" y="258160"/>
                </a:cubicBezTo>
                <a:cubicBezTo>
                  <a:pt x="623277" y="262068"/>
                  <a:pt x="720969" y="45191"/>
                  <a:pt x="773723" y="47145"/>
                </a:cubicBezTo>
                <a:cubicBezTo>
                  <a:pt x="826477" y="49099"/>
                  <a:pt x="852854" y="159491"/>
                  <a:pt x="879231" y="269883"/>
                </a:cubicBezTo>
              </a:path>
            </a:pathLst>
          </a:custGeom>
          <a:noFill/>
          <a:ln w="38100">
            <a:solidFill>
              <a:srgbClr val="F743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9DF9B2-AE8C-46BA-A083-02BD9C164CB7}"/>
              </a:ext>
            </a:extLst>
          </p:cNvPr>
          <p:cNvSpPr txBox="1"/>
          <p:nvPr/>
        </p:nvSpPr>
        <p:spPr>
          <a:xfrm>
            <a:off x="7365635" y="1170715"/>
            <a:ext cx="2822559" cy="707886"/>
          </a:xfrm>
          <a:prstGeom prst="rect">
            <a:avLst/>
          </a:prstGeom>
          <a:solidFill>
            <a:schemeClr val="bg1"/>
          </a:solidFill>
          <a:ln>
            <a:noFill/>
          </a:ln>
        </p:spPr>
        <p:txBody>
          <a:bodyPr wrap="square" rtlCol="0">
            <a:spAutoFit/>
          </a:bodyPr>
          <a:lstStyle/>
          <a:p>
            <a:pPr algn="ctr"/>
            <a:r>
              <a:rPr lang="en-US" sz="2000" b="1" dirty="0"/>
              <a:t>Early After Depolarizations (EADs)</a:t>
            </a:r>
          </a:p>
        </p:txBody>
      </p:sp>
      <p:sp>
        <p:nvSpPr>
          <p:cNvPr id="12" name="TextBox 11">
            <a:extLst>
              <a:ext uri="{FF2B5EF4-FFF2-40B4-BE49-F238E27FC236}">
                <a16:creationId xmlns:a16="http://schemas.microsoft.com/office/drawing/2014/main" id="{CA0BD679-13B6-4652-8EE5-8822A9F46127}"/>
              </a:ext>
            </a:extLst>
          </p:cNvPr>
          <p:cNvSpPr txBox="1"/>
          <p:nvPr/>
        </p:nvSpPr>
        <p:spPr>
          <a:xfrm>
            <a:off x="7815444" y="5342876"/>
            <a:ext cx="2328462" cy="400110"/>
          </a:xfrm>
          <a:prstGeom prst="rect">
            <a:avLst/>
          </a:prstGeom>
          <a:solidFill>
            <a:schemeClr val="bg1"/>
          </a:solidFill>
          <a:ln>
            <a:noFill/>
          </a:ln>
        </p:spPr>
        <p:txBody>
          <a:bodyPr wrap="square" rtlCol="0">
            <a:spAutoFit/>
          </a:bodyPr>
          <a:lstStyle/>
          <a:p>
            <a:pPr algn="ctr"/>
            <a:r>
              <a:rPr lang="en-US" sz="2000" b="1" dirty="0" err="1"/>
              <a:t>Torsades</a:t>
            </a:r>
            <a:r>
              <a:rPr lang="en-US" sz="2000" b="1" dirty="0"/>
              <a:t> de Pointes</a:t>
            </a:r>
          </a:p>
        </p:txBody>
      </p:sp>
      <p:pic>
        <p:nvPicPr>
          <p:cNvPr id="11" name="Picture 2" descr="C:\Users\Owner\Downloads\AP_rhythm strip actual arrest.jpg">
            <a:extLst>
              <a:ext uri="{FF2B5EF4-FFF2-40B4-BE49-F238E27FC236}">
                <a16:creationId xmlns:a16="http://schemas.microsoft.com/office/drawing/2014/main" id="{7671B991-CA61-49B7-8A45-01DE25BC659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1351" t="8571" r="16367" b="71620"/>
          <a:stretch/>
        </p:blipFill>
        <p:spPr bwMode="auto">
          <a:xfrm>
            <a:off x="7859554" y="4360020"/>
            <a:ext cx="2597354" cy="941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9CD3947-FD39-485E-A683-8FBFC72511FF}"/>
              </a:ext>
            </a:extLst>
          </p:cNvPr>
          <p:cNvPicPr>
            <a:picLocks noChangeAspect="1"/>
          </p:cNvPicPr>
          <p:nvPr/>
        </p:nvPicPr>
        <p:blipFill rotWithShape="1">
          <a:blip r:embed="rId10"/>
          <a:srcRect l="11026" t="10926" r="47709" b="40800"/>
          <a:stretch/>
        </p:blipFill>
        <p:spPr>
          <a:xfrm>
            <a:off x="7340309" y="1933478"/>
            <a:ext cx="3222743" cy="196945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56EF2A98-8BB5-48D7-A98E-112C7D6A7281}"/>
              </a:ext>
            </a:extLst>
          </p:cNvPr>
          <p:cNvSpPr txBox="1"/>
          <p:nvPr/>
        </p:nvSpPr>
        <p:spPr>
          <a:xfrm>
            <a:off x="1553362" y="6493320"/>
            <a:ext cx="8765846" cy="646331"/>
          </a:xfrm>
          <a:prstGeom prst="rect">
            <a:avLst/>
          </a:prstGeom>
          <a:noFill/>
        </p:spPr>
        <p:txBody>
          <a:bodyPr wrap="square" rtlCol="0">
            <a:spAutoFit/>
          </a:bodyPr>
          <a:lstStyle/>
          <a:p>
            <a:pPr algn="r"/>
            <a:r>
              <a:rPr lang="en-US" dirty="0" err="1">
                <a:latin typeface="Calibri" panose="020F0502020204030204" pitchFamily="34" charset="0"/>
                <a:ea typeface="Calibri" panose="020F0502020204030204" pitchFamily="34" charset="0"/>
                <a:cs typeface="Times New Roman" panose="02020603050405020304" pitchFamily="18" charset="0"/>
              </a:rPr>
              <a:t>Antzelevitch</a:t>
            </a:r>
            <a:r>
              <a:rPr lang="en-US" dirty="0">
                <a:latin typeface="Calibri" panose="020F0502020204030204" pitchFamily="34" charset="0"/>
                <a:ea typeface="Calibri" panose="020F0502020204030204" pitchFamily="34" charset="0"/>
                <a:cs typeface="Times New Roman" panose="02020603050405020304" pitchFamily="18" charset="0"/>
              </a:rPr>
              <a:t>, 1991; Yan, 1998</a:t>
            </a:r>
          </a:p>
          <a:p>
            <a:pPr algn="r"/>
            <a:endParaRPr lang="en-US" dirty="0"/>
          </a:p>
        </p:txBody>
      </p:sp>
      <p:sp>
        <p:nvSpPr>
          <p:cNvPr id="10" name="Right Arrow 5">
            <a:extLst>
              <a:ext uri="{FF2B5EF4-FFF2-40B4-BE49-F238E27FC236}">
                <a16:creationId xmlns:a16="http://schemas.microsoft.com/office/drawing/2014/main" id="{0CF6EAA7-4D0F-45A2-8AB8-26F0AD952713}"/>
              </a:ext>
            </a:extLst>
          </p:cNvPr>
          <p:cNvSpPr/>
          <p:nvPr/>
        </p:nvSpPr>
        <p:spPr>
          <a:xfrm rot="8135406">
            <a:off x="7279778" y="1932969"/>
            <a:ext cx="657674" cy="403085"/>
          </a:xfrm>
          <a:prstGeom prst="rightArrow">
            <a:avLst>
              <a:gd name="adj1" fmla="val 34862"/>
              <a:gd name="adj2" fmla="val 672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 </a:t>
            </a:r>
          </a:p>
        </p:txBody>
      </p:sp>
    </p:spTree>
    <p:extLst>
      <p:ext uri="{BB962C8B-B14F-4D97-AF65-F5344CB8AC3E}">
        <p14:creationId xmlns:p14="http://schemas.microsoft.com/office/powerpoint/2010/main" val="312806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1" grpId="0" animBg="1"/>
      <p:bldP spid="59" grpId="0" animBg="1"/>
      <p:bldP spid="60" grpId="0" animBg="1"/>
      <p:bldP spid="82" grpId="0" animBg="1"/>
      <p:bldP spid="104" grpId="0" animBg="1"/>
      <p:bldP spid="6" grpId="0" animBg="1"/>
      <p:bldP spid="9" grpId="0" animBg="1"/>
      <p:bldP spid="12"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What about U-waves?</a:t>
            </a:r>
          </a:p>
        </p:txBody>
      </p:sp>
      <p:sp>
        <p:nvSpPr>
          <p:cNvPr id="3" name="Content Placeholder 2">
            <a:extLst>
              <a:ext uri="{FF2B5EF4-FFF2-40B4-BE49-F238E27FC236}">
                <a16:creationId xmlns:a16="http://schemas.microsoft.com/office/drawing/2014/main" id="{F09CFD44-FC86-4B32-BE0A-371CC95FF1E0}"/>
              </a:ext>
            </a:extLst>
          </p:cNvPr>
          <p:cNvSpPr>
            <a:spLocks noGrp="1"/>
          </p:cNvSpPr>
          <p:nvPr>
            <p:ph idx="1"/>
          </p:nvPr>
        </p:nvSpPr>
        <p:spPr>
          <a:xfrm>
            <a:off x="1981200" y="1251410"/>
            <a:ext cx="8147538" cy="2510640"/>
          </a:xfrm>
        </p:spPr>
        <p:txBody>
          <a:bodyPr/>
          <a:lstStyle/>
          <a:p>
            <a:r>
              <a:rPr lang="en-US" dirty="0"/>
              <a:t>The inclusion of superimposed U-waves into the T-wave is controversial</a:t>
            </a:r>
          </a:p>
          <a:p>
            <a:r>
              <a:rPr lang="en-US" dirty="0"/>
              <a:t>Origin of U-wave hypotheses:</a:t>
            </a:r>
          </a:p>
          <a:p>
            <a:pPr lvl="1"/>
            <a:r>
              <a:rPr lang="en-US" sz="2100" dirty="0"/>
              <a:t>Ventricular stretch-induced afterdepolarizations</a:t>
            </a:r>
          </a:p>
          <a:p>
            <a:pPr lvl="1"/>
            <a:r>
              <a:rPr lang="en-US" sz="2100" dirty="0"/>
              <a:t>Repolarization of papillary muscle or M cells</a:t>
            </a:r>
          </a:p>
          <a:p>
            <a:pPr lvl="1"/>
            <a:r>
              <a:rPr lang="en-US" sz="2100" dirty="0"/>
              <a:t>Repolarization of His-Purkinje system</a:t>
            </a:r>
          </a:p>
          <a:p>
            <a:endParaRPr lang="en-US" dirty="0"/>
          </a:p>
          <a:p>
            <a:endParaRPr lang="en-US" dirty="0"/>
          </a:p>
          <a:p>
            <a:pPr lvl="1"/>
            <a:endParaRPr lang="en-US" sz="2100"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105</a:t>
            </a:fld>
            <a:endParaRPr lang="en-US" dirty="0"/>
          </a:p>
        </p:txBody>
      </p:sp>
      <p:sp>
        <p:nvSpPr>
          <p:cNvPr id="6" name="TextBox 5">
            <a:extLst>
              <a:ext uri="{FF2B5EF4-FFF2-40B4-BE49-F238E27FC236}">
                <a16:creationId xmlns:a16="http://schemas.microsoft.com/office/drawing/2014/main" id="{88E2F2AB-50DF-47A9-BE6C-5167A2136629}"/>
              </a:ext>
            </a:extLst>
          </p:cNvPr>
          <p:cNvSpPr txBox="1"/>
          <p:nvPr/>
        </p:nvSpPr>
        <p:spPr>
          <a:xfrm>
            <a:off x="1553362" y="6106461"/>
            <a:ext cx="9067504" cy="646331"/>
          </a:xfrm>
          <a:prstGeom prst="rect">
            <a:avLst/>
          </a:prstGeom>
          <a:noFill/>
        </p:spPr>
        <p:txBody>
          <a:bodyPr wrap="square" rtlCol="0">
            <a:spAutoFit/>
          </a:bodyPr>
          <a:lstStyle/>
          <a:p>
            <a:pPr algn="r"/>
            <a:r>
              <a:rPr lang="en-US" dirty="0">
                <a:latin typeface="Calibri" panose="020F0502020204030204" pitchFamily="34" charset="0"/>
                <a:ea typeface="Calibri" panose="020F0502020204030204" pitchFamily="34" charset="0"/>
                <a:cs typeface="Times New Roman" panose="02020603050405020304" pitchFamily="18" charset="0"/>
              </a:rPr>
              <a:t>Schimpf, 2008; </a:t>
            </a:r>
            <a:r>
              <a:rPr lang="en-US" dirty="0" err="1">
                <a:latin typeface="Calibri" panose="020F0502020204030204" pitchFamily="34" charset="0"/>
                <a:ea typeface="Calibri" panose="020F0502020204030204" pitchFamily="34" charset="0"/>
                <a:cs typeface="Times New Roman" panose="02020603050405020304" pitchFamily="18" charset="0"/>
              </a:rPr>
              <a:t>Rautaharju</a:t>
            </a:r>
            <a:r>
              <a:rPr lang="en-US" dirty="0">
                <a:latin typeface="Calibri" panose="020F0502020204030204" pitchFamily="34" charset="0"/>
                <a:ea typeface="Calibri" panose="020F0502020204030204" pitchFamily="34" charset="0"/>
                <a:cs typeface="Times New Roman" panose="02020603050405020304" pitchFamily="18" charset="0"/>
              </a:rPr>
              <a:t>, 2009 </a:t>
            </a:r>
          </a:p>
          <a:p>
            <a:pPr algn="r"/>
            <a:endParaRPr lang="en-US" dirty="0"/>
          </a:p>
        </p:txBody>
      </p:sp>
      <p:pic>
        <p:nvPicPr>
          <p:cNvPr id="5" name="Picture 4">
            <a:extLst>
              <a:ext uri="{FF2B5EF4-FFF2-40B4-BE49-F238E27FC236}">
                <a16:creationId xmlns:a16="http://schemas.microsoft.com/office/drawing/2014/main" id="{A88ECBD1-9A51-4510-9D57-91964704BFE6}"/>
              </a:ext>
            </a:extLst>
          </p:cNvPr>
          <p:cNvPicPr>
            <a:picLocks noChangeAspect="1"/>
          </p:cNvPicPr>
          <p:nvPr/>
        </p:nvPicPr>
        <p:blipFill rotWithShape="1">
          <a:blip r:embed="rId2"/>
          <a:srcRect l="27051" t="39173" r="62052" b="40998"/>
          <a:stretch/>
        </p:blipFill>
        <p:spPr>
          <a:xfrm>
            <a:off x="8097928" y="3175895"/>
            <a:ext cx="2256358" cy="2309446"/>
          </a:xfrm>
          <a:prstGeom prst="rect">
            <a:avLst/>
          </a:prstGeom>
        </p:spPr>
      </p:pic>
      <p:sp>
        <p:nvSpPr>
          <p:cNvPr id="8" name="Content Placeholder 2">
            <a:extLst>
              <a:ext uri="{FF2B5EF4-FFF2-40B4-BE49-F238E27FC236}">
                <a16:creationId xmlns:a16="http://schemas.microsoft.com/office/drawing/2014/main" id="{D71F95B0-2167-4449-A553-30ED6DAF08EA}"/>
              </a:ext>
            </a:extLst>
          </p:cNvPr>
          <p:cNvSpPr txBox="1">
            <a:spLocks/>
          </p:cNvSpPr>
          <p:nvPr/>
        </p:nvSpPr>
        <p:spPr>
          <a:xfrm>
            <a:off x="1995881" y="3762050"/>
            <a:ext cx="5835468" cy="4525963"/>
          </a:xfrm>
          <a:prstGeom prst="rect">
            <a:avLst/>
          </a:prstGeom>
        </p:spPr>
        <p:txBody>
          <a:bodyPr vert="horz" lIns="91440" tIns="45720" rIns="91440" bIns="45720" rtlCol="0">
            <a:noAutofit/>
          </a:bodyPr>
          <a:lstStyle>
            <a:lvl1pPr marL="171450" indent="-171450" algn="l" defTabSz="342900" rtl="0" eaLnBrk="1" latinLnBrk="0" hangingPunct="1">
              <a:spcBef>
                <a:spcPct val="20000"/>
              </a:spcBef>
              <a:buClr>
                <a:srgbClr val="177D38"/>
              </a:buClr>
              <a:buFont typeface="Wingdings" charset="2"/>
              <a:buChar char="§"/>
              <a:defRPr sz="1800" kern="1200">
                <a:solidFill>
                  <a:schemeClr val="tx1"/>
                </a:solidFill>
                <a:latin typeface="+mn-lt"/>
                <a:ea typeface="+mn-ea"/>
                <a:cs typeface="+mn-cs"/>
              </a:defRPr>
            </a:lvl1pPr>
            <a:lvl2pPr marL="470297" indent="-171450" algn="l" defTabSz="342900" rtl="0" eaLnBrk="1" latinLnBrk="0" hangingPunct="1">
              <a:spcBef>
                <a:spcPct val="20000"/>
              </a:spcBef>
              <a:buClr>
                <a:srgbClr val="177D38"/>
              </a:buClr>
              <a:buFont typeface="Lucida Grande"/>
              <a:buChar char="–"/>
              <a:defRPr sz="1500" kern="1200">
                <a:solidFill>
                  <a:schemeClr val="tx1"/>
                </a:solidFill>
                <a:latin typeface="+mn-lt"/>
                <a:ea typeface="+mn-ea"/>
                <a:cs typeface="+mn-cs"/>
              </a:defRPr>
            </a:lvl2pPr>
            <a:lvl3pPr marL="857250" indent="-171450" algn="l" defTabSz="342900" rtl="0" eaLnBrk="1" latinLnBrk="0" hangingPunct="1">
              <a:spcBef>
                <a:spcPct val="20000"/>
              </a:spcBef>
              <a:buClr>
                <a:srgbClr val="177D38"/>
              </a:buClr>
              <a:buFont typeface="Wingdings" charset="2"/>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400" dirty="0"/>
              <a:t>ACC/AHA/HRS recommends that if U-waves are superimposed on T-waves, either:</a:t>
            </a:r>
          </a:p>
          <a:p>
            <a:pPr lvl="1"/>
            <a:r>
              <a:rPr lang="en-US" sz="2100" dirty="0"/>
              <a:t>the QT should be measured in a lead without a U wave OR</a:t>
            </a:r>
          </a:p>
          <a:p>
            <a:pPr lvl="1"/>
            <a:r>
              <a:rPr lang="en-US" sz="2100" dirty="0"/>
              <a:t>use tangent method to steepest downward slope of T-wave</a:t>
            </a:r>
          </a:p>
          <a:p>
            <a:endParaRPr lang="en-US" sz="2400" dirty="0"/>
          </a:p>
          <a:p>
            <a:endParaRPr lang="en-US" sz="2400" dirty="0"/>
          </a:p>
          <a:p>
            <a:pPr lvl="1"/>
            <a:endParaRPr lang="en-US" sz="2100" dirty="0"/>
          </a:p>
          <a:p>
            <a:pPr marL="0" indent="0">
              <a:buNone/>
            </a:pPr>
            <a:endParaRPr lang="en-US" sz="2400" dirty="0"/>
          </a:p>
          <a:p>
            <a:pPr marL="0" indent="0">
              <a:buNone/>
            </a:pPr>
            <a:endParaRPr lang="en-US" sz="2400" dirty="0"/>
          </a:p>
        </p:txBody>
      </p:sp>
      <p:sp>
        <p:nvSpPr>
          <p:cNvPr id="10" name="Arrow: Down 9">
            <a:extLst>
              <a:ext uri="{FF2B5EF4-FFF2-40B4-BE49-F238E27FC236}">
                <a16:creationId xmlns:a16="http://schemas.microsoft.com/office/drawing/2014/main" id="{E728D810-C92D-4789-8F48-4FEA58104BCB}"/>
              </a:ext>
            </a:extLst>
          </p:cNvPr>
          <p:cNvSpPr/>
          <p:nvPr/>
        </p:nvSpPr>
        <p:spPr>
          <a:xfrm flipV="1">
            <a:off x="9313985" y="3934061"/>
            <a:ext cx="328246" cy="879231"/>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DDEF70F-C810-4FD1-A410-8462D9C7A55B}"/>
              </a:ext>
            </a:extLst>
          </p:cNvPr>
          <p:cNvSpPr txBox="1"/>
          <p:nvPr/>
        </p:nvSpPr>
        <p:spPr>
          <a:xfrm>
            <a:off x="8915105" y="4770531"/>
            <a:ext cx="1688123" cy="461665"/>
          </a:xfrm>
          <a:prstGeom prst="rect">
            <a:avLst/>
          </a:prstGeom>
          <a:noFill/>
        </p:spPr>
        <p:txBody>
          <a:bodyPr wrap="square" rtlCol="0">
            <a:spAutoFit/>
          </a:bodyPr>
          <a:lstStyle/>
          <a:p>
            <a:r>
              <a:rPr lang="en-US" sz="2400" b="1" dirty="0">
                <a:solidFill>
                  <a:srgbClr val="C00000"/>
                </a:solidFill>
              </a:rPr>
              <a:t>U-wave</a:t>
            </a:r>
          </a:p>
        </p:txBody>
      </p:sp>
    </p:spTree>
    <p:extLst>
      <p:ext uri="{BB962C8B-B14F-4D97-AF65-F5344CB8AC3E}">
        <p14:creationId xmlns:p14="http://schemas.microsoft.com/office/powerpoint/2010/main" val="15924363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What about U-waves?</a:t>
            </a:r>
          </a:p>
        </p:txBody>
      </p:sp>
      <p:sp>
        <p:nvSpPr>
          <p:cNvPr id="3" name="Content Placeholder 2">
            <a:extLst>
              <a:ext uri="{FF2B5EF4-FFF2-40B4-BE49-F238E27FC236}">
                <a16:creationId xmlns:a16="http://schemas.microsoft.com/office/drawing/2014/main" id="{F09CFD44-FC86-4B32-BE0A-371CC95FF1E0}"/>
              </a:ext>
            </a:extLst>
          </p:cNvPr>
          <p:cNvSpPr>
            <a:spLocks noGrp="1"/>
          </p:cNvSpPr>
          <p:nvPr>
            <p:ph idx="1"/>
          </p:nvPr>
        </p:nvSpPr>
        <p:spPr>
          <a:xfrm>
            <a:off x="1981201" y="1251410"/>
            <a:ext cx="5955323" cy="4525963"/>
          </a:xfrm>
        </p:spPr>
        <p:txBody>
          <a:bodyPr/>
          <a:lstStyle/>
          <a:p>
            <a:r>
              <a:rPr lang="en-US" dirty="0"/>
              <a:t>Others differentiate “physiologic” U-waves from “pathologic” U-waves, where physiologic U-waves are smaller than the T-wave and separated by the isoelectric line</a:t>
            </a:r>
          </a:p>
          <a:p>
            <a:r>
              <a:rPr lang="en-US" dirty="0"/>
              <a:t>T-waves + pathologic U-waves may be designated as T1 and T2 to describe two contiguous repolarization waves (aka bifurcated, notched, T-wave humps, pathologic U-waves)</a:t>
            </a:r>
          </a:p>
          <a:p>
            <a:pPr marL="0" indent="0">
              <a:buNone/>
            </a:pPr>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106</a:t>
            </a:fld>
            <a:endParaRPr lang="en-US" dirty="0"/>
          </a:p>
        </p:txBody>
      </p:sp>
      <p:sp>
        <p:nvSpPr>
          <p:cNvPr id="6" name="TextBox 5">
            <a:extLst>
              <a:ext uri="{FF2B5EF4-FFF2-40B4-BE49-F238E27FC236}">
                <a16:creationId xmlns:a16="http://schemas.microsoft.com/office/drawing/2014/main" id="{88E2F2AB-50DF-47A9-BE6C-5167A2136629}"/>
              </a:ext>
            </a:extLst>
          </p:cNvPr>
          <p:cNvSpPr txBox="1"/>
          <p:nvPr/>
        </p:nvSpPr>
        <p:spPr>
          <a:xfrm>
            <a:off x="1553362" y="6106461"/>
            <a:ext cx="9067504" cy="646331"/>
          </a:xfrm>
          <a:prstGeom prst="rect">
            <a:avLst/>
          </a:prstGeom>
          <a:noFill/>
        </p:spPr>
        <p:txBody>
          <a:bodyPr wrap="square" rtlCol="0">
            <a:spAutoFit/>
          </a:bodyPr>
          <a:lstStyle/>
          <a:p>
            <a:pPr algn="r"/>
            <a:r>
              <a:rPr lang="en-US" dirty="0">
                <a:latin typeface="Calibri" panose="020F0502020204030204" pitchFamily="34" charset="0"/>
                <a:ea typeface="Calibri" panose="020F0502020204030204" pitchFamily="34" charset="0"/>
                <a:cs typeface="Times New Roman" panose="02020603050405020304" pitchFamily="18" charset="0"/>
              </a:rPr>
              <a:t>Yan and </a:t>
            </a:r>
            <a:r>
              <a:rPr lang="en-US" dirty="0" err="1">
                <a:latin typeface="Calibri" panose="020F0502020204030204" pitchFamily="34" charset="0"/>
                <a:ea typeface="Calibri" panose="020F0502020204030204" pitchFamily="34" charset="0"/>
                <a:cs typeface="Times New Roman" panose="02020603050405020304" pitchFamily="18" charset="0"/>
              </a:rPr>
              <a:t>Antzelevitch</a:t>
            </a:r>
            <a:r>
              <a:rPr lang="en-US" dirty="0">
                <a:latin typeface="Calibri" panose="020F0502020204030204" pitchFamily="34" charset="0"/>
                <a:ea typeface="Calibri" panose="020F0502020204030204" pitchFamily="34" charset="0"/>
                <a:cs typeface="Times New Roman" panose="02020603050405020304" pitchFamily="18" charset="0"/>
              </a:rPr>
              <a:t>, 1998; </a:t>
            </a:r>
            <a:r>
              <a:rPr lang="en-US" dirty="0" err="1">
                <a:latin typeface="Calibri" panose="020F0502020204030204" pitchFamily="34" charset="0"/>
                <a:ea typeface="Calibri" panose="020F0502020204030204" pitchFamily="34" charset="0"/>
                <a:cs typeface="Times New Roman" panose="02020603050405020304" pitchFamily="18" charset="0"/>
              </a:rPr>
              <a:t>Viskin</a:t>
            </a:r>
            <a:r>
              <a:rPr lang="en-US" dirty="0">
                <a:latin typeface="Calibri" panose="020F0502020204030204" pitchFamily="34" charset="0"/>
                <a:ea typeface="Calibri" panose="020F0502020204030204" pitchFamily="34" charset="0"/>
                <a:cs typeface="Times New Roman" panose="02020603050405020304" pitchFamily="18" charset="0"/>
              </a:rPr>
              <a:t>, 2004; </a:t>
            </a:r>
            <a:r>
              <a:rPr lang="en-US" dirty="0" err="1">
                <a:latin typeface="Calibri" panose="020F0502020204030204" pitchFamily="34" charset="0"/>
                <a:ea typeface="Calibri" panose="020F0502020204030204" pitchFamily="34" charset="0"/>
                <a:cs typeface="Times New Roman" panose="02020603050405020304" pitchFamily="18" charset="0"/>
              </a:rPr>
              <a:t>Topilski</a:t>
            </a:r>
            <a:r>
              <a:rPr lang="en-US" dirty="0">
                <a:latin typeface="Calibri" panose="020F0502020204030204" pitchFamily="34" charset="0"/>
                <a:ea typeface="Calibri" panose="020F0502020204030204" pitchFamily="34" charset="0"/>
                <a:cs typeface="Times New Roman" panose="02020603050405020304" pitchFamily="18" charset="0"/>
              </a:rPr>
              <a:t>, 2007</a:t>
            </a:r>
          </a:p>
          <a:p>
            <a:pPr algn="r"/>
            <a:endParaRPr lang="en-US" dirty="0"/>
          </a:p>
        </p:txBody>
      </p:sp>
      <p:pic>
        <p:nvPicPr>
          <p:cNvPr id="5" name="Picture 4">
            <a:extLst>
              <a:ext uri="{FF2B5EF4-FFF2-40B4-BE49-F238E27FC236}">
                <a16:creationId xmlns:a16="http://schemas.microsoft.com/office/drawing/2014/main" id="{BEBBE0FD-CBE3-42F7-89AB-F2DF39741214}"/>
              </a:ext>
            </a:extLst>
          </p:cNvPr>
          <p:cNvPicPr>
            <a:picLocks noChangeAspect="1"/>
          </p:cNvPicPr>
          <p:nvPr/>
        </p:nvPicPr>
        <p:blipFill rotWithShape="1">
          <a:blip r:embed="rId2"/>
          <a:srcRect l="56022" t="39402" r="36019" b="40541"/>
          <a:stretch/>
        </p:blipFill>
        <p:spPr>
          <a:xfrm>
            <a:off x="7817370" y="1746727"/>
            <a:ext cx="2512585" cy="3561955"/>
          </a:xfrm>
          <a:prstGeom prst="rect">
            <a:avLst/>
          </a:prstGeom>
        </p:spPr>
      </p:pic>
      <p:sp>
        <p:nvSpPr>
          <p:cNvPr id="7" name="Content Placeholder 2">
            <a:extLst>
              <a:ext uri="{FF2B5EF4-FFF2-40B4-BE49-F238E27FC236}">
                <a16:creationId xmlns:a16="http://schemas.microsoft.com/office/drawing/2014/main" id="{A66A85F7-E340-47BD-8268-C1CC17B3EC1F}"/>
              </a:ext>
            </a:extLst>
          </p:cNvPr>
          <p:cNvSpPr txBox="1">
            <a:spLocks/>
          </p:cNvSpPr>
          <p:nvPr/>
        </p:nvSpPr>
        <p:spPr>
          <a:xfrm>
            <a:off x="1981201" y="4762115"/>
            <a:ext cx="5017477" cy="1143001"/>
          </a:xfrm>
          <a:prstGeom prst="rect">
            <a:avLst/>
          </a:prstGeom>
        </p:spPr>
        <p:txBody>
          <a:bodyPr vert="horz" lIns="91440" tIns="45720" rIns="91440" bIns="45720" rtlCol="0">
            <a:noAutofit/>
          </a:bodyPr>
          <a:lstStyle>
            <a:lvl1pPr marL="171450" indent="-171450" algn="l" defTabSz="342900" rtl="0" eaLnBrk="1" latinLnBrk="0" hangingPunct="1">
              <a:spcBef>
                <a:spcPct val="20000"/>
              </a:spcBef>
              <a:buClr>
                <a:srgbClr val="177D38"/>
              </a:buClr>
              <a:buFont typeface="Wingdings" charset="2"/>
              <a:buChar char="§"/>
              <a:defRPr sz="1800" kern="1200">
                <a:solidFill>
                  <a:schemeClr val="tx1"/>
                </a:solidFill>
                <a:latin typeface="+mn-lt"/>
                <a:ea typeface="+mn-ea"/>
                <a:cs typeface="+mn-cs"/>
              </a:defRPr>
            </a:lvl1pPr>
            <a:lvl2pPr marL="470297" indent="-171450" algn="l" defTabSz="342900" rtl="0" eaLnBrk="1" latinLnBrk="0" hangingPunct="1">
              <a:spcBef>
                <a:spcPct val="20000"/>
              </a:spcBef>
              <a:buClr>
                <a:srgbClr val="177D38"/>
              </a:buClr>
              <a:buFont typeface="Lucida Grande"/>
              <a:buChar char="–"/>
              <a:defRPr sz="1500" kern="1200">
                <a:solidFill>
                  <a:schemeClr val="tx1"/>
                </a:solidFill>
                <a:latin typeface="+mn-lt"/>
                <a:ea typeface="+mn-ea"/>
                <a:cs typeface="+mn-cs"/>
              </a:defRPr>
            </a:lvl2pPr>
            <a:lvl3pPr marL="857250" indent="-171450" algn="l" defTabSz="342900" rtl="0" eaLnBrk="1" latinLnBrk="0" hangingPunct="1">
              <a:spcBef>
                <a:spcPct val="20000"/>
              </a:spcBef>
              <a:buClr>
                <a:srgbClr val="177D38"/>
              </a:buClr>
              <a:buFont typeface="Wingdings" charset="2"/>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400" dirty="0"/>
              <a:t>Notched T-waves have been shown to confer increased risk of </a:t>
            </a:r>
            <a:r>
              <a:rPr lang="en-US" sz="2400" dirty="0" err="1"/>
              <a:t>TdP</a:t>
            </a:r>
            <a:r>
              <a:rPr lang="en-US" sz="2400" dirty="0"/>
              <a:t> than broad T-waves</a:t>
            </a:r>
          </a:p>
          <a:p>
            <a:endParaRPr lang="en-US" sz="2400" dirty="0"/>
          </a:p>
          <a:p>
            <a:endParaRPr lang="en-US" sz="2400" dirty="0"/>
          </a:p>
          <a:p>
            <a:pPr marL="0" indent="0">
              <a:buNone/>
            </a:pPr>
            <a:endParaRPr lang="en-US" sz="2400" dirty="0"/>
          </a:p>
        </p:txBody>
      </p:sp>
    </p:spTree>
    <p:extLst>
      <p:ext uri="{BB962C8B-B14F-4D97-AF65-F5344CB8AC3E}">
        <p14:creationId xmlns:p14="http://schemas.microsoft.com/office/powerpoint/2010/main" val="14694364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What about U-waves?</a:t>
            </a:r>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107</a:t>
            </a:fld>
            <a:endParaRPr lang="en-US" dirty="0"/>
          </a:p>
        </p:txBody>
      </p:sp>
      <p:sp>
        <p:nvSpPr>
          <p:cNvPr id="7" name="Content Placeholder 2">
            <a:extLst>
              <a:ext uri="{FF2B5EF4-FFF2-40B4-BE49-F238E27FC236}">
                <a16:creationId xmlns:a16="http://schemas.microsoft.com/office/drawing/2014/main" id="{A66A85F7-E340-47BD-8268-C1CC17B3EC1F}"/>
              </a:ext>
            </a:extLst>
          </p:cNvPr>
          <p:cNvSpPr txBox="1">
            <a:spLocks/>
          </p:cNvSpPr>
          <p:nvPr/>
        </p:nvSpPr>
        <p:spPr>
          <a:xfrm>
            <a:off x="1901120" y="4342631"/>
            <a:ext cx="8327672" cy="1143001"/>
          </a:xfrm>
          <a:prstGeom prst="rect">
            <a:avLst/>
          </a:prstGeom>
        </p:spPr>
        <p:txBody>
          <a:bodyPr vert="horz" lIns="91440" tIns="45720" rIns="91440" bIns="45720" rtlCol="0">
            <a:noAutofit/>
          </a:bodyPr>
          <a:lstStyle>
            <a:lvl1pPr marL="171450" indent="-171450" algn="l" defTabSz="342900" rtl="0" eaLnBrk="1" latinLnBrk="0" hangingPunct="1">
              <a:spcBef>
                <a:spcPct val="20000"/>
              </a:spcBef>
              <a:buClr>
                <a:srgbClr val="177D38"/>
              </a:buClr>
              <a:buFont typeface="Wingdings" charset="2"/>
              <a:buChar char="§"/>
              <a:defRPr sz="1800" kern="1200">
                <a:solidFill>
                  <a:schemeClr val="tx1"/>
                </a:solidFill>
                <a:latin typeface="+mn-lt"/>
                <a:ea typeface="+mn-ea"/>
                <a:cs typeface="+mn-cs"/>
              </a:defRPr>
            </a:lvl1pPr>
            <a:lvl2pPr marL="470297" indent="-171450" algn="l" defTabSz="342900" rtl="0" eaLnBrk="1" latinLnBrk="0" hangingPunct="1">
              <a:spcBef>
                <a:spcPct val="20000"/>
              </a:spcBef>
              <a:buClr>
                <a:srgbClr val="177D38"/>
              </a:buClr>
              <a:buFont typeface="Lucida Grande"/>
              <a:buChar char="–"/>
              <a:defRPr sz="1500" kern="1200">
                <a:solidFill>
                  <a:schemeClr val="tx1"/>
                </a:solidFill>
                <a:latin typeface="+mn-lt"/>
                <a:ea typeface="+mn-ea"/>
                <a:cs typeface="+mn-cs"/>
              </a:defRPr>
            </a:lvl2pPr>
            <a:lvl3pPr marL="857250" indent="-171450" algn="l" defTabSz="342900" rtl="0" eaLnBrk="1" latinLnBrk="0" hangingPunct="1">
              <a:spcBef>
                <a:spcPct val="20000"/>
              </a:spcBef>
              <a:buClr>
                <a:srgbClr val="177D38"/>
              </a:buClr>
              <a:buFont typeface="Wingdings" charset="2"/>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400" dirty="0"/>
              <a:t>Example of notched, tri-phasic T-wave on telemetry in </a:t>
            </a:r>
            <a:r>
              <a:rPr lang="en-US" sz="2400" dirty="0" err="1"/>
              <a:t>pt</a:t>
            </a:r>
            <a:r>
              <a:rPr lang="en-US" sz="2400" dirty="0"/>
              <a:t> w/ </a:t>
            </a:r>
            <a:r>
              <a:rPr lang="en-US" sz="2400" dirty="0" err="1"/>
              <a:t>TdP</a:t>
            </a:r>
            <a:endParaRPr lang="en-US" sz="2400" dirty="0"/>
          </a:p>
          <a:p>
            <a:endParaRPr lang="en-US" sz="2400" dirty="0"/>
          </a:p>
          <a:p>
            <a:endParaRPr lang="en-US" sz="2400" dirty="0"/>
          </a:p>
          <a:p>
            <a:pPr marL="0" indent="0">
              <a:buNone/>
            </a:pPr>
            <a:endParaRPr lang="en-US" sz="2400" dirty="0"/>
          </a:p>
        </p:txBody>
      </p:sp>
      <p:pic>
        <p:nvPicPr>
          <p:cNvPr id="10" name="Picture 9">
            <a:extLst>
              <a:ext uri="{FF2B5EF4-FFF2-40B4-BE49-F238E27FC236}">
                <a16:creationId xmlns:a16="http://schemas.microsoft.com/office/drawing/2014/main" id="{2B7BB4D7-D07B-4347-AFE8-66E60761A980}"/>
              </a:ext>
            </a:extLst>
          </p:cNvPr>
          <p:cNvPicPr>
            <a:picLocks noChangeAspect="1"/>
          </p:cNvPicPr>
          <p:nvPr/>
        </p:nvPicPr>
        <p:blipFill>
          <a:blip r:embed="rId2"/>
          <a:stretch>
            <a:fillRect/>
          </a:stretch>
        </p:blipFill>
        <p:spPr>
          <a:xfrm>
            <a:off x="1901120" y="1736726"/>
            <a:ext cx="8612456" cy="2495296"/>
          </a:xfrm>
          <a:prstGeom prst="rect">
            <a:avLst/>
          </a:prstGeom>
        </p:spPr>
      </p:pic>
      <p:sp>
        <p:nvSpPr>
          <p:cNvPr id="12" name="Arrow: Down 11">
            <a:extLst>
              <a:ext uri="{FF2B5EF4-FFF2-40B4-BE49-F238E27FC236}">
                <a16:creationId xmlns:a16="http://schemas.microsoft.com/office/drawing/2014/main" id="{72DD7BCC-DF85-4337-9D90-6F066FEDE131}"/>
              </a:ext>
            </a:extLst>
          </p:cNvPr>
          <p:cNvSpPr/>
          <p:nvPr/>
        </p:nvSpPr>
        <p:spPr>
          <a:xfrm flipV="1">
            <a:off x="4416668" y="3148613"/>
            <a:ext cx="228599" cy="40041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9FD4777-246D-4C18-A49B-1FD98AE17708}"/>
              </a:ext>
            </a:extLst>
          </p:cNvPr>
          <p:cNvSpPr/>
          <p:nvPr/>
        </p:nvSpPr>
        <p:spPr>
          <a:xfrm>
            <a:off x="4188069" y="2344616"/>
            <a:ext cx="228599" cy="400417"/>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C176D423-F149-4974-99B2-0B223FC903DF}"/>
              </a:ext>
            </a:extLst>
          </p:cNvPr>
          <p:cNvSpPr/>
          <p:nvPr/>
        </p:nvSpPr>
        <p:spPr>
          <a:xfrm>
            <a:off x="5020408" y="2148738"/>
            <a:ext cx="228599" cy="400417"/>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1529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err="1"/>
              <a:t>Tpeak</a:t>
            </a:r>
            <a:r>
              <a:rPr lang="en-US" dirty="0"/>
              <a:t>-Tend (</a:t>
            </a:r>
            <a:r>
              <a:rPr lang="en-US" dirty="0" err="1"/>
              <a:t>Tp-Te</a:t>
            </a:r>
            <a:r>
              <a:rPr lang="en-US" dirty="0"/>
              <a:t>)</a:t>
            </a:r>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108</a:t>
            </a:fld>
            <a:endParaRPr lang="en-US" dirty="0"/>
          </a:p>
        </p:txBody>
      </p:sp>
      <p:pic>
        <p:nvPicPr>
          <p:cNvPr id="7" name="Content Placeholder 3" descr="Screen Clipping">
            <a:extLst>
              <a:ext uri="{FF2B5EF4-FFF2-40B4-BE49-F238E27FC236}">
                <a16:creationId xmlns:a16="http://schemas.microsoft.com/office/drawing/2014/main" id="{DC1A63A5-D19A-458F-96DD-5C701B597743}"/>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1679" t="21603" b="22965"/>
          <a:stretch/>
        </p:blipFill>
        <p:spPr>
          <a:xfrm>
            <a:off x="6672974" y="1456548"/>
            <a:ext cx="3385426" cy="2195384"/>
          </a:xfrm>
          <a:prstGeom prst="rect">
            <a:avLst/>
          </a:prstGeom>
          <a:ln>
            <a:noFill/>
          </a:ln>
          <a:effectLst>
            <a:outerShdw blurRad="292100" dist="139700" dir="2700000" algn="tl" rotWithShape="0">
              <a:srgbClr val="333333">
                <a:alpha val="65000"/>
              </a:srgbClr>
            </a:outerShdw>
          </a:effectLst>
        </p:spPr>
      </p:pic>
      <p:pic>
        <p:nvPicPr>
          <p:cNvPr id="8" name="Picture 7" descr="Screen Clipping">
            <a:extLst>
              <a:ext uri="{FF2B5EF4-FFF2-40B4-BE49-F238E27FC236}">
                <a16:creationId xmlns:a16="http://schemas.microsoft.com/office/drawing/2014/main" id="{C30908FF-A2DC-43FC-8A21-A3DBF4899234}"/>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t="23155" b="24442"/>
          <a:stretch/>
        </p:blipFill>
        <p:spPr>
          <a:xfrm>
            <a:off x="2013827" y="1456548"/>
            <a:ext cx="3505200" cy="2195384"/>
          </a:xfrm>
          <a:prstGeom prst="rect">
            <a:avLst/>
          </a:prstGeom>
          <a:ln>
            <a:noFill/>
          </a:ln>
          <a:effectLst>
            <a:outerShdw blurRad="292100" dist="139700" dir="2700000" algn="tl" rotWithShape="0">
              <a:srgbClr val="333333">
                <a:alpha val="65000"/>
              </a:srgbClr>
            </a:outerShdw>
          </a:effectLst>
        </p:spPr>
      </p:pic>
      <p:sp>
        <p:nvSpPr>
          <p:cNvPr id="9" name="Right Arrow 5">
            <a:extLst>
              <a:ext uri="{FF2B5EF4-FFF2-40B4-BE49-F238E27FC236}">
                <a16:creationId xmlns:a16="http://schemas.microsoft.com/office/drawing/2014/main" id="{C8056507-BFB2-4CE4-A6B6-20D9547FD1CA}"/>
              </a:ext>
            </a:extLst>
          </p:cNvPr>
          <p:cNvSpPr/>
          <p:nvPr/>
        </p:nvSpPr>
        <p:spPr>
          <a:xfrm>
            <a:off x="5547985" y="1854179"/>
            <a:ext cx="1734589" cy="831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CIPRO</a:t>
            </a:r>
          </a:p>
        </p:txBody>
      </p:sp>
      <p:sp>
        <p:nvSpPr>
          <p:cNvPr id="10" name="Rectangle 9">
            <a:extLst>
              <a:ext uri="{FF2B5EF4-FFF2-40B4-BE49-F238E27FC236}">
                <a16:creationId xmlns:a16="http://schemas.microsoft.com/office/drawing/2014/main" id="{F7E0A411-68D3-4D7F-AACA-3F84B88B29B6}"/>
              </a:ext>
            </a:extLst>
          </p:cNvPr>
          <p:cNvSpPr/>
          <p:nvPr/>
        </p:nvSpPr>
        <p:spPr>
          <a:xfrm>
            <a:off x="8844675" y="1456548"/>
            <a:ext cx="523875" cy="2195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A82F67-0F72-4E31-AAD6-45B04971D070}"/>
              </a:ext>
            </a:extLst>
          </p:cNvPr>
          <p:cNvSpPr/>
          <p:nvPr/>
        </p:nvSpPr>
        <p:spPr>
          <a:xfrm>
            <a:off x="4358400" y="1456548"/>
            <a:ext cx="180975" cy="2195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D42999E-B5BD-48BF-AE29-A88B60ABBC5B}"/>
              </a:ext>
            </a:extLst>
          </p:cNvPr>
          <p:cNvSpPr txBox="1"/>
          <p:nvPr/>
        </p:nvSpPr>
        <p:spPr>
          <a:xfrm>
            <a:off x="3824806" y="3459092"/>
            <a:ext cx="1946506" cy="461665"/>
          </a:xfrm>
          <a:prstGeom prst="rect">
            <a:avLst/>
          </a:prstGeom>
          <a:solidFill>
            <a:schemeClr val="bg1"/>
          </a:solidFill>
          <a:ln>
            <a:solidFill>
              <a:schemeClr val="tx1"/>
            </a:solidFill>
          </a:ln>
        </p:spPr>
        <p:txBody>
          <a:bodyPr wrap="square" rtlCol="0">
            <a:spAutoFit/>
          </a:bodyPr>
          <a:lstStyle/>
          <a:p>
            <a:pPr algn="ctr"/>
            <a:r>
              <a:rPr lang="en-US" sz="2400" b="1" dirty="0" err="1">
                <a:solidFill>
                  <a:srgbClr val="F74325"/>
                </a:solidFill>
              </a:rPr>
              <a:t>Tp-Te</a:t>
            </a:r>
            <a:r>
              <a:rPr lang="en-US" sz="2400" b="1" dirty="0">
                <a:solidFill>
                  <a:srgbClr val="F74325"/>
                </a:solidFill>
              </a:rPr>
              <a:t>=140ms</a:t>
            </a:r>
          </a:p>
        </p:txBody>
      </p:sp>
      <p:sp>
        <p:nvSpPr>
          <p:cNvPr id="15" name="TextBox 14">
            <a:extLst>
              <a:ext uri="{FF2B5EF4-FFF2-40B4-BE49-F238E27FC236}">
                <a16:creationId xmlns:a16="http://schemas.microsoft.com/office/drawing/2014/main" id="{B9E06FF9-B57D-42B1-B0B8-4492A23E2D84}"/>
              </a:ext>
            </a:extLst>
          </p:cNvPr>
          <p:cNvSpPr txBox="1"/>
          <p:nvPr/>
        </p:nvSpPr>
        <p:spPr>
          <a:xfrm>
            <a:off x="8473045" y="3439534"/>
            <a:ext cx="1946506" cy="461665"/>
          </a:xfrm>
          <a:prstGeom prst="rect">
            <a:avLst/>
          </a:prstGeom>
          <a:solidFill>
            <a:schemeClr val="bg1"/>
          </a:solidFill>
          <a:ln>
            <a:solidFill>
              <a:schemeClr val="tx1"/>
            </a:solidFill>
          </a:ln>
        </p:spPr>
        <p:txBody>
          <a:bodyPr wrap="square" rtlCol="0">
            <a:spAutoFit/>
          </a:bodyPr>
          <a:lstStyle/>
          <a:p>
            <a:pPr algn="ctr"/>
            <a:r>
              <a:rPr lang="en-US" sz="2400" b="1" dirty="0" err="1">
                <a:solidFill>
                  <a:srgbClr val="F74325"/>
                </a:solidFill>
              </a:rPr>
              <a:t>Tp-Te</a:t>
            </a:r>
            <a:r>
              <a:rPr lang="en-US" sz="2400" b="1" dirty="0">
                <a:solidFill>
                  <a:srgbClr val="F74325"/>
                </a:solidFill>
              </a:rPr>
              <a:t>=200ms</a:t>
            </a:r>
          </a:p>
        </p:txBody>
      </p:sp>
      <p:sp>
        <p:nvSpPr>
          <p:cNvPr id="3" name="TextBox 2">
            <a:extLst>
              <a:ext uri="{FF2B5EF4-FFF2-40B4-BE49-F238E27FC236}">
                <a16:creationId xmlns:a16="http://schemas.microsoft.com/office/drawing/2014/main" id="{8003C2B6-E3C5-44E3-B71D-288A4AA3BE24}"/>
              </a:ext>
            </a:extLst>
          </p:cNvPr>
          <p:cNvSpPr txBox="1"/>
          <p:nvPr/>
        </p:nvSpPr>
        <p:spPr>
          <a:xfrm>
            <a:off x="1553362" y="6247137"/>
            <a:ext cx="8765846" cy="646331"/>
          </a:xfrm>
          <a:prstGeom prst="rect">
            <a:avLst/>
          </a:prstGeom>
          <a:noFill/>
        </p:spPr>
        <p:txBody>
          <a:bodyPr wrap="square" rtlCol="0">
            <a:spAutoFit/>
          </a:bodyPr>
          <a:lstStyle/>
          <a:p>
            <a:pPr algn="r"/>
            <a:r>
              <a:rPr lang="en-US" dirty="0" err="1">
                <a:latin typeface="Calibri" panose="020F0502020204030204" pitchFamily="34" charset="0"/>
                <a:ea typeface="Calibri" panose="020F0502020204030204" pitchFamily="34" charset="0"/>
                <a:cs typeface="Times New Roman" panose="02020603050405020304" pitchFamily="18" charset="0"/>
              </a:rPr>
              <a:t>Antzelevitch</a:t>
            </a:r>
            <a:r>
              <a:rPr lang="en-US" dirty="0">
                <a:latin typeface="Calibri" panose="020F0502020204030204" pitchFamily="34" charset="0"/>
                <a:ea typeface="Calibri" panose="020F0502020204030204" pitchFamily="34" charset="0"/>
                <a:cs typeface="Times New Roman" panose="02020603050405020304" pitchFamily="18" charset="0"/>
              </a:rPr>
              <a:t>, 1991; Yan, 1998; </a:t>
            </a:r>
            <a:r>
              <a:rPr lang="en-US" dirty="0" err="1">
                <a:latin typeface="Calibri" panose="020F0502020204030204" pitchFamily="34" charset="0"/>
                <a:ea typeface="Calibri" panose="020F0502020204030204" pitchFamily="34" charset="0"/>
                <a:cs typeface="Times New Roman" panose="02020603050405020304" pitchFamily="18" charset="0"/>
              </a:rPr>
              <a:t>Lubinski</a:t>
            </a:r>
            <a:r>
              <a:rPr lang="en-US" dirty="0">
                <a:latin typeface="Calibri" panose="020F0502020204030204" pitchFamily="34" charset="0"/>
                <a:ea typeface="Calibri" panose="020F0502020204030204" pitchFamily="34" charset="0"/>
                <a:cs typeface="Times New Roman" panose="02020603050405020304" pitchFamily="18" charset="0"/>
              </a:rPr>
              <a:t>, 2000; </a:t>
            </a:r>
            <a:r>
              <a:rPr lang="en-US" dirty="0" err="1">
                <a:latin typeface="Calibri" panose="020F0502020204030204" pitchFamily="34" charset="0"/>
                <a:ea typeface="Calibri" panose="020F0502020204030204" pitchFamily="34" charset="0"/>
                <a:cs typeface="Times New Roman" panose="02020603050405020304" pitchFamily="18" charset="0"/>
              </a:rPr>
              <a:t>Tse</a:t>
            </a:r>
            <a:r>
              <a:rPr lang="en-US" dirty="0">
                <a:latin typeface="Calibri" panose="020F0502020204030204" pitchFamily="34" charset="0"/>
                <a:ea typeface="Calibri" panose="020F0502020204030204" pitchFamily="34" charset="0"/>
                <a:cs typeface="Times New Roman" panose="02020603050405020304" pitchFamily="18" charset="0"/>
              </a:rPr>
              <a:t> 2017</a:t>
            </a:r>
          </a:p>
          <a:p>
            <a:pPr algn="r"/>
            <a:endParaRPr lang="en-US" dirty="0"/>
          </a:p>
        </p:txBody>
      </p:sp>
      <p:sp>
        <p:nvSpPr>
          <p:cNvPr id="5" name="Content Placeholder 2">
            <a:extLst>
              <a:ext uri="{FF2B5EF4-FFF2-40B4-BE49-F238E27FC236}">
                <a16:creationId xmlns:a16="http://schemas.microsoft.com/office/drawing/2014/main" id="{B7B498CB-8431-451F-A122-1FAF43E4EFE9}"/>
              </a:ext>
            </a:extLst>
          </p:cNvPr>
          <p:cNvSpPr txBox="1">
            <a:spLocks/>
          </p:cNvSpPr>
          <p:nvPr/>
        </p:nvSpPr>
        <p:spPr>
          <a:xfrm>
            <a:off x="2013827" y="4376493"/>
            <a:ext cx="8327672" cy="1143001"/>
          </a:xfrm>
          <a:prstGeom prst="rect">
            <a:avLst/>
          </a:prstGeom>
        </p:spPr>
        <p:txBody>
          <a:bodyPr vert="horz" lIns="91440" tIns="45720" rIns="91440" bIns="45720" rtlCol="0">
            <a:noAutofit/>
          </a:bodyPr>
          <a:lstStyle>
            <a:lvl1pPr marL="171450" indent="-171450" algn="l" defTabSz="342900" rtl="0" eaLnBrk="1" latinLnBrk="0" hangingPunct="1">
              <a:spcBef>
                <a:spcPct val="20000"/>
              </a:spcBef>
              <a:buClr>
                <a:srgbClr val="177D38"/>
              </a:buClr>
              <a:buFont typeface="Wingdings" charset="2"/>
              <a:buChar char="§"/>
              <a:defRPr sz="1800" kern="1200">
                <a:solidFill>
                  <a:schemeClr val="tx1"/>
                </a:solidFill>
                <a:latin typeface="+mn-lt"/>
                <a:ea typeface="+mn-ea"/>
                <a:cs typeface="+mn-cs"/>
              </a:defRPr>
            </a:lvl1pPr>
            <a:lvl2pPr marL="470297" indent="-171450" algn="l" defTabSz="342900" rtl="0" eaLnBrk="1" latinLnBrk="0" hangingPunct="1">
              <a:spcBef>
                <a:spcPct val="20000"/>
              </a:spcBef>
              <a:buClr>
                <a:srgbClr val="177D38"/>
              </a:buClr>
              <a:buFont typeface="Lucida Grande"/>
              <a:buChar char="–"/>
              <a:defRPr sz="1500" kern="1200">
                <a:solidFill>
                  <a:schemeClr val="tx1"/>
                </a:solidFill>
                <a:latin typeface="+mn-lt"/>
                <a:ea typeface="+mn-ea"/>
                <a:cs typeface="+mn-cs"/>
              </a:defRPr>
            </a:lvl2pPr>
            <a:lvl3pPr marL="857250" indent="-171450" algn="l" defTabSz="342900" rtl="0" eaLnBrk="1" latinLnBrk="0" hangingPunct="1">
              <a:spcBef>
                <a:spcPct val="20000"/>
              </a:spcBef>
              <a:buClr>
                <a:srgbClr val="177D38"/>
              </a:buClr>
              <a:buFont typeface="Wingdings" charset="2"/>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Clr>
                <a:srgbClr val="177D38"/>
              </a:buClr>
              <a:buFont typeface="Wingdings" charset="2"/>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400" dirty="0" err="1"/>
              <a:t>Tp-Te</a:t>
            </a:r>
            <a:r>
              <a:rPr lang="en-US" sz="2400" dirty="0"/>
              <a:t> may be used as adjunctive marker of </a:t>
            </a:r>
            <a:r>
              <a:rPr lang="en-US" sz="2400" dirty="0" err="1"/>
              <a:t>TdP</a:t>
            </a:r>
            <a:r>
              <a:rPr lang="en-US" sz="2400" dirty="0"/>
              <a:t> risk</a:t>
            </a:r>
          </a:p>
          <a:p>
            <a:r>
              <a:rPr lang="en-US" sz="2400" dirty="0"/>
              <a:t>no consensus on value at which </a:t>
            </a:r>
            <a:r>
              <a:rPr lang="en-US" sz="2400" dirty="0" err="1"/>
              <a:t>Tp-Te</a:t>
            </a:r>
            <a:r>
              <a:rPr lang="en-US" sz="2400" dirty="0"/>
              <a:t> is prolonged (range 74 -113ms)</a:t>
            </a:r>
          </a:p>
          <a:p>
            <a:endParaRPr lang="en-US" sz="2400" dirty="0"/>
          </a:p>
          <a:p>
            <a:endParaRPr lang="en-US" sz="2400" dirty="0"/>
          </a:p>
          <a:p>
            <a:endParaRPr lang="en-US" sz="2400" dirty="0"/>
          </a:p>
          <a:p>
            <a:pPr marL="0" indent="0">
              <a:buNone/>
            </a:pPr>
            <a:endParaRPr lang="en-US" sz="2400" dirty="0"/>
          </a:p>
        </p:txBody>
      </p:sp>
    </p:spTree>
    <p:extLst>
      <p:ext uri="{BB962C8B-B14F-4D97-AF65-F5344CB8AC3E}">
        <p14:creationId xmlns:p14="http://schemas.microsoft.com/office/powerpoint/2010/main" val="38945188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72A4-C900-4622-9141-F37766D7F142}"/>
              </a:ext>
            </a:extLst>
          </p:cNvPr>
          <p:cNvSpPr>
            <a:spLocks noGrp="1"/>
          </p:cNvSpPr>
          <p:nvPr>
            <p:ph type="title"/>
          </p:nvPr>
        </p:nvSpPr>
        <p:spPr/>
        <p:txBody>
          <a:bodyPr/>
          <a:lstStyle/>
          <a:p>
            <a:r>
              <a:rPr lang="en-US" dirty="0"/>
              <a:t>QT Dispersion</a:t>
            </a:r>
          </a:p>
        </p:txBody>
      </p:sp>
      <p:sp>
        <p:nvSpPr>
          <p:cNvPr id="3" name="Content Placeholder 2">
            <a:extLst>
              <a:ext uri="{FF2B5EF4-FFF2-40B4-BE49-F238E27FC236}">
                <a16:creationId xmlns:a16="http://schemas.microsoft.com/office/drawing/2014/main" id="{F09CFD44-FC86-4B32-BE0A-371CC95FF1E0}"/>
              </a:ext>
            </a:extLst>
          </p:cNvPr>
          <p:cNvSpPr>
            <a:spLocks noGrp="1"/>
          </p:cNvSpPr>
          <p:nvPr>
            <p:ph idx="1"/>
          </p:nvPr>
        </p:nvSpPr>
        <p:spPr>
          <a:xfrm>
            <a:off x="1743206" y="1290001"/>
            <a:ext cx="4419960" cy="4525963"/>
          </a:xfrm>
        </p:spPr>
        <p:txBody>
          <a:bodyPr/>
          <a:lstStyle/>
          <a:p>
            <a:r>
              <a:rPr lang="en-US" dirty="0"/>
              <a:t>Difference in duration between longest and shortest QT intervals for a given set of ECG leads (</a:t>
            </a:r>
            <a:r>
              <a:rPr lang="en-US" dirty="0" err="1"/>
              <a:t>QTmax-QTmin</a:t>
            </a:r>
            <a:r>
              <a:rPr lang="en-US" dirty="0"/>
              <a:t>)</a:t>
            </a:r>
          </a:p>
          <a:p>
            <a:r>
              <a:rPr lang="en-US" i="1" dirty="0"/>
              <a:t>May</a:t>
            </a:r>
            <a:r>
              <a:rPr lang="en-US" dirty="0"/>
              <a:t> represent regional variation of ventricular  repolarization</a:t>
            </a:r>
          </a:p>
          <a:p>
            <a:r>
              <a:rPr lang="en-US" dirty="0"/>
              <a:t>Controversy exists whether increased QTD creates conditions for re-entry</a:t>
            </a:r>
          </a:p>
          <a:p>
            <a:r>
              <a:rPr lang="en-US" dirty="0"/>
              <a:t>ACC/AHA/HRS recommend not commenting on QTD in ECG interpretation</a:t>
            </a:r>
          </a:p>
          <a:p>
            <a:pPr marL="0" indent="0">
              <a:buNone/>
            </a:pPr>
            <a:endParaRPr lang="en-US" dirty="0"/>
          </a:p>
        </p:txBody>
      </p:sp>
      <p:sp>
        <p:nvSpPr>
          <p:cNvPr id="4" name="Slide Number Placeholder 3">
            <a:extLst>
              <a:ext uri="{FF2B5EF4-FFF2-40B4-BE49-F238E27FC236}">
                <a16:creationId xmlns:a16="http://schemas.microsoft.com/office/drawing/2014/main" id="{D2112E02-0E91-4DA6-8A50-C8340AE1DA66}"/>
              </a:ext>
            </a:extLst>
          </p:cNvPr>
          <p:cNvSpPr>
            <a:spLocks noGrp="1"/>
          </p:cNvSpPr>
          <p:nvPr>
            <p:ph type="sldNum" sz="quarter" idx="12"/>
          </p:nvPr>
        </p:nvSpPr>
        <p:spPr/>
        <p:txBody>
          <a:bodyPr/>
          <a:lstStyle/>
          <a:p>
            <a:fld id="{68CDBAF2-F266-C14C-8ABF-54B90D837FA3}" type="slidenum">
              <a:rPr lang="en-US" smtClean="0"/>
              <a:pPr/>
              <a:t>109</a:t>
            </a:fld>
            <a:endParaRPr lang="en-US" dirty="0"/>
          </a:p>
        </p:txBody>
      </p:sp>
      <p:sp>
        <p:nvSpPr>
          <p:cNvPr id="6" name="TextBox 5">
            <a:extLst>
              <a:ext uri="{FF2B5EF4-FFF2-40B4-BE49-F238E27FC236}">
                <a16:creationId xmlns:a16="http://schemas.microsoft.com/office/drawing/2014/main" id="{88E2F2AB-50DF-47A9-BE6C-5167A2136629}"/>
              </a:ext>
            </a:extLst>
          </p:cNvPr>
          <p:cNvSpPr txBox="1"/>
          <p:nvPr/>
        </p:nvSpPr>
        <p:spPr>
          <a:xfrm>
            <a:off x="1553362" y="6106461"/>
            <a:ext cx="9067504" cy="646331"/>
          </a:xfrm>
          <a:prstGeom prst="rect">
            <a:avLst/>
          </a:prstGeom>
          <a:noFill/>
        </p:spPr>
        <p:txBody>
          <a:bodyPr wrap="square" rtlCol="0">
            <a:spAutoFit/>
          </a:bodyPr>
          <a:lstStyle/>
          <a:p>
            <a:pPr algn="r"/>
            <a:r>
              <a:rPr lang="en-US" dirty="0">
                <a:latin typeface="Calibri" panose="020F0502020204030204" pitchFamily="34" charset="0"/>
                <a:ea typeface="Calibri" panose="020F0502020204030204" pitchFamily="34" charset="0"/>
                <a:cs typeface="Times New Roman" panose="02020603050405020304" pitchFamily="18" charset="0"/>
              </a:rPr>
              <a:t>Yamaguchi, 2003; </a:t>
            </a:r>
            <a:r>
              <a:rPr lang="en-US" dirty="0" err="1">
                <a:latin typeface="Calibri" panose="020F0502020204030204" pitchFamily="34" charset="0"/>
                <a:ea typeface="Calibri" panose="020F0502020204030204" pitchFamily="34" charset="0"/>
                <a:cs typeface="Times New Roman" panose="02020603050405020304" pitchFamily="18" charset="0"/>
              </a:rPr>
              <a:t>Rautaharju</a:t>
            </a:r>
            <a:r>
              <a:rPr lang="en-US" dirty="0">
                <a:latin typeface="Calibri" panose="020F0502020204030204" pitchFamily="34" charset="0"/>
                <a:ea typeface="Calibri" panose="020F0502020204030204" pitchFamily="34" charset="0"/>
                <a:cs typeface="Times New Roman" panose="02020603050405020304" pitchFamily="18" charset="0"/>
              </a:rPr>
              <a:t>, 2009; Takase et al, 2006</a:t>
            </a:r>
          </a:p>
          <a:p>
            <a:pPr algn="r"/>
            <a:endParaRPr lang="en-US" dirty="0"/>
          </a:p>
        </p:txBody>
      </p:sp>
      <p:pic>
        <p:nvPicPr>
          <p:cNvPr id="1026" name="Picture 2">
            <a:extLst>
              <a:ext uri="{FF2B5EF4-FFF2-40B4-BE49-F238E27FC236}">
                <a16:creationId xmlns:a16="http://schemas.microsoft.com/office/drawing/2014/main" id="{406EA63E-8320-43BD-AA1E-A0927BE945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17"/>
          <a:stretch/>
        </p:blipFill>
        <p:spPr bwMode="auto">
          <a:xfrm>
            <a:off x="6362514" y="1417638"/>
            <a:ext cx="4047634" cy="424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9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6793-BADF-4FB4-AF05-E209AB32FAF7}"/>
              </a:ext>
            </a:extLst>
          </p:cNvPr>
          <p:cNvSpPr>
            <a:spLocks noGrp="1"/>
          </p:cNvSpPr>
          <p:nvPr>
            <p:ph type="title"/>
          </p:nvPr>
        </p:nvSpPr>
        <p:spPr/>
        <p:txBody>
          <a:bodyPr/>
          <a:lstStyle/>
          <a:p>
            <a:r>
              <a:rPr lang="en-US" dirty="0" err="1"/>
              <a:t>Torsades</a:t>
            </a:r>
            <a:r>
              <a:rPr lang="en-US" dirty="0"/>
              <a:t> de Pointes (</a:t>
            </a:r>
            <a:r>
              <a:rPr lang="en-US" dirty="0" err="1"/>
              <a:t>TdP</a:t>
            </a:r>
            <a:r>
              <a:rPr lang="en-US" dirty="0"/>
              <a:t>)</a:t>
            </a:r>
          </a:p>
        </p:txBody>
      </p:sp>
      <p:sp>
        <p:nvSpPr>
          <p:cNvPr id="24579" name="Rectangle 3">
            <a:extLst>
              <a:ext uri="{FF2B5EF4-FFF2-40B4-BE49-F238E27FC236}">
                <a16:creationId xmlns:a16="http://schemas.microsoft.com/office/drawing/2014/main" id="{D70BB394-8CD5-4487-9718-5AF42479FEE2}"/>
              </a:ext>
            </a:extLst>
          </p:cNvPr>
          <p:cNvSpPr>
            <a:spLocks noGrp="1" noChangeArrowheads="1"/>
          </p:cNvSpPr>
          <p:nvPr>
            <p:ph idx="1"/>
          </p:nvPr>
        </p:nvSpPr>
        <p:spPr/>
        <p:txBody>
          <a:bodyPr/>
          <a:lstStyle/>
          <a:p>
            <a:pPr eaLnBrk="1" hangingPunct="1"/>
            <a:r>
              <a:rPr lang="en-US" altLang="en-US" sz="2800" dirty="0"/>
              <a:t>12,000 cases per year in the U.S.</a:t>
            </a:r>
          </a:p>
          <a:p>
            <a:pPr eaLnBrk="1" hangingPunct="1"/>
            <a:r>
              <a:rPr lang="en-US" altLang="en-US" sz="2800" dirty="0"/>
              <a:t>1 per 12,000 to 120,000 patients</a:t>
            </a:r>
          </a:p>
          <a:p>
            <a:pPr eaLnBrk="1" hangingPunct="1"/>
            <a:r>
              <a:rPr lang="en-US" altLang="en-US" sz="2800" dirty="0"/>
              <a:t>Estimated morbidity and mortality up to 31%</a:t>
            </a:r>
          </a:p>
          <a:p>
            <a:pPr eaLnBrk="1" hangingPunct="1"/>
            <a:r>
              <a:rPr lang="en-US" altLang="en-US" sz="2800" dirty="0"/>
              <a:t>Most cases occur in setting of congenital vs. acquired long QT syndrome </a:t>
            </a:r>
          </a:p>
          <a:p>
            <a:pPr lvl="1" eaLnBrk="1" hangingPunct="1"/>
            <a:r>
              <a:rPr lang="en-US" altLang="en-US" sz="2400" dirty="0" err="1"/>
              <a:t>cLQTS</a:t>
            </a:r>
            <a:r>
              <a:rPr lang="en-US" altLang="en-US" sz="2400" dirty="0"/>
              <a:t>: genetic syndromes with characteristic QT morphology and sudden cardiac death (VT, VF, </a:t>
            </a:r>
            <a:r>
              <a:rPr lang="en-US" altLang="en-US" sz="2400" dirty="0" err="1"/>
              <a:t>TdP</a:t>
            </a:r>
            <a:r>
              <a:rPr lang="en-US" altLang="en-US" sz="2400" dirty="0"/>
              <a:t>)</a:t>
            </a:r>
          </a:p>
          <a:p>
            <a:pPr lvl="1" eaLnBrk="1" hangingPunct="1"/>
            <a:r>
              <a:rPr lang="en-US" altLang="en-US" sz="2400" dirty="0" err="1"/>
              <a:t>aLQTs</a:t>
            </a:r>
            <a:r>
              <a:rPr lang="en-US" altLang="en-US" sz="2400" dirty="0"/>
              <a:t>: QT prolongation occurs under certain clinical conditions, leading to </a:t>
            </a:r>
            <a:r>
              <a:rPr lang="en-US" altLang="en-US" sz="2400" dirty="0" err="1"/>
              <a:t>TdP</a:t>
            </a:r>
            <a:endParaRPr lang="en-US" altLang="en-US" dirty="0"/>
          </a:p>
        </p:txBody>
      </p:sp>
      <p:sp>
        <p:nvSpPr>
          <p:cNvPr id="3" name="TextBox 2">
            <a:extLst>
              <a:ext uri="{FF2B5EF4-FFF2-40B4-BE49-F238E27FC236}">
                <a16:creationId xmlns:a16="http://schemas.microsoft.com/office/drawing/2014/main" id="{5EC8B51A-FC91-4AA8-B0A5-32C9CA932154}"/>
              </a:ext>
            </a:extLst>
          </p:cNvPr>
          <p:cNvSpPr txBox="1"/>
          <p:nvPr/>
        </p:nvSpPr>
        <p:spPr>
          <a:xfrm>
            <a:off x="7694204" y="6374016"/>
            <a:ext cx="2858475" cy="584775"/>
          </a:xfrm>
          <a:prstGeom prst="rect">
            <a:avLst/>
          </a:prstGeom>
          <a:noFill/>
        </p:spPr>
        <p:txBody>
          <a:bodyPr wrap="none" rtlCol="0">
            <a:spAutoFit/>
          </a:bodyPr>
          <a:lstStyle/>
          <a:p>
            <a:r>
              <a:rPr lang="en-US" altLang="en-US" sz="1400" dirty="0">
                <a:latin typeface="Arial" panose="020B0604020202020204" pitchFamily="34" charset="0"/>
              </a:rPr>
              <a:t>Go et al., 2013; Faber et al., 1994</a:t>
            </a:r>
          </a:p>
          <a:p>
            <a:endParaRPr lang="en-US" dirty="0"/>
          </a:p>
        </p:txBody>
      </p:sp>
    </p:spTree>
    <p:extLst>
      <p:ext uri="{BB962C8B-B14F-4D97-AF65-F5344CB8AC3E}">
        <p14:creationId xmlns:p14="http://schemas.microsoft.com/office/powerpoint/2010/main" val="167190077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Risk Stratification &amp; Mitigation</a:t>
            </a:r>
          </a:p>
        </p:txBody>
      </p:sp>
      <p:pic>
        <p:nvPicPr>
          <p:cNvPr id="7" name="Picture 6">
            <a:extLst>
              <a:ext uri="{FF2B5EF4-FFF2-40B4-BE49-F238E27FC236}">
                <a16:creationId xmlns:a16="http://schemas.microsoft.com/office/drawing/2014/main" id="{969A5335-312D-4267-9524-6105F6900725}"/>
              </a:ext>
            </a:extLst>
          </p:cNvPr>
          <p:cNvPicPr>
            <a:picLocks noChangeAspect="1"/>
          </p:cNvPicPr>
          <p:nvPr/>
        </p:nvPicPr>
        <p:blipFill>
          <a:blip r:embed="rId3"/>
          <a:stretch>
            <a:fillRect/>
          </a:stretch>
        </p:blipFill>
        <p:spPr>
          <a:xfrm>
            <a:off x="2395539" y="1683980"/>
            <a:ext cx="7396919" cy="4160767"/>
          </a:xfrm>
          <a:prstGeom prst="rect">
            <a:avLst/>
          </a:prstGeom>
        </p:spPr>
      </p:pic>
      <p:sp>
        <p:nvSpPr>
          <p:cNvPr id="4" name="Content Placeholder 3">
            <a:extLst>
              <a:ext uri="{FF2B5EF4-FFF2-40B4-BE49-F238E27FC236}">
                <a16:creationId xmlns:a16="http://schemas.microsoft.com/office/drawing/2014/main" id="{3964DDE6-44C2-4166-A95A-FF8DD3C6D8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8062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Risk Stratification &amp; Mitigation</a:t>
            </a:r>
          </a:p>
        </p:txBody>
      </p:sp>
      <p:graphicFrame>
        <p:nvGraphicFramePr>
          <p:cNvPr id="4" name="Content Placeholder 3">
            <a:extLst>
              <a:ext uri="{FF2B5EF4-FFF2-40B4-BE49-F238E27FC236}">
                <a16:creationId xmlns:a16="http://schemas.microsoft.com/office/drawing/2014/main" id="{ED7A2019-24E5-4C76-88A3-D914B01186C5}"/>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DF00535-D8BC-4291-95BA-B9ED7EEDF2E8}"/>
              </a:ext>
            </a:extLst>
          </p:cNvPr>
          <p:cNvSpPr txBox="1"/>
          <p:nvPr/>
        </p:nvSpPr>
        <p:spPr>
          <a:xfrm>
            <a:off x="1981201" y="986751"/>
            <a:ext cx="5740033" cy="861774"/>
          </a:xfrm>
          <a:prstGeom prst="rect">
            <a:avLst/>
          </a:prstGeom>
          <a:noFill/>
        </p:spPr>
        <p:txBody>
          <a:bodyPr wrap="none" rtlCol="0">
            <a:spAutoFit/>
          </a:bodyPr>
          <a:lstStyle/>
          <a:p>
            <a:r>
              <a:rPr lang="en-US" sz="3200" b="1" dirty="0"/>
              <a:t>To Prescribe or Not to Prescribe?</a:t>
            </a:r>
          </a:p>
          <a:p>
            <a:endParaRPr lang="en-US" dirty="0"/>
          </a:p>
        </p:txBody>
      </p:sp>
    </p:spTree>
    <p:extLst>
      <p:ext uri="{BB962C8B-B14F-4D97-AF65-F5344CB8AC3E}">
        <p14:creationId xmlns:p14="http://schemas.microsoft.com/office/powerpoint/2010/main" val="13038872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Risk Stratification &amp; Mitigation</a:t>
            </a:r>
          </a:p>
        </p:txBody>
      </p:sp>
      <p:sp>
        <p:nvSpPr>
          <p:cNvPr id="13" name="Content Placeholder 12">
            <a:extLst>
              <a:ext uri="{FF2B5EF4-FFF2-40B4-BE49-F238E27FC236}">
                <a16:creationId xmlns:a16="http://schemas.microsoft.com/office/drawing/2014/main" id="{450EFAAA-C47F-4BEA-8267-90102F21D1FA}"/>
              </a:ext>
            </a:extLst>
          </p:cNvPr>
          <p:cNvSpPr>
            <a:spLocks noGrp="1"/>
          </p:cNvSpPr>
          <p:nvPr>
            <p:ph idx="1"/>
          </p:nvPr>
        </p:nvSpPr>
        <p:spPr/>
        <p:txBody>
          <a:bodyPr/>
          <a:lstStyle/>
          <a:p>
            <a:endParaRPr lang="en-US"/>
          </a:p>
        </p:txBody>
      </p:sp>
      <p:grpSp>
        <p:nvGrpSpPr>
          <p:cNvPr id="3" name="Group 2">
            <a:extLst>
              <a:ext uri="{FF2B5EF4-FFF2-40B4-BE49-F238E27FC236}">
                <a16:creationId xmlns:a16="http://schemas.microsoft.com/office/drawing/2014/main" id="{08D297CC-EB50-4CA8-8F3B-CC8BD93CC5D7}"/>
              </a:ext>
            </a:extLst>
          </p:cNvPr>
          <p:cNvGrpSpPr/>
          <p:nvPr/>
        </p:nvGrpSpPr>
        <p:grpSpPr>
          <a:xfrm>
            <a:off x="1981201" y="1868906"/>
            <a:ext cx="9423377" cy="4046281"/>
            <a:chOff x="457200" y="1858297"/>
            <a:chExt cx="9423377" cy="4046281"/>
          </a:xfrm>
        </p:grpSpPr>
        <p:sp>
          <p:nvSpPr>
            <p:cNvPr id="4" name="Rectangle 3">
              <a:extLst>
                <a:ext uri="{FF2B5EF4-FFF2-40B4-BE49-F238E27FC236}">
                  <a16:creationId xmlns:a16="http://schemas.microsoft.com/office/drawing/2014/main" id="{6406D965-B41A-48AB-8469-EAC6671C7ECE}"/>
                </a:ext>
              </a:extLst>
            </p:cNvPr>
            <p:cNvSpPr/>
            <p:nvPr/>
          </p:nvSpPr>
          <p:spPr>
            <a:xfrm>
              <a:off x="567975" y="1858297"/>
              <a:ext cx="8074580" cy="4046281"/>
            </a:xfrm>
            <a:prstGeom prst="rect">
              <a:avLst/>
            </a:prstGeom>
            <a:solidFill>
              <a:schemeClr val="bg1">
                <a:lumMod val="85000"/>
              </a:schemeClr>
            </a:solidFill>
            <a:ln>
              <a:solidFill>
                <a:schemeClr val="tx1"/>
              </a:solidFill>
            </a:ln>
          </p:spPr>
        </p:sp>
        <p:sp>
          <p:nvSpPr>
            <p:cNvPr id="7" name="Arrow: Down 6">
              <a:extLst>
                <a:ext uri="{FF2B5EF4-FFF2-40B4-BE49-F238E27FC236}">
                  <a16:creationId xmlns:a16="http://schemas.microsoft.com/office/drawing/2014/main" id="{68424C3D-AD8C-4E29-B118-F44714A2FF9A}"/>
                </a:ext>
              </a:extLst>
            </p:cNvPr>
            <p:cNvSpPr/>
            <p:nvPr/>
          </p:nvSpPr>
          <p:spPr>
            <a:xfrm>
              <a:off x="681632" y="2128690"/>
              <a:ext cx="1613155" cy="1795500"/>
            </a:xfrm>
            <a:prstGeom prst="downArrow">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90BC73C7-B645-45BA-9086-FC7087235E2A}"/>
                </a:ext>
              </a:extLst>
            </p:cNvPr>
            <p:cNvSpPr/>
            <p:nvPr/>
          </p:nvSpPr>
          <p:spPr>
            <a:xfrm>
              <a:off x="2294787" y="2301124"/>
              <a:ext cx="7585790" cy="1699438"/>
            </a:xfrm>
            <a:custGeom>
              <a:avLst/>
              <a:gdLst>
                <a:gd name="connsiteX0" fmla="*/ 0 w 7585790"/>
                <a:gd name="connsiteY0" fmla="*/ 0 h 1699438"/>
                <a:gd name="connsiteX1" fmla="*/ 7585790 w 7585790"/>
                <a:gd name="connsiteY1" fmla="*/ 0 h 1699438"/>
                <a:gd name="connsiteX2" fmla="*/ 7585790 w 7585790"/>
                <a:gd name="connsiteY2" fmla="*/ 1699438 h 1699438"/>
                <a:gd name="connsiteX3" fmla="*/ 0 w 7585790"/>
                <a:gd name="connsiteY3" fmla="*/ 1699438 h 1699438"/>
                <a:gd name="connsiteX4" fmla="*/ 0 w 7585790"/>
                <a:gd name="connsiteY4" fmla="*/ 0 h 1699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5790" h="1699438">
                  <a:moveTo>
                    <a:pt x="0" y="0"/>
                  </a:moveTo>
                  <a:lnTo>
                    <a:pt x="7585790" y="0"/>
                  </a:lnTo>
                  <a:lnTo>
                    <a:pt x="7585790" y="1699438"/>
                  </a:lnTo>
                  <a:lnTo>
                    <a:pt x="0" y="16994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ctr" anchorCtr="0">
              <a:noAutofit/>
            </a:bodyPr>
            <a:lstStyle/>
            <a:p>
              <a:pPr defTabSz="800100">
                <a:lnSpc>
                  <a:spcPct val="90000"/>
                </a:lnSpc>
                <a:spcBef>
                  <a:spcPct val="0"/>
                </a:spcBef>
                <a:spcAft>
                  <a:spcPct val="35000"/>
                </a:spcAft>
              </a:pPr>
              <a:r>
                <a:rPr lang="en-US" dirty="0"/>
                <a:t>Increased risk due to very nature of being in ICU</a:t>
              </a:r>
            </a:p>
            <a:p>
              <a:pPr defTabSz="800100">
                <a:lnSpc>
                  <a:spcPct val="90000"/>
                </a:lnSpc>
                <a:spcBef>
                  <a:spcPct val="0"/>
                </a:spcBef>
                <a:spcAft>
                  <a:spcPct val="35000"/>
                </a:spcAft>
              </a:pPr>
              <a:r>
                <a:rPr lang="en-US" dirty="0"/>
                <a:t>Increased likelihood of concurrent QT-prolonging medications</a:t>
              </a:r>
            </a:p>
            <a:p>
              <a:pPr defTabSz="800100">
                <a:lnSpc>
                  <a:spcPct val="90000"/>
                </a:lnSpc>
                <a:spcBef>
                  <a:spcPct val="0"/>
                </a:spcBef>
                <a:spcAft>
                  <a:spcPct val="35000"/>
                </a:spcAft>
              </a:pPr>
              <a:r>
                <a:rPr lang="en-US" dirty="0"/>
                <a:t>Parenteral administration</a:t>
              </a:r>
            </a:p>
            <a:p>
              <a:pPr defTabSz="800100">
                <a:lnSpc>
                  <a:spcPct val="90000"/>
                </a:lnSpc>
                <a:spcBef>
                  <a:spcPct val="0"/>
                </a:spcBef>
                <a:spcAft>
                  <a:spcPct val="35000"/>
                </a:spcAft>
              </a:pPr>
              <a:r>
                <a:rPr lang="en-US" dirty="0"/>
                <a:t>More susceptible to fluid shifts and electrolyte imbalance</a:t>
              </a:r>
            </a:p>
            <a:p>
              <a:pPr defTabSz="800100">
                <a:lnSpc>
                  <a:spcPct val="90000"/>
                </a:lnSpc>
                <a:spcBef>
                  <a:spcPct val="0"/>
                </a:spcBef>
                <a:spcAft>
                  <a:spcPct val="35000"/>
                </a:spcAft>
              </a:pPr>
              <a:r>
                <a:rPr lang="en-US" dirty="0"/>
                <a:t>More likely to have renal/hepatic dysfunction</a:t>
              </a:r>
            </a:p>
            <a:p>
              <a:pPr defTabSz="800100">
                <a:lnSpc>
                  <a:spcPct val="90000"/>
                </a:lnSpc>
                <a:spcBef>
                  <a:spcPct val="0"/>
                </a:spcBef>
                <a:spcAft>
                  <a:spcPct val="35000"/>
                </a:spcAft>
              </a:pPr>
              <a:r>
                <a:rPr lang="en-US" dirty="0"/>
                <a:t>Older Age </a:t>
              </a:r>
            </a:p>
            <a:p>
              <a:pPr defTabSz="800100">
                <a:lnSpc>
                  <a:spcPct val="90000"/>
                </a:lnSpc>
                <a:spcBef>
                  <a:spcPct val="0"/>
                </a:spcBef>
                <a:spcAft>
                  <a:spcPct val="35000"/>
                </a:spcAft>
              </a:pPr>
              <a:endParaRPr lang="en-US" sz="1600" dirty="0"/>
            </a:p>
          </p:txBody>
        </p:sp>
        <p:sp>
          <p:nvSpPr>
            <p:cNvPr id="10" name="Arrow: Up 9">
              <a:extLst>
                <a:ext uri="{FF2B5EF4-FFF2-40B4-BE49-F238E27FC236}">
                  <a16:creationId xmlns:a16="http://schemas.microsoft.com/office/drawing/2014/main" id="{8937E769-48D4-47EA-88D4-60D8717CECEE}"/>
                </a:ext>
              </a:extLst>
            </p:cNvPr>
            <p:cNvSpPr/>
            <p:nvPr/>
          </p:nvSpPr>
          <p:spPr>
            <a:xfrm flipH="1">
              <a:off x="6517502" y="3924190"/>
              <a:ext cx="1718141" cy="1872764"/>
            </a:xfrm>
            <a:prstGeom prst="upArrow">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F3FB4C28-6252-4059-AF2E-FEAD126E31C5}"/>
                </a:ext>
              </a:extLst>
            </p:cNvPr>
            <p:cNvSpPr/>
            <p:nvPr/>
          </p:nvSpPr>
          <p:spPr>
            <a:xfrm>
              <a:off x="457200" y="4172996"/>
              <a:ext cx="6046478" cy="1699438"/>
            </a:xfrm>
            <a:custGeom>
              <a:avLst/>
              <a:gdLst>
                <a:gd name="connsiteX0" fmla="*/ 0 w 6046478"/>
                <a:gd name="connsiteY0" fmla="*/ 0 h 1699438"/>
                <a:gd name="connsiteX1" fmla="*/ 6046478 w 6046478"/>
                <a:gd name="connsiteY1" fmla="*/ 0 h 1699438"/>
                <a:gd name="connsiteX2" fmla="*/ 6046478 w 6046478"/>
                <a:gd name="connsiteY2" fmla="*/ 1699438 h 1699438"/>
                <a:gd name="connsiteX3" fmla="*/ 0 w 6046478"/>
                <a:gd name="connsiteY3" fmla="*/ 1699438 h 1699438"/>
                <a:gd name="connsiteX4" fmla="*/ 0 w 6046478"/>
                <a:gd name="connsiteY4" fmla="*/ 0 h 1699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6478" h="1699438">
                  <a:moveTo>
                    <a:pt x="0" y="0"/>
                  </a:moveTo>
                  <a:lnTo>
                    <a:pt x="6046478" y="0"/>
                  </a:lnTo>
                  <a:lnTo>
                    <a:pt x="6046478" y="1699438"/>
                  </a:lnTo>
                  <a:lnTo>
                    <a:pt x="0" y="16994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ctr" anchorCtr="0">
              <a:noAutofit/>
            </a:bodyPr>
            <a:lstStyle/>
            <a:p>
              <a:pPr algn="r" defTabSz="800100">
                <a:lnSpc>
                  <a:spcPct val="90000"/>
                </a:lnSpc>
                <a:spcBef>
                  <a:spcPct val="0"/>
                </a:spcBef>
                <a:spcAft>
                  <a:spcPct val="35000"/>
                </a:spcAft>
              </a:pPr>
              <a:r>
                <a:rPr lang="en-US" dirty="0"/>
                <a:t>Control of Agitation</a:t>
              </a:r>
            </a:p>
            <a:p>
              <a:pPr algn="r" defTabSz="800100">
                <a:lnSpc>
                  <a:spcPct val="90000"/>
                </a:lnSpc>
                <a:spcBef>
                  <a:spcPct val="0"/>
                </a:spcBef>
                <a:spcAft>
                  <a:spcPct val="35000"/>
                </a:spcAft>
              </a:pPr>
              <a:r>
                <a:rPr lang="en-US" dirty="0"/>
                <a:t>Protection of patient from injury</a:t>
              </a:r>
            </a:p>
            <a:p>
              <a:pPr algn="r" defTabSz="800100">
                <a:lnSpc>
                  <a:spcPct val="90000"/>
                </a:lnSpc>
                <a:spcBef>
                  <a:spcPct val="0"/>
                </a:spcBef>
                <a:spcAft>
                  <a:spcPct val="35000"/>
                </a:spcAft>
              </a:pPr>
              <a:r>
                <a:rPr lang="en-US" dirty="0"/>
                <a:t>Protection of life-sustaining external lines/ devices</a:t>
              </a:r>
            </a:p>
            <a:p>
              <a:pPr algn="r" defTabSz="800100">
                <a:lnSpc>
                  <a:spcPct val="90000"/>
                </a:lnSpc>
                <a:spcBef>
                  <a:spcPct val="0"/>
                </a:spcBef>
                <a:spcAft>
                  <a:spcPct val="35000"/>
                </a:spcAft>
              </a:pPr>
              <a:r>
                <a:rPr lang="en-US" dirty="0"/>
                <a:t>Prevent re-intubation and sedation</a:t>
              </a:r>
            </a:p>
            <a:p>
              <a:pPr algn="r" defTabSz="800100">
                <a:lnSpc>
                  <a:spcPct val="90000"/>
                </a:lnSpc>
                <a:spcBef>
                  <a:spcPct val="0"/>
                </a:spcBef>
                <a:spcAft>
                  <a:spcPct val="35000"/>
                </a:spcAft>
              </a:pPr>
              <a:r>
                <a:rPr lang="en-US" dirty="0"/>
                <a:t>Prevent use of restraints</a:t>
              </a:r>
            </a:p>
          </p:txBody>
        </p:sp>
      </p:grpSp>
      <p:sp>
        <p:nvSpPr>
          <p:cNvPr id="12" name="Minus Sign 11">
            <a:extLst>
              <a:ext uri="{FF2B5EF4-FFF2-40B4-BE49-F238E27FC236}">
                <a16:creationId xmlns:a16="http://schemas.microsoft.com/office/drawing/2014/main" id="{D248BD7F-C313-47A4-8932-46555DF185BF}"/>
              </a:ext>
            </a:extLst>
          </p:cNvPr>
          <p:cNvSpPr/>
          <p:nvPr/>
        </p:nvSpPr>
        <p:spPr>
          <a:xfrm rot="21163898">
            <a:off x="1266066" y="3732521"/>
            <a:ext cx="9490433" cy="673202"/>
          </a:xfrm>
          <a:prstGeom prst="mathMinus">
            <a:avLst>
              <a:gd name="adj1" fmla="val 22432"/>
            </a:avLst>
          </a:prstGeom>
          <a:solidFill>
            <a:schemeClr val="tx1"/>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A7C82E7A-90C9-4F72-B83F-026D200F3634}"/>
              </a:ext>
            </a:extLst>
          </p:cNvPr>
          <p:cNvSpPr txBox="1"/>
          <p:nvPr/>
        </p:nvSpPr>
        <p:spPr>
          <a:xfrm>
            <a:off x="1981201" y="1245387"/>
            <a:ext cx="4521559" cy="861774"/>
          </a:xfrm>
          <a:prstGeom prst="rect">
            <a:avLst/>
          </a:prstGeom>
          <a:noFill/>
        </p:spPr>
        <p:txBody>
          <a:bodyPr wrap="none" rtlCol="0">
            <a:spAutoFit/>
          </a:bodyPr>
          <a:lstStyle/>
          <a:p>
            <a:r>
              <a:rPr lang="en-US" sz="3200" b="1" dirty="0"/>
              <a:t>Risk-Benefit Analysis: ICU</a:t>
            </a:r>
          </a:p>
          <a:p>
            <a:endParaRPr lang="en-US" dirty="0"/>
          </a:p>
        </p:txBody>
      </p:sp>
    </p:spTree>
    <p:extLst>
      <p:ext uri="{BB962C8B-B14F-4D97-AF65-F5344CB8AC3E}">
        <p14:creationId xmlns:p14="http://schemas.microsoft.com/office/powerpoint/2010/main" val="37244766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EA13A2C3-1ABC-490D-A6C8-D204198312A6}"/>
              </a:ext>
            </a:extLst>
          </p:cNvPr>
          <p:cNvGraphicFramePr/>
          <p:nvPr/>
        </p:nvGraphicFramePr>
        <p:xfrm>
          <a:off x="2950464" y="1177302"/>
          <a:ext cx="6608064" cy="535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31FD683C-5689-45DD-8D23-F6F042D7CC06}"/>
              </a:ext>
            </a:extLst>
          </p:cNvPr>
          <p:cNvSpPr txBox="1">
            <a:spLocks/>
          </p:cNvSpPr>
          <p:nvPr/>
        </p:nvSpPr>
        <p:spPr>
          <a:xfrm rot="18153929">
            <a:off x="6344233" y="3357672"/>
            <a:ext cx="392965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rgbClr val="A50021"/>
                </a:solidFill>
              </a:rPr>
              <a:t>Risk Stratification</a:t>
            </a:r>
          </a:p>
        </p:txBody>
      </p:sp>
      <p:sp>
        <p:nvSpPr>
          <p:cNvPr id="2" name="Title 1">
            <a:extLst>
              <a:ext uri="{FF2B5EF4-FFF2-40B4-BE49-F238E27FC236}">
                <a16:creationId xmlns:a16="http://schemas.microsoft.com/office/drawing/2014/main" id="{CC8A7176-EC27-4B1B-B903-A4ABD61E3E92}"/>
              </a:ext>
            </a:extLst>
          </p:cNvPr>
          <p:cNvSpPr>
            <a:spLocks noGrp="1"/>
          </p:cNvSpPr>
          <p:nvPr>
            <p:ph type="title"/>
          </p:nvPr>
        </p:nvSpPr>
        <p:spPr/>
        <p:txBody>
          <a:bodyPr>
            <a:normAutofit/>
          </a:bodyPr>
          <a:lstStyle/>
          <a:p>
            <a:r>
              <a:rPr lang="en-US" dirty="0"/>
              <a:t>Risk Stratification &amp; Mitigation</a:t>
            </a:r>
          </a:p>
        </p:txBody>
      </p:sp>
      <p:sp>
        <p:nvSpPr>
          <p:cNvPr id="4" name="Content Placeholder 3">
            <a:extLst>
              <a:ext uri="{FF2B5EF4-FFF2-40B4-BE49-F238E27FC236}">
                <a16:creationId xmlns:a16="http://schemas.microsoft.com/office/drawing/2014/main" id="{1B0841C4-BF44-42E5-B579-CCAFD5C0AA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4890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Risk Stratification &amp; Mitigation</a:t>
            </a:r>
            <a:endParaRPr lang="en-US" b="1" dirty="0"/>
          </a:p>
        </p:txBody>
      </p:sp>
      <p:sp>
        <p:nvSpPr>
          <p:cNvPr id="4" name="Content Placeholder 3">
            <a:extLst>
              <a:ext uri="{FF2B5EF4-FFF2-40B4-BE49-F238E27FC236}">
                <a16:creationId xmlns:a16="http://schemas.microsoft.com/office/drawing/2014/main" id="{065321DF-2E08-4B72-BFBE-8E0F420D671E}"/>
              </a:ext>
            </a:extLst>
          </p:cNvPr>
          <p:cNvSpPr>
            <a:spLocks noGrp="1"/>
          </p:cNvSpPr>
          <p:nvPr>
            <p:ph idx="1"/>
          </p:nvPr>
        </p:nvSpPr>
        <p:spPr/>
        <p:txBody>
          <a:bodyPr/>
          <a:lstStyle/>
          <a:p>
            <a:endParaRPr lang="en-US"/>
          </a:p>
        </p:txBody>
      </p:sp>
      <p:sp>
        <p:nvSpPr>
          <p:cNvPr id="15" name="Rectangle: Rounded Corners 14">
            <a:extLst>
              <a:ext uri="{FF2B5EF4-FFF2-40B4-BE49-F238E27FC236}">
                <a16:creationId xmlns:a16="http://schemas.microsoft.com/office/drawing/2014/main" id="{C01200B3-281A-4A41-9DF8-28B40257FEF2}"/>
              </a:ext>
            </a:extLst>
          </p:cNvPr>
          <p:cNvSpPr/>
          <p:nvPr/>
        </p:nvSpPr>
        <p:spPr>
          <a:xfrm>
            <a:off x="6963562" y="5226466"/>
            <a:ext cx="1894114" cy="707572"/>
          </a:xfrm>
          <a:prstGeom prst="roundRect">
            <a:avLst/>
          </a:prstGeom>
          <a:solidFill>
            <a:srgbClr val="99CC66">
              <a:lumMod val="75000"/>
            </a:srgb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sz="1350" kern="0" dirty="0">
                <a:solidFill>
                  <a:prstClr val="black"/>
                </a:solidFill>
                <a:latin typeface="Calibri"/>
              </a:rPr>
              <a:t>Continuous telemetry, aggressive repletion of K+ and Mg2+</a:t>
            </a:r>
          </a:p>
        </p:txBody>
      </p:sp>
      <p:sp>
        <p:nvSpPr>
          <p:cNvPr id="17" name="Rectangle: Rounded Corners 16">
            <a:extLst>
              <a:ext uri="{FF2B5EF4-FFF2-40B4-BE49-F238E27FC236}">
                <a16:creationId xmlns:a16="http://schemas.microsoft.com/office/drawing/2014/main" id="{E2E1FC81-AD50-474C-AC30-6B4C46F5CC90}"/>
              </a:ext>
            </a:extLst>
          </p:cNvPr>
          <p:cNvSpPr/>
          <p:nvPr/>
        </p:nvSpPr>
        <p:spPr>
          <a:xfrm>
            <a:off x="7469131" y="4259293"/>
            <a:ext cx="2128790" cy="707572"/>
          </a:xfrm>
          <a:prstGeom prst="roundRect">
            <a:avLst/>
          </a:prstGeom>
          <a:solidFill>
            <a:srgbClr val="FFFF66"/>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sz="1350" kern="0" dirty="0">
                <a:solidFill>
                  <a:prstClr val="black"/>
                </a:solidFill>
                <a:latin typeface="Calibri"/>
              </a:rPr>
              <a:t>Discuss non-QT prolonging antibiotic and antifungal options with ID Team</a:t>
            </a:r>
          </a:p>
        </p:txBody>
      </p:sp>
      <p:sp>
        <p:nvSpPr>
          <p:cNvPr id="19" name="Rectangle: Rounded Corners 18">
            <a:extLst>
              <a:ext uri="{FF2B5EF4-FFF2-40B4-BE49-F238E27FC236}">
                <a16:creationId xmlns:a16="http://schemas.microsoft.com/office/drawing/2014/main" id="{722EEF99-DFE9-4993-A8DE-54792D9C036C}"/>
              </a:ext>
            </a:extLst>
          </p:cNvPr>
          <p:cNvSpPr/>
          <p:nvPr/>
        </p:nvSpPr>
        <p:spPr>
          <a:xfrm>
            <a:off x="8082511" y="3278262"/>
            <a:ext cx="2160225" cy="707572"/>
          </a:xfrm>
          <a:prstGeom prst="roundRect">
            <a:avLst/>
          </a:prstGeom>
          <a:solidFill>
            <a:srgbClr val="E6BA00"/>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sz="1350" kern="0" dirty="0">
                <a:solidFill>
                  <a:prstClr val="black"/>
                </a:solidFill>
                <a:latin typeface="Calibri"/>
              </a:rPr>
              <a:t>Discuss optimization of electrolytes with Nephrology Team</a:t>
            </a:r>
          </a:p>
        </p:txBody>
      </p:sp>
      <p:sp>
        <p:nvSpPr>
          <p:cNvPr id="21" name="Rectangle: Rounded Corners 20">
            <a:extLst>
              <a:ext uri="{FF2B5EF4-FFF2-40B4-BE49-F238E27FC236}">
                <a16:creationId xmlns:a16="http://schemas.microsoft.com/office/drawing/2014/main" id="{C4682394-D56A-40BC-BE98-F21C2F64F1CC}"/>
              </a:ext>
            </a:extLst>
          </p:cNvPr>
          <p:cNvSpPr/>
          <p:nvPr/>
        </p:nvSpPr>
        <p:spPr>
          <a:xfrm>
            <a:off x="8732131" y="2196187"/>
            <a:ext cx="1665292" cy="862370"/>
          </a:xfrm>
          <a:prstGeom prst="roundRect">
            <a:avLst/>
          </a:prstGeom>
          <a:solidFill>
            <a:srgbClr val="FF6600"/>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sz="1350" kern="0" dirty="0">
                <a:solidFill>
                  <a:schemeClr val="bg1"/>
                </a:solidFill>
                <a:latin typeface="Calibri"/>
              </a:rPr>
              <a:t>Discuss temporary overdrive pacing with Cardiology Team</a:t>
            </a:r>
          </a:p>
        </p:txBody>
      </p:sp>
      <p:cxnSp>
        <p:nvCxnSpPr>
          <p:cNvPr id="22" name="Connector: Elbow 21">
            <a:extLst>
              <a:ext uri="{FF2B5EF4-FFF2-40B4-BE49-F238E27FC236}">
                <a16:creationId xmlns:a16="http://schemas.microsoft.com/office/drawing/2014/main" id="{B51B31E5-4A7A-40D7-8ABF-60E71B845CE3}"/>
              </a:ext>
            </a:extLst>
          </p:cNvPr>
          <p:cNvCxnSpPr>
            <a:cxnSpLocks/>
          </p:cNvCxnSpPr>
          <p:nvPr/>
        </p:nvCxnSpPr>
        <p:spPr>
          <a:xfrm rot="16200000" flipH="1">
            <a:off x="6980615" y="4825128"/>
            <a:ext cx="587158" cy="217715"/>
          </a:xfrm>
          <a:prstGeom prst="bentConnector3">
            <a:avLst>
              <a:gd name="adj1" fmla="val -57"/>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23" name="Connector: Elbow 22">
            <a:extLst>
              <a:ext uri="{FF2B5EF4-FFF2-40B4-BE49-F238E27FC236}">
                <a16:creationId xmlns:a16="http://schemas.microsoft.com/office/drawing/2014/main" id="{7AD0B14B-A7E8-4322-9348-47DD3A191B2D}"/>
              </a:ext>
            </a:extLst>
          </p:cNvPr>
          <p:cNvCxnSpPr/>
          <p:nvPr/>
        </p:nvCxnSpPr>
        <p:spPr>
          <a:xfrm rot="16200000" flipH="1">
            <a:off x="7554919" y="3873282"/>
            <a:ext cx="630507" cy="141515"/>
          </a:xfrm>
          <a:prstGeom prst="bentConnector3">
            <a:avLst>
              <a:gd name="adj1" fmla="val -69"/>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24" name="Connector: Elbow 23">
            <a:extLst>
              <a:ext uri="{FF2B5EF4-FFF2-40B4-BE49-F238E27FC236}">
                <a16:creationId xmlns:a16="http://schemas.microsoft.com/office/drawing/2014/main" id="{5A1AD200-EF76-47FE-8E8F-0A3B8C5E8445}"/>
              </a:ext>
            </a:extLst>
          </p:cNvPr>
          <p:cNvCxnSpPr/>
          <p:nvPr/>
        </p:nvCxnSpPr>
        <p:spPr>
          <a:xfrm rot="16200000" flipH="1">
            <a:off x="8167221" y="2903833"/>
            <a:ext cx="650889" cy="97971"/>
          </a:xfrm>
          <a:prstGeom prst="bentConnector3">
            <a:avLst>
              <a:gd name="adj1" fmla="val 1499"/>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25" name="Connector: Elbow 24">
            <a:extLst>
              <a:ext uri="{FF2B5EF4-FFF2-40B4-BE49-F238E27FC236}">
                <a16:creationId xmlns:a16="http://schemas.microsoft.com/office/drawing/2014/main" id="{D420A722-89C0-487B-8FAD-E0347A0CD42D}"/>
              </a:ext>
            </a:extLst>
          </p:cNvPr>
          <p:cNvCxnSpPr>
            <a:cxnSpLocks/>
          </p:cNvCxnSpPr>
          <p:nvPr/>
        </p:nvCxnSpPr>
        <p:spPr>
          <a:xfrm rot="16200000" flipH="1">
            <a:off x="8872006" y="1732001"/>
            <a:ext cx="587828" cy="380522"/>
          </a:xfrm>
          <a:prstGeom prst="bentConnector3">
            <a:avLst>
              <a:gd name="adj1" fmla="val 1852"/>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26" name="Title 1">
            <a:extLst>
              <a:ext uri="{FF2B5EF4-FFF2-40B4-BE49-F238E27FC236}">
                <a16:creationId xmlns:a16="http://schemas.microsoft.com/office/drawing/2014/main" id="{BC0CEBC0-BAF9-4943-8F3A-1752D0E34D06}"/>
              </a:ext>
            </a:extLst>
          </p:cNvPr>
          <p:cNvSpPr txBox="1">
            <a:spLocks/>
          </p:cNvSpPr>
          <p:nvPr/>
        </p:nvSpPr>
        <p:spPr>
          <a:xfrm rot="3432417">
            <a:off x="1788308" y="3086771"/>
            <a:ext cx="392965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300" b="1" dirty="0">
                <a:solidFill>
                  <a:srgbClr val="99CC66">
                    <a:lumMod val="75000"/>
                  </a:srgbClr>
                </a:solidFill>
                <a:latin typeface="Calibri"/>
              </a:rPr>
              <a:t>Risk Mitigation</a:t>
            </a:r>
          </a:p>
        </p:txBody>
      </p:sp>
      <p:pic>
        <p:nvPicPr>
          <p:cNvPr id="27" name="Picture 26">
            <a:extLst>
              <a:ext uri="{FF2B5EF4-FFF2-40B4-BE49-F238E27FC236}">
                <a16:creationId xmlns:a16="http://schemas.microsoft.com/office/drawing/2014/main" id="{6083E6A2-ABCF-450B-915A-03ADC5BF8B77}"/>
              </a:ext>
            </a:extLst>
          </p:cNvPr>
          <p:cNvPicPr>
            <a:picLocks noChangeAspect="1"/>
          </p:cNvPicPr>
          <p:nvPr/>
        </p:nvPicPr>
        <p:blipFill>
          <a:blip r:embed="rId3"/>
          <a:stretch>
            <a:fillRect/>
          </a:stretch>
        </p:blipFill>
        <p:spPr>
          <a:xfrm>
            <a:off x="2716472" y="1114780"/>
            <a:ext cx="6633023" cy="5419814"/>
          </a:xfrm>
          <a:prstGeom prst="rect">
            <a:avLst/>
          </a:prstGeom>
        </p:spPr>
      </p:pic>
    </p:spTree>
    <p:extLst>
      <p:ext uri="{BB962C8B-B14F-4D97-AF65-F5344CB8AC3E}">
        <p14:creationId xmlns:p14="http://schemas.microsoft.com/office/powerpoint/2010/main" val="311224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Risk Stratification &amp; Mitigation</a:t>
            </a:r>
          </a:p>
        </p:txBody>
      </p:sp>
      <p:sp>
        <p:nvSpPr>
          <p:cNvPr id="4" name="Content Placeholder 3">
            <a:extLst>
              <a:ext uri="{FF2B5EF4-FFF2-40B4-BE49-F238E27FC236}">
                <a16:creationId xmlns:a16="http://schemas.microsoft.com/office/drawing/2014/main" id="{B383F4CE-E37D-4DF1-8DC6-A462BDB73DEE}"/>
              </a:ext>
            </a:extLst>
          </p:cNvPr>
          <p:cNvSpPr>
            <a:spLocks noGrp="1"/>
          </p:cNvSpPr>
          <p:nvPr>
            <p:ph idx="1"/>
          </p:nvPr>
        </p:nvSpPr>
        <p:spPr/>
        <p:txBody>
          <a:bodyPr/>
          <a:lstStyle/>
          <a:p>
            <a:endParaRPr lang="en-US"/>
          </a:p>
        </p:txBody>
      </p:sp>
      <p:sp>
        <p:nvSpPr>
          <p:cNvPr id="14" name="TextBox 13">
            <a:extLst>
              <a:ext uri="{FF2B5EF4-FFF2-40B4-BE49-F238E27FC236}">
                <a16:creationId xmlns:a16="http://schemas.microsoft.com/office/drawing/2014/main" id="{50D985CE-CBE1-44A0-B32E-B07BF68B65E6}"/>
              </a:ext>
            </a:extLst>
          </p:cNvPr>
          <p:cNvSpPr txBox="1"/>
          <p:nvPr/>
        </p:nvSpPr>
        <p:spPr>
          <a:xfrm>
            <a:off x="1981201" y="939731"/>
            <a:ext cx="8126361" cy="1015663"/>
          </a:xfrm>
          <a:prstGeom prst="rect">
            <a:avLst/>
          </a:prstGeom>
          <a:noFill/>
        </p:spPr>
        <p:txBody>
          <a:bodyPr wrap="square" rtlCol="0">
            <a:spAutoFit/>
          </a:bodyPr>
          <a:lstStyle/>
          <a:p>
            <a:pPr algn="ctr"/>
            <a:r>
              <a:rPr lang="en-US" sz="3200" b="1" dirty="0"/>
              <a:t>Multidisciplinary Collaboration is Essential!</a:t>
            </a:r>
          </a:p>
          <a:p>
            <a:pPr marL="342900" lvl="1" algn="ctr"/>
            <a:endParaRPr lang="en-US" sz="2800" dirty="0"/>
          </a:p>
        </p:txBody>
      </p:sp>
      <p:graphicFrame>
        <p:nvGraphicFramePr>
          <p:cNvPr id="6" name="Diagram 5">
            <a:extLst>
              <a:ext uri="{FF2B5EF4-FFF2-40B4-BE49-F238E27FC236}">
                <a16:creationId xmlns:a16="http://schemas.microsoft.com/office/drawing/2014/main" id="{D6F42D65-0009-4E85-A5DA-083C8ED9D749}"/>
              </a:ext>
            </a:extLst>
          </p:cNvPr>
          <p:cNvGraphicFramePr/>
          <p:nvPr/>
        </p:nvGraphicFramePr>
        <p:xfrm>
          <a:off x="2388973" y="1325198"/>
          <a:ext cx="7006282" cy="4902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52117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a:xfrm>
            <a:off x="1730680" y="389569"/>
            <a:ext cx="8937321" cy="1143000"/>
          </a:xfrm>
        </p:spPr>
        <p:txBody>
          <a:bodyPr>
            <a:noAutofit/>
          </a:bodyPr>
          <a:lstStyle/>
          <a:p>
            <a:r>
              <a:rPr lang="en-US" altLang="en-US" dirty="0"/>
              <a:t>Prescribing a QT-Prolonging Medication: When to Consult Cardiology? </a:t>
            </a:r>
          </a:p>
        </p:txBody>
      </p:sp>
      <p:graphicFrame>
        <p:nvGraphicFramePr>
          <p:cNvPr id="4" name="Content Placeholder 3">
            <a:extLst>
              <a:ext uri="{FF2B5EF4-FFF2-40B4-BE49-F238E27FC236}">
                <a16:creationId xmlns:a16="http://schemas.microsoft.com/office/drawing/2014/main" id="{55EBE76E-A7AC-4E04-9B78-DBAC2EEC9FAE}"/>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F86AFC8-B57C-46F5-9D1C-208DB13AB8D5}"/>
              </a:ext>
            </a:extLst>
          </p:cNvPr>
          <p:cNvSpPr txBox="1"/>
          <p:nvPr/>
        </p:nvSpPr>
        <p:spPr>
          <a:xfrm>
            <a:off x="8698171" y="6216522"/>
            <a:ext cx="1687706" cy="307777"/>
          </a:xfrm>
          <a:prstGeom prst="rect">
            <a:avLst/>
          </a:prstGeom>
          <a:noFill/>
        </p:spPr>
        <p:txBody>
          <a:bodyPr wrap="none" rtlCol="0">
            <a:spAutoFit/>
          </a:bodyPr>
          <a:lstStyle/>
          <a:p>
            <a:r>
              <a:rPr lang="en-US" sz="1400" dirty="0"/>
              <a:t>Funk et al. 2021. AJP</a:t>
            </a:r>
          </a:p>
        </p:txBody>
      </p:sp>
    </p:spTree>
    <p:extLst>
      <p:ext uri="{BB962C8B-B14F-4D97-AF65-F5344CB8AC3E}">
        <p14:creationId xmlns:p14="http://schemas.microsoft.com/office/powerpoint/2010/main" val="305576962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High-Risk Mitigation Strategies: Cardiac Overdrive Pacing</a:t>
            </a:r>
          </a:p>
        </p:txBody>
      </p:sp>
      <p:sp>
        <p:nvSpPr>
          <p:cNvPr id="7" name="Content Placeholder 6">
            <a:extLst>
              <a:ext uri="{FF2B5EF4-FFF2-40B4-BE49-F238E27FC236}">
                <a16:creationId xmlns:a16="http://schemas.microsoft.com/office/drawing/2014/main" id="{8D16F397-17F1-4F88-A343-4C751D8B11F5}"/>
              </a:ext>
            </a:extLst>
          </p:cNvPr>
          <p:cNvSpPr>
            <a:spLocks noGrp="1"/>
          </p:cNvSpPr>
          <p:nvPr>
            <p:ph idx="1"/>
          </p:nvPr>
        </p:nvSpPr>
        <p:spPr/>
        <p:txBody>
          <a:bodyPr/>
          <a:lstStyle/>
          <a:p>
            <a:endParaRPr lang="en-US"/>
          </a:p>
        </p:txBody>
      </p:sp>
      <p:sp>
        <p:nvSpPr>
          <p:cNvPr id="14" name="TextBox 13">
            <a:extLst>
              <a:ext uri="{FF2B5EF4-FFF2-40B4-BE49-F238E27FC236}">
                <a16:creationId xmlns:a16="http://schemas.microsoft.com/office/drawing/2014/main" id="{50D985CE-CBE1-44A0-B32E-B07BF68B65E6}"/>
              </a:ext>
            </a:extLst>
          </p:cNvPr>
          <p:cNvSpPr txBox="1"/>
          <p:nvPr/>
        </p:nvSpPr>
        <p:spPr>
          <a:xfrm>
            <a:off x="2032820" y="993300"/>
            <a:ext cx="8126361" cy="1015663"/>
          </a:xfrm>
          <a:prstGeom prst="rect">
            <a:avLst/>
          </a:prstGeom>
          <a:noFill/>
        </p:spPr>
        <p:txBody>
          <a:bodyPr wrap="square" rtlCol="0">
            <a:spAutoFit/>
          </a:bodyPr>
          <a:lstStyle/>
          <a:p>
            <a:pPr algn="ctr"/>
            <a:endParaRPr lang="en-US" sz="3200" b="1" dirty="0"/>
          </a:p>
          <a:p>
            <a:pPr marL="342900" lvl="1" algn="ctr"/>
            <a:endParaRPr lang="en-US" sz="2800" dirty="0"/>
          </a:p>
        </p:txBody>
      </p:sp>
      <p:sp>
        <p:nvSpPr>
          <p:cNvPr id="5" name="Content Placeholder 2">
            <a:extLst>
              <a:ext uri="{FF2B5EF4-FFF2-40B4-BE49-F238E27FC236}">
                <a16:creationId xmlns:a16="http://schemas.microsoft.com/office/drawing/2014/main" id="{B6B32473-ECC3-4F52-ACD3-E492896873CA}"/>
              </a:ext>
            </a:extLst>
          </p:cNvPr>
          <p:cNvSpPr txBox="1">
            <a:spLocks/>
          </p:cNvSpPr>
          <p:nvPr/>
        </p:nvSpPr>
        <p:spPr>
          <a:xfrm>
            <a:off x="1981199" y="1216424"/>
            <a:ext cx="8177981" cy="2239131"/>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a:t>Torsades</a:t>
            </a:r>
            <a:r>
              <a:rPr lang="en-US" sz="2400" dirty="0"/>
              <a:t> de Pointes typically arises from an Early After Depolarization (EAD) in the setting of bradycardia and/or prolonged QT.  </a:t>
            </a:r>
          </a:p>
          <a:p>
            <a:r>
              <a:rPr lang="en-US" sz="2400" dirty="0"/>
              <a:t>Known as the R-on-T phenomenon (QRS of ectopic beat falls on peak of T-wave)</a:t>
            </a:r>
          </a:p>
          <a:p>
            <a:pPr marL="0" indent="0">
              <a:buNone/>
            </a:pPr>
            <a:endParaRPr lang="en-US" sz="2400" dirty="0"/>
          </a:p>
          <a:p>
            <a:pPr lvl="1"/>
            <a:endParaRPr lang="en-US" sz="2400" dirty="0"/>
          </a:p>
          <a:p>
            <a:pPr lvl="1"/>
            <a:endParaRPr lang="en-US" sz="2000" dirty="0"/>
          </a:p>
        </p:txBody>
      </p:sp>
      <p:sp>
        <p:nvSpPr>
          <p:cNvPr id="6" name="TextBox 5">
            <a:extLst>
              <a:ext uri="{FF2B5EF4-FFF2-40B4-BE49-F238E27FC236}">
                <a16:creationId xmlns:a16="http://schemas.microsoft.com/office/drawing/2014/main" id="{617FFB06-92DE-408D-BF28-281FF035CACC}"/>
              </a:ext>
            </a:extLst>
          </p:cNvPr>
          <p:cNvSpPr txBox="1"/>
          <p:nvPr/>
        </p:nvSpPr>
        <p:spPr>
          <a:xfrm>
            <a:off x="3275641" y="6337285"/>
            <a:ext cx="7063629" cy="307777"/>
          </a:xfrm>
          <a:prstGeom prst="rect">
            <a:avLst/>
          </a:prstGeom>
          <a:noFill/>
        </p:spPr>
        <p:txBody>
          <a:bodyPr wrap="square" rtlCol="0">
            <a:spAutoFit/>
          </a:bodyPr>
          <a:lstStyle/>
          <a:p>
            <a:pPr algn="r"/>
            <a:r>
              <a:rPr lang="en-US" sz="1400" dirty="0" err="1"/>
              <a:t>Lankipalli</a:t>
            </a:r>
            <a:r>
              <a:rPr lang="en-US" sz="1400" dirty="0"/>
              <a:t> et al., 2005</a:t>
            </a:r>
          </a:p>
        </p:txBody>
      </p:sp>
      <p:pic>
        <p:nvPicPr>
          <p:cNvPr id="4" name="Picture 3">
            <a:extLst>
              <a:ext uri="{FF2B5EF4-FFF2-40B4-BE49-F238E27FC236}">
                <a16:creationId xmlns:a16="http://schemas.microsoft.com/office/drawing/2014/main" id="{07E63E4A-0E5A-41C9-A09D-AD65B35010DA}"/>
              </a:ext>
            </a:extLst>
          </p:cNvPr>
          <p:cNvPicPr>
            <a:picLocks noChangeAspect="1"/>
          </p:cNvPicPr>
          <p:nvPr/>
        </p:nvPicPr>
        <p:blipFill rotWithShape="1">
          <a:blip r:embed="rId3"/>
          <a:srcRect l="11026" t="10926" r="47709" b="40800"/>
          <a:stretch/>
        </p:blipFill>
        <p:spPr>
          <a:xfrm>
            <a:off x="2898142" y="3390871"/>
            <a:ext cx="5143360" cy="3143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70940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High-Risk Mitigation Strategies: Cardiac Overdrive Pacing</a:t>
            </a:r>
          </a:p>
        </p:txBody>
      </p:sp>
      <p:sp>
        <p:nvSpPr>
          <p:cNvPr id="7" name="Content Placeholder 6">
            <a:extLst>
              <a:ext uri="{FF2B5EF4-FFF2-40B4-BE49-F238E27FC236}">
                <a16:creationId xmlns:a16="http://schemas.microsoft.com/office/drawing/2014/main" id="{889E519F-E5BA-473B-8BDE-4C06559EEC71}"/>
              </a:ext>
            </a:extLst>
          </p:cNvPr>
          <p:cNvSpPr>
            <a:spLocks noGrp="1"/>
          </p:cNvSpPr>
          <p:nvPr>
            <p:ph idx="1"/>
          </p:nvPr>
        </p:nvSpPr>
        <p:spPr/>
        <p:txBody>
          <a:bodyPr/>
          <a:lstStyle/>
          <a:p>
            <a:endParaRPr lang="en-US"/>
          </a:p>
        </p:txBody>
      </p:sp>
      <p:sp>
        <p:nvSpPr>
          <p:cNvPr id="14" name="TextBox 13">
            <a:extLst>
              <a:ext uri="{FF2B5EF4-FFF2-40B4-BE49-F238E27FC236}">
                <a16:creationId xmlns:a16="http://schemas.microsoft.com/office/drawing/2014/main" id="{50D985CE-CBE1-44A0-B32E-B07BF68B65E6}"/>
              </a:ext>
            </a:extLst>
          </p:cNvPr>
          <p:cNvSpPr txBox="1"/>
          <p:nvPr/>
        </p:nvSpPr>
        <p:spPr>
          <a:xfrm>
            <a:off x="1981201" y="1162155"/>
            <a:ext cx="8126361" cy="1015663"/>
          </a:xfrm>
          <a:prstGeom prst="rect">
            <a:avLst/>
          </a:prstGeom>
          <a:noFill/>
        </p:spPr>
        <p:txBody>
          <a:bodyPr wrap="square" rtlCol="0">
            <a:spAutoFit/>
          </a:bodyPr>
          <a:lstStyle/>
          <a:p>
            <a:pPr algn="ctr"/>
            <a:endParaRPr lang="en-US" sz="3200" b="1" dirty="0"/>
          </a:p>
          <a:p>
            <a:pPr marL="342900" lvl="1" algn="ctr"/>
            <a:endParaRPr lang="en-US" sz="2800" dirty="0"/>
          </a:p>
        </p:txBody>
      </p:sp>
      <p:sp>
        <p:nvSpPr>
          <p:cNvPr id="5" name="Content Placeholder 2">
            <a:extLst>
              <a:ext uri="{FF2B5EF4-FFF2-40B4-BE49-F238E27FC236}">
                <a16:creationId xmlns:a16="http://schemas.microsoft.com/office/drawing/2014/main" id="{B6B32473-ECC3-4F52-ACD3-E492896873CA}"/>
              </a:ext>
            </a:extLst>
          </p:cNvPr>
          <p:cNvSpPr txBox="1">
            <a:spLocks/>
          </p:cNvSpPr>
          <p:nvPr/>
        </p:nvSpPr>
        <p:spPr>
          <a:xfrm>
            <a:off x="1981200" y="1172768"/>
            <a:ext cx="8229600" cy="4753183"/>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p>
          <a:p>
            <a:r>
              <a:rPr lang="en-US" sz="2400" dirty="0"/>
              <a:t>Overdrive pacing &gt; 70 bpm can mitigate risk of early-after-depolarizations that can lead to a reentrant rhythm</a:t>
            </a:r>
          </a:p>
          <a:p>
            <a:r>
              <a:rPr lang="en-US" sz="2400" dirty="0"/>
              <a:t>All cardiac implanted electronic devices (e.g. pacemakers, ICDs) have capability for overdrive pacing</a:t>
            </a:r>
          </a:p>
          <a:p>
            <a:r>
              <a:rPr lang="en-US" sz="2400" dirty="0"/>
              <a:t>Pacing thresholds usually set to HR 40-50  to preserve battery-life and ventricular strain, HOWEVER pacing rates can be increased in high risk patients</a:t>
            </a:r>
          </a:p>
          <a:p>
            <a:r>
              <a:rPr lang="en-US" sz="2400" dirty="0"/>
              <a:t>Alternatively may consider temporary transvenous pacing or “chemical” overdrive pacing with isoproterenol (less common)</a:t>
            </a:r>
          </a:p>
          <a:p>
            <a:pPr marL="0" indent="0">
              <a:buNone/>
            </a:pPr>
            <a:endParaRPr lang="en-US" sz="2400" b="1" dirty="0"/>
          </a:p>
          <a:p>
            <a:pPr lvl="1"/>
            <a:endParaRPr lang="en-US" sz="2400" dirty="0"/>
          </a:p>
          <a:p>
            <a:pPr lvl="1"/>
            <a:endParaRPr lang="en-US" sz="2000" dirty="0"/>
          </a:p>
        </p:txBody>
      </p:sp>
      <p:sp>
        <p:nvSpPr>
          <p:cNvPr id="6" name="TextBox 5">
            <a:extLst>
              <a:ext uri="{FF2B5EF4-FFF2-40B4-BE49-F238E27FC236}">
                <a16:creationId xmlns:a16="http://schemas.microsoft.com/office/drawing/2014/main" id="{617FFB06-92DE-408D-BF28-281FF035CACC}"/>
              </a:ext>
            </a:extLst>
          </p:cNvPr>
          <p:cNvSpPr txBox="1"/>
          <p:nvPr/>
        </p:nvSpPr>
        <p:spPr>
          <a:xfrm>
            <a:off x="3275641" y="6275586"/>
            <a:ext cx="7063629" cy="307777"/>
          </a:xfrm>
          <a:prstGeom prst="rect">
            <a:avLst/>
          </a:prstGeom>
          <a:noFill/>
        </p:spPr>
        <p:txBody>
          <a:bodyPr wrap="square" rtlCol="0">
            <a:spAutoFit/>
          </a:bodyPr>
          <a:lstStyle/>
          <a:p>
            <a:pPr algn="r"/>
            <a:r>
              <a:rPr lang="en-US" sz="1400" dirty="0" err="1"/>
              <a:t>Pinski</a:t>
            </a:r>
            <a:r>
              <a:rPr lang="en-US" sz="1400" dirty="0"/>
              <a:t> et al., 2002</a:t>
            </a:r>
          </a:p>
        </p:txBody>
      </p:sp>
    </p:spTree>
    <p:extLst>
      <p:ext uri="{BB962C8B-B14F-4D97-AF65-F5344CB8AC3E}">
        <p14:creationId xmlns:p14="http://schemas.microsoft.com/office/powerpoint/2010/main" val="28144085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6AE3-A55E-4FBA-92FE-F87EC9243A27}"/>
              </a:ext>
            </a:extLst>
          </p:cNvPr>
          <p:cNvSpPr>
            <a:spLocks noGrp="1"/>
          </p:cNvSpPr>
          <p:nvPr>
            <p:ph type="title"/>
          </p:nvPr>
        </p:nvSpPr>
        <p:spPr/>
        <p:txBody>
          <a:bodyPr>
            <a:normAutofit/>
          </a:bodyPr>
          <a:lstStyle/>
          <a:p>
            <a:r>
              <a:rPr lang="en-US" dirty="0"/>
              <a:t>High-Risk Mitigation Strategies: Hemodialysis</a:t>
            </a:r>
          </a:p>
        </p:txBody>
      </p:sp>
      <p:sp>
        <p:nvSpPr>
          <p:cNvPr id="7" name="Content Placeholder 6">
            <a:extLst>
              <a:ext uri="{FF2B5EF4-FFF2-40B4-BE49-F238E27FC236}">
                <a16:creationId xmlns:a16="http://schemas.microsoft.com/office/drawing/2014/main" id="{FDBF9FDC-CE92-422D-B651-57BF72809D85}"/>
              </a:ext>
            </a:extLst>
          </p:cNvPr>
          <p:cNvSpPr>
            <a:spLocks noGrp="1"/>
          </p:cNvSpPr>
          <p:nvPr>
            <p:ph idx="1"/>
          </p:nvPr>
        </p:nvSpPr>
        <p:spPr/>
        <p:txBody>
          <a:bodyPr/>
          <a:lstStyle/>
          <a:p>
            <a:endParaRPr lang="en-US"/>
          </a:p>
        </p:txBody>
      </p:sp>
      <p:sp>
        <p:nvSpPr>
          <p:cNvPr id="14" name="TextBox 13">
            <a:extLst>
              <a:ext uri="{FF2B5EF4-FFF2-40B4-BE49-F238E27FC236}">
                <a16:creationId xmlns:a16="http://schemas.microsoft.com/office/drawing/2014/main" id="{50D985CE-CBE1-44A0-B32E-B07BF68B65E6}"/>
              </a:ext>
            </a:extLst>
          </p:cNvPr>
          <p:cNvSpPr txBox="1"/>
          <p:nvPr/>
        </p:nvSpPr>
        <p:spPr>
          <a:xfrm>
            <a:off x="1981201" y="1162155"/>
            <a:ext cx="8126361" cy="1015663"/>
          </a:xfrm>
          <a:prstGeom prst="rect">
            <a:avLst/>
          </a:prstGeom>
          <a:noFill/>
        </p:spPr>
        <p:txBody>
          <a:bodyPr wrap="square" rtlCol="0">
            <a:spAutoFit/>
          </a:bodyPr>
          <a:lstStyle/>
          <a:p>
            <a:pPr algn="ctr"/>
            <a:endParaRPr lang="en-US" sz="3200" b="1" dirty="0"/>
          </a:p>
          <a:p>
            <a:pPr marL="342900" lvl="1" algn="ctr"/>
            <a:endParaRPr lang="en-US" sz="2800" dirty="0"/>
          </a:p>
        </p:txBody>
      </p:sp>
      <p:sp>
        <p:nvSpPr>
          <p:cNvPr id="5" name="Content Placeholder 2">
            <a:extLst>
              <a:ext uri="{FF2B5EF4-FFF2-40B4-BE49-F238E27FC236}">
                <a16:creationId xmlns:a16="http://schemas.microsoft.com/office/drawing/2014/main" id="{B6B32473-ECC3-4F52-ACD3-E492896873CA}"/>
              </a:ext>
            </a:extLst>
          </p:cNvPr>
          <p:cNvSpPr txBox="1">
            <a:spLocks/>
          </p:cNvSpPr>
          <p:nvPr/>
        </p:nvSpPr>
        <p:spPr>
          <a:xfrm>
            <a:off x="1783492" y="1189870"/>
            <a:ext cx="8884508" cy="4505977"/>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Sudden cardiac death (SCD) is leading cause of death in hemodialysis</a:t>
            </a:r>
          </a:p>
          <a:p>
            <a:r>
              <a:rPr lang="en-US" sz="2400" dirty="0"/>
              <a:t>QTc prolongation very common in hemodialysis patients</a:t>
            </a:r>
          </a:p>
          <a:p>
            <a:r>
              <a:rPr lang="en-US" sz="2400" dirty="0"/>
              <a:t>Contradicting studies regarding impact of dialysate electrolyte concentrations and serum-to-dialysate gradient measures on QTc</a:t>
            </a:r>
          </a:p>
          <a:p>
            <a:r>
              <a:rPr lang="en-US" sz="2400" dirty="0"/>
              <a:t>2019 PACE Study, Kim et al.</a:t>
            </a:r>
          </a:p>
          <a:p>
            <a:pPr lvl="1"/>
            <a:r>
              <a:rPr lang="en-US" sz="2000" dirty="0"/>
              <a:t>no significant effect of dialysate concentration on QTc prolongation</a:t>
            </a:r>
          </a:p>
          <a:p>
            <a:pPr lvl="1"/>
            <a:r>
              <a:rPr lang="en-US" sz="2000" dirty="0"/>
              <a:t>Serum ionized Ca++ and serum K+ levels inversely associated with risk QTc prolongation</a:t>
            </a:r>
          </a:p>
          <a:p>
            <a:pPr lvl="1"/>
            <a:r>
              <a:rPr lang="en-US" sz="2000" dirty="0"/>
              <a:t>Close attention to serum ionized Ca++ and K+ may mitigate risk for QTc prolongation and SCD</a:t>
            </a:r>
          </a:p>
          <a:p>
            <a:r>
              <a:rPr lang="en-US" sz="2400" b="1" dirty="0"/>
              <a:t>Work closely with nephrology in high-risk patients on HD</a:t>
            </a:r>
          </a:p>
          <a:p>
            <a:pPr lvl="1"/>
            <a:endParaRPr lang="en-US" sz="2400" dirty="0"/>
          </a:p>
          <a:p>
            <a:pPr lvl="1"/>
            <a:endParaRPr lang="en-US" sz="2000" dirty="0"/>
          </a:p>
        </p:txBody>
      </p:sp>
      <p:sp>
        <p:nvSpPr>
          <p:cNvPr id="6" name="TextBox 5">
            <a:extLst>
              <a:ext uri="{FF2B5EF4-FFF2-40B4-BE49-F238E27FC236}">
                <a16:creationId xmlns:a16="http://schemas.microsoft.com/office/drawing/2014/main" id="{617FFB06-92DE-408D-BF28-281FF035CACC}"/>
              </a:ext>
            </a:extLst>
          </p:cNvPr>
          <p:cNvSpPr txBox="1"/>
          <p:nvPr/>
        </p:nvSpPr>
        <p:spPr>
          <a:xfrm>
            <a:off x="3425953" y="6176625"/>
            <a:ext cx="7063629" cy="307777"/>
          </a:xfrm>
          <a:prstGeom prst="rect">
            <a:avLst/>
          </a:prstGeom>
          <a:noFill/>
        </p:spPr>
        <p:txBody>
          <a:bodyPr wrap="square" rtlCol="0">
            <a:spAutoFit/>
          </a:bodyPr>
          <a:lstStyle/>
          <a:p>
            <a:pPr algn="r"/>
            <a:r>
              <a:rPr lang="en-US" sz="1400" dirty="0"/>
              <a:t>Kim et al., 2019, Predictors of Arrhythmic and Cardiovascular Risk in ESRD, BMC Nephrology</a:t>
            </a:r>
          </a:p>
        </p:txBody>
      </p:sp>
    </p:spTree>
    <p:extLst>
      <p:ext uri="{BB962C8B-B14F-4D97-AF65-F5344CB8AC3E}">
        <p14:creationId xmlns:p14="http://schemas.microsoft.com/office/powerpoint/2010/main" val="382833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F6E9-60D8-40F1-BD32-AB4D0B2A86B7}"/>
              </a:ext>
            </a:extLst>
          </p:cNvPr>
          <p:cNvSpPr>
            <a:spLocks noGrp="1"/>
          </p:cNvSpPr>
          <p:nvPr>
            <p:ph type="title"/>
          </p:nvPr>
        </p:nvSpPr>
        <p:spPr/>
        <p:txBody>
          <a:bodyPr/>
          <a:lstStyle/>
          <a:p>
            <a:r>
              <a:rPr lang="en-US" dirty="0"/>
              <a:t>Medications &amp; Risk of </a:t>
            </a:r>
            <a:r>
              <a:rPr lang="en-US" dirty="0" err="1"/>
              <a:t>TdP</a:t>
            </a:r>
            <a:endParaRPr lang="en-US" dirty="0"/>
          </a:p>
        </p:txBody>
      </p:sp>
      <p:sp>
        <p:nvSpPr>
          <p:cNvPr id="17411" name="Rectangle 3">
            <a:extLst>
              <a:ext uri="{FF2B5EF4-FFF2-40B4-BE49-F238E27FC236}">
                <a16:creationId xmlns:a16="http://schemas.microsoft.com/office/drawing/2014/main" id="{859302A5-48CF-4999-8B0D-70004E543934}"/>
              </a:ext>
            </a:extLst>
          </p:cNvPr>
          <p:cNvSpPr>
            <a:spLocks noGrp="1" noChangeArrowheads="1"/>
          </p:cNvSpPr>
          <p:nvPr>
            <p:ph idx="1"/>
          </p:nvPr>
        </p:nvSpPr>
        <p:spPr/>
        <p:txBody>
          <a:bodyPr/>
          <a:lstStyle/>
          <a:p>
            <a:pPr eaLnBrk="1" hangingPunct="1">
              <a:buFont typeface="Arial" charset="0"/>
              <a:buChar char="•"/>
              <a:defRPr/>
            </a:pPr>
            <a:r>
              <a:rPr lang="en-US" sz="2800" dirty="0" err="1"/>
              <a:t>QTc</a:t>
            </a:r>
            <a:r>
              <a:rPr lang="en-US" sz="2800" dirty="0"/>
              <a:t> prolongation is only a marker of risk for </a:t>
            </a:r>
            <a:r>
              <a:rPr lang="en-US" sz="2800" dirty="0" err="1"/>
              <a:t>TdP</a:t>
            </a:r>
            <a:endParaRPr lang="en-US" sz="2800" dirty="0"/>
          </a:p>
          <a:p>
            <a:pPr eaLnBrk="1" hangingPunct="1">
              <a:buFont typeface="Arial" charset="0"/>
              <a:buChar char="•"/>
              <a:defRPr/>
            </a:pPr>
            <a:r>
              <a:rPr lang="en-US" sz="2800" dirty="0"/>
              <a:t>In the absence of other risk factors, drug-induced </a:t>
            </a:r>
            <a:r>
              <a:rPr lang="en-US" sz="2800" dirty="0" err="1"/>
              <a:t>QTc</a:t>
            </a:r>
            <a:r>
              <a:rPr lang="en-US" sz="2800" dirty="0"/>
              <a:t> prolongation rarely leads to </a:t>
            </a:r>
            <a:r>
              <a:rPr lang="en-US" sz="2800" dirty="0" err="1"/>
              <a:t>TdP</a:t>
            </a:r>
            <a:endParaRPr lang="en-US" sz="2800" dirty="0"/>
          </a:p>
          <a:p>
            <a:pPr lvl="1" eaLnBrk="1" hangingPunct="1">
              <a:buFont typeface="Arial" charset="0"/>
              <a:buChar char="–"/>
              <a:defRPr/>
            </a:pPr>
            <a:r>
              <a:rPr lang="en-US" sz="2400" dirty="0"/>
              <a:t>229 cases of drug-associated </a:t>
            </a:r>
            <a:r>
              <a:rPr lang="en-US" sz="2400" dirty="0" err="1"/>
              <a:t>TdP</a:t>
            </a:r>
            <a:r>
              <a:rPr lang="en-US" sz="2400" dirty="0"/>
              <a:t>, 96% had ≥ 1 risk factors in addition to the drug (</a:t>
            </a:r>
            <a:r>
              <a:rPr lang="en-US" sz="2400" dirty="0" err="1"/>
              <a:t>Viskin</a:t>
            </a:r>
            <a:r>
              <a:rPr lang="en-US" sz="2400" dirty="0"/>
              <a:t>, 2003)</a:t>
            </a:r>
          </a:p>
          <a:p>
            <a:pPr marL="0" indent="0">
              <a:buNone/>
              <a:defRPr/>
            </a:pPr>
            <a:endParaRPr lang="en-US" sz="2800" dirty="0"/>
          </a:p>
          <a:p>
            <a:pPr lvl="1" eaLnBrk="1" hangingPunct="1">
              <a:buFont typeface="Arial" charset="0"/>
              <a:buChar char="–"/>
              <a:defRPr/>
            </a:pPr>
            <a:endParaRPr lang="en-US" sz="2400" dirty="0"/>
          </a:p>
        </p:txBody>
      </p:sp>
      <p:sp>
        <p:nvSpPr>
          <p:cNvPr id="3" name="TextBox 2">
            <a:extLst>
              <a:ext uri="{FF2B5EF4-FFF2-40B4-BE49-F238E27FC236}">
                <a16:creationId xmlns:a16="http://schemas.microsoft.com/office/drawing/2014/main" id="{E53044E7-4484-4E07-8016-CC6686A66625}"/>
              </a:ext>
            </a:extLst>
          </p:cNvPr>
          <p:cNvSpPr txBox="1"/>
          <p:nvPr/>
        </p:nvSpPr>
        <p:spPr>
          <a:xfrm>
            <a:off x="4047406" y="6520995"/>
            <a:ext cx="6620595" cy="584775"/>
          </a:xfrm>
          <a:prstGeom prst="rect">
            <a:avLst/>
          </a:prstGeom>
          <a:noFill/>
        </p:spPr>
        <p:txBody>
          <a:bodyPr wrap="none" rtlCol="0">
            <a:spAutoFit/>
          </a:bodyPr>
          <a:lstStyle/>
          <a:p>
            <a:r>
              <a:rPr lang="en-US" altLang="en-US" sz="1400" dirty="0">
                <a:latin typeface="Arial" panose="020B0604020202020204" pitchFamily="34" charset="0"/>
              </a:rPr>
              <a:t>Hasnain and </a:t>
            </a:r>
            <a:r>
              <a:rPr lang="en-US" altLang="en-US" sz="1400" dirty="0" err="1">
                <a:latin typeface="Arial" panose="020B0604020202020204" pitchFamily="34" charset="0"/>
              </a:rPr>
              <a:t>Vieweg</a:t>
            </a:r>
            <a:r>
              <a:rPr lang="en-US" altLang="en-US" sz="1400" dirty="0">
                <a:latin typeface="Arial" panose="020B0604020202020204" pitchFamily="34" charset="0"/>
              </a:rPr>
              <a:t>, CNS Drugs, 2014; </a:t>
            </a:r>
            <a:r>
              <a:rPr lang="en-US" altLang="en-US" sz="1400" dirty="0" err="1">
                <a:latin typeface="Arial" panose="020B0604020202020204" pitchFamily="34" charset="0"/>
              </a:rPr>
              <a:t>Viskin</a:t>
            </a:r>
            <a:r>
              <a:rPr lang="en-US" altLang="en-US" sz="1400" dirty="0">
                <a:latin typeface="Arial" panose="020B0604020202020204" pitchFamily="34" charset="0"/>
              </a:rPr>
              <a:t> et al., Prog Cardiovasc Dis, 2003 </a:t>
            </a:r>
          </a:p>
          <a:p>
            <a:endParaRPr lang="en-US" dirty="0"/>
          </a:p>
        </p:txBody>
      </p:sp>
    </p:spTree>
    <p:extLst>
      <p:ext uri="{BB962C8B-B14F-4D97-AF65-F5344CB8AC3E}">
        <p14:creationId xmlns:p14="http://schemas.microsoft.com/office/powerpoint/2010/main" val="352112970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883" y="2857500"/>
            <a:ext cx="8229600" cy="1143000"/>
          </a:xfrm>
        </p:spPr>
        <p:txBody>
          <a:bodyPr/>
          <a:lstStyle/>
          <a:p>
            <a:pPr algn="ctr"/>
            <a:r>
              <a:rPr lang="en-US" sz="4400" dirty="0"/>
              <a:t>Summary</a:t>
            </a:r>
          </a:p>
        </p:txBody>
      </p:sp>
      <p:sp>
        <p:nvSpPr>
          <p:cNvPr id="4" name="Content Placeholder 3">
            <a:extLst>
              <a:ext uri="{FF2B5EF4-FFF2-40B4-BE49-F238E27FC236}">
                <a16:creationId xmlns:a16="http://schemas.microsoft.com/office/drawing/2014/main" id="{17DB9894-EA44-4603-8D61-36D2D01992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293407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80C5-F740-4F12-8F70-672BC1E6C442}"/>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63188D25-5E41-44D7-AC95-73D6C3FD0CC5}"/>
              </a:ext>
            </a:extLst>
          </p:cNvPr>
          <p:cNvSpPr>
            <a:spLocks noGrp="1"/>
          </p:cNvSpPr>
          <p:nvPr>
            <p:ph idx="1"/>
          </p:nvPr>
        </p:nvSpPr>
        <p:spPr/>
        <p:txBody>
          <a:bodyPr>
            <a:noAutofit/>
          </a:bodyPr>
          <a:lstStyle/>
          <a:p>
            <a:r>
              <a:rPr lang="en-US" dirty="0" err="1"/>
              <a:t>Bazett</a:t>
            </a:r>
            <a:r>
              <a:rPr lang="en-US" dirty="0"/>
              <a:t> is the most widely used correction formula and programmed into most ECG machines</a:t>
            </a:r>
          </a:p>
          <a:p>
            <a:pPr lvl="1"/>
            <a:r>
              <a:rPr lang="en-US" sz="2100" dirty="0"/>
              <a:t>Not a consistently reliable method of correction</a:t>
            </a:r>
          </a:p>
          <a:p>
            <a:pPr lvl="1"/>
            <a:r>
              <a:rPr lang="en-US" sz="2100" dirty="0"/>
              <a:t> Overestimates QTc interval at high heart rates and underestimates it in bradycardia</a:t>
            </a:r>
          </a:p>
          <a:p>
            <a:r>
              <a:rPr lang="en-US" dirty="0"/>
              <a:t>Manual measurement with heart-rate correction using Fridericia or an alternative population-based nomogram is more consistently reliable</a:t>
            </a:r>
          </a:p>
          <a:p>
            <a:r>
              <a:rPr lang="en-US" dirty="0"/>
              <a:t>Currently available sources that classify drugs according to ‘level of risk’ are based on evidence of variable quality and validity. </a:t>
            </a:r>
          </a:p>
        </p:txBody>
      </p:sp>
    </p:spTree>
    <p:extLst>
      <p:ext uri="{BB962C8B-B14F-4D97-AF65-F5344CB8AC3E}">
        <p14:creationId xmlns:p14="http://schemas.microsoft.com/office/powerpoint/2010/main" val="381839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80C5-F740-4F12-8F70-672BC1E6C442}"/>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63188D25-5E41-44D7-AC95-73D6C3FD0CC5}"/>
              </a:ext>
            </a:extLst>
          </p:cNvPr>
          <p:cNvSpPr>
            <a:spLocks noGrp="1"/>
          </p:cNvSpPr>
          <p:nvPr>
            <p:ph idx="1"/>
          </p:nvPr>
        </p:nvSpPr>
        <p:spPr/>
        <p:txBody>
          <a:bodyPr>
            <a:noAutofit/>
          </a:bodyPr>
          <a:lstStyle/>
          <a:p>
            <a:r>
              <a:rPr lang="en-US" dirty="0"/>
              <a:t>Medications are only one of the several possible risk factors for QTc interval prolongation </a:t>
            </a:r>
          </a:p>
          <a:p>
            <a:r>
              <a:rPr lang="en-US" dirty="0"/>
              <a:t>Combinations of these risk factors can create cumulative risk for </a:t>
            </a:r>
            <a:r>
              <a:rPr lang="en-US" dirty="0" err="1"/>
              <a:t>TdP</a:t>
            </a:r>
            <a:endParaRPr lang="en-US" dirty="0"/>
          </a:p>
          <a:p>
            <a:r>
              <a:rPr lang="en-US" dirty="0"/>
              <a:t>Co-administration of two or more QTc interval prolonging medications is of particular concern. </a:t>
            </a:r>
          </a:p>
          <a:p>
            <a:r>
              <a:rPr lang="en-US" dirty="0"/>
              <a:t>Guidelines and warnings vary from country to country</a:t>
            </a:r>
          </a:p>
          <a:p>
            <a:r>
              <a:rPr lang="en-US" dirty="0"/>
              <a:t>In patients with significant cardiac risk factors, drugs with a known risk to prolong QTc interval or those with a regulatory warning should be avoided when relatively safer alternatives are available</a:t>
            </a:r>
          </a:p>
        </p:txBody>
      </p:sp>
    </p:spTree>
    <p:extLst>
      <p:ext uri="{BB962C8B-B14F-4D97-AF65-F5344CB8AC3E}">
        <p14:creationId xmlns:p14="http://schemas.microsoft.com/office/powerpoint/2010/main" val="41205448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80C5-F740-4F12-8F70-672BC1E6C442}"/>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63188D25-5E41-44D7-AC95-73D6C3FD0CC5}"/>
              </a:ext>
            </a:extLst>
          </p:cNvPr>
          <p:cNvSpPr>
            <a:spLocks noGrp="1"/>
          </p:cNvSpPr>
          <p:nvPr>
            <p:ph idx="1"/>
          </p:nvPr>
        </p:nvSpPr>
        <p:spPr>
          <a:xfrm>
            <a:off x="1981200" y="1166019"/>
            <a:ext cx="8229600" cy="4525963"/>
          </a:xfrm>
        </p:spPr>
        <p:txBody>
          <a:bodyPr>
            <a:noAutofit/>
          </a:bodyPr>
          <a:lstStyle/>
          <a:p>
            <a:r>
              <a:rPr lang="en-US" dirty="0"/>
              <a:t>There is no absolute QTc interval at which a psychotropic drug should not be used</a:t>
            </a:r>
          </a:p>
          <a:p>
            <a:r>
              <a:rPr lang="en-US" dirty="0"/>
              <a:t>The risk benefit ratio in patients with pretreatment QTc intervals &gt;500ms must be assessed comprehensively with careful attention to risk mitigation strategies</a:t>
            </a:r>
          </a:p>
          <a:p>
            <a:r>
              <a:rPr lang="en-US" dirty="0"/>
              <a:t>The treatment team must consider risk of failure to control high risk psychopathology or of psychiatric decompensation. </a:t>
            </a:r>
          </a:p>
          <a:p>
            <a:r>
              <a:rPr lang="en-US" dirty="0"/>
              <a:t>Routine cardiology consultation is not indicated when prescribing QTc interval prolonging medications to a patient without cardiac risk factors</a:t>
            </a:r>
          </a:p>
          <a:p>
            <a:r>
              <a:rPr lang="en-US" dirty="0"/>
              <a:t>When significant cardiac disease is present and/or when other risk factors for QTc interval prolongation are present, cardiology input should be considered. </a:t>
            </a:r>
          </a:p>
        </p:txBody>
      </p:sp>
    </p:spTree>
    <p:extLst>
      <p:ext uri="{BB962C8B-B14F-4D97-AF65-F5344CB8AC3E}">
        <p14:creationId xmlns:p14="http://schemas.microsoft.com/office/powerpoint/2010/main" val="25175048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79219"/>
            <a:ext cx="8229600" cy="1143000"/>
          </a:xfrm>
        </p:spPr>
        <p:txBody>
          <a:bodyPr>
            <a:normAutofit fontScale="90000"/>
          </a:bodyPr>
          <a:lstStyle/>
          <a:p>
            <a:pPr algn="ctr"/>
            <a:r>
              <a:rPr lang="en-US" sz="4400" dirty="0"/>
              <a:t>Interactive Cases and Q&amp;A at Live Session</a:t>
            </a:r>
          </a:p>
        </p:txBody>
      </p:sp>
      <p:sp>
        <p:nvSpPr>
          <p:cNvPr id="4" name="Content Placeholder 3">
            <a:extLst>
              <a:ext uri="{FF2B5EF4-FFF2-40B4-BE49-F238E27FC236}">
                <a16:creationId xmlns:a16="http://schemas.microsoft.com/office/drawing/2014/main" id="{114548FB-BD71-48E7-B690-B1E09754D7A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4761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3B89-14E0-4966-B534-F12E922ADAD2}"/>
              </a:ext>
            </a:extLst>
          </p:cNvPr>
          <p:cNvSpPr>
            <a:spLocks noGrp="1"/>
          </p:cNvSpPr>
          <p:nvPr>
            <p:ph type="title"/>
          </p:nvPr>
        </p:nvSpPr>
        <p:spPr/>
        <p:txBody>
          <a:bodyPr/>
          <a:lstStyle/>
          <a:p>
            <a:r>
              <a:rPr lang="en-US" dirty="0"/>
              <a:t>Mechanism Drug-Induced </a:t>
            </a:r>
            <a:r>
              <a:rPr lang="en-US" dirty="0" err="1"/>
              <a:t>TdP</a:t>
            </a:r>
            <a:endParaRPr lang="en-US" dirty="0"/>
          </a:p>
        </p:txBody>
      </p:sp>
      <p:sp>
        <p:nvSpPr>
          <p:cNvPr id="67587" name="Rectangle 3">
            <a:extLst>
              <a:ext uri="{FF2B5EF4-FFF2-40B4-BE49-F238E27FC236}">
                <a16:creationId xmlns:a16="http://schemas.microsoft.com/office/drawing/2014/main" id="{1BA017F1-B5AF-45CB-8282-E97D2C09442D}"/>
              </a:ext>
            </a:extLst>
          </p:cNvPr>
          <p:cNvSpPr>
            <a:spLocks noGrp="1" noChangeArrowheads="1"/>
          </p:cNvSpPr>
          <p:nvPr>
            <p:ph idx="1"/>
          </p:nvPr>
        </p:nvSpPr>
        <p:spPr>
          <a:xfrm>
            <a:off x="1981201" y="1287394"/>
            <a:ext cx="3571875" cy="4525963"/>
          </a:xfrm>
        </p:spPr>
        <p:txBody>
          <a:bodyPr rtlCol="0">
            <a:normAutofit fontScale="92500"/>
          </a:bodyPr>
          <a:lstStyle/>
          <a:p>
            <a:pPr>
              <a:defRPr/>
            </a:pPr>
            <a:r>
              <a:rPr lang="en-US" sz="2800" dirty="0"/>
              <a:t>Direct blockade of </a:t>
            </a:r>
            <a:r>
              <a:rPr lang="en-US" sz="2800" dirty="0" err="1"/>
              <a:t>Ikr</a:t>
            </a:r>
            <a:r>
              <a:rPr lang="en-US" sz="2800" dirty="0"/>
              <a:t> channel</a:t>
            </a:r>
          </a:p>
          <a:p>
            <a:pPr>
              <a:defRPr/>
            </a:pPr>
            <a:r>
              <a:rPr lang="en-US" sz="2800" dirty="0"/>
              <a:t>Disruption of K+ efflux delays repolarization of ventricle</a:t>
            </a:r>
          </a:p>
          <a:p>
            <a:pPr lvl="1">
              <a:buFont typeface="Arial" panose="020B0604020202020204" pitchFamily="34" charset="0"/>
              <a:buChar char="•"/>
              <a:defRPr/>
            </a:pPr>
            <a:r>
              <a:rPr lang="en-US" sz="2400" dirty="0"/>
              <a:t>Widening and distortion of T-wave</a:t>
            </a:r>
          </a:p>
          <a:p>
            <a:pPr lvl="1">
              <a:buFont typeface="Arial" panose="020B0604020202020204" pitchFamily="34" charset="0"/>
              <a:buChar char="•"/>
              <a:defRPr/>
            </a:pPr>
            <a:r>
              <a:rPr lang="en-US" sz="2400" dirty="0"/>
              <a:t>Manifests as prolongation of QT interval on 12-lead ECG</a:t>
            </a:r>
          </a:p>
          <a:p>
            <a:pPr marL="0" indent="0">
              <a:buNone/>
              <a:defRPr/>
            </a:pPr>
            <a:endParaRPr lang="en-US" dirty="0"/>
          </a:p>
          <a:p>
            <a:pPr marL="457200" lvl="1" indent="0">
              <a:buNone/>
              <a:defRPr/>
            </a:pPr>
            <a:endParaRPr lang="en-US" dirty="0"/>
          </a:p>
          <a:p>
            <a:pPr marL="0" indent="0">
              <a:buNone/>
              <a:defRPr/>
            </a:pPr>
            <a:endParaRPr lang="en-US" dirty="0"/>
          </a:p>
          <a:p>
            <a:pPr>
              <a:defRPr/>
            </a:pPr>
            <a:endParaRPr lang="en-US" dirty="0"/>
          </a:p>
          <a:p>
            <a:pPr>
              <a:defRPr/>
            </a:pPr>
            <a:endParaRPr lang="en-US" dirty="0"/>
          </a:p>
        </p:txBody>
      </p:sp>
      <p:sp>
        <p:nvSpPr>
          <p:cNvPr id="27656" name="Rectangle 1">
            <a:extLst>
              <a:ext uri="{FF2B5EF4-FFF2-40B4-BE49-F238E27FC236}">
                <a16:creationId xmlns:a16="http://schemas.microsoft.com/office/drawing/2014/main" id="{7C1C722E-AA36-4F9D-AAB0-0C9E734F8679}"/>
              </a:ext>
            </a:extLst>
          </p:cNvPr>
          <p:cNvSpPr>
            <a:spLocks noChangeArrowheads="1"/>
          </p:cNvSpPr>
          <p:nvPr/>
        </p:nvSpPr>
        <p:spPr bwMode="auto">
          <a:xfrm>
            <a:off x="3238080" y="6481109"/>
            <a:ext cx="7326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400" dirty="0">
                <a:latin typeface="Arial" panose="020B0604020202020204" pitchFamily="34" charset="0"/>
                <a:cs typeface="Arial" panose="020B0604020202020204" pitchFamily="34" charset="0"/>
              </a:rPr>
              <a:t>FDA, 2005; Sanguinetti, </a:t>
            </a:r>
            <a:r>
              <a:rPr lang="en-US" altLang="en-US" sz="1400" dirty="0" err="1">
                <a:latin typeface="Arial" panose="020B0604020202020204" pitchFamily="34" charset="0"/>
                <a:cs typeface="Arial" panose="020B0604020202020204" pitchFamily="34" charset="0"/>
              </a:rPr>
              <a:t>Tristani-Firouzi</a:t>
            </a:r>
            <a:r>
              <a:rPr lang="en-US" altLang="en-US" sz="1400" dirty="0">
                <a:latin typeface="Arial" panose="020B0604020202020204" pitchFamily="34" charset="0"/>
                <a:cs typeface="Arial" panose="020B0604020202020204" pitchFamily="34" charset="0"/>
              </a:rPr>
              <a:t>. Nature. 2006; Funk et al. 2020</a:t>
            </a:r>
          </a:p>
        </p:txBody>
      </p:sp>
      <p:pic>
        <p:nvPicPr>
          <p:cNvPr id="3" name="Picture 2">
            <a:extLst>
              <a:ext uri="{FF2B5EF4-FFF2-40B4-BE49-F238E27FC236}">
                <a16:creationId xmlns:a16="http://schemas.microsoft.com/office/drawing/2014/main" id="{988D24A3-3268-422D-8208-69F77991BCEE}"/>
              </a:ext>
            </a:extLst>
          </p:cNvPr>
          <p:cNvPicPr>
            <a:picLocks noChangeAspect="1"/>
          </p:cNvPicPr>
          <p:nvPr/>
        </p:nvPicPr>
        <p:blipFill>
          <a:blip r:embed="rId3"/>
          <a:stretch>
            <a:fillRect/>
          </a:stretch>
        </p:blipFill>
        <p:spPr>
          <a:xfrm>
            <a:off x="5351828" y="1910408"/>
            <a:ext cx="5316173" cy="3279932"/>
          </a:xfrm>
          <a:prstGeom prst="rect">
            <a:avLst/>
          </a:prstGeom>
        </p:spPr>
      </p:pic>
    </p:spTree>
    <p:extLst>
      <p:ext uri="{BB962C8B-B14F-4D97-AF65-F5344CB8AC3E}">
        <p14:creationId xmlns:p14="http://schemas.microsoft.com/office/powerpoint/2010/main" val="10375241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641E-663A-4B2D-B06C-EB16E3D18C56}"/>
              </a:ext>
            </a:extLst>
          </p:cNvPr>
          <p:cNvSpPr>
            <a:spLocks noGrp="1"/>
          </p:cNvSpPr>
          <p:nvPr>
            <p:ph type="title"/>
          </p:nvPr>
        </p:nvSpPr>
        <p:spPr/>
        <p:txBody>
          <a:bodyPr>
            <a:noAutofit/>
          </a:bodyPr>
          <a:lstStyle/>
          <a:p>
            <a:r>
              <a:rPr lang="en-US" dirty="0"/>
              <a:t>Risk Factors for </a:t>
            </a:r>
            <a:r>
              <a:rPr lang="en-US" dirty="0" err="1"/>
              <a:t>TdP</a:t>
            </a:r>
            <a:endParaRPr lang="en-US" dirty="0"/>
          </a:p>
        </p:txBody>
      </p:sp>
      <p:sp>
        <p:nvSpPr>
          <p:cNvPr id="3" name="Content Placeholder 2">
            <a:extLst>
              <a:ext uri="{FF2B5EF4-FFF2-40B4-BE49-F238E27FC236}">
                <a16:creationId xmlns:a16="http://schemas.microsoft.com/office/drawing/2014/main" id="{C65DB95F-1BF9-441A-B221-A1541711078A}"/>
              </a:ext>
            </a:extLst>
          </p:cNvPr>
          <p:cNvSpPr>
            <a:spLocks noGrp="1"/>
          </p:cNvSpPr>
          <p:nvPr>
            <p:ph idx="1"/>
          </p:nvPr>
        </p:nvSpPr>
        <p:spPr/>
        <p:txBody>
          <a:bodyPr/>
          <a:lstStyle/>
          <a:p>
            <a:endParaRPr lang="en-US"/>
          </a:p>
        </p:txBody>
      </p:sp>
      <p:graphicFrame>
        <p:nvGraphicFramePr>
          <p:cNvPr id="10" name="Table 9">
            <a:extLst>
              <a:ext uri="{FF2B5EF4-FFF2-40B4-BE49-F238E27FC236}">
                <a16:creationId xmlns:a16="http://schemas.microsoft.com/office/drawing/2014/main" id="{1CC84304-B1BF-4492-9175-D43D7D5118AC}"/>
              </a:ext>
            </a:extLst>
          </p:cNvPr>
          <p:cNvGraphicFramePr>
            <a:graphicFrameLocks noGrp="1"/>
          </p:cNvGraphicFramePr>
          <p:nvPr/>
        </p:nvGraphicFramePr>
        <p:xfrm>
          <a:off x="2143431" y="1389528"/>
          <a:ext cx="7885882" cy="4413864"/>
        </p:xfrm>
        <a:graphic>
          <a:graphicData uri="http://schemas.openxmlformats.org/drawingml/2006/table">
            <a:tbl>
              <a:tblPr>
                <a:tableStyleId>{5C22544A-7EE6-4342-B048-85BDC9FD1C3A}</a:tableStyleId>
              </a:tblPr>
              <a:tblGrid>
                <a:gridCol w="3942941">
                  <a:extLst>
                    <a:ext uri="{9D8B030D-6E8A-4147-A177-3AD203B41FA5}">
                      <a16:colId xmlns:a16="http://schemas.microsoft.com/office/drawing/2014/main" val="1859430974"/>
                    </a:ext>
                  </a:extLst>
                </a:gridCol>
                <a:gridCol w="3942941">
                  <a:extLst>
                    <a:ext uri="{9D8B030D-6E8A-4147-A177-3AD203B41FA5}">
                      <a16:colId xmlns:a16="http://schemas.microsoft.com/office/drawing/2014/main" val="726598457"/>
                    </a:ext>
                  </a:extLst>
                </a:gridCol>
              </a:tblGrid>
              <a:tr h="499782">
                <a:tc>
                  <a:txBody>
                    <a:bodyPr/>
                    <a:lstStyle/>
                    <a:p>
                      <a:pPr marL="0" marR="0">
                        <a:lnSpc>
                          <a:spcPct val="115000"/>
                        </a:lnSpc>
                        <a:spcBef>
                          <a:spcPts val="0"/>
                        </a:spcBef>
                        <a:spcAft>
                          <a:spcPts val="0"/>
                        </a:spcAft>
                      </a:pPr>
                      <a:r>
                        <a:rPr lang="en-US" sz="2000" b="1" dirty="0">
                          <a:effectLst/>
                        </a:rPr>
                        <a:t>Non-modifiable risk factors</a:t>
                      </a:r>
                      <a:endParaRPr lang="en-US" sz="2000" b="1" dirty="0">
                        <a:solidFill>
                          <a:srgbClr val="000000"/>
                        </a:solidFill>
                        <a:effectLst/>
                        <a:latin typeface="Calibri" panose="020F0502020204030204" pitchFamily="34" charset="0"/>
                        <a:ea typeface="Calibri" panose="020F0502020204030204" pitchFamily="34" charset="0"/>
                      </a:endParaRPr>
                    </a:p>
                  </a:txBody>
                  <a:tcPr marL="63500" marR="63500" marT="63500" marB="63500">
                    <a:solidFill>
                      <a:schemeClr val="bg1">
                        <a:lumMod val="85000"/>
                      </a:schemeClr>
                    </a:solidFill>
                  </a:tcPr>
                </a:tc>
                <a:tc>
                  <a:txBody>
                    <a:bodyPr/>
                    <a:lstStyle/>
                    <a:p>
                      <a:pPr marL="0" marR="0">
                        <a:lnSpc>
                          <a:spcPct val="115000"/>
                        </a:lnSpc>
                        <a:spcBef>
                          <a:spcPts val="0"/>
                        </a:spcBef>
                        <a:spcAft>
                          <a:spcPts val="0"/>
                        </a:spcAft>
                      </a:pPr>
                      <a:r>
                        <a:rPr lang="en-US" sz="2000" b="1" dirty="0">
                          <a:effectLst/>
                        </a:rPr>
                        <a:t>Modifiable risk factors</a:t>
                      </a:r>
                      <a:endParaRPr lang="en-US" sz="2000" b="1" dirty="0">
                        <a:solidFill>
                          <a:srgbClr val="000000"/>
                        </a:solidFill>
                        <a:effectLst/>
                        <a:latin typeface="Calibri" panose="020F0502020204030204" pitchFamily="34" charset="0"/>
                        <a:ea typeface="Calibri" panose="020F0502020204030204" pitchFamily="34" charset="0"/>
                      </a:endParaRPr>
                    </a:p>
                  </a:txBody>
                  <a:tcPr marL="63500" marR="63500" marT="63500" marB="63500">
                    <a:solidFill>
                      <a:schemeClr val="bg1">
                        <a:lumMod val="85000"/>
                      </a:schemeClr>
                    </a:solidFill>
                  </a:tcPr>
                </a:tc>
                <a:extLst>
                  <a:ext uri="{0D108BD9-81ED-4DB2-BD59-A6C34878D82A}">
                    <a16:rowId xmlns:a16="http://schemas.microsoft.com/office/drawing/2014/main" val="1705237433"/>
                  </a:ext>
                </a:extLst>
              </a:tr>
              <a:tr h="3914082">
                <a:tc>
                  <a:txBody>
                    <a:bodyPr/>
                    <a:lstStyle/>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Female sex</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Advanced age</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800" u="none" strike="noStrike" dirty="0">
                          <a:effectLst/>
                        </a:rPr>
                        <a:t>Metabolizer status</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800" u="none" strike="noStrike" dirty="0">
                          <a:effectLst/>
                        </a:rPr>
                        <a:t>Congenital long QT syndrome</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Personal history of drug-induced QTc prolongation</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Personal history of structural or functional cardiac disease</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Family history of sudden cardiac death</a:t>
                      </a:r>
                      <a:endParaRPr lang="en-US" sz="1800" u="none" strike="noStrike" dirty="0">
                        <a:solidFill>
                          <a:srgbClr val="000000"/>
                        </a:solidFill>
                        <a:effectLst/>
                        <a:latin typeface="Calibri" panose="020F0502020204030204" pitchFamily="34" charset="0"/>
                      </a:endParaRPr>
                    </a:p>
                  </a:txBody>
                  <a:tcPr marL="63500" marR="63500" marT="63500" marB="63500">
                    <a:solidFill>
                      <a:schemeClr val="bg1">
                        <a:lumMod val="85000"/>
                      </a:schemeClr>
                    </a:solidFill>
                  </a:tcPr>
                </a:tc>
                <a:tc>
                  <a:txBody>
                    <a:bodyPr/>
                    <a:lstStyle/>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Use of ≥1 QTc prolonging drug(s)</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Pharmacokinetic drug-drug interactions</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Drug toxicity</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Severe acute illness</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Bradycardia</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Starvation</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Hepatic impairment</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Renal impairment</a:t>
                      </a: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rPr>
                        <a:t>Risk or presence of hypokalemia, hypomagnesemia or hypocalcemia</a:t>
                      </a:r>
                      <a:endParaRPr lang="en-US" sz="1800" u="none" strike="noStrike" dirty="0">
                        <a:solidFill>
                          <a:srgbClr val="000000"/>
                        </a:solidFill>
                        <a:effectLst/>
                        <a:latin typeface="Calibri" panose="020F0502020204030204" pitchFamily="34" charset="0"/>
                      </a:endParaRPr>
                    </a:p>
                  </a:txBody>
                  <a:tcPr marL="63500" marR="63500" marT="63500" marB="63500">
                    <a:solidFill>
                      <a:schemeClr val="bg1">
                        <a:lumMod val="85000"/>
                      </a:schemeClr>
                    </a:solidFill>
                  </a:tcPr>
                </a:tc>
                <a:extLst>
                  <a:ext uri="{0D108BD9-81ED-4DB2-BD59-A6C34878D82A}">
                    <a16:rowId xmlns:a16="http://schemas.microsoft.com/office/drawing/2014/main" val="311231446"/>
                  </a:ext>
                </a:extLst>
              </a:tr>
            </a:tbl>
          </a:graphicData>
        </a:graphic>
      </p:graphicFrame>
    </p:spTree>
    <p:extLst>
      <p:ext uri="{BB962C8B-B14F-4D97-AF65-F5344CB8AC3E}">
        <p14:creationId xmlns:p14="http://schemas.microsoft.com/office/powerpoint/2010/main" val="2795183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close up of a logo&#10;&#10;Description automatically generated">
            <a:extLst>
              <a:ext uri="{FF2B5EF4-FFF2-40B4-BE49-F238E27FC236}">
                <a16:creationId xmlns:a16="http://schemas.microsoft.com/office/drawing/2014/main" id="{F94E29D3-AC05-4CBD-9C37-065B2614B0C1}"/>
              </a:ext>
            </a:extLst>
          </p:cNvPr>
          <p:cNvPicPr>
            <a:picLocks noChangeAspect="1"/>
          </p:cNvPicPr>
          <p:nvPr/>
        </p:nvPicPr>
        <p:blipFill>
          <a:blip r:embed="rId3"/>
          <a:stretch>
            <a:fillRect/>
          </a:stretch>
        </p:blipFill>
        <p:spPr>
          <a:xfrm>
            <a:off x="1674594" y="1443953"/>
            <a:ext cx="5905500" cy="4429125"/>
          </a:xfrm>
          <a:prstGeom prst="rect">
            <a:avLst/>
          </a:prstGeom>
          <a:ln>
            <a:noFill/>
          </a:ln>
          <a:effectLst>
            <a:outerShdw blurRad="292100" dist="139700" dir="2700000" algn="tl" rotWithShape="0">
              <a:srgbClr val="333333">
                <a:alpha val="65000"/>
              </a:srgbClr>
            </a:outerShdw>
          </a:effectLst>
        </p:spPr>
      </p:pic>
      <p:pic>
        <p:nvPicPr>
          <p:cNvPr id="17" name="Picture 16" descr="Screen Clipping"/>
          <p:cNvPicPr>
            <a:picLocks noChangeAspect="1"/>
          </p:cNvPicPr>
          <p:nvPr/>
        </p:nvPicPr>
        <p:blipFill rotWithShape="1">
          <a:blip r:embed="rId4">
            <a:grayscl/>
            <a:extLst>
              <a:ext uri="{28A0092B-C50C-407E-A947-70E740481C1C}">
                <a14:useLocalDpi xmlns:a14="http://schemas.microsoft.com/office/drawing/2010/main" val="0"/>
              </a:ext>
            </a:extLst>
          </a:blip>
          <a:srcRect l="61240"/>
          <a:stretch/>
        </p:blipFill>
        <p:spPr>
          <a:xfrm>
            <a:off x="6982267" y="1902962"/>
            <a:ext cx="3474720" cy="3297638"/>
          </a:xfrm>
          <a:prstGeom prst="rect">
            <a:avLst/>
          </a:prstGeom>
          <a:ln>
            <a:noFill/>
          </a:ln>
          <a:effectLst>
            <a:outerShdw blurRad="292100" dist="139700" dir="2700000" algn="tl" rotWithShape="0">
              <a:srgbClr val="333333">
                <a:alpha val="65000"/>
              </a:srgbClr>
            </a:outerShdw>
          </a:effectLst>
        </p:spPr>
      </p:pic>
      <p:sp>
        <p:nvSpPr>
          <p:cNvPr id="30723" name="Title 1"/>
          <p:cNvSpPr>
            <a:spLocks noGrp="1"/>
          </p:cNvSpPr>
          <p:nvPr>
            <p:ph type="title"/>
          </p:nvPr>
        </p:nvSpPr>
        <p:spPr/>
        <p:txBody>
          <a:bodyPr>
            <a:noAutofit/>
          </a:bodyPr>
          <a:lstStyle/>
          <a:p>
            <a:pPr eaLnBrk="1" hangingPunct="1"/>
            <a:r>
              <a:rPr lang="en-US" altLang="en-US" dirty="0"/>
              <a:t>QT Interval: What is it?</a:t>
            </a:r>
          </a:p>
        </p:txBody>
      </p:sp>
      <p:sp>
        <p:nvSpPr>
          <p:cNvPr id="30728" name="TextBox 8"/>
          <p:cNvSpPr txBox="1">
            <a:spLocks noChangeArrowheads="1"/>
          </p:cNvSpPr>
          <p:nvPr/>
        </p:nvSpPr>
        <p:spPr bwMode="auto">
          <a:xfrm>
            <a:off x="7637587" y="3161596"/>
            <a:ext cx="4841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defRPr/>
            </a:pPr>
            <a:r>
              <a:rPr lang="en-US" altLang="en-US" sz="4400" b="1" dirty="0">
                <a:solidFill>
                  <a:srgbClr val="FF0000"/>
                </a:solidFill>
              </a:rPr>
              <a:t>P</a:t>
            </a:r>
          </a:p>
        </p:txBody>
      </p:sp>
      <p:sp>
        <p:nvSpPr>
          <p:cNvPr id="30729" name="TextBox 9"/>
          <p:cNvSpPr txBox="1">
            <a:spLocks noChangeArrowheads="1"/>
          </p:cNvSpPr>
          <p:nvPr/>
        </p:nvSpPr>
        <p:spPr bwMode="auto">
          <a:xfrm>
            <a:off x="8018587" y="4943724"/>
            <a:ext cx="11493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defRPr/>
            </a:pPr>
            <a:r>
              <a:rPr lang="en-US" altLang="en-US" sz="4400" b="1" dirty="0">
                <a:solidFill>
                  <a:srgbClr val="FF0000"/>
                </a:solidFill>
              </a:rPr>
              <a:t>QRS</a:t>
            </a:r>
          </a:p>
        </p:txBody>
      </p:sp>
      <p:sp>
        <p:nvSpPr>
          <p:cNvPr id="30730" name="TextBox 10"/>
          <p:cNvSpPr txBox="1">
            <a:spLocks noChangeArrowheads="1"/>
          </p:cNvSpPr>
          <p:nvPr/>
        </p:nvSpPr>
        <p:spPr bwMode="auto">
          <a:xfrm>
            <a:off x="9479087" y="3084602"/>
            <a:ext cx="463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defRPr/>
            </a:pPr>
            <a:r>
              <a:rPr lang="en-US" altLang="en-US" sz="4400" b="1" dirty="0">
                <a:solidFill>
                  <a:srgbClr val="FF0000"/>
                </a:solidFill>
              </a:rPr>
              <a:t>T</a:t>
            </a:r>
          </a:p>
        </p:txBody>
      </p:sp>
      <p:sp>
        <p:nvSpPr>
          <p:cNvPr id="14" name="Left Bracket 13"/>
          <p:cNvSpPr/>
          <p:nvPr/>
        </p:nvSpPr>
        <p:spPr>
          <a:xfrm rot="5400000">
            <a:off x="7805068" y="3768813"/>
            <a:ext cx="127000" cy="452438"/>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panose="020F0502020204030204"/>
            </a:endParaRPr>
          </a:p>
        </p:txBody>
      </p:sp>
      <p:sp>
        <p:nvSpPr>
          <p:cNvPr id="16" name="Left Bracket 15"/>
          <p:cNvSpPr/>
          <p:nvPr/>
        </p:nvSpPr>
        <p:spPr>
          <a:xfrm rot="5400000">
            <a:off x="9679112" y="3394957"/>
            <a:ext cx="63500" cy="882650"/>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panose="020F0502020204030204"/>
            </a:endParaRPr>
          </a:p>
        </p:txBody>
      </p:sp>
      <p:sp>
        <p:nvSpPr>
          <p:cNvPr id="19" name="TextBox 8"/>
          <p:cNvSpPr txBox="1">
            <a:spLocks noChangeArrowheads="1"/>
          </p:cNvSpPr>
          <p:nvPr/>
        </p:nvSpPr>
        <p:spPr bwMode="auto">
          <a:xfrm>
            <a:off x="7637587" y="3161596"/>
            <a:ext cx="4841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defRPr/>
            </a:pPr>
            <a:r>
              <a:rPr lang="en-US" altLang="en-US" sz="4400" b="1" dirty="0">
                <a:solidFill>
                  <a:srgbClr val="FF0000"/>
                </a:solidFill>
              </a:rPr>
              <a:t>P</a:t>
            </a:r>
          </a:p>
        </p:txBody>
      </p:sp>
      <p:sp>
        <p:nvSpPr>
          <p:cNvPr id="23" name="Left Bracket 22"/>
          <p:cNvSpPr/>
          <p:nvPr/>
        </p:nvSpPr>
        <p:spPr>
          <a:xfrm rot="5400000">
            <a:off x="7805068" y="3768813"/>
            <a:ext cx="127000" cy="452438"/>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panose="020F0502020204030204"/>
            </a:endParaRPr>
          </a:p>
        </p:txBody>
      </p:sp>
      <p:sp>
        <p:nvSpPr>
          <p:cNvPr id="24" name="Left Bracket 23"/>
          <p:cNvSpPr/>
          <p:nvPr/>
        </p:nvSpPr>
        <p:spPr>
          <a:xfrm rot="16200000" flipV="1">
            <a:off x="8576196" y="4801276"/>
            <a:ext cx="127002" cy="464342"/>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panose="020F0502020204030204"/>
            </a:endParaRPr>
          </a:p>
        </p:txBody>
      </p:sp>
      <p:sp>
        <p:nvSpPr>
          <p:cNvPr id="29" name="TextBox 10"/>
          <p:cNvSpPr txBox="1">
            <a:spLocks noChangeArrowheads="1"/>
          </p:cNvSpPr>
          <p:nvPr/>
        </p:nvSpPr>
        <p:spPr bwMode="auto">
          <a:xfrm>
            <a:off x="9479087" y="3084602"/>
            <a:ext cx="463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defRPr/>
            </a:pPr>
            <a:r>
              <a:rPr lang="en-US" altLang="en-US" sz="4400" b="1" dirty="0">
                <a:solidFill>
                  <a:srgbClr val="FF0000"/>
                </a:solidFill>
              </a:rPr>
              <a:t>T</a:t>
            </a:r>
          </a:p>
        </p:txBody>
      </p:sp>
      <p:sp>
        <p:nvSpPr>
          <p:cNvPr id="30" name="Left Bracket 29"/>
          <p:cNvSpPr/>
          <p:nvPr/>
        </p:nvSpPr>
        <p:spPr>
          <a:xfrm rot="5400000">
            <a:off x="9679112" y="3394957"/>
            <a:ext cx="63500" cy="882650"/>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panose="020F0502020204030204"/>
            </a:endParaRPr>
          </a:p>
        </p:txBody>
      </p:sp>
      <p:sp>
        <p:nvSpPr>
          <p:cNvPr id="35" name="Left Bracket 34"/>
          <p:cNvSpPr/>
          <p:nvPr/>
        </p:nvSpPr>
        <p:spPr>
          <a:xfrm rot="5400000">
            <a:off x="9230256" y="1321735"/>
            <a:ext cx="143276" cy="1700584"/>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B0F0"/>
              </a:solidFill>
              <a:latin typeface="Calibri" panose="020F0502020204030204"/>
            </a:endParaRPr>
          </a:p>
        </p:txBody>
      </p:sp>
      <p:sp>
        <p:nvSpPr>
          <p:cNvPr id="36" name="TextBox 35"/>
          <p:cNvSpPr txBox="1"/>
          <p:nvPr/>
        </p:nvSpPr>
        <p:spPr>
          <a:xfrm>
            <a:off x="8856787" y="1380592"/>
            <a:ext cx="838884" cy="769441"/>
          </a:xfrm>
          <a:prstGeom prst="rect">
            <a:avLst/>
          </a:prstGeom>
          <a:noFill/>
        </p:spPr>
        <p:txBody>
          <a:bodyPr wrap="none" rtlCol="0">
            <a:spAutoFit/>
          </a:bodyPr>
          <a:lstStyle/>
          <a:p>
            <a:pPr>
              <a:defRPr/>
            </a:pPr>
            <a:r>
              <a:rPr lang="en-US" sz="4400" b="1" dirty="0">
                <a:solidFill>
                  <a:srgbClr val="FF0000"/>
                </a:solidFill>
                <a:latin typeface="Calibri" panose="020F0502020204030204"/>
              </a:rPr>
              <a:t>QT</a:t>
            </a:r>
          </a:p>
        </p:txBody>
      </p:sp>
      <p:sp>
        <p:nvSpPr>
          <p:cNvPr id="26" name="Freeform: Shape 25">
            <a:extLst>
              <a:ext uri="{FF2B5EF4-FFF2-40B4-BE49-F238E27FC236}">
                <a16:creationId xmlns:a16="http://schemas.microsoft.com/office/drawing/2014/main" id="{3FB82136-C615-4EAD-8495-232D5E5DB325}"/>
              </a:ext>
            </a:extLst>
          </p:cNvPr>
          <p:cNvSpPr/>
          <p:nvPr/>
        </p:nvSpPr>
        <p:spPr>
          <a:xfrm>
            <a:off x="4099876" y="3908150"/>
            <a:ext cx="1054936" cy="1195754"/>
          </a:xfrm>
          <a:custGeom>
            <a:avLst/>
            <a:gdLst>
              <a:gd name="connsiteX0" fmla="*/ 590843 w 1404547"/>
              <a:gd name="connsiteY0" fmla="*/ 0 h 2040155"/>
              <a:gd name="connsiteX1" fmla="*/ 1308295 w 1404547"/>
              <a:gd name="connsiteY1" fmla="*/ 1434905 h 2040155"/>
              <a:gd name="connsiteX2" fmla="*/ 1392701 w 1404547"/>
              <a:gd name="connsiteY2" fmla="*/ 1772529 h 2040155"/>
              <a:gd name="connsiteX3" fmla="*/ 1266092 w 1404547"/>
              <a:gd name="connsiteY3" fmla="*/ 1955409 h 2040155"/>
              <a:gd name="connsiteX4" fmla="*/ 956603 w 1404547"/>
              <a:gd name="connsiteY4" fmla="*/ 2039815 h 2040155"/>
              <a:gd name="connsiteX5" fmla="*/ 717452 w 1404547"/>
              <a:gd name="connsiteY5" fmla="*/ 1927274 h 2040155"/>
              <a:gd name="connsiteX6" fmla="*/ 450166 w 1404547"/>
              <a:gd name="connsiteY6" fmla="*/ 1716259 h 2040155"/>
              <a:gd name="connsiteX7" fmla="*/ 98474 w 1404547"/>
              <a:gd name="connsiteY7" fmla="*/ 1406769 h 2040155"/>
              <a:gd name="connsiteX8" fmla="*/ 0 w 1404547"/>
              <a:gd name="connsiteY8" fmla="*/ 1308295 h 204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547" h="2040155">
                <a:moveTo>
                  <a:pt x="590843" y="0"/>
                </a:moveTo>
                <a:cubicBezTo>
                  <a:pt x="882747" y="569742"/>
                  <a:pt x="1174652" y="1139484"/>
                  <a:pt x="1308295" y="1434905"/>
                </a:cubicBezTo>
                <a:cubicBezTo>
                  <a:pt x="1441938" y="1730327"/>
                  <a:pt x="1399735" y="1685778"/>
                  <a:pt x="1392701" y="1772529"/>
                </a:cubicBezTo>
                <a:cubicBezTo>
                  <a:pt x="1385667" y="1859280"/>
                  <a:pt x="1338775" y="1910861"/>
                  <a:pt x="1266092" y="1955409"/>
                </a:cubicBezTo>
                <a:cubicBezTo>
                  <a:pt x="1193409" y="1999957"/>
                  <a:pt x="1048043" y="2044504"/>
                  <a:pt x="956603" y="2039815"/>
                </a:cubicBezTo>
                <a:cubicBezTo>
                  <a:pt x="865163" y="2035126"/>
                  <a:pt x="801858" y="1981200"/>
                  <a:pt x="717452" y="1927274"/>
                </a:cubicBezTo>
                <a:cubicBezTo>
                  <a:pt x="633046" y="1873348"/>
                  <a:pt x="553329" y="1803010"/>
                  <a:pt x="450166" y="1716259"/>
                </a:cubicBezTo>
                <a:cubicBezTo>
                  <a:pt x="347003" y="1629508"/>
                  <a:pt x="173502" y="1474763"/>
                  <a:pt x="98474" y="1406769"/>
                </a:cubicBezTo>
                <a:cubicBezTo>
                  <a:pt x="23446" y="1338775"/>
                  <a:pt x="11723" y="1323535"/>
                  <a:pt x="0" y="1308295"/>
                </a:cubicBezTo>
              </a:path>
            </a:pathLst>
          </a:cu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A5EA4E1-CAFB-47D1-932F-982C215E15C9}"/>
              </a:ext>
            </a:extLst>
          </p:cNvPr>
          <p:cNvSpPr/>
          <p:nvPr/>
        </p:nvSpPr>
        <p:spPr>
          <a:xfrm rot="17403401" flipH="1">
            <a:off x="4475154" y="3719070"/>
            <a:ext cx="1235607" cy="1040881"/>
          </a:xfrm>
          <a:custGeom>
            <a:avLst/>
            <a:gdLst>
              <a:gd name="connsiteX0" fmla="*/ 590843 w 1404547"/>
              <a:gd name="connsiteY0" fmla="*/ 0 h 2040155"/>
              <a:gd name="connsiteX1" fmla="*/ 1308295 w 1404547"/>
              <a:gd name="connsiteY1" fmla="*/ 1434905 h 2040155"/>
              <a:gd name="connsiteX2" fmla="*/ 1392701 w 1404547"/>
              <a:gd name="connsiteY2" fmla="*/ 1772529 h 2040155"/>
              <a:gd name="connsiteX3" fmla="*/ 1266092 w 1404547"/>
              <a:gd name="connsiteY3" fmla="*/ 1955409 h 2040155"/>
              <a:gd name="connsiteX4" fmla="*/ 956603 w 1404547"/>
              <a:gd name="connsiteY4" fmla="*/ 2039815 h 2040155"/>
              <a:gd name="connsiteX5" fmla="*/ 717452 w 1404547"/>
              <a:gd name="connsiteY5" fmla="*/ 1927274 h 2040155"/>
              <a:gd name="connsiteX6" fmla="*/ 450166 w 1404547"/>
              <a:gd name="connsiteY6" fmla="*/ 1716259 h 2040155"/>
              <a:gd name="connsiteX7" fmla="*/ 98474 w 1404547"/>
              <a:gd name="connsiteY7" fmla="*/ 1406769 h 2040155"/>
              <a:gd name="connsiteX8" fmla="*/ 0 w 1404547"/>
              <a:gd name="connsiteY8" fmla="*/ 1308295 h 204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547" h="2040155">
                <a:moveTo>
                  <a:pt x="590843" y="0"/>
                </a:moveTo>
                <a:cubicBezTo>
                  <a:pt x="882747" y="569742"/>
                  <a:pt x="1174652" y="1139484"/>
                  <a:pt x="1308295" y="1434905"/>
                </a:cubicBezTo>
                <a:cubicBezTo>
                  <a:pt x="1441938" y="1730327"/>
                  <a:pt x="1399735" y="1685778"/>
                  <a:pt x="1392701" y="1772529"/>
                </a:cubicBezTo>
                <a:cubicBezTo>
                  <a:pt x="1385667" y="1859280"/>
                  <a:pt x="1338775" y="1910861"/>
                  <a:pt x="1266092" y="1955409"/>
                </a:cubicBezTo>
                <a:cubicBezTo>
                  <a:pt x="1193409" y="1999957"/>
                  <a:pt x="1048043" y="2044504"/>
                  <a:pt x="956603" y="2039815"/>
                </a:cubicBezTo>
                <a:cubicBezTo>
                  <a:pt x="865163" y="2035126"/>
                  <a:pt x="801858" y="1981200"/>
                  <a:pt x="717452" y="1927274"/>
                </a:cubicBezTo>
                <a:cubicBezTo>
                  <a:pt x="633046" y="1873348"/>
                  <a:pt x="553329" y="1803010"/>
                  <a:pt x="450166" y="1716259"/>
                </a:cubicBezTo>
                <a:cubicBezTo>
                  <a:pt x="347003" y="1629508"/>
                  <a:pt x="173502" y="1474763"/>
                  <a:pt x="98474" y="1406769"/>
                </a:cubicBezTo>
                <a:cubicBezTo>
                  <a:pt x="23446" y="1338775"/>
                  <a:pt x="11723" y="1323535"/>
                  <a:pt x="0" y="1308295"/>
                </a:cubicBezTo>
              </a:path>
            </a:pathLst>
          </a:cu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E8373AF-7663-4E2B-993D-A6ACF8A2B32F}"/>
              </a:ext>
            </a:extLst>
          </p:cNvPr>
          <p:cNvCxnSpPr>
            <a:cxnSpLocks/>
            <a:endCxn id="39" idx="5"/>
          </p:cNvCxnSpPr>
          <p:nvPr/>
        </p:nvCxnSpPr>
        <p:spPr>
          <a:xfrm>
            <a:off x="3688922" y="3446392"/>
            <a:ext cx="943667" cy="607852"/>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9F2C3CC7-FC01-4408-B15E-6441687DC07A}"/>
              </a:ext>
            </a:extLst>
          </p:cNvPr>
          <p:cNvSpPr/>
          <p:nvPr/>
        </p:nvSpPr>
        <p:spPr>
          <a:xfrm>
            <a:off x="4392203" y="3804532"/>
            <a:ext cx="281628" cy="29255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8D58E2B-10CA-40B5-99A4-7EB1B8B99523}"/>
              </a:ext>
            </a:extLst>
          </p:cNvPr>
          <p:cNvSpPr/>
          <p:nvPr/>
        </p:nvSpPr>
        <p:spPr>
          <a:xfrm>
            <a:off x="3431919" y="3246976"/>
            <a:ext cx="281628" cy="29255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Curved Down 24">
            <a:extLst>
              <a:ext uri="{FF2B5EF4-FFF2-40B4-BE49-F238E27FC236}">
                <a16:creationId xmlns:a16="http://schemas.microsoft.com/office/drawing/2014/main" id="{BC900352-F2FF-4CCE-AA00-79D4C47562C6}"/>
              </a:ext>
            </a:extLst>
          </p:cNvPr>
          <p:cNvSpPr/>
          <p:nvPr/>
        </p:nvSpPr>
        <p:spPr>
          <a:xfrm rot="21301026">
            <a:off x="3917714" y="2475595"/>
            <a:ext cx="4076097" cy="861759"/>
          </a:xfrm>
          <a:prstGeom prst="curvedDownArrow">
            <a:avLst>
              <a:gd name="adj1" fmla="val 31847"/>
              <a:gd name="adj2" fmla="val 50000"/>
              <a:gd name="adj3" fmla="val 23582"/>
            </a:avLst>
          </a:prstGeom>
          <a:solidFill>
            <a:srgbClr val="A50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Arrow: Curved Down 45">
            <a:extLst>
              <a:ext uri="{FF2B5EF4-FFF2-40B4-BE49-F238E27FC236}">
                <a16:creationId xmlns:a16="http://schemas.microsoft.com/office/drawing/2014/main" id="{3E81B2AA-9694-4A93-A7D6-D4C6B26047A4}"/>
              </a:ext>
            </a:extLst>
          </p:cNvPr>
          <p:cNvSpPr/>
          <p:nvPr/>
        </p:nvSpPr>
        <p:spPr>
          <a:xfrm rot="511808" flipV="1">
            <a:off x="5146032" y="5319649"/>
            <a:ext cx="3110222" cy="903973"/>
          </a:xfrm>
          <a:prstGeom prst="curvedDownArrow">
            <a:avLst>
              <a:gd name="adj1" fmla="val 31847"/>
              <a:gd name="adj2" fmla="val 50000"/>
              <a:gd name="adj3" fmla="val 35973"/>
            </a:avLst>
          </a:prstGeom>
          <a:solidFill>
            <a:srgbClr val="A50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35364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981200" y="274638"/>
            <a:ext cx="8229600" cy="1143000"/>
          </a:xfrm>
        </p:spPr>
        <p:txBody>
          <a:bodyPr>
            <a:noAutofit/>
          </a:bodyPr>
          <a:lstStyle/>
          <a:p>
            <a:pPr eaLnBrk="1" hangingPunct="1"/>
            <a:r>
              <a:rPr lang="en-US" altLang="en-US" dirty="0"/>
              <a:t>QT Interval is HR Dependent</a:t>
            </a:r>
          </a:p>
        </p:txBody>
      </p:sp>
      <p:sp>
        <p:nvSpPr>
          <p:cNvPr id="2" name="Content Placeholder 1">
            <a:extLst>
              <a:ext uri="{FF2B5EF4-FFF2-40B4-BE49-F238E27FC236}">
                <a16:creationId xmlns:a16="http://schemas.microsoft.com/office/drawing/2014/main" id="{76059607-B082-4C5E-BAB5-CF2D5CFFBD33}"/>
              </a:ext>
            </a:extLst>
          </p:cNvPr>
          <p:cNvSpPr>
            <a:spLocks noGrp="1"/>
          </p:cNvSpPr>
          <p:nvPr>
            <p:ph idx="1"/>
          </p:nvPr>
        </p:nvSpPr>
        <p:spPr/>
        <p:txBody>
          <a:bodyPr/>
          <a:lstStyle/>
          <a:p>
            <a:endParaRPr lang="en-US"/>
          </a:p>
        </p:txBody>
      </p:sp>
      <p:pic>
        <p:nvPicPr>
          <p:cNvPr id="32771"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2285" y="1600202"/>
            <a:ext cx="789945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6850205" y="6445250"/>
            <a:ext cx="3657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defRPr/>
            </a:pPr>
            <a:r>
              <a:rPr lang="en-US" altLang="en-US" sz="1200" dirty="0">
                <a:solidFill>
                  <a:prstClr val="black"/>
                </a:solidFill>
                <a:latin typeface="Arial" charset="0"/>
                <a:cs typeface="Arial" charset="0"/>
              </a:rPr>
              <a:t>J Am Coll </a:t>
            </a:r>
            <a:r>
              <a:rPr lang="en-US" altLang="en-US" sz="1200" dirty="0" err="1">
                <a:solidFill>
                  <a:prstClr val="black"/>
                </a:solidFill>
                <a:latin typeface="Arial" charset="0"/>
                <a:cs typeface="Arial" charset="0"/>
              </a:rPr>
              <a:t>Cardiol</a:t>
            </a:r>
            <a:r>
              <a:rPr lang="en-US" altLang="en-US" sz="1200" dirty="0">
                <a:solidFill>
                  <a:prstClr val="black"/>
                </a:solidFill>
                <a:latin typeface="Arial" charset="0"/>
                <a:cs typeface="Arial" charset="0"/>
              </a:rPr>
              <a:t>. 1994</a:t>
            </a:r>
          </a:p>
        </p:txBody>
      </p:sp>
    </p:spTree>
    <p:extLst>
      <p:ext uri="{BB962C8B-B14F-4D97-AF65-F5344CB8AC3E}">
        <p14:creationId xmlns:p14="http://schemas.microsoft.com/office/powerpoint/2010/main" val="23129124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QTc Correction Formulas</a:t>
            </a:r>
          </a:p>
        </p:txBody>
      </p:sp>
      <p:sp>
        <p:nvSpPr>
          <p:cNvPr id="12" name="Content Placeholder 11">
            <a:extLst>
              <a:ext uri="{FF2B5EF4-FFF2-40B4-BE49-F238E27FC236}">
                <a16:creationId xmlns:a16="http://schemas.microsoft.com/office/drawing/2014/main" id="{DD4B7F77-A75C-4C96-92C2-5AED85B65D22}"/>
              </a:ext>
            </a:extLst>
          </p:cNvPr>
          <p:cNvSpPr>
            <a:spLocks noGrp="1"/>
          </p:cNvSpPr>
          <p:nvPr>
            <p:ph idx="1"/>
          </p:nvPr>
        </p:nvSpPr>
        <p:spPr/>
        <p:txBody>
          <a:bodyPr/>
          <a:lstStyle/>
          <a:p>
            <a:r>
              <a:rPr lang="en-US" dirty="0"/>
              <a:t>QT is heart-rate-dependent and must be corrected for rate</a:t>
            </a:r>
          </a:p>
        </p:txBody>
      </p:sp>
      <p:graphicFrame>
        <p:nvGraphicFramePr>
          <p:cNvPr id="4" name="Table 3"/>
          <p:cNvGraphicFramePr>
            <a:graphicFrameLocks noGrp="1"/>
          </p:cNvGraphicFramePr>
          <p:nvPr/>
        </p:nvGraphicFramePr>
        <p:xfrm>
          <a:off x="2967383" y="2333666"/>
          <a:ext cx="6257237" cy="2572740"/>
        </p:xfrm>
        <a:graphic>
          <a:graphicData uri="http://schemas.openxmlformats.org/drawingml/2006/table">
            <a:tbl>
              <a:tblPr firstRow="1" bandRow="1">
                <a:tableStyleId>{93296810-A885-4BE3-A3E7-6D5BEEA58F35}</a:tableStyleId>
              </a:tblPr>
              <a:tblGrid>
                <a:gridCol w="2115672">
                  <a:extLst>
                    <a:ext uri="{9D8B030D-6E8A-4147-A177-3AD203B41FA5}">
                      <a16:colId xmlns:a16="http://schemas.microsoft.com/office/drawing/2014/main" val="20000"/>
                    </a:ext>
                  </a:extLst>
                </a:gridCol>
                <a:gridCol w="4141565">
                  <a:extLst>
                    <a:ext uri="{9D8B030D-6E8A-4147-A177-3AD203B41FA5}">
                      <a16:colId xmlns:a16="http://schemas.microsoft.com/office/drawing/2014/main" val="20001"/>
                    </a:ext>
                  </a:extLst>
                </a:gridCol>
              </a:tblGrid>
              <a:tr h="399834">
                <a:tc>
                  <a:txBody>
                    <a:bodyPr/>
                    <a:lstStyle/>
                    <a:p>
                      <a:pPr algn="ctr"/>
                      <a:r>
                        <a:rPr lang="en-US" sz="2000" dirty="0"/>
                        <a:t>Method</a:t>
                      </a:r>
                    </a:p>
                  </a:txBody>
                  <a:tcPr marL="98589" marR="98589" marT="49295" marB="49295"/>
                </a:tc>
                <a:tc>
                  <a:txBody>
                    <a:bodyPr/>
                    <a:lstStyle/>
                    <a:p>
                      <a:pPr algn="ctr"/>
                      <a:r>
                        <a:rPr lang="en-US" sz="2000" dirty="0"/>
                        <a:t>Formula</a:t>
                      </a:r>
                    </a:p>
                  </a:txBody>
                  <a:tcPr marL="98589" marR="98589" marT="49295" marB="49295"/>
                </a:tc>
                <a:extLst>
                  <a:ext uri="{0D108BD9-81ED-4DB2-BD59-A6C34878D82A}">
                    <a16:rowId xmlns:a16="http://schemas.microsoft.com/office/drawing/2014/main" val="10000"/>
                  </a:ext>
                </a:extLst>
              </a:tr>
              <a:tr h="430059">
                <a:tc>
                  <a:txBody>
                    <a:bodyPr/>
                    <a:lstStyle/>
                    <a:p>
                      <a:pPr algn="ctr"/>
                      <a:endParaRPr lang="en-US" sz="2200" dirty="0"/>
                    </a:p>
                  </a:txBody>
                  <a:tcPr marL="98589" marR="98589" marT="49295" marB="49295"/>
                </a:tc>
                <a:tc>
                  <a:txBody>
                    <a:bodyPr/>
                    <a:lstStyle/>
                    <a:p>
                      <a:pPr algn="ctr"/>
                      <a:endParaRPr lang="en-US" sz="2200" dirty="0"/>
                    </a:p>
                  </a:txBody>
                  <a:tcPr marL="98589" marR="98589" marT="49295" marB="49295"/>
                </a:tc>
                <a:extLst>
                  <a:ext uri="{0D108BD9-81ED-4DB2-BD59-A6C34878D82A}">
                    <a16:rowId xmlns:a16="http://schemas.microsoft.com/office/drawing/2014/main" val="10001"/>
                  </a:ext>
                </a:extLst>
              </a:tr>
              <a:tr h="430059">
                <a:tc>
                  <a:txBody>
                    <a:bodyPr/>
                    <a:lstStyle/>
                    <a:p>
                      <a:pPr algn="ctr"/>
                      <a:endParaRPr lang="en-US" sz="2200" dirty="0"/>
                    </a:p>
                  </a:txBody>
                  <a:tcPr marL="98589" marR="98589" marT="49295" marB="49295"/>
                </a:tc>
                <a:tc>
                  <a:txBody>
                    <a:bodyPr/>
                    <a:lstStyle/>
                    <a:p>
                      <a:pPr algn="ctr"/>
                      <a:endParaRPr lang="en-US" sz="2200" dirty="0"/>
                    </a:p>
                  </a:txBody>
                  <a:tcPr marL="98589" marR="98589" marT="49295" marB="49295"/>
                </a:tc>
                <a:extLst>
                  <a:ext uri="{0D108BD9-81ED-4DB2-BD59-A6C34878D82A}">
                    <a16:rowId xmlns:a16="http://schemas.microsoft.com/office/drawing/2014/main" val="10002"/>
                  </a:ext>
                </a:extLst>
              </a:tr>
              <a:tr h="430059">
                <a:tc>
                  <a:txBody>
                    <a:bodyPr/>
                    <a:lstStyle/>
                    <a:p>
                      <a:pPr algn="ctr"/>
                      <a:endParaRPr lang="en-US" sz="2200" dirty="0"/>
                    </a:p>
                  </a:txBody>
                  <a:tcPr marL="98589" marR="98589" marT="49295" marB="49295"/>
                </a:tc>
                <a:tc>
                  <a:txBody>
                    <a:bodyPr/>
                    <a:lstStyle/>
                    <a:p>
                      <a:pPr algn="ctr"/>
                      <a:endParaRPr lang="en-US" sz="2200" dirty="0"/>
                    </a:p>
                  </a:txBody>
                  <a:tcPr marL="98589" marR="98589" marT="49295" marB="49295"/>
                </a:tc>
                <a:extLst>
                  <a:ext uri="{0D108BD9-81ED-4DB2-BD59-A6C34878D82A}">
                    <a16:rowId xmlns:a16="http://schemas.microsoft.com/office/drawing/2014/main" val="10003"/>
                  </a:ext>
                </a:extLst>
              </a:tr>
              <a:tr h="430059">
                <a:tc>
                  <a:txBody>
                    <a:bodyPr/>
                    <a:lstStyle/>
                    <a:p>
                      <a:pPr algn="ctr"/>
                      <a:endParaRPr lang="en-US" sz="2200" b="0" dirty="0"/>
                    </a:p>
                  </a:txBody>
                  <a:tcPr marL="98589" marR="98589" marT="49295" marB="49295"/>
                </a:tc>
                <a:tc>
                  <a:txBody>
                    <a:bodyPr/>
                    <a:lstStyle/>
                    <a:p>
                      <a:pPr algn="ctr"/>
                      <a:endParaRPr lang="en-US" sz="2200" dirty="0"/>
                    </a:p>
                  </a:txBody>
                  <a:tcPr marL="98589" marR="98589" marT="49295" marB="49295"/>
                </a:tc>
                <a:extLst>
                  <a:ext uri="{0D108BD9-81ED-4DB2-BD59-A6C34878D82A}">
                    <a16:rowId xmlns:a16="http://schemas.microsoft.com/office/drawing/2014/main" val="10004"/>
                  </a:ext>
                </a:extLst>
              </a:tr>
              <a:tr h="430059">
                <a:tc>
                  <a:txBody>
                    <a:bodyPr/>
                    <a:lstStyle/>
                    <a:p>
                      <a:pPr algn="ctr"/>
                      <a:r>
                        <a:rPr lang="en-US" sz="2200" b="0" dirty="0"/>
                        <a:t>Nomogram</a:t>
                      </a:r>
                    </a:p>
                  </a:txBody>
                  <a:tcPr marL="98589" marR="98589" marT="49295" marB="49295"/>
                </a:tc>
                <a:tc>
                  <a:txBody>
                    <a:bodyPr/>
                    <a:lstStyle/>
                    <a:p>
                      <a:pPr algn="ctr"/>
                      <a:r>
                        <a:rPr lang="en-US" sz="2200" dirty="0"/>
                        <a:t>plot of QT vs rate</a:t>
                      </a:r>
                    </a:p>
                  </a:txBody>
                  <a:tcPr marL="98589" marR="98589" marT="49295" marB="49295"/>
                </a:tc>
                <a:extLst>
                  <a:ext uri="{0D108BD9-81ED-4DB2-BD59-A6C34878D82A}">
                    <a16:rowId xmlns:a16="http://schemas.microsoft.com/office/drawing/2014/main" val="2975433748"/>
                  </a:ext>
                </a:extLst>
              </a:tr>
            </a:tbl>
          </a:graphicData>
        </a:graphic>
      </p:graphicFrame>
      <p:sp>
        <p:nvSpPr>
          <p:cNvPr id="3" name="TextBox 2">
            <a:extLst>
              <a:ext uri="{FF2B5EF4-FFF2-40B4-BE49-F238E27FC236}">
                <a16:creationId xmlns:a16="http://schemas.microsoft.com/office/drawing/2014/main" id="{61DA66F5-8B29-4235-84A0-5BD6DA5CE1B4}"/>
              </a:ext>
            </a:extLst>
          </p:cNvPr>
          <p:cNvSpPr txBox="1"/>
          <p:nvPr/>
        </p:nvSpPr>
        <p:spPr>
          <a:xfrm>
            <a:off x="3348190" y="2701563"/>
            <a:ext cx="1454791" cy="415498"/>
          </a:xfrm>
          <a:prstGeom prst="rect">
            <a:avLst/>
          </a:prstGeom>
          <a:noFill/>
        </p:spPr>
        <p:txBody>
          <a:bodyPr wrap="square" rtlCol="0">
            <a:spAutoFit/>
          </a:bodyPr>
          <a:lstStyle/>
          <a:p>
            <a:pPr algn="ctr"/>
            <a:r>
              <a:rPr lang="en-US" sz="2100" dirty="0" err="1"/>
              <a:t>Bazett</a:t>
            </a:r>
            <a:endParaRPr lang="en-US" sz="2100" dirty="0"/>
          </a:p>
        </p:txBody>
      </p:sp>
      <p:sp>
        <p:nvSpPr>
          <p:cNvPr id="5" name="TextBox 4">
            <a:extLst>
              <a:ext uri="{FF2B5EF4-FFF2-40B4-BE49-F238E27FC236}">
                <a16:creationId xmlns:a16="http://schemas.microsoft.com/office/drawing/2014/main" id="{AAD13148-B753-49C7-A796-95954BA9FCD5}"/>
              </a:ext>
            </a:extLst>
          </p:cNvPr>
          <p:cNvSpPr txBox="1"/>
          <p:nvPr/>
        </p:nvSpPr>
        <p:spPr>
          <a:xfrm>
            <a:off x="3348190" y="3161331"/>
            <a:ext cx="1454790" cy="415498"/>
          </a:xfrm>
          <a:prstGeom prst="rect">
            <a:avLst/>
          </a:prstGeom>
          <a:noFill/>
        </p:spPr>
        <p:txBody>
          <a:bodyPr wrap="square" rtlCol="0">
            <a:spAutoFit/>
          </a:bodyPr>
          <a:lstStyle/>
          <a:p>
            <a:pPr algn="ctr"/>
            <a:r>
              <a:rPr lang="en-US" sz="2100" dirty="0" err="1"/>
              <a:t>Fridericia</a:t>
            </a:r>
            <a:endParaRPr lang="en-US" sz="2100" dirty="0"/>
          </a:p>
        </p:txBody>
      </p:sp>
      <p:sp>
        <p:nvSpPr>
          <p:cNvPr id="6" name="TextBox 5">
            <a:extLst>
              <a:ext uri="{FF2B5EF4-FFF2-40B4-BE49-F238E27FC236}">
                <a16:creationId xmlns:a16="http://schemas.microsoft.com/office/drawing/2014/main" id="{9435CB5F-C1DB-486B-BDD4-265F42D5BBD8}"/>
              </a:ext>
            </a:extLst>
          </p:cNvPr>
          <p:cNvSpPr txBox="1"/>
          <p:nvPr/>
        </p:nvSpPr>
        <p:spPr>
          <a:xfrm>
            <a:off x="3211948" y="3601552"/>
            <a:ext cx="1727274" cy="415498"/>
          </a:xfrm>
          <a:prstGeom prst="rect">
            <a:avLst/>
          </a:prstGeom>
          <a:noFill/>
        </p:spPr>
        <p:txBody>
          <a:bodyPr wrap="square" rtlCol="0">
            <a:spAutoFit/>
          </a:bodyPr>
          <a:lstStyle/>
          <a:p>
            <a:pPr algn="ctr"/>
            <a:r>
              <a:rPr lang="en-US" sz="2100" dirty="0"/>
              <a:t>Framingham</a:t>
            </a:r>
          </a:p>
        </p:txBody>
      </p:sp>
      <p:sp>
        <p:nvSpPr>
          <p:cNvPr id="7" name="TextBox 6">
            <a:extLst>
              <a:ext uri="{FF2B5EF4-FFF2-40B4-BE49-F238E27FC236}">
                <a16:creationId xmlns:a16="http://schemas.microsoft.com/office/drawing/2014/main" id="{C9424E68-E223-4A7F-8F4F-7437484DC297}"/>
              </a:ext>
            </a:extLst>
          </p:cNvPr>
          <p:cNvSpPr txBox="1"/>
          <p:nvPr/>
        </p:nvSpPr>
        <p:spPr>
          <a:xfrm>
            <a:off x="3348190" y="4027644"/>
            <a:ext cx="1454790" cy="415498"/>
          </a:xfrm>
          <a:prstGeom prst="rect">
            <a:avLst/>
          </a:prstGeom>
          <a:noFill/>
        </p:spPr>
        <p:txBody>
          <a:bodyPr wrap="square" rtlCol="0">
            <a:spAutoFit/>
          </a:bodyPr>
          <a:lstStyle/>
          <a:p>
            <a:pPr algn="ctr"/>
            <a:r>
              <a:rPr lang="en-US" sz="2100" dirty="0"/>
              <a:t>Hodges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BFED3B6-C28E-47EB-A2FA-666394E773E1}"/>
                  </a:ext>
                </a:extLst>
              </p:cNvPr>
              <p:cNvSpPr txBox="1"/>
              <p:nvPr/>
            </p:nvSpPr>
            <p:spPr>
              <a:xfrm>
                <a:off x="5761164" y="2744822"/>
                <a:ext cx="2897829" cy="43960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𝑄𝑇𝑐</m:t>
                      </m:r>
                      <m:r>
                        <a:rPr lang="en-US" sz="2100" i="1">
                          <a:latin typeface="Cambria Math" panose="02040503050406030204" pitchFamily="18" charset="0"/>
                        </a:rPr>
                        <m:t>=</m:t>
                      </m:r>
                      <m:r>
                        <a:rPr lang="en-US" sz="2100" i="1">
                          <a:latin typeface="Cambria Math" panose="02040503050406030204" pitchFamily="18" charset="0"/>
                        </a:rPr>
                        <m:t>𝑄𝑇</m:t>
                      </m:r>
                      <m:r>
                        <a:rPr lang="en-US" sz="2100" i="1">
                          <a:latin typeface="Cambria Math" panose="02040503050406030204" pitchFamily="18" charset="0"/>
                        </a:rPr>
                        <m:t>/√</m:t>
                      </m:r>
                      <m:r>
                        <a:rPr lang="en-US" sz="2100" i="1">
                          <a:latin typeface="Cambria Math" panose="02040503050406030204" pitchFamily="18" charset="0"/>
                          <a:ea typeface="Cambria Math"/>
                        </a:rPr>
                        <m:t>𝑅𝑅</m:t>
                      </m:r>
                    </m:oMath>
                  </m:oMathPara>
                </a14:m>
                <a:endParaRPr lang="en-US" sz="2100" dirty="0"/>
              </a:p>
            </p:txBody>
          </p:sp>
        </mc:Choice>
        <mc:Fallback xmlns="">
          <p:sp>
            <p:nvSpPr>
              <p:cNvPr id="8" name="TextBox 7">
                <a:extLst>
                  <a:ext uri="{FF2B5EF4-FFF2-40B4-BE49-F238E27FC236}">
                    <a16:creationId xmlns:a16="http://schemas.microsoft.com/office/drawing/2014/main" id="{9BFED3B6-C28E-47EB-A2FA-666394E773E1}"/>
                  </a:ext>
                </a:extLst>
              </p:cNvPr>
              <p:cNvSpPr txBox="1">
                <a:spLocks noRot="1" noChangeAspect="1" noMove="1" noResize="1" noEditPoints="1" noAdjustHandles="1" noChangeArrowheads="1" noChangeShapeType="1" noTextEdit="1"/>
              </p:cNvSpPr>
              <p:nvPr/>
            </p:nvSpPr>
            <p:spPr>
              <a:xfrm>
                <a:off x="5761164" y="2744822"/>
                <a:ext cx="2897829" cy="439608"/>
              </a:xfrm>
              <a:prstGeom prst="rect">
                <a:avLst/>
              </a:prstGeom>
              <a:blipFill>
                <a:blip r:embed="rId2"/>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BEFB65-83C6-482E-8AED-918DEEE4B42D}"/>
                  </a:ext>
                </a:extLst>
              </p:cNvPr>
              <p:cNvSpPr txBox="1"/>
              <p:nvPr/>
            </p:nvSpPr>
            <p:spPr>
              <a:xfrm>
                <a:off x="5761164" y="3149729"/>
                <a:ext cx="2897829" cy="441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𝑄𝑇𝑐</m:t>
                      </m:r>
                      <m:r>
                        <a:rPr lang="en-US" sz="2100" i="1">
                          <a:latin typeface="Cambria Math" panose="02040503050406030204" pitchFamily="18" charset="0"/>
                        </a:rPr>
                        <m:t>=</m:t>
                      </m:r>
                      <m:r>
                        <a:rPr lang="en-US" sz="2100" i="1">
                          <a:latin typeface="Cambria Math" panose="02040503050406030204" pitchFamily="18" charset="0"/>
                        </a:rPr>
                        <m:t>𝑄𝑇</m:t>
                      </m:r>
                      <m:r>
                        <a:rPr lang="en-US" sz="2100" i="1">
                          <a:latin typeface="Cambria Math" panose="02040503050406030204" pitchFamily="18" charset="0"/>
                        </a:rPr>
                        <m:t>/∛</m:t>
                      </m:r>
                      <m:r>
                        <a:rPr lang="en-US" sz="2100" i="1">
                          <a:latin typeface="Cambria Math" panose="02040503050406030204" pitchFamily="18" charset="0"/>
                          <a:ea typeface="Cambria Math"/>
                        </a:rPr>
                        <m:t>𝑅𝑅</m:t>
                      </m:r>
                    </m:oMath>
                  </m:oMathPara>
                </a14:m>
                <a:endParaRPr lang="en-US" sz="2100" dirty="0"/>
              </a:p>
            </p:txBody>
          </p:sp>
        </mc:Choice>
        <mc:Fallback xmlns="">
          <p:sp>
            <p:nvSpPr>
              <p:cNvPr id="9" name="TextBox 8">
                <a:extLst>
                  <a:ext uri="{FF2B5EF4-FFF2-40B4-BE49-F238E27FC236}">
                    <a16:creationId xmlns:a16="http://schemas.microsoft.com/office/drawing/2014/main" id="{AEBEFB65-83C6-482E-8AED-918DEEE4B42D}"/>
                  </a:ext>
                </a:extLst>
              </p:cNvPr>
              <p:cNvSpPr txBox="1">
                <a:spLocks noRot="1" noChangeAspect="1" noMove="1" noResize="1" noEditPoints="1" noAdjustHandles="1" noChangeArrowheads="1" noChangeShapeType="1" noTextEdit="1"/>
              </p:cNvSpPr>
              <p:nvPr/>
            </p:nvSpPr>
            <p:spPr>
              <a:xfrm>
                <a:off x="5761164" y="3149729"/>
                <a:ext cx="2897829" cy="441724"/>
              </a:xfrm>
              <a:prstGeom prst="rect">
                <a:avLst/>
              </a:prstGeom>
              <a:blipFill>
                <a:blip r:embed="rId3"/>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C2C4A78-758A-471F-9A91-BC468A94EE33}"/>
                  </a:ext>
                </a:extLst>
              </p:cNvPr>
              <p:cNvSpPr txBox="1"/>
              <p:nvPr/>
            </p:nvSpPr>
            <p:spPr>
              <a:xfrm>
                <a:off x="5224626" y="3589126"/>
                <a:ext cx="3970905" cy="4154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𝑄𝑇𝑐</m:t>
                      </m:r>
                      <m:r>
                        <a:rPr lang="en-US" sz="2100" i="1">
                          <a:latin typeface="Cambria Math" panose="02040503050406030204" pitchFamily="18" charset="0"/>
                        </a:rPr>
                        <m:t>=</m:t>
                      </m:r>
                      <m:r>
                        <a:rPr lang="en-US" sz="2100" i="1">
                          <a:latin typeface="Cambria Math" panose="02040503050406030204" pitchFamily="18" charset="0"/>
                        </a:rPr>
                        <m:t>𝑄𝑇</m:t>
                      </m:r>
                      <m:r>
                        <a:rPr lang="en-US" sz="2100" i="1">
                          <a:latin typeface="Cambria Math" panose="02040503050406030204" pitchFamily="18" charset="0"/>
                        </a:rPr>
                        <m:t>+0.154 (1000−</m:t>
                      </m:r>
                      <m:r>
                        <a:rPr lang="en-US" sz="2100" i="1">
                          <a:latin typeface="Cambria Math" panose="02040503050406030204" pitchFamily="18" charset="0"/>
                        </a:rPr>
                        <m:t>𝑅𝑅</m:t>
                      </m:r>
                      <m:r>
                        <a:rPr lang="en-US" sz="2100" i="1">
                          <a:latin typeface="Cambria Math" panose="02040503050406030204" pitchFamily="18" charset="0"/>
                        </a:rPr>
                        <m:t>)</m:t>
                      </m:r>
                    </m:oMath>
                  </m:oMathPara>
                </a14:m>
                <a:endParaRPr lang="en-US" sz="2100" dirty="0"/>
              </a:p>
            </p:txBody>
          </p:sp>
        </mc:Choice>
        <mc:Fallback xmlns="">
          <p:sp>
            <p:nvSpPr>
              <p:cNvPr id="10" name="TextBox 9">
                <a:extLst>
                  <a:ext uri="{FF2B5EF4-FFF2-40B4-BE49-F238E27FC236}">
                    <a16:creationId xmlns:a16="http://schemas.microsoft.com/office/drawing/2014/main" id="{7C2C4A78-758A-471F-9A91-BC468A94EE33}"/>
                  </a:ext>
                </a:extLst>
              </p:cNvPr>
              <p:cNvSpPr txBox="1">
                <a:spLocks noRot="1" noChangeAspect="1" noMove="1" noResize="1" noEditPoints="1" noAdjustHandles="1" noChangeArrowheads="1" noChangeShapeType="1" noTextEdit="1"/>
              </p:cNvSpPr>
              <p:nvPr/>
            </p:nvSpPr>
            <p:spPr>
              <a:xfrm>
                <a:off x="5224626" y="3589126"/>
                <a:ext cx="3970905" cy="415498"/>
              </a:xfrm>
              <a:prstGeom prst="rect">
                <a:avLst/>
              </a:prstGeom>
              <a:blipFill>
                <a:blip r:embed="rId4"/>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514692-D860-4704-B09D-89EB2E560AF1}"/>
                  </a:ext>
                </a:extLst>
              </p:cNvPr>
              <p:cNvSpPr txBox="1"/>
              <p:nvPr/>
            </p:nvSpPr>
            <p:spPr>
              <a:xfrm>
                <a:off x="5507607" y="4002313"/>
                <a:ext cx="3404944" cy="4154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𝑄𝑇𝑐</m:t>
                      </m:r>
                      <m:r>
                        <a:rPr lang="en-US" sz="2100" i="1">
                          <a:latin typeface="Cambria Math" panose="02040503050406030204" pitchFamily="18" charset="0"/>
                        </a:rPr>
                        <m:t>=</m:t>
                      </m:r>
                      <m:r>
                        <a:rPr lang="en-US" sz="2100" i="1">
                          <a:latin typeface="Cambria Math" panose="02040503050406030204" pitchFamily="18" charset="0"/>
                        </a:rPr>
                        <m:t>𝑄𝑇</m:t>
                      </m:r>
                      <m:r>
                        <a:rPr lang="en-US" sz="2100" i="1">
                          <a:latin typeface="Cambria Math" panose="02040503050406030204" pitchFamily="18" charset="0"/>
                        </a:rPr>
                        <m:t>+1.75(</m:t>
                      </m:r>
                      <m:r>
                        <a:rPr lang="en-US" sz="2100" i="1">
                          <a:latin typeface="Cambria Math" panose="02040503050406030204" pitchFamily="18" charset="0"/>
                        </a:rPr>
                        <m:t>𝐻𝑅</m:t>
                      </m:r>
                      <m:r>
                        <a:rPr lang="en-US" sz="2100" i="1">
                          <a:latin typeface="Cambria Math" panose="02040503050406030204" pitchFamily="18" charset="0"/>
                        </a:rPr>
                        <m:t>−60)</m:t>
                      </m:r>
                    </m:oMath>
                  </m:oMathPara>
                </a14:m>
                <a:endParaRPr lang="en-US" sz="2100" dirty="0"/>
              </a:p>
            </p:txBody>
          </p:sp>
        </mc:Choice>
        <mc:Fallback xmlns="">
          <p:sp>
            <p:nvSpPr>
              <p:cNvPr id="11" name="TextBox 10">
                <a:extLst>
                  <a:ext uri="{FF2B5EF4-FFF2-40B4-BE49-F238E27FC236}">
                    <a16:creationId xmlns:a16="http://schemas.microsoft.com/office/drawing/2014/main" id="{FF514692-D860-4704-B09D-89EB2E560AF1}"/>
                  </a:ext>
                </a:extLst>
              </p:cNvPr>
              <p:cNvSpPr txBox="1">
                <a:spLocks noRot="1" noChangeAspect="1" noMove="1" noResize="1" noEditPoints="1" noAdjustHandles="1" noChangeArrowheads="1" noChangeShapeType="1" noTextEdit="1"/>
              </p:cNvSpPr>
              <p:nvPr/>
            </p:nvSpPr>
            <p:spPr>
              <a:xfrm>
                <a:off x="5507607" y="4002313"/>
                <a:ext cx="3404944" cy="415498"/>
              </a:xfrm>
              <a:prstGeom prst="rect">
                <a:avLst/>
              </a:prstGeom>
              <a:blipFill>
                <a:blip r:embed="rId5"/>
                <a:stretch>
                  <a:fillRect l="-1115" b="-18182"/>
                </a:stretch>
              </a:blipFill>
            </p:spPr>
            <p:txBody>
              <a:bodyPr/>
              <a:lstStyle/>
              <a:p>
                <a:r>
                  <a:rPr lang="en-US">
                    <a:noFill/>
                  </a:rPr>
                  <a:t> </a:t>
                </a:r>
              </a:p>
            </p:txBody>
          </p:sp>
        </mc:Fallback>
      </mc:AlternateContent>
    </p:spTree>
    <p:extLst>
      <p:ext uri="{BB962C8B-B14F-4D97-AF65-F5344CB8AC3E}">
        <p14:creationId xmlns:p14="http://schemas.microsoft.com/office/powerpoint/2010/main" val="59715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274630" y="1301676"/>
            <a:ext cx="7642740" cy="4318534"/>
          </a:xfrm>
          <a:prstGeom prst="rect">
            <a:avLst/>
          </a:prstGeom>
        </p:spPr>
      </p:pic>
      <p:sp>
        <p:nvSpPr>
          <p:cNvPr id="2" name="Title 1"/>
          <p:cNvSpPr>
            <a:spLocks noGrp="1"/>
          </p:cNvSpPr>
          <p:nvPr>
            <p:ph type="title"/>
          </p:nvPr>
        </p:nvSpPr>
        <p:spPr/>
        <p:txBody>
          <a:bodyPr>
            <a:normAutofit/>
          </a:bodyPr>
          <a:lstStyle/>
          <a:p>
            <a:r>
              <a:rPr lang="en-US" dirty="0" err="1"/>
              <a:t>QTc</a:t>
            </a:r>
            <a:r>
              <a:rPr lang="en-US" dirty="0"/>
              <a:t> Nomogram</a:t>
            </a:r>
          </a:p>
        </p:txBody>
      </p:sp>
      <p:sp>
        <p:nvSpPr>
          <p:cNvPr id="6" name="TextBox 5"/>
          <p:cNvSpPr txBox="1"/>
          <p:nvPr/>
        </p:nvSpPr>
        <p:spPr>
          <a:xfrm>
            <a:off x="6326670" y="2504663"/>
            <a:ext cx="2359420" cy="369332"/>
          </a:xfrm>
          <a:prstGeom prst="rect">
            <a:avLst/>
          </a:prstGeom>
          <a:solidFill>
            <a:schemeClr val="bg1"/>
          </a:solidFill>
        </p:spPr>
        <p:txBody>
          <a:bodyPr wrap="square" rtlCol="0">
            <a:spAutoFit/>
          </a:bodyPr>
          <a:lstStyle/>
          <a:p>
            <a:r>
              <a:rPr lang="en-US" b="1" dirty="0">
                <a:solidFill>
                  <a:srgbClr val="FF0000"/>
                </a:solidFill>
              </a:rPr>
              <a:t>Above the line = Risk</a:t>
            </a:r>
          </a:p>
        </p:txBody>
      </p:sp>
      <p:sp>
        <p:nvSpPr>
          <p:cNvPr id="7" name="TextBox 6"/>
          <p:cNvSpPr txBox="1"/>
          <p:nvPr/>
        </p:nvSpPr>
        <p:spPr>
          <a:xfrm>
            <a:off x="4426358" y="3892465"/>
            <a:ext cx="3014454" cy="369332"/>
          </a:xfrm>
          <a:prstGeom prst="rect">
            <a:avLst/>
          </a:prstGeom>
          <a:solidFill>
            <a:schemeClr val="bg1"/>
          </a:solidFill>
        </p:spPr>
        <p:txBody>
          <a:bodyPr wrap="square" rtlCol="0">
            <a:spAutoFit/>
          </a:bodyPr>
          <a:lstStyle/>
          <a:p>
            <a:r>
              <a:rPr lang="en-US" b="1" dirty="0">
                <a:solidFill>
                  <a:srgbClr val="0070C0"/>
                </a:solidFill>
              </a:rPr>
              <a:t>Below the line = No Risk</a:t>
            </a:r>
          </a:p>
        </p:txBody>
      </p:sp>
      <p:sp>
        <p:nvSpPr>
          <p:cNvPr id="9" name="TextBox 10"/>
          <p:cNvSpPr txBox="1">
            <a:spLocks noChangeArrowheads="1"/>
          </p:cNvSpPr>
          <p:nvPr/>
        </p:nvSpPr>
        <p:spPr bwMode="auto">
          <a:xfrm>
            <a:off x="5077505" y="6305103"/>
            <a:ext cx="4857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eaLnBrk="1" hangingPunct="1"/>
            <a:r>
              <a:rPr lang="en-US" altLang="en-US" sz="1200" dirty="0">
                <a:latin typeface="+mn-lt"/>
              </a:rPr>
              <a:t>Chan 2007, </a:t>
            </a:r>
            <a:r>
              <a:rPr lang="en-US" altLang="en-US" sz="1200" dirty="0" err="1">
                <a:latin typeface="+mn-lt"/>
              </a:rPr>
              <a:t>Isbister</a:t>
            </a:r>
            <a:r>
              <a:rPr lang="en-US" altLang="en-US" sz="1200" dirty="0">
                <a:latin typeface="+mn-lt"/>
              </a:rPr>
              <a:t> 2012</a:t>
            </a:r>
            <a:endParaRPr lang="en-US" altLang="en-US" sz="1200" dirty="0">
              <a:latin typeface="+mn-lt"/>
              <a:cs typeface="Arial" charset="0"/>
            </a:endParaRPr>
          </a:p>
        </p:txBody>
      </p:sp>
    </p:spTree>
    <p:extLst>
      <p:ext uri="{BB962C8B-B14F-4D97-AF65-F5344CB8AC3E}">
        <p14:creationId xmlns:p14="http://schemas.microsoft.com/office/powerpoint/2010/main" val="197716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QTc</a:t>
            </a:r>
            <a:r>
              <a:rPr lang="en-US" dirty="0"/>
              <a:t> Correction Methods</a:t>
            </a:r>
          </a:p>
        </p:txBody>
      </p:sp>
      <p:sp>
        <p:nvSpPr>
          <p:cNvPr id="3" name="Content Placeholder 2">
            <a:extLst>
              <a:ext uri="{FF2B5EF4-FFF2-40B4-BE49-F238E27FC236}">
                <a16:creationId xmlns:a16="http://schemas.microsoft.com/office/drawing/2014/main" id="{0511CE64-73C9-4E9E-9ECE-11465C730438}"/>
              </a:ext>
            </a:extLst>
          </p:cNvPr>
          <p:cNvSpPr>
            <a:spLocks noGrp="1"/>
          </p:cNvSpPr>
          <p:nvPr>
            <p:ph idx="1"/>
          </p:nvPr>
        </p:nvSpPr>
        <p:spPr/>
        <p:txBody>
          <a:bodyPr>
            <a:normAutofit/>
          </a:bodyPr>
          <a:lstStyle/>
          <a:p>
            <a:r>
              <a:rPr lang="en-US" sz="2800" dirty="0" err="1"/>
              <a:t>Bazett</a:t>
            </a:r>
            <a:r>
              <a:rPr lang="en-US" sz="2800" dirty="0"/>
              <a:t> correction tends to overcorrect at higher heart rates and under-correct at lower heart rates</a:t>
            </a:r>
          </a:p>
          <a:p>
            <a:pPr lvl="1"/>
            <a:r>
              <a:rPr lang="en-US" sz="2800" dirty="0"/>
              <a:t>Has the widest correction range of formulas</a:t>
            </a:r>
          </a:p>
          <a:p>
            <a:r>
              <a:rPr lang="en-US" sz="2800" dirty="0"/>
              <a:t> Other formulas tend to group together when plotted, whereas </a:t>
            </a:r>
            <a:r>
              <a:rPr lang="en-US" sz="2800" dirty="0" err="1"/>
              <a:t>Bazett</a:t>
            </a:r>
            <a:r>
              <a:rPr lang="en-US" sz="2800" dirty="0"/>
              <a:t> formula deviates significantly as heart rate increases</a:t>
            </a:r>
          </a:p>
        </p:txBody>
      </p:sp>
      <p:sp>
        <p:nvSpPr>
          <p:cNvPr id="5" name="TextBox 10"/>
          <p:cNvSpPr txBox="1">
            <a:spLocks noChangeArrowheads="1"/>
          </p:cNvSpPr>
          <p:nvPr/>
        </p:nvSpPr>
        <p:spPr bwMode="auto">
          <a:xfrm>
            <a:off x="5612627" y="6308730"/>
            <a:ext cx="485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eaLnBrk="1" hangingPunct="1"/>
            <a:r>
              <a:rPr lang="en-US" altLang="en-US" sz="1400" dirty="0">
                <a:latin typeface="Arial" panose="020B0604020202020204" pitchFamily="34" charset="0"/>
                <a:cs typeface="Arial" panose="020B0604020202020204" pitchFamily="34" charset="0"/>
              </a:rPr>
              <a:t> </a:t>
            </a:r>
            <a:r>
              <a:rPr lang="en-US" altLang="en-US" sz="1400" dirty="0">
                <a:latin typeface="+mn-lt"/>
                <a:cs typeface="Arial" panose="020B0604020202020204" pitchFamily="34" charset="0"/>
              </a:rPr>
              <a:t>Patel 2016</a:t>
            </a:r>
          </a:p>
        </p:txBody>
      </p:sp>
    </p:spTree>
    <p:extLst>
      <p:ext uri="{BB962C8B-B14F-4D97-AF65-F5344CB8AC3E}">
        <p14:creationId xmlns:p14="http://schemas.microsoft.com/office/powerpoint/2010/main" val="29314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4" name="Content Placeholder 3">
            <a:extLst>
              <a:ext uri="{FF2B5EF4-FFF2-40B4-BE49-F238E27FC236}">
                <a16:creationId xmlns:a16="http://schemas.microsoft.com/office/drawing/2014/main" id="{D38ED200-9969-4A73-B84E-A7A4E78CAB59}"/>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D9D2F0F2-5F22-494A-82F7-31549F39AB63}"/>
              </a:ext>
            </a:extLst>
          </p:cNvPr>
          <p:cNvPicPr>
            <a:picLocks noChangeAspect="1"/>
          </p:cNvPicPr>
          <p:nvPr/>
        </p:nvPicPr>
        <p:blipFill rotWithShape="1">
          <a:blip r:embed="rId3"/>
          <a:srcRect l="24681" t="19631" r="25000" b="35903"/>
          <a:stretch/>
        </p:blipFill>
        <p:spPr>
          <a:xfrm>
            <a:off x="1852542" y="1600203"/>
            <a:ext cx="8486917" cy="4216543"/>
          </a:xfrm>
          <a:prstGeom prst="rect">
            <a:avLst/>
          </a:prstGeom>
        </p:spPr>
      </p:pic>
    </p:spTree>
    <p:extLst>
      <p:ext uri="{BB962C8B-B14F-4D97-AF65-F5344CB8AC3E}">
        <p14:creationId xmlns:p14="http://schemas.microsoft.com/office/powerpoint/2010/main" val="1673520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QTc</a:t>
            </a:r>
            <a:r>
              <a:rPr lang="en-US" dirty="0"/>
              <a:t> Correction Methods</a:t>
            </a:r>
          </a:p>
        </p:txBody>
      </p:sp>
      <p:sp>
        <p:nvSpPr>
          <p:cNvPr id="3" name="Content Placeholder 2">
            <a:extLst>
              <a:ext uri="{FF2B5EF4-FFF2-40B4-BE49-F238E27FC236}">
                <a16:creationId xmlns:a16="http://schemas.microsoft.com/office/drawing/2014/main" id="{0511CE64-73C9-4E9E-9ECE-11465C730438}"/>
              </a:ext>
            </a:extLst>
          </p:cNvPr>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724912" y="1269550"/>
            <a:ext cx="6742176" cy="4803999"/>
          </a:xfrm>
          <a:prstGeom prst="rect">
            <a:avLst/>
          </a:prstGeom>
        </p:spPr>
      </p:pic>
      <p:sp>
        <p:nvSpPr>
          <p:cNvPr id="5" name="TextBox 10"/>
          <p:cNvSpPr txBox="1">
            <a:spLocks noChangeArrowheads="1"/>
          </p:cNvSpPr>
          <p:nvPr/>
        </p:nvSpPr>
        <p:spPr bwMode="auto">
          <a:xfrm>
            <a:off x="5353050" y="6319661"/>
            <a:ext cx="4857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eaLnBrk="1" hangingPunct="1"/>
            <a:r>
              <a:rPr lang="en-US" altLang="en-US" sz="1200" dirty="0">
                <a:latin typeface="+mn-lt"/>
              </a:rPr>
              <a:t> </a:t>
            </a:r>
            <a:r>
              <a:rPr lang="en-US" altLang="en-US" sz="1200" dirty="0">
                <a:latin typeface="+mn-lt"/>
                <a:cs typeface="Arial" charset="0"/>
              </a:rPr>
              <a:t>Patel 2016</a:t>
            </a:r>
          </a:p>
        </p:txBody>
      </p:sp>
    </p:spTree>
    <p:extLst>
      <p:ext uri="{BB962C8B-B14F-4D97-AF65-F5344CB8AC3E}">
        <p14:creationId xmlns:p14="http://schemas.microsoft.com/office/powerpoint/2010/main" val="3414591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QTc</a:t>
            </a:r>
            <a:r>
              <a:rPr lang="en-US" dirty="0"/>
              <a:t> Correction Methods</a:t>
            </a:r>
          </a:p>
        </p:txBody>
      </p:sp>
      <p:sp>
        <p:nvSpPr>
          <p:cNvPr id="3" name="Content Placeholder 2">
            <a:extLst>
              <a:ext uri="{FF2B5EF4-FFF2-40B4-BE49-F238E27FC236}">
                <a16:creationId xmlns:a16="http://schemas.microsoft.com/office/drawing/2014/main" id="{A0EA2715-FE68-428B-8C5E-7153084291F6}"/>
              </a:ext>
            </a:extLst>
          </p:cNvPr>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2369852" y="1417639"/>
            <a:ext cx="7296849" cy="4426475"/>
          </a:xfrm>
          <a:prstGeom prst="rect">
            <a:avLst/>
          </a:prstGeom>
        </p:spPr>
      </p:pic>
      <p:cxnSp>
        <p:nvCxnSpPr>
          <p:cNvPr id="4" name="Straight Connector 3">
            <a:extLst>
              <a:ext uri="{FF2B5EF4-FFF2-40B4-BE49-F238E27FC236}">
                <a16:creationId xmlns:a16="http://schemas.microsoft.com/office/drawing/2014/main" id="{3A9017B9-BBA5-4E73-98C2-B731E5A7AF76}"/>
              </a:ext>
            </a:extLst>
          </p:cNvPr>
          <p:cNvCxnSpPr/>
          <p:nvPr/>
        </p:nvCxnSpPr>
        <p:spPr>
          <a:xfrm>
            <a:off x="3947160" y="3710178"/>
            <a:ext cx="4142232" cy="0"/>
          </a:xfrm>
          <a:prstGeom prst="line">
            <a:avLst/>
          </a:prstGeom>
          <a:ln w="38100">
            <a:solidFill>
              <a:srgbClr val="B01F2A"/>
            </a:solidFill>
          </a:ln>
        </p:spPr>
        <p:style>
          <a:lnRef idx="1">
            <a:schemeClr val="accent1"/>
          </a:lnRef>
          <a:fillRef idx="0">
            <a:schemeClr val="accent1"/>
          </a:fillRef>
          <a:effectRef idx="0">
            <a:schemeClr val="accent1"/>
          </a:effectRef>
          <a:fontRef idx="minor">
            <a:schemeClr val="tx1"/>
          </a:fontRef>
        </p:style>
      </p:cxnSp>
      <p:sp>
        <p:nvSpPr>
          <p:cNvPr id="7" name="TextBox 10"/>
          <p:cNvSpPr txBox="1">
            <a:spLocks noChangeArrowheads="1"/>
          </p:cNvSpPr>
          <p:nvPr/>
        </p:nvSpPr>
        <p:spPr bwMode="auto">
          <a:xfrm>
            <a:off x="5339711" y="6444863"/>
            <a:ext cx="4857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eaLnBrk="1" hangingPunct="1"/>
            <a:r>
              <a:rPr lang="en-US" altLang="en-US" sz="1200" dirty="0">
                <a:latin typeface="+mn-lt"/>
              </a:rPr>
              <a:t> </a:t>
            </a:r>
            <a:r>
              <a:rPr lang="en-US" altLang="en-US" sz="1200" dirty="0" err="1">
                <a:latin typeface="+mn-lt"/>
              </a:rPr>
              <a:t>Dogan</a:t>
            </a:r>
            <a:r>
              <a:rPr lang="en-US" altLang="en-US" sz="1200" dirty="0">
                <a:latin typeface="+mn-lt"/>
              </a:rPr>
              <a:t> 2005</a:t>
            </a:r>
            <a:endParaRPr lang="en-US" altLang="en-US" sz="1200" dirty="0">
              <a:latin typeface="+mn-lt"/>
              <a:cs typeface="Arial" charset="0"/>
            </a:endParaRPr>
          </a:p>
        </p:txBody>
      </p:sp>
    </p:spTree>
    <p:extLst>
      <p:ext uri="{BB962C8B-B14F-4D97-AF65-F5344CB8AC3E}">
        <p14:creationId xmlns:p14="http://schemas.microsoft.com/office/powerpoint/2010/main" val="417704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QTc Normal Ranges</a:t>
            </a:r>
          </a:p>
        </p:txBody>
      </p:sp>
      <p:graphicFrame>
        <p:nvGraphicFramePr>
          <p:cNvPr id="4" name="Content Placeholder 3"/>
          <p:cNvGraphicFramePr>
            <a:graphicFrameLocks noGrp="1"/>
          </p:cNvGraphicFramePr>
          <p:nvPr>
            <p:ph idx="1"/>
          </p:nvPr>
        </p:nvGraphicFramePr>
        <p:xfrm>
          <a:off x="1981080" y="2375916"/>
          <a:ext cx="8229720" cy="2106168"/>
        </p:xfrm>
        <a:graphic>
          <a:graphicData uri="http://schemas.openxmlformats.org/drawingml/2006/table">
            <a:tbl>
              <a:tblPr firstRow="1" bandRow="1">
                <a:tableStyleId>{93296810-A885-4BE3-A3E7-6D5BEEA58F35}</a:tableStyleId>
              </a:tblPr>
              <a:tblGrid>
                <a:gridCol w="2743240">
                  <a:extLst>
                    <a:ext uri="{9D8B030D-6E8A-4147-A177-3AD203B41FA5}">
                      <a16:colId xmlns:a16="http://schemas.microsoft.com/office/drawing/2014/main" val="20000"/>
                    </a:ext>
                  </a:extLst>
                </a:gridCol>
                <a:gridCol w="2743240">
                  <a:extLst>
                    <a:ext uri="{9D8B030D-6E8A-4147-A177-3AD203B41FA5}">
                      <a16:colId xmlns:a16="http://schemas.microsoft.com/office/drawing/2014/main" val="20001"/>
                    </a:ext>
                  </a:extLst>
                </a:gridCol>
                <a:gridCol w="2743240">
                  <a:extLst>
                    <a:ext uri="{9D8B030D-6E8A-4147-A177-3AD203B41FA5}">
                      <a16:colId xmlns:a16="http://schemas.microsoft.com/office/drawing/2014/main" val="20002"/>
                    </a:ext>
                  </a:extLst>
                </a:gridCol>
              </a:tblGrid>
              <a:tr h="526542">
                <a:tc>
                  <a:txBody>
                    <a:bodyPr/>
                    <a:lstStyle/>
                    <a:p>
                      <a:pPr algn="ctr"/>
                      <a:r>
                        <a:rPr lang="en-US" sz="2400" dirty="0"/>
                        <a:t>Rating</a:t>
                      </a:r>
                    </a:p>
                  </a:txBody>
                  <a:tcPr marL="95417" marR="95417" marT="43706" marB="43706"/>
                </a:tc>
                <a:tc>
                  <a:txBody>
                    <a:bodyPr/>
                    <a:lstStyle/>
                    <a:p>
                      <a:pPr algn="ctr"/>
                      <a:r>
                        <a:rPr lang="en-US" sz="2400" dirty="0"/>
                        <a:t>Adult</a:t>
                      </a:r>
                      <a:r>
                        <a:rPr lang="en-US" sz="2400" baseline="0" dirty="0"/>
                        <a:t> Men</a:t>
                      </a:r>
                      <a:endParaRPr lang="en-US" sz="2400" dirty="0"/>
                    </a:p>
                  </a:txBody>
                  <a:tcPr marL="95417" marR="95417" marT="43706" marB="43706"/>
                </a:tc>
                <a:tc>
                  <a:txBody>
                    <a:bodyPr/>
                    <a:lstStyle/>
                    <a:p>
                      <a:pPr algn="ctr"/>
                      <a:r>
                        <a:rPr lang="en-US" sz="2400" dirty="0"/>
                        <a:t>Adult Women</a:t>
                      </a:r>
                    </a:p>
                  </a:txBody>
                  <a:tcPr marL="95417" marR="95417" marT="43706" marB="43706"/>
                </a:tc>
                <a:extLst>
                  <a:ext uri="{0D108BD9-81ED-4DB2-BD59-A6C34878D82A}">
                    <a16:rowId xmlns:a16="http://schemas.microsoft.com/office/drawing/2014/main" val="10000"/>
                  </a:ext>
                </a:extLst>
              </a:tr>
              <a:tr h="526542">
                <a:tc>
                  <a:txBody>
                    <a:bodyPr/>
                    <a:lstStyle/>
                    <a:p>
                      <a:pPr algn="ctr"/>
                      <a:r>
                        <a:rPr lang="en-US" sz="2400" dirty="0"/>
                        <a:t>Normal</a:t>
                      </a:r>
                    </a:p>
                  </a:txBody>
                  <a:tcPr marL="95417" marR="95417" marT="43706" marB="43706"/>
                </a:tc>
                <a:tc>
                  <a:txBody>
                    <a:bodyPr/>
                    <a:lstStyle/>
                    <a:p>
                      <a:pPr algn="ctr"/>
                      <a:r>
                        <a:rPr lang="en-US" sz="2400" dirty="0"/>
                        <a:t>&lt; 430 </a:t>
                      </a:r>
                      <a:r>
                        <a:rPr lang="en-US" sz="2400" dirty="0" err="1"/>
                        <a:t>msec</a:t>
                      </a:r>
                      <a:endParaRPr lang="en-US" sz="2400" dirty="0"/>
                    </a:p>
                  </a:txBody>
                  <a:tcPr marL="95417" marR="95417" marT="43706" marB="43706"/>
                </a:tc>
                <a:tc>
                  <a:txBody>
                    <a:bodyPr/>
                    <a:lstStyle/>
                    <a:p>
                      <a:pPr algn="ctr"/>
                      <a:r>
                        <a:rPr lang="en-US" sz="2400" dirty="0"/>
                        <a:t>&lt; 450 </a:t>
                      </a:r>
                      <a:r>
                        <a:rPr lang="en-US" sz="2400" dirty="0" err="1"/>
                        <a:t>msec</a:t>
                      </a:r>
                      <a:endParaRPr lang="en-US" sz="2400" dirty="0"/>
                    </a:p>
                  </a:txBody>
                  <a:tcPr marL="95417" marR="95417" marT="43706" marB="43706"/>
                </a:tc>
                <a:extLst>
                  <a:ext uri="{0D108BD9-81ED-4DB2-BD59-A6C34878D82A}">
                    <a16:rowId xmlns:a16="http://schemas.microsoft.com/office/drawing/2014/main" val="10001"/>
                  </a:ext>
                </a:extLst>
              </a:tr>
              <a:tr h="526542">
                <a:tc>
                  <a:txBody>
                    <a:bodyPr/>
                    <a:lstStyle/>
                    <a:p>
                      <a:pPr algn="ctr"/>
                      <a:r>
                        <a:rPr lang="en-US" sz="2400" dirty="0"/>
                        <a:t>Borderline</a:t>
                      </a:r>
                    </a:p>
                  </a:txBody>
                  <a:tcPr marL="95417" marR="95417" marT="43706" marB="43706"/>
                </a:tc>
                <a:tc>
                  <a:txBody>
                    <a:bodyPr/>
                    <a:lstStyle/>
                    <a:p>
                      <a:pPr algn="ctr"/>
                      <a:r>
                        <a:rPr lang="en-US" sz="2400" dirty="0"/>
                        <a:t>431-450</a:t>
                      </a:r>
                      <a:r>
                        <a:rPr lang="en-US" sz="2400" baseline="0" dirty="0"/>
                        <a:t> </a:t>
                      </a:r>
                      <a:r>
                        <a:rPr lang="en-US" sz="2400" baseline="0" dirty="0" err="1"/>
                        <a:t>msec</a:t>
                      </a:r>
                      <a:endParaRPr lang="en-US" sz="2400" dirty="0"/>
                    </a:p>
                  </a:txBody>
                  <a:tcPr marL="95417" marR="95417" marT="43706" marB="43706"/>
                </a:tc>
                <a:tc>
                  <a:txBody>
                    <a:bodyPr/>
                    <a:lstStyle/>
                    <a:p>
                      <a:pPr algn="ctr"/>
                      <a:r>
                        <a:rPr lang="en-US" sz="2400" dirty="0"/>
                        <a:t>451-470 </a:t>
                      </a:r>
                      <a:r>
                        <a:rPr lang="en-US" sz="2400" dirty="0" err="1"/>
                        <a:t>msec</a:t>
                      </a:r>
                      <a:endParaRPr lang="en-US" sz="2400" dirty="0"/>
                    </a:p>
                  </a:txBody>
                  <a:tcPr marL="95417" marR="95417" marT="43706" marB="43706"/>
                </a:tc>
                <a:extLst>
                  <a:ext uri="{0D108BD9-81ED-4DB2-BD59-A6C34878D82A}">
                    <a16:rowId xmlns:a16="http://schemas.microsoft.com/office/drawing/2014/main" val="10002"/>
                  </a:ext>
                </a:extLst>
              </a:tr>
              <a:tr h="526542">
                <a:tc>
                  <a:txBody>
                    <a:bodyPr/>
                    <a:lstStyle/>
                    <a:p>
                      <a:pPr algn="ctr"/>
                      <a:r>
                        <a:rPr lang="en-US" sz="2400" dirty="0"/>
                        <a:t>Prolonged</a:t>
                      </a:r>
                    </a:p>
                  </a:txBody>
                  <a:tcPr marL="95417" marR="95417" marT="43706" marB="43706"/>
                </a:tc>
                <a:tc>
                  <a:txBody>
                    <a:bodyPr/>
                    <a:lstStyle/>
                    <a:p>
                      <a:pPr algn="ctr"/>
                      <a:r>
                        <a:rPr lang="en-US" sz="2400" dirty="0"/>
                        <a:t>&gt; 450 </a:t>
                      </a:r>
                      <a:r>
                        <a:rPr lang="en-US" sz="2400" dirty="0" err="1"/>
                        <a:t>msec</a:t>
                      </a:r>
                      <a:endParaRPr lang="en-US" sz="2400" dirty="0"/>
                    </a:p>
                  </a:txBody>
                  <a:tcPr marL="95417" marR="95417" marT="43706" marB="43706"/>
                </a:tc>
                <a:tc>
                  <a:txBody>
                    <a:bodyPr/>
                    <a:lstStyle/>
                    <a:p>
                      <a:pPr algn="ctr"/>
                      <a:r>
                        <a:rPr lang="en-US" sz="2400" dirty="0"/>
                        <a:t>&gt; 470 </a:t>
                      </a:r>
                      <a:r>
                        <a:rPr lang="en-US" sz="2400" dirty="0" err="1"/>
                        <a:t>msec</a:t>
                      </a:r>
                      <a:endParaRPr lang="en-US" sz="2400" dirty="0"/>
                    </a:p>
                  </a:txBody>
                  <a:tcPr marL="95417" marR="95417" marT="43706" marB="43706"/>
                </a:tc>
                <a:extLst>
                  <a:ext uri="{0D108BD9-81ED-4DB2-BD59-A6C34878D82A}">
                    <a16:rowId xmlns:a16="http://schemas.microsoft.com/office/drawing/2014/main" val="10003"/>
                  </a:ext>
                </a:extLst>
              </a:tr>
            </a:tbl>
          </a:graphicData>
        </a:graphic>
      </p:graphicFrame>
      <p:sp>
        <p:nvSpPr>
          <p:cNvPr id="6" name="TextBox 10"/>
          <p:cNvSpPr txBox="1">
            <a:spLocks noChangeArrowheads="1"/>
          </p:cNvSpPr>
          <p:nvPr/>
        </p:nvSpPr>
        <p:spPr bwMode="auto">
          <a:xfrm>
            <a:off x="5353050" y="6306364"/>
            <a:ext cx="4857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eaLnBrk="1" hangingPunct="1"/>
            <a:r>
              <a:rPr lang="en-US" altLang="en-US" sz="1200" dirty="0">
                <a:latin typeface="+mn-lt"/>
              </a:rPr>
              <a:t>Moss 2003</a:t>
            </a:r>
            <a:endParaRPr lang="en-US" altLang="en-US" sz="1200" dirty="0">
              <a:latin typeface="+mn-lt"/>
              <a:cs typeface="Arial" charset="0"/>
            </a:endParaRPr>
          </a:p>
        </p:txBody>
      </p:sp>
    </p:spTree>
    <p:extLst>
      <p:ext uri="{BB962C8B-B14F-4D97-AF65-F5344CB8AC3E}">
        <p14:creationId xmlns:p14="http://schemas.microsoft.com/office/powerpoint/2010/main" val="1841769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D1B4-1A38-41CD-BDC8-9F3D17B83495}"/>
              </a:ext>
            </a:extLst>
          </p:cNvPr>
          <p:cNvSpPr>
            <a:spLocks noGrp="1"/>
          </p:cNvSpPr>
          <p:nvPr>
            <p:ph type="title"/>
          </p:nvPr>
        </p:nvSpPr>
        <p:spPr/>
        <p:txBody>
          <a:bodyPr>
            <a:noAutofit/>
          </a:bodyPr>
          <a:lstStyle/>
          <a:p>
            <a:r>
              <a:rPr lang="en-US" dirty="0"/>
              <a:t>Ventricular Arrhythmias</a:t>
            </a:r>
          </a:p>
        </p:txBody>
      </p:sp>
      <p:sp>
        <p:nvSpPr>
          <p:cNvPr id="3" name="Content Placeholder 2">
            <a:extLst>
              <a:ext uri="{FF2B5EF4-FFF2-40B4-BE49-F238E27FC236}">
                <a16:creationId xmlns:a16="http://schemas.microsoft.com/office/drawing/2014/main" id="{996F221D-F8A1-40F6-87CA-47B3141224E8}"/>
              </a:ext>
            </a:extLst>
          </p:cNvPr>
          <p:cNvSpPr>
            <a:spLocks noGrp="1"/>
          </p:cNvSpPr>
          <p:nvPr>
            <p:ph idx="1"/>
          </p:nvPr>
        </p:nvSpPr>
        <p:spPr/>
        <p:txBody>
          <a:bodyPr/>
          <a:lstStyle/>
          <a:p>
            <a:r>
              <a:rPr lang="en-US" sz="2800" dirty="0"/>
              <a:t>As a general rule, the risk of ventricular arrhythmias increases by 1.052</a:t>
            </a:r>
            <a:r>
              <a:rPr lang="en-US" sz="2800" baseline="30000" dirty="0"/>
              <a:t>x</a:t>
            </a:r>
            <a:r>
              <a:rPr lang="en-US" sz="2800" dirty="0"/>
              <a:t>, where x is every 10 </a:t>
            </a:r>
            <a:r>
              <a:rPr lang="en-US" sz="2800" dirty="0" err="1"/>
              <a:t>msec</a:t>
            </a:r>
            <a:r>
              <a:rPr lang="en-US" sz="2800" dirty="0"/>
              <a:t> above a QTc of 400 msec.</a:t>
            </a:r>
          </a:p>
          <a:p>
            <a:r>
              <a:rPr lang="en-US" sz="2800" dirty="0"/>
              <a:t>For example:</a:t>
            </a:r>
          </a:p>
          <a:p>
            <a:pPr lvl="1"/>
            <a:r>
              <a:rPr lang="en-US" sz="2400" dirty="0"/>
              <a:t>QTc of 450 </a:t>
            </a:r>
            <a:r>
              <a:rPr lang="en-US" sz="2400" dirty="0" err="1"/>
              <a:t>msec</a:t>
            </a:r>
            <a:r>
              <a:rPr lang="en-US" sz="2400" dirty="0"/>
              <a:t> increases the risk of ventricular arrhythmias by 1.052</a:t>
            </a:r>
            <a:r>
              <a:rPr lang="en-US" sz="2400" baseline="30000" dirty="0"/>
              <a:t>5</a:t>
            </a:r>
            <a:r>
              <a:rPr lang="en-US" sz="2400" dirty="0"/>
              <a:t>, or 1.29.</a:t>
            </a:r>
          </a:p>
          <a:p>
            <a:pPr lvl="1"/>
            <a:r>
              <a:rPr lang="en-US" sz="2400" dirty="0"/>
              <a:t>So, an individual with a QTc of 450 </a:t>
            </a:r>
            <a:r>
              <a:rPr lang="en-US" sz="2400" dirty="0" err="1"/>
              <a:t>msec</a:t>
            </a:r>
            <a:r>
              <a:rPr lang="en-US" sz="2400" dirty="0"/>
              <a:t> has a 1.29-fold increased risk of ventricular arrhythmias compared to a person with a QTc of 400 msec.</a:t>
            </a:r>
          </a:p>
        </p:txBody>
      </p:sp>
      <p:sp>
        <p:nvSpPr>
          <p:cNvPr id="5" name="TextBox 10"/>
          <p:cNvSpPr txBox="1">
            <a:spLocks noChangeArrowheads="1"/>
          </p:cNvSpPr>
          <p:nvPr/>
        </p:nvSpPr>
        <p:spPr bwMode="auto">
          <a:xfrm>
            <a:off x="5353050" y="4950022"/>
            <a:ext cx="485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eaLnBrk="1" hangingPunct="1"/>
            <a:r>
              <a:rPr lang="en-US" altLang="en-US" sz="1400" dirty="0">
                <a:latin typeface="+mn-lt"/>
                <a:cs typeface="Arial" charset="0"/>
              </a:rPr>
              <a:t>Moss 1993</a:t>
            </a:r>
          </a:p>
        </p:txBody>
      </p:sp>
    </p:spTree>
    <p:extLst>
      <p:ext uri="{BB962C8B-B14F-4D97-AF65-F5344CB8AC3E}">
        <p14:creationId xmlns:p14="http://schemas.microsoft.com/office/powerpoint/2010/main" val="591643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887C-3201-C14A-AE62-AFDCD929FFA3}"/>
              </a:ext>
            </a:extLst>
          </p:cNvPr>
          <p:cNvSpPr>
            <a:spLocks noGrp="1"/>
          </p:cNvSpPr>
          <p:nvPr>
            <p:ph type="title"/>
          </p:nvPr>
        </p:nvSpPr>
        <p:spPr/>
        <p:txBody>
          <a:bodyPr/>
          <a:lstStyle/>
          <a:p>
            <a:r>
              <a:rPr lang="en-US" dirty="0" err="1"/>
              <a:t>Brugada</a:t>
            </a:r>
            <a:r>
              <a:rPr lang="en-US" dirty="0"/>
              <a:t> Syndrome</a:t>
            </a:r>
          </a:p>
        </p:txBody>
      </p:sp>
      <p:sp>
        <p:nvSpPr>
          <p:cNvPr id="3" name="Content Placeholder 2">
            <a:extLst>
              <a:ext uri="{FF2B5EF4-FFF2-40B4-BE49-F238E27FC236}">
                <a16:creationId xmlns:a16="http://schemas.microsoft.com/office/drawing/2014/main" id="{2B18FE2C-6448-C045-BA64-C61F12623059}"/>
              </a:ext>
            </a:extLst>
          </p:cNvPr>
          <p:cNvSpPr>
            <a:spLocks noGrp="1"/>
          </p:cNvSpPr>
          <p:nvPr>
            <p:ph idx="1"/>
          </p:nvPr>
        </p:nvSpPr>
        <p:spPr/>
        <p:txBody>
          <a:bodyPr/>
          <a:lstStyle/>
          <a:p>
            <a:r>
              <a:rPr lang="en-US" sz="2000" dirty="0"/>
              <a:t>Channelopathy that may represent up to 20% of cases of sudden cardiac death in patients with structurally normal hearts</a:t>
            </a:r>
          </a:p>
          <a:p>
            <a:r>
              <a:rPr lang="en-US" sz="2000" dirty="0"/>
              <a:t>Incidence of 1 in 5000 to 1 in 2000 but may be up to 11% in schizophrenia</a:t>
            </a:r>
          </a:p>
          <a:p>
            <a:r>
              <a:rPr lang="en-US" sz="2000" dirty="0"/>
              <a:t>Can also manifest as A Fib, AV block and syncope</a:t>
            </a:r>
          </a:p>
          <a:p>
            <a:r>
              <a:rPr lang="en-US" sz="2000" dirty="0"/>
              <a:t>Diagnosis made by ECG showing coved ST-segment elevation &gt; 2mm in V1 or V2 (Type 1)</a:t>
            </a:r>
          </a:p>
          <a:p>
            <a:r>
              <a:rPr lang="en-US" sz="2000" dirty="0"/>
              <a:t>QT interval is normal</a:t>
            </a:r>
          </a:p>
          <a:p>
            <a:r>
              <a:rPr lang="en-US" sz="2000" dirty="0"/>
              <a:t>Can be unmasked by fever, metabolic disorders and medications such as sodium-channel blockers</a:t>
            </a:r>
          </a:p>
          <a:p>
            <a:r>
              <a:rPr lang="en-US" sz="2000" dirty="0"/>
              <a:t>Mutations mostly involve different genes from LQTS and affect sodium and calcium channels</a:t>
            </a:r>
          </a:p>
          <a:p>
            <a:r>
              <a:rPr lang="en-US" sz="2000" dirty="0"/>
              <a:t>Psychiatric medications with strong association: TCAs, </a:t>
            </a:r>
            <a:r>
              <a:rPr lang="en-US" sz="2000" dirty="0" err="1"/>
              <a:t>loxapine</a:t>
            </a:r>
            <a:r>
              <a:rPr lang="en-US" sz="2000" dirty="0"/>
              <a:t>, trifluoperazine, lithium</a:t>
            </a:r>
          </a:p>
          <a:p>
            <a:r>
              <a:rPr lang="en-US" sz="2000" dirty="0"/>
              <a:t>Psychiatric medications with weak association: Paroxetine, fluoxetine, fluvoxamine, bupropion, perphenazine, thioridazine, lamotrigine, carbamazepine</a:t>
            </a:r>
          </a:p>
          <a:p>
            <a:pPr marL="0" indent="0" algn="r">
              <a:buNone/>
            </a:pPr>
            <a:r>
              <a:rPr lang="en-US" sz="1400" dirty="0"/>
              <a:t>Rastogi 2020</a:t>
            </a:r>
          </a:p>
        </p:txBody>
      </p:sp>
      <p:sp>
        <p:nvSpPr>
          <p:cNvPr id="4" name="Slide Number Placeholder 3">
            <a:extLst>
              <a:ext uri="{FF2B5EF4-FFF2-40B4-BE49-F238E27FC236}">
                <a16:creationId xmlns:a16="http://schemas.microsoft.com/office/drawing/2014/main" id="{74B982D5-7B27-2743-9DD8-90CD5B2C1F1D}"/>
              </a:ext>
            </a:extLst>
          </p:cNvPr>
          <p:cNvSpPr>
            <a:spLocks noGrp="1"/>
          </p:cNvSpPr>
          <p:nvPr>
            <p:ph type="sldNum" sz="quarter" idx="12"/>
          </p:nvPr>
        </p:nvSpPr>
        <p:spPr/>
        <p:txBody>
          <a:bodyPr/>
          <a:lstStyle/>
          <a:p>
            <a:fld id="{68CDBAF2-F266-C14C-8ABF-54B90D837FA3}" type="slidenum">
              <a:rPr lang="en-US" smtClean="0"/>
              <a:pPr/>
              <a:t>24</a:t>
            </a:fld>
            <a:endParaRPr lang="en-US" dirty="0"/>
          </a:p>
        </p:txBody>
      </p:sp>
    </p:spTree>
    <p:extLst>
      <p:ext uri="{BB962C8B-B14F-4D97-AF65-F5344CB8AC3E}">
        <p14:creationId xmlns:p14="http://schemas.microsoft.com/office/powerpoint/2010/main" val="1542313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7933"/>
            <a:ext cx="8229600" cy="1143000"/>
          </a:xfrm>
        </p:spPr>
        <p:txBody>
          <a:bodyPr/>
          <a:lstStyle/>
          <a:p>
            <a:pPr algn="ctr"/>
            <a:r>
              <a:rPr lang="en-US" sz="4400" dirty="0"/>
              <a:t>Psychopharmacology</a:t>
            </a:r>
          </a:p>
        </p:txBody>
      </p:sp>
      <p:sp>
        <p:nvSpPr>
          <p:cNvPr id="3" name="Content Placeholder 2">
            <a:extLst>
              <a:ext uri="{FF2B5EF4-FFF2-40B4-BE49-F238E27FC236}">
                <a16:creationId xmlns:a16="http://schemas.microsoft.com/office/drawing/2014/main" id="{DC978B1D-DF93-4A64-AAEF-516A4F22B0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493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42862"/>
            <a:ext cx="8229600" cy="1143000"/>
          </a:xfrm>
        </p:spPr>
        <p:txBody>
          <a:bodyPr anchor="t">
            <a:noAutofit/>
          </a:bodyPr>
          <a:lstStyle/>
          <a:p>
            <a:r>
              <a:rPr lang="en-US" dirty="0"/>
              <a:t>Limitations of Available Data</a:t>
            </a:r>
            <a:br>
              <a:rPr lang="en-US" dirty="0"/>
            </a:br>
            <a:endParaRPr lang="en-US" dirty="0"/>
          </a:p>
        </p:txBody>
      </p:sp>
      <p:sp>
        <p:nvSpPr>
          <p:cNvPr id="3" name="Content Placeholder 2">
            <a:extLst>
              <a:ext uri="{FF2B5EF4-FFF2-40B4-BE49-F238E27FC236}">
                <a16:creationId xmlns:a16="http://schemas.microsoft.com/office/drawing/2014/main" id="{58AE030A-45BC-4347-BA65-936051F5C9E2}"/>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AE0626C9-4CA7-4693-8777-66C2E1675665}"/>
              </a:ext>
            </a:extLst>
          </p:cNvPr>
          <p:cNvSpPr txBox="1">
            <a:spLocks/>
          </p:cNvSpPr>
          <p:nvPr/>
        </p:nvSpPr>
        <p:spPr>
          <a:xfrm>
            <a:off x="2346960" y="286605"/>
            <a:ext cx="7543800" cy="145075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kern="1200" cap="all">
                <a:solidFill>
                  <a:srgbClr val="003399"/>
                </a:solidFill>
                <a:latin typeface="+mj-lt"/>
                <a:ea typeface="+mj-ea"/>
                <a:cs typeface="+mj-cs"/>
              </a:defRPr>
            </a:lvl1pPr>
          </a:lstStyle>
          <a:p>
            <a:endParaRPr lang="en-US" dirty="0"/>
          </a:p>
        </p:txBody>
      </p:sp>
      <p:sp>
        <p:nvSpPr>
          <p:cNvPr id="5" name="Content Placeholder 2">
            <a:extLst>
              <a:ext uri="{FF2B5EF4-FFF2-40B4-BE49-F238E27FC236}">
                <a16:creationId xmlns:a16="http://schemas.microsoft.com/office/drawing/2014/main" id="{2DDC9A6B-284B-4B0F-813B-A982D5FBE869}"/>
              </a:ext>
            </a:extLst>
          </p:cNvPr>
          <p:cNvSpPr txBox="1">
            <a:spLocks/>
          </p:cNvSpPr>
          <p:nvPr/>
        </p:nvSpPr>
        <p:spPr>
          <a:xfrm>
            <a:off x="1981200" y="1388534"/>
            <a:ext cx="8288594" cy="4023360"/>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Study population</a:t>
            </a:r>
          </a:p>
          <a:p>
            <a:r>
              <a:rPr lang="en-US" sz="2800" dirty="0"/>
              <a:t>Method of QTc measurement</a:t>
            </a:r>
          </a:p>
          <a:p>
            <a:r>
              <a:rPr lang="en-US" sz="2800" dirty="0"/>
              <a:t>Timing of measurement</a:t>
            </a:r>
          </a:p>
          <a:p>
            <a:r>
              <a:rPr lang="en-US" sz="2800" dirty="0"/>
              <a:t>Medication dose</a:t>
            </a:r>
          </a:p>
          <a:p>
            <a:r>
              <a:rPr lang="en-US" sz="2800" dirty="0"/>
              <a:t>Concomitant medications</a:t>
            </a:r>
          </a:p>
          <a:p>
            <a:r>
              <a:rPr lang="en-US" sz="2800" dirty="0"/>
              <a:t>Reported QTc: mean or clinically meaningful change?</a:t>
            </a:r>
          </a:p>
          <a:p>
            <a:r>
              <a:rPr lang="en-US" sz="2800" dirty="0"/>
              <a:t>Evaluate Credible Meds data </a:t>
            </a:r>
          </a:p>
          <a:p>
            <a:endParaRPr lang="en-US" dirty="0"/>
          </a:p>
        </p:txBody>
      </p:sp>
    </p:spTree>
    <p:extLst>
      <p:ext uri="{BB962C8B-B14F-4D97-AF65-F5344CB8AC3E}">
        <p14:creationId xmlns:p14="http://schemas.microsoft.com/office/powerpoint/2010/main" val="868842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5374-1F62-455E-863A-3D8B6E9DF7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2078736" y="2843787"/>
            <a:ext cx="8229600" cy="4525963"/>
          </a:xfrm>
        </p:spPr>
        <p:txBody>
          <a:bodyPr>
            <a:normAutofit/>
          </a:bodyPr>
          <a:lstStyle/>
          <a:p>
            <a:pPr marL="0" indent="0" algn="ctr">
              <a:buNone/>
            </a:pPr>
            <a:r>
              <a:rPr lang="en-US" sz="5400" dirty="0">
                <a:solidFill>
                  <a:schemeClr val="tx1">
                    <a:lumMod val="65000"/>
                    <a:lumOff val="35000"/>
                  </a:schemeClr>
                </a:solidFill>
              </a:rPr>
              <a:t>Antidepressants</a:t>
            </a:r>
          </a:p>
        </p:txBody>
      </p:sp>
    </p:spTree>
    <p:extLst>
      <p:ext uri="{BB962C8B-B14F-4D97-AF65-F5344CB8AC3E}">
        <p14:creationId xmlns:p14="http://schemas.microsoft.com/office/powerpoint/2010/main" val="2272852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11" name="Content Placeholder 10">
            <a:extLst>
              <a:ext uri="{FF2B5EF4-FFF2-40B4-BE49-F238E27FC236}">
                <a16:creationId xmlns:a16="http://schemas.microsoft.com/office/drawing/2014/main" id="{5CFB487F-82DE-4609-961C-06F2CC774590}"/>
              </a:ext>
            </a:extLst>
          </p:cNvPr>
          <p:cNvSpPr>
            <a:spLocks noGrp="1"/>
          </p:cNvSpPr>
          <p:nvPr>
            <p:ph idx="1"/>
          </p:nvPr>
        </p:nvSpPr>
        <p:spPr>
          <a:xfrm>
            <a:off x="1981200" y="1405131"/>
            <a:ext cx="8229600" cy="4525963"/>
          </a:xfrm>
        </p:spPr>
        <p:txBody>
          <a:bodyPr>
            <a:normAutofit/>
          </a:bodyPr>
          <a:lstStyle/>
          <a:p>
            <a:pPr marL="0" indent="0">
              <a:buNone/>
            </a:pPr>
            <a:r>
              <a:rPr lang="en-US" sz="3200" b="1" dirty="0"/>
              <a:t>The Citalopram Controversy</a:t>
            </a:r>
          </a:p>
        </p:txBody>
      </p:sp>
      <p:pic>
        <p:nvPicPr>
          <p:cNvPr id="4" name="Picture 3">
            <a:extLst>
              <a:ext uri="{FF2B5EF4-FFF2-40B4-BE49-F238E27FC236}">
                <a16:creationId xmlns:a16="http://schemas.microsoft.com/office/drawing/2014/main" id="{60526D69-E3A4-46A9-A91C-96697598C443}"/>
              </a:ext>
            </a:extLst>
          </p:cNvPr>
          <p:cNvPicPr>
            <a:picLocks noChangeAspect="1"/>
          </p:cNvPicPr>
          <p:nvPr/>
        </p:nvPicPr>
        <p:blipFill rotWithShape="1">
          <a:blip r:embed="rId3"/>
          <a:srcRect b="44856"/>
          <a:stretch/>
        </p:blipFill>
        <p:spPr>
          <a:xfrm>
            <a:off x="2346960" y="2056246"/>
            <a:ext cx="6303648" cy="53332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0844F9A-056E-42CA-B888-E03215254F48}"/>
              </a:ext>
            </a:extLst>
          </p:cNvPr>
          <p:cNvPicPr>
            <a:picLocks noChangeAspect="1"/>
          </p:cNvPicPr>
          <p:nvPr/>
        </p:nvPicPr>
        <p:blipFill rotWithShape="1">
          <a:blip r:embed="rId4"/>
          <a:srcRect t="12543" b="26834"/>
          <a:stretch/>
        </p:blipFill>
        <p:spPr>
          <a:xfrm>
            <a:off x="3343018" y="5043942"/>
            <a:ext cx="6547743" cy="83910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7884294-8F46-4FD3-9873-BDC25F931D3C}"/>
              </a:ext>
            </a:extLst>
          </p:cNvPr>
          <p:cNvPicPr>
            <a:picLocks noChangeAspect="1"/>
          </p:cNvPicPr>
          <p:nvPr/>
        </p:nvPicPr>
        <p:blipFill rotWithShape="1">
          <a:blip r:embed="rId5"/>
          <a:srcRect b="29982"/>
          <a:stretch/>
        </p:blipFill>
        <p:spPr>
          <a:xfrm>
            <a:off x="2346961" y="3961379"/>
            <a:ext cx="6547743" cy="8204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8C41D13-A97E-44B8-91D1-99B3397D2AE6}"/>
              </a:ext>
            </a:extLst>
          </p:cNvPr>
          <p:cNvPicPr>
            <a:picLocks noChangeAspect="1"/>
          </p:cNvPicPr>
          <p:nvPr/>
        </p:nvPicPr>
        <p:blipFill rotWithShape="1">
          <a:blip r:embed="rId6"/>
          <a:srcRect b="18605"/>
          <a:stretch/>
        </p:blipFill>
        <p:spPr>
          <a:xfrm>
            <a:off x="3343018" y="2789202"/>
            <a:ext cx="6547743" cy="914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8113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3" name="Content Placeholder 2"/>
          <p:cNvSpPr>
            <a:spLocks noGrp="1"/>
          </p:cNvSpPr>
          <p:nvPr>
            <p:ph idx="1"/>
          </p:nvPr>
        </p:nvSpPr>
        <p:spPr/>
        <p:txBody>
          <a:bodyPr>
            <a:normAutofit/>
          </a:bodyPr>
          <a:lstStyle/>
          <a:p>
            <a:pPr marL="0" indent="0">
              <a:buNone/>
            </a:pPr>
            <a:r>
              <a:rPr lang="en-US" sz="3200" b="1" dirty="0"/>
              <a:t>The Citalopram Controversy</a:t>
            </a:r>
          </a:p>
          <a:p>
            <a:r>
              <a:rPr lang="en-US" sz="2800" b="1" dirty="0"/>
              <a:t>8/24/11: FDA Drug Safety Communication</a:t>
            </a:r>
          </a:p>
          <a:p>
            <a:pPr lvl="1"/>
            <a:r>
              <a:rPr lang="en-US" sz="2800" dirty="0"/>
              <a:t>Citalopram should not be prescribed at doses  &gt;40mg</a:t>
            </a:r>
          </a:p>
          <a:p>
            <a:pPr lvl="1"/>
            <a:r>
              <a:rPr lang="en-US" sz="2800" dirty="0"/>
              <a:t>Citalopram should not be used at doses &gt; 20mg in those with liver dysfunction or over age 60</a:t>
            </a:r>
          </a:p>
          <a:p>
            <a:pPr marL="0" indent="0">
              <a:buNone/>
            </a:pPr>
            <a:endParaRPr lang="en-US" dirty="0"/>
          </a:p>
        </p:txBody>
      </p:sp>
    </p:spTree>
    <p:extLst>
      <p:ext uri="{BB962C8B-B14F-4D97-AF65-F5344CB8AC3E}">
        <p14:creationId xmlns:p14="http://schemas.microsoft.com/office/powerpoint/2010/main" val="248706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FACULTY</a:t>
            </a:r>
          </a:p>
        </p:txBody>
      </p:sp>
      <p:sp>
        <p:nvSpPr>
          <p:cNvPr id="3" name="Content Placeholder 2"/>
          <p:cNvSpPr>
            <a:spLocks noGrp="1"/>
          </p:cNvSpPr>
          <p:nvPr>
            <p:ph idx="1"/>
          </p:nvPr>
        </p:nvSpPr>
        <p:spPr/>
        <p:txBody>
          <a:bodyPr>
            <a:normAutofit/>
          </a:bodyPr>
          <a:lstStyle/>
          <a:p>
            <a:pPr marL="0" indent="0">
              <a:buNone/>
            </a:pPr>
            <a:r>
              <a:rPr lang="en-US" sz="3200" dirty="0"/>
              <a:t>Scott Beach, MD, FACLP</a:t>
            </a:r>
          </a:p>
          <a:p>
            <a:r>
              <a:rPr lang="en-US" dirty="0"/>
              <a:t>Program Director, MGH/McLean Psychiatry Residency</a:t>
            </a:r>
          </a:p>
          <a:p>
            <a:r>
              <a:rPr lang="en-US" dirty="0"/>
              <a:t>Associate Professor of Psychiatry, Harvard Medical School</a:t>
            </a:r>
          </a:p>
          <a:p>
            <a:r>
              <a:rPr lang="en-US" dirty="0"/>
              <a:t>Attending Psychiatrist on Consultation Liaison and Acute Psychiatry Services at MGH</a:t>
            </a:r>
          </a:p>
          <a:p>
            <a:r>
              <a:rPr lang="en-US" dirty="0"/>
              <a:t>Member, APA Workgroup on QTc Prolongation and Psychotropic Medications</a:t>
            </a:r>
          </a:p>
          <a:p>
            <a:r>
              <a:rPr lang="en-US" dirty="0"/>
              <a:t>Interests: QTc prolongation, catatonia, deception syndromes, COVID-19</a:t>
            </a:r>
          </a:p>
          <a:p>
            <a:endParaRPr lang="en-US" dirty="0"/>
          </a:p>
        </p:txBody>
      </p:sp>
      <p:pic>
        <p:nvPicPr>
          <p:cNvPr id="4" name="Picture 3">
            <a:extLst>
              <a:ext uri="{FF2B5EF4-FFF2-40B4-BE49-F238E27FC236}">
                <a16:creationId xmlns:a16="http://schemas.microsoft.com/office/drawing/2014/main" id="{EA659A0B-EDDB-4FF4-8FB0-8060FA21E968}"/>
              </a:ext>
            </a:extLst>
          </p:cNvPr>
          <p:cNvPicPr>
            <a:picLocks noChangeAspect="1"/>
          </p:cNvPicPr>
          <p:nvPr/>
        </p:nvPicPr>
        <p:blipFill>
          <a:blip r:embed="rId2"/>
          <a:stretch>
            <a:fillRect/>
          </a:stretch>
        </p:blipFill>
        <p:spPr>
          <a:xfrm>
            <a:off x="9068792" y="731836"/>
            <a:ext cx="1753247" cy="2189378"/>
          </a:xfrm>
          <a:prstGeom prst="rect">
            <a:avLst/>
          </a:prstGeom>
        </p:spPr>
      </p:pic>
    </p:spTree>
    <p:extLst>
      <p:ext uri="{BB962C8B-B14F-4D97-AF65-F5344CB8AC3E}">
        <p14:creationId xmlns:p14="http://schemas.microsoft.com/office/powerpoint/2010/main" val="377590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3" name="Content Placeholder 2"/>
          <p:cNvSpPr>
            <a:spLocks noGrp="1"/>
          </p:cNvSpPr>
          <p:nvPr>
            <p:ph idx="1"/>
          </p:nvPr>
        </p:nvSpPr>
        <p:spPr/>
        <p:txBody>
          <a:bodyPr>
            <a:normAutofit/>
          </a:bodyPr>
          <a:lstStyle/>
          <a:p>
            <a:pPr marL="0" indent="0">
              <a:buNone/>
            </a:pPr>
            <a:r>
              <a:rPr lang="en-US" sz="3200" b="1" dirty="0"/>
              <a:t>The Citalopram Controversy</a:t>
            </a:r>
          </a:p>
          <a:p>
            <a:r>
              <a:rPr lang="en-US" sz="2800" b="1" dirty="0"/>
              <a:t>3/28/12: FDA Revised Recommendation</a:t>
            </a:r>
          </a:p>
          <a:p>
            <a:pPr lvl="1"/>
            <a:r>
              <a:rPr lang="en-US" sz="2200" dirty="0"/>
              <a:t>Citalopram is not recommended at doses greater than 40mg</a:t>
            </a:r>
          </a:p>
          <a:p>
            <a:pPr lvl="1"/>
            <a:r>
              <a:rPr lang="en-US" sz="2200" dirty="0"/>
              <a:t>Citalopram should be discontinued in anyone with QTc&gt;500 </a:t>
            </a:r>
            <a:r>
              <a:rPr lang="en-US" sz="2200" dirty="0" err="1"/>
              <a:t>ms</a:t>
            </a:r>
            <a:endParaRPr lang="en-US" sz="2200" dirty="0"/>
          </a:p>
          <a:p>
            <a:pPr lvl="1"/>
            <a:r>
              <a:rPr lang="en-US" sz="2200" b="1" dirty="0"/>
              <a:t>Recommendations based on a single study showing increase of 8.5 msec at 20mg and 18.5 msec at 60mg</a:t>
            </a:r>
          </a:p>
          <a:p>
            <a:pPr lvl="1"/>
            <a:r>
              <a:rPr lang="en-US" sz="2200" dirty="0"/>
              <a:t>FDA asserts that 60mg of citalopram no more efficacious than 40mg</a:t>
            </a:r>
          </a:p>
          <a:p>
            <a:pPr lvl="1"/>
            <a:r>
              <a:rPr lang="en-US" sz="2200" dirty="0"/>
              <a:t>Similar study conducted with escitalopram  (4.5 msec at 10mg and 10.7 msec at 30mg) but no recommendations from FDA</a:t>
            </a:r>
          </a:p>
          <a:p>
            <a:pPr lvl="1"/>
            <a:r>
              <a:rPr lang="en-US" sz="2200" b="1" dirty="0"/>
              <a:t>MHRA did issue warning for escitalopram as well</a:t>
            </a:r>
          </a:p>
          <a:p>
            <a:pPr marL="0" indent="0">
              <a:buNone/>
            </a:pPr>
            <a:endParaRPr lang="en-US" dirty="0"/>
          </a:p>
        </p:txBody>
      </p:sp>
    </p:spTree>
    <p:extLst>
      <p:ext uri="{BB962C8B-B14F-4D97-AF65-F5344CB8AC3E}">
        <p14:creationId xmlns:p14="http://schemas.microsoft.com/office/powerpoint/2010/main" val="134347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p:txBody>
          <a:bodyPr>
            <a:normAutofit fontScale="92500"/>
          </a:bodyPr>
          <a:lstStyle/>
          <a:p>
            <a:pPr marL="0" indent="0">
              <a:buNone/>
            </a:pPr>
            <a:r>
              <a:rPr lang="en-US" sz="3500" b="1" dirty="0"/>
              <a:t>Is Citalopram Unique?               </a:t>
            </a:r>
          </a:p>
          <a:p>
            <a:pPr marL="0" indent="0">
              <a:buNone/>
            </a:pPr>
            <a:r>
              <a:rPr lang="en-US" sz="3500" b="1" dirty="0"/>
              <a:t>Evidence Since the 2011 Warning</a:t>
            </a:r>
          </a:p>
          <a:p>
            <a:r>
              <a:rPr lang="en-US" sz="2800" dirty="0"/>
              <a:t>Cross-sectional study of ECGs in &gt;38,000 patients</a:t>
            </a:r>
          </a:p>
          <a:p>
            <a:pPr lvl="1"/>
            <a:r>
              <a:rPr lang="en-US" sz="2800" dirty="0"/>
              <a:t>Citalopram associated with dose-dependent QTc increase of similar magnitude to FDA study</a:t>
            </a:r>
          </a:p>
          <a:p>
            <a:r>
              <a:rPr lang="en-US" sz="2800" dirty="0"/>
              <a:t>Systematic review and meta-analysis of 16 prospective studies (4292 patients)</a:t>
            </a:r>
          </a:p>
          <a:p>
            <a:pPr lvl="1"/>
            <a:r>
              <a:rPr lang="en-US" sz="2800" dirty="0"/>
              <a:t>Citalopram (11 ms) &amp; escitalopram (7 ms) had statistically greater QTc prolongation than placebo</a:t>
            </a:r>
          </a:p>
          <a:p>
            <a:pPr lvl="1"/>
            <a:r>
              <a:rPr lang="en-US" sz="2800" dirty="0"/>
              <a:t>Citalopram separated from all agents except escitalopram</a:t>
            </a:r>
          </a:p>
          <a:p>
            <a:pPr marL="0" indent="0">
              <a:buNone/>
            </a:pPr>
            <a:endParaRPr lang="en-US" dirty="0"/>
          </a:p>
          <a:p>
            <a:pPr lvl="1"/>
            <a:endParaRPr lang="en-US" dirty="0"/>
          </a:p>
          <a:p>
            <a:endParaRPr lang="en-US" dirty="0"/>
          </a:p>
          <a:p>
            <a:endParaRPr lang="en-US" dirty="0"/>
          </a:p>
        </p:txBody>
      </p:sp>
      <p:sp>
        <p:nvSpPr>
          <p:cNvPr id="8" name="Content Placeholder 2">
            <a:extLst>
              <a:ext uri="{FF2B5EF4-FFF2-40B4-BE49-F238E27FC236}">
                <a16:creationId xmlns:a16="http://schemas.microsoft.com/office/drawing/2014/main" id="{439D826F-19CD-4E4C-9F87-BAA9BD4D7AAE}"/>
              </a:ext>
            </a:extLst>
          </p:cNvPr>
          <p:cNvSpPr txBox="1">
            <a:spLocks/>
          </p:cNvSpPr>
          <p:nvPr/>
        </p:nvSpPr>
        <p:spPr>
          <a:xfrm>
            <a:off x="2887878" y="6308729"/>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gn="r">
              <a:buClr>
                <a:srgbClr val="4A66AC"/>
              </a:buClr>
              <a:buNone/>
              <a:defRPr/>
            </a:pPr>
            <a:r>
              <a:rPr lang="en-US" sz="1500" dirty="0">
                <a:solidFill>
                  <a:prstClr val="black">
                    <a:lumMod val="75000"/>
                    <a:lumOff val="25000"/>
                  </a:prstClr>
                </a:solidFill>
                <a:latin typeface="Calibri" panose="020F0502020204030204"/>
              </a:rPr>
              <a:t>Castro et al 2013, Beach et al 2014, Drye et al 2014, Maljuric et al 2015, Girardin et al 2013</a:t>
            </a:r>
          </a:p>
          <a:p>
            <a:pPr marL="0" indent="0">
              <a:buClr>
                <a:srgbClr val="4A66AC"/>
              </a:buClr>
              <a:buNone/>
              <a:defRPr/>
            </a:pPr>
            <a:endParaRPr lang="en-US" sz="16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3134827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a:xfrm>
            <a:off x="1981200" y="1316737"/>
            <a:ext cx="8229600" cy="4809429"/>
          </a:xfrm>
        </p:spPr>
        <p:txBody>
          <a:bodyPr>
            <a:normAutofit fontScale="85000" lnSpcReduction="20000"/>
          </a:bodyPr>
          <a:lstStyle/>
          <a:p>
            <a:pPr marL="0" indent="0">
              <a:buNone/>
            </a:pPr>
            <a:r>
              <a:rPr lang="en-US" sz="3600" b="1" dirty="0"/>
              <a:t>Is Citalopram Unique?                                                            Evidence Since the 2011 Warning</a:t>
            </a:r>
          </a:p>
          <a:p>
            <a:r>
              <a:rPr lang="en-US" sz="3000" dirty="0" err="1"/>
              <a:t>Subanalysis</a:t>
            </a:r>
            <a:r>
              <a:rPr lang="en-US" sz="3000" dirty="0"/>
              <a:t> of citalopram for agitation in Alzheimer’s</a:t>
            </a:r>
          </a:p>
          <a:p>
            <a:pPr lvl="1"/>
            <a:r>
              <a:rPr lang="en-US" sz="2800" dirty="0"/>
              <a:t>Mean increase of 18.1 ms after 3 weeks of 30mg daily</a:t>
            </a:r>
          </a:p>
          <a:p>
            <a:r>
              <a:rPr lang="en-US" sz="3000" dirty="0"/>
              <a:t>Subanalysis of Rotterdam study</a:t>
            </a:r>
          </a:p>
          <a:p>
            <a:pPr lvl="1"/>
            <a:r>
              <a:rPr lang="en-US" sz="2800" dirty="0"/>
              <a:t>Citalopram had the longest QT increase (12.8 ms) of any antidepressant during use as compared to non-use</a:t>
            </a:r>
          </a:p>
          <a:p>
            <a:r>
              <a:rPr lang="en-US" sz="3000" dirty="0"/>
              <a:t>Retrospective study of drug-induced QT prolongation</a:t>
            </a:r>
          </a:p>
          <a:p>
            <a:pPr lvl="1"/>
            <a:r>
              <a:rPr lang="en-US" sz="2800" dirty="0"/>
              <a:t>Association with citalopram after controlling for other risk factors</a:t>
            </a:r>
          </a:p>
          <a:p>
            <a:r>
              <a:rPr lang="en-US" sz="3000" dirty="0"/>
              <a:t>Small retrospective study of older patients on citalopram and escitalopram</a:t>
            </a:r>
          </a:p>
          <a:p>
            <a:pPr lvl="1"/>
            <a:r>
              <a:rPr lang="en-US" sz="2800" dirty="0"/>
              <a:t>No association found with QT prolongation</a:t>
            </a:r>
          </a:p>
          <a:p>
            <a:endParaRPr lang="en-US" dirty="0"/>
          </a:p>
          <a:p>
            <a:pPr lvl="1"/>
            <a:endParaRPr lang="en-US" dirty="0"/>
          </a:p>
          <a:p>
            <a:endParaRPr lang="en-US" dirty="0"/>
          </a:p>
          <a:p>
            <a:endParaRPr lang="en-US" dirty="0"/>
          </a:p>
        </p:txBody>
      </p:sp>
      <p:sp>
        <p:nvSpPr>
          <p:cNvPr id="8" name="Content Placeholder 2">
            <a:extLst>
              <a:ext uri="{FF2B5EF4-FFF2-40B4-BE49-F238E27FC236}">
                <a16:creationId xmlns:a16="http://schemas.microsoft.com/office/drawing/2014/main" id="{439D826F-19CD-4E4C-9F87-BAA9BD4D7AAE}"/>
              </a:ext>
            </a:extLst>
          </p:cNvPr>
          <p:cNvSpPr txBox="1">
            <a:spLocks/>
          </p:cNvSpPr>
          <p:nvPr/>
        </p:nvSpPr>
        <p:spPr>
          <a:xfrm>
            <a:off x="1665891" y="6268464"/>
            <a:ext cx="8555971" cy="457200"/>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gn="r">
              <a:buClr>
                <a:srgbClr val="4A66AC"/>
              </a:buClr>
              <a:buNone/>
              <a:defRPr/>
            </a:pPr>
            <a:r>
              <a:rPr lang="en-US" sz="1500" dirty="0">
                <a:solidFill>
                  <a:prstClr val="black">
                    <a:lumMod val="75000"/>
                    <a:lumOff val="25000"/>
                  </a:prstClr>
                </a:solidFill>
                <a:latin typeface="Calibri" panose="020F0502020204030204"/>
              </a:rPr>
              <a:t>Castro et al 2013, Beach et al 2014, Drye et al 2014, Maljuric et al 2015, Girardin et al 2013, </a:t>
            </a:r>
            <a:r>
              <a:rPr lang="en-US" sz="1500" dirty="0" err="1">
                <a:solidFill>
                  <a:prstClr val="black">
                    <a:lumMod val="75000"/>
                    <a:lumOff val="25000"/>
                  </a:prstClr>
                </a:solidFill>
                <a:latin typeface="Calibri" panose="020F0502020204030204"/>
              </a:rPr>
              <a:t>Crepeau</a:t>
            </a:r>
            <a:r>
              <a:rPr lang="en-US" sz="1500" dirty="0">
                <a:solidFill>
                  <a:prstClr val="black">
                    <a:lumMod val="75000"/>
                    <a:lumOff val="25000"/>
                  </a:prstClr>
                </a:solidFill>
                <a:latin typeface="Calibri" panose="020F0502020204030204"/>
              </a:rPr>
              <a:t>-Gendron 2019</a:t>
            </a:r>
          </a:p>
          <a:p>
            <a:pPr marL="0" indent="0">
              <a:buClr>
                <a:srgbClr val="4A66AC"/>
              </a:buClr>
              <a:buNone/>
              <a:defRPr/>
            </a:pPr>
            <a:endParaRPr lang="en-US" sz="16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4277144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3" name="Content Placeholder 2"/>
          <p:cNvSpPr>
            <a:spLocks noGrp="1"/>
          </p:cNvSpPr>
          <p:nvPr>
            <p:ph idx="1"/>
          </p:nvPr>
        </p:nvSpPr>
        <p:spPr/>
        <p:txBody>
          <a:bodyPr>
            <a:normAutofit/>
          </a:bodyPr>
          <a:lstStyle/>
          <a:p>
            <a:pPr marL="0" indent="0">
              <a:buNone/>
            </a:pPr>
            <a:r>
              <a:rPr lang="en-US" sz="3500" b="1" dirty="0"/>
              <a:t>What About Citalopram and </a:t>
            </a:r>
            <a:r>
              <a:rPr lang="en-US" sz="3500" b="1" dirty="0" err="1"/>
              <a:t>TdP</a:t>
            </a:r>
            <a:r>
              <a:rPr lang="en-US" sz="3500" b="1" dirty="0"/>
              <a:t>?</a:t>
            </a:r>
          </a:p>
          <a:p>
            <a:r>
              <a:rPr lang="en-US" b="1" dirty="0"/>
              <a:t>Evidence is less clear</a:t>
            </a:r>
          </a:p>
          <a:p>
            <a:r>
              <a:rPr lang="en-US" dirty="0"/>
              <a:t>VA cohort study of 975,000 patients prescribed citalopram or sertraline 2004-2009</a:t>
            </a:r>
          </a:p>
          <a:p>
            <a:pPr lvl="1"/>
            <a:r>
              <a:rPr lang="en-US" sz="2400" dirty="0"/>
              <a:t>Citalopram doses &gt;40mg associated with lower risk of ventricular arrhythmia, noncardiac and all-cause mortality than doses 1-20mg</a:t>
            </a:r>
          </a:p>
          <a:p>
            <a:r>
              <a:rPr lang="en-US" dirty="0"/>
              <a:t>Tennessee Medicaid cohort study</a:t>
            </a:r>
          </a:p>
          <a:p>
            <a:pPr lvl="1"/>
            <a:r>
              <a:rPr lang="en-US" sz="2400" dirty="0"/>
              <a:t>High-dose citalopram does not differ form other agents in terms of sudden cardiac death or mortality</a:t>
            </a:r>
          </a:p>
          <a:p>
            <a:r>
              <a:rPr lang="en-US" b="1" dirty="0"/>
              <a:t>Perhaps citalopram increases the QT interval but the actual risk of TdP associated with this increase is not clinically significant</a:t>
            </a:r>
          </a:p>
        </p:txBody>
      </p:sp>
      <p:sp>
        <p:nvSpPr>
          <p:cNvPr id="4" name="Content Placeholder 2">
            <a:extLst>
              <a:ext uri="{FF2B5EF4-FFF2-40B4-BE49-F238E27FC236}">
                <a16:creationId xmlns:a16="http://schemas.microsoft.com/office/drawing/2014/main" id="{EB45CD41-394F-4F4E-98E1-97EC2490FEC8}"/>
              </a:ext>
            </a:extLst>
          </p:cNvPr>
          <p:cNvSpPr txBox="1">
            <a:spLocks/>
          </p:cNvSpPr>
          <p:nvPr/>
        </p:nvSpPr>
        <p:spPr>
          <a:xfrm>
            <a:off x="2667000" y="6251166"/>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lgn="r">
              <a:buClr>
                <a:srgbClr val="4A66AC"/>
              </a:buClr>
              <a:buNone/>
              <a:defRPr/>
            </a:pPr>
            <a:r>
              <a:rPr lang="en-US" sz="1400" dirty="0">
                <a:solidFill>
                  <a:prstClr val="black">
                    <a:lumMod val="75000"/>
                    <a:lumOff val="25000"/>
                  </a:prstClr>
                </a:solidFill>
                <a:latin typeface="Calibri" panose="020F0502020204030204"/>
              </a:rPr>
              <a:t>Zivin et al 2013, Ray et al 2016</a:t>
            </a:r>
          </a:p>
        </p:txBody>
      </p:sp>
    </p:spTree>
    <p:extLst>
      <p:ext uri="{BB962C8B-B14F-4D97-AF65-F5344CB8AC3E}">
        <p14:creationId xmlns:p14="http://schemas.microsoft.com/office/powerpoint/2010/main" val="2832889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a:xfrm>
            <a:off x="1981200" y="1270154"/>
            <a:ext cx="8229600" cy="4525963"/>
          </a:xfrm>
        </p:spPr>
        <p:txBody>
          <a:bodyPr>
            <a:normAutofit fontScale="92500"/>
          </a:bodyPr>
          <a:lstStyle/>
          <a:p>
            <a:pPr marL="0" indent="0">
              <a:buNone/>
            </a:pPr>
            <a:r>
              <a:rPr lang="en-US" sz="3200" b="1" dirty="0"/>
              <a:t>Prescribing Lower Doses of Citalopram Has Risks Too</a:t>
            </a:r>
          </a:p>
          <a:p>
            <a:r>
              <a:rPr lang="en-US" sz="2800" dirty="0"/>
              <a:t>50-65% of patients prescribed doses of greater than 40mg at the time of the warning were prescribed 40mg or less within 2 years</a:t>
            </a:r>
          </a:p>
          <a:p>
            <a:pPr lvl="1"/>
            <a:r>
              <a:rPr lang="en-US" sz="2800" dirty="0"/>
              <a:t>Increased prescriptions for interacting medications</a:t>
            </a:r>
          </a:p>
          <a:p>
            <a:pPr lvl="1"/>
            <a:r>
              <a:rPr lang="en-US" sz="2800" dirty="0"/>
              <a:t>ECG monitoring did not change over time</a:t>
            </a:r>
          </a:p>
          <a:p>
            <a:r>
              <a:rPr lang="en-US" sz="2800" dirty="0"/>
              <a:t>Older adults were less likely to have their doses reduced to comply with guidelines recommending &lt;20mg daily, with 30% remaining on higher doses after 1 year</a:t>
            </a:r>
          </a:p>
        </p:txBody>
      </p:sp>
      <p:sp>
        <p:nvSpPr>
          <p:cNvPr id="5" name="Content Placeholder 2">
            <a:extLst>
              <a:ext uri="{FF2B5EF4-FFF2-40B4-BE49-F238E27FC236}">
                <a16:creationId xmlns:a16="http://schemas.microsoft.com/office/drawing/2014/main" id="{699AB677-8F34-4C00-AD92-DD8F0D9F6E1E}"/>
              </a:ext>
            </a:extLst>
          </p:cNvPr>
          <p:cNvSpPr txBox="1">
            <a:spLocks/>
          </p:cNvSpPr>
          <p:nvPr/>
        </p:nvSpPr>
        <p:spPr>
          <a:xfrm>
            <a:off x="2818905" y="6131078"/>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buNone/>
              <a:defRPr/>
            </a:pPr>
            <a:r>
              <a:rPr lang="en-US" sz="1400" dirty="0">
                <a:solidFill>
                  <a:prstClr val="black">
                    <a:lumMod val="75000"/>
                    <a:lumOff val="25000"/>
                  </a:prstClr>
                </a:solidFill>
                <a:latin typeface="Calibri" panose="020F0502020204030204"/>
              </a:rPr>
              <a:t>Austin et al 2014, Friesen et al 2015, Rector et al 2016, Gerlach et al 2016, Gerlach 2018</a:t>
            </a:r>
          </a:p>
        </p:txBody>
      </p:sp>
    </p:spTree>
    <p:extLst>
      <p:ext uri="{BB962C8B-B14F-4D97-AF65-F5344CB8AC3E}">
        <p14:creationId xmlns:p14="http://schemas.microsoft.com/office/powerpoint/2010/main" val="273542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a:xfrm>
            <a:off x="1981200" y="1417639"/>
            <a:ext cx="8229600" cy="4708527"/>
          </a:xfrm>
        </p:spPr>
        <p:txBody>
          <a:bodyPr>
            <a:normAutofit/>
          </a:bodyPr>
          <a:lstStyle/>
          <a:p>
            <a:pPr marL="0" indent="0">
              <a:buNone/>
            </a:pPr>
            <a:r>
              <a:rPr lang="en-US" sz="3200" b="1" dirty="0"/>
              <a:t>Prescribing Lower Doses of Citalopram Has Risks Too</a:t>
            </a:r>
          </a:p>
          <a:p>
            <a:r>
              <a:rPr lang="en-US" sz="3000" dirty="0"/>
              <a:t>FDA citalopram warning may result in increased rates of psychiatric hospitalization and mortality</a:t>
            </a:r>
          </a:p>
          <a:p>
            <a:pPr lvl="1"/>
            <a:r>
              <a:rPr lang="en-US" sz="2600" dirty="0"/>
              <a:t>All cause hospitalizations or death significantly increased after dosage reductions </a:t>
            </a:r>
            <a:r>
              <a:rPr lang="en-US" sz="2600" b="1" dirty="0"/>
              <a:t>(adjusted HR 4.5; 95%CI 4.1-5.0) </a:t>
            </a:r>
            <a:r>
              <a:rPr lang="en-US" sz="2600" dirty="0"/>
              <a:t>as did hospitalizations for depression or all-cause death </a:t>
            </a:r>
            <a:r>
              <a:rPr lang="en-US" sz="2600" b="1" dirty="0"/>
              <a:t>(adjusted HR 2.2, 95%CI 1.8-2.6)</a:t>
            </a:r>
          </a:p>
          <a:p>
            <a:pPr lvl="1"/>
            <a:r>
              <a:rPr lang="en-US" sz="2600" dirty="0"/>
              <a:t>Hospitalizations for arrhythmias did not decline and all-cause death remained stable </a:t>
            </a:r>
          </a:p>
        </p:txBody>
      </p:sp>
      <p:sp>
        <p:nvSpPr>
          <p:cNvPr id="5" name="Content Placeholder 2">
            <a:extLst>
              <a:ext uri="{FF2B5EF4-FFF2-40B4-BE49-F238E27FC236}">
                <a16:creationId xmlns:a16="http://schemas.microsoft.com/office/drawing/2014/main" id="{699AB677-8F34-4C00-AD92-DD8F0D9F6E1E}"/>
              </a:ext>
            </a:extLst>
          </p:cNvPr>
          <p:cNvSpPr txBox="1">
            <a:spLocks/>
          </p:cNvSpPr>
          <p:nvPr/>
        </p:nvSpPr>
        <p:spPr>
          <a:xfrm>
            <a:off x="2686171" y="6256276"/>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buNone/>
              <a:defRPr/>
            </a:pPr>
            <a:r>
              <a:rPr lang="en-US" sz="1400" dirty="0">
                <a:solidFill>
                  <a:prstClr val="black">
                    <a:lumMod val="75000"/>
                    <a:lumOff val="25000"/>
                  </a:prstClr>
                </a:solidFill>
                <a:latin typeface="Calibri" panose="020F0502020204030204"/>
              </a:rPr>
              <a:t>Austin et al 2014, Friesen et al 2015, Rector et al 2016, Gerlach et al 2016, Gerlach et al 2018</a:t>
            </a:r>
          </a:p>
        </p:txBody>
      </p:sp>
    </p:spTree>
    <p:extLst>
      <p:ext uri="{BB962C8B-B14F-4D97-AF65-F5344CB8AC3E}">
        <p14:creationId xmlns:p14="http://schemas.microsoft.com/office/powerpoint/2010/main" val="2132361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p:txBody>
          <a:bodyPr>
            <a:normAutofit/>
          </a:bodyPr>
          <a:lstStyle/>
          <a:p>
            <a:pPr marL="0" indent="0">
              <a:buNone/>
            </a:pPr>
            <a:r>
              <a:rPr lang="en-US" sz="3200" b="1" dirty="0"/>
              <a:t>Prescribing Lower Doses of Citalopram Has Risks Too</a:t>
            </a:r>
          </a:p>
          <a:p>
            <a:r>
              <a:rPr lang="en-US" sz="2800" dirty="0"/>
              <a:t>Patients with citalopram reflexively reduced are more likely to be prescribed sedatives or anxiolytics and had higher healthcare utilization</a:t>
            </a:r>
          </a:p>
        </p:txBody>
      </p:sp>
      <p:sp>
        <p:nvSpPr>
          <p:cNvPr id="5" name="Content Placeholder 2">
            <a:extLst>
              <a:ext uri="{FF2B5EF4-FFF2-40B4-BE49-F238E27FC236}">
                <a16:creationId xmlns:a16="http://schemas.microsoft.com/office/drawing/2014/main" id="{699AB677-8F34-4C00-AD92-DD8F0D9F6E1E}"/>
              </a:ext>
            </a:extLst>
          </p:cNvPr>
          <p:cNvSpPr txBox="1">
            <a:spLocks/>
          </p:cNvSpPr>
          <p:nvPr/>
        </p:nvSpPr>
        <p:spPr>
          <a:xfrm>
            <a:off x="2776037" y="6308729"/>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buNone/>
              <a:defRPr/>
            </a:pPr>
            <a:r>
              <a:rPr lang="en-US" sz="1400" dirty="0">
                <a:solidFill>
                  <a:prstClr val="black">
                    <a:lumMod val="75000"/>
                    <a:lumOff val="25000"/>
                  </a:prstClr>
                </a:solidFill>
                <a:latin typeface="Calibri" panose="020F0502020204030204"/>
              </a:rPr>
              <a:t>Austin et al 2014, Friesen et al 2015, Rector et al 2016, Gerlach et al 2016</a:t>
            </a:r>
          </a:p>
        </p:txBody>
      </p:sp>
    </p:spTree>
    <p:extLst>
      <p:ext uri="{BB962C8B-B14F-4D97-AF65-F5344CB8AC3E}">
        <p14:creationId xmlns:p14="http://schemas.microsoft.com/office/powerpoint/2010/main" val="782906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3" name="Content Placeholder 2"/>
          <p:cNvSpPr>
            <a:spLocks noGrp="1"/>
          </p:cNvSpPr>
          <p:nvPr>
            <p:ph idx="1"/>
          </p:nvPr>
        </p:nvSpPr>
        <p:spPr/>
        <p:txBody>
          <a:bodyPr>
            <a:normAutofit/>
          </a:bodyPr>
          <a:lstStyle/>
          <a:p>
            <a:pPr marL="0" indent="0">
              <a:buNone/>
            </a:pPr>
            <a:r>
              <a:rPr lang="en-US" sz="3200" b="1"/>
              <a:t>What About Escitalopram?</a:t>
            </a:r>
          </a:p>
          <a:p>
            <a:r>
              <a:rPr lang="en-US" sz="2800"/>
              <a:t>Similar pattern of dose-related QT-lengthening in thorough QT study, but no FDA warning</a:t>
            </a:r>
          </a:p>
          <a:p>
            <a:r>
              <a:rPr lang="en-US" sz="2800"/>
              <a:t>Escitalopram does separate out in some studies</a:t>
            </a:r>
          </a:p>
          <a:p>
            <a:r>
              <a:rPr lang="en-US" sz="2800"/>
              <a:t>Not associated with greater mortality in Tennessee Medicaid cohort</a:t>
            </a:r>
            <a:endParaRPr lang="en-US" sz="2800" dirty="0"/>
          </a:p>
        </p:txBody>
      </p:sp>
      <p:sp>
        <p:nvSpPr>
          <p:cNvPr id="7" name="Content Placeholder 2">
            <a:extLst>
              <a:ext uri="{FF2B5EF4-FFF2-40B4-BE49-F238E27FC236}">
                <a16:creationId xmlns:a16="http://schemas.microsoft.com/office/drawing/2014/main" id="{1B4C3C3E-D65C-434F-B69B-7A8450E6837E}"/>
              </a:ext>
            </a:extLst>
          </p:cNvPr>
          <p:cNvSpPr txBox="1">
            <a:spLocks/>
          </p:cNvSpPr>
          <p:nvPr/>
        </p:nvSpPr>
        <p:spPr>
          <a:xfrm>
            <a:off x="2667000" y="6303422"/>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400" dirty="0">
                <a:solidFill>
                  <a:prstClr val="black">
                    <a:lumMod val="75000"/>
                    <a:lumOff val="25000"/>
                  </a:prstClr>
                </a:solidFill>
                <a:latin typeface="Calibri" panose="020F0502020204030204"/>
              </a:rPr>
              <a:t>Thase et al 2013, Ray et al 2016</a:t>
            </a:r>
          </a:p>
        </p:txBody>
      </p:sp>
    </p:spTree>
    <p:extLst>
      <p:ext uri="{BB962C8B-B14F-4D97-AF65-F5344CB8AC3E}">
        <p14:creationId xmlns:p14="http://schemas.microsoft.com/office/powerpoint/2010/main" val="3039773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3" name="Content Placeholder 2"/>
          <p:cNvSpPr>
            <a:spLocks noGrp="1"/>
          </p:cNvSpPr>
          <p:nvPr>
            <p:ph idx="1"/>
          </p:nvPr>
        </p:nvSpPr>
        <p:spPr>
          <a:xfrm>
            <a:off x="1981200" y="1275758"/>
            <a:ext cx="8229600" cy="4525963"/>
          </a:xfrm>
        </p:spPr>
        <p:txBody>
          <a:bodyPr>
            <a:normAutofit fontScale="92500"/>
          </a:bodyPr>
          <a:lstStyle/>
          <a:p>
            <a:pPr marL="0" indent="0">
              <a:buNone/>
            </a:pPr>
            <a:r>
              <a:rPr lang="en-US" sz="3500" b="1" dirty="0"/>
              <a:t>What About Escitalopram?</a:t>
            </a:r>
          </a:p>
          <a:p>
            <a:r>
              <a:rPr lang="en-US" sz="3000" dirty="0"/>
              <a:t>Meta-analysis of patient level data</a:t>
            </a:r>
          </a:p>
          <a:p>
            <a:pPr lvl="1"/>
            <a:r>
              <a:rPr lang="en-US" sz="2600" dirty="0"/>
              <a:t>2407 patients prescribed escitalopram compared to 1952 patients on placebo</a:t>
            </a:r>
          </a:p>
          <a:p>
            <a:pPr lvl="1"/>
            <a:r>
              <a:rPr lang="en-US" sz="2600" dirty="0"/>
              <a:t>Mean QTc increase of 3.5 msec</a:t>
            </a:r>
          </a:p>
          <a:p>
            <a:pPr lvl="1"/>
            <a:r>
              <a:rPr lang="en-US" sz="2600" dirty="0"/>
              <a:t>1 patient had QTc &gt;500msec and baseline change &gt;60msec</a:t>
            </a:r>
          </a:p>
          <a:p>
            <a:pPr lvl="1"/>
            <a:r>
              <a:rPr lang="en-US" sz="2600" dirty="0"/>
              <a:t>Incidence and types of cardiac adverse events similar between escitalopram and placebo</a:t>
            </a:r>
          </a:p>
          <a:p>
            <a:r>
              <a:rPr lang="en-US" sz="3000" b="1" dirty="0"/>
              <a:t>May carry some risk of mild prolongation but unlikely to be clinically significant</a:t>
            </a:r>
          </a:p>
        </p:txBody>
      </p:sp>
      <p:sp>
        <p:nvSpPr>
          <p:cNvPr id="7" name="Content Placeholder 2">
            <a:extLst>
              <a:ext uri="{FF2B5EF4-FFF2-40B4-BE49-F238E27FC236}">
                <a16:creationId xmlns:a16="http://schemas.microsoft.com/office/drawing/2014/main" id="{1B4C3C3E-D65C-434F-B69B-7A8450E6837E}"/>
              </a:ext>
            </a:extLst>
          </p:cNvPr>
          <p:cNvSpPr txBox="1">
            <a:spLocks/>
          </p:cNvSpPr>
          <p:nvPr/>
        </p:nvSpPr>
        <p:spPr>
          <a:xfrm>
            <a:off x="2745166" y="6268062"/>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400" dirty="0">
                <a:solidFill>
                  <a:prstClr val="black">
                    <a:lumMod val="75000"/>
                    <a:lumOff val="25000"/>
                  </a:prstClr>
                </a:solidFill>
                <a:latin typeface="Calibri" panose="020F0502020204030204"/>
              </a:rPr>
              <a:t>Thase et al 2013, Ray et al 2016</a:t>
            </a:r>
          </a:p>
        </p:txBody>
      </p:sp>
    </p:spTree>
    <p:extLst>
      <p:ext uri="{BB962C8B-B14F-4D97-AF65-F5344CB8AC3E}">
        <p14:creationId xmlns:p14="http://schemas.microsoft.com/office/powerpoint/2010/main" val="522479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p:txBody>
          <a:bodyPr>
            <a:noAutofit/>
          </a:bodyPr>
          <a:lstStyle/>
          <a:p>
            <a:r>
              <a:rPr lang="en-US" sz="3200" b="1" dirty="0"/>
              <a:t>SSRIs</a:t>
            </a:r>
            <a:r>
              <a:rPr lang="en-US" sz="3200" dirty="0"/>
              <a:t> are largely considered safe</a:t>
            </a:r>
          </a:p>
          <a:p>
            <a:pPr lvl="1"/>
            <a:r>
              <a:rPr lang="en-US" sz="2400" dirty="0"/>
              <a:t>Most studied in cardiac populations</a:t>
            </a:r>
          </a:p>
          <a:p>
            <a:pPr lvl="1"/>
            <a:r>
              <a:rPr lang="en-US" sz="2400" dirty="0"/>
              <a:t>Case reports for all agents except paroxetine linked to QT prolongation or TdP existed prior to 2011</a:t>
            </a:r>
          </a:p>
          <a:p>
            <a:r>
              <a:rPr lang="en-US" sz="3200" b="1" dirty="0"/>
              <a:t>Tricyclics</a:t>
            </a:r>
            <a:r>
              <a:rPr lang="en-US" sz="3200" dirty="0"/>
              <a:t> are sodium-channel blockers</a:t>
            </a:r>
          </a:p>
          <a:p>
            <a:pPr lvl="1"/>
            <a:r>
              <a:rPr lang="en-US" sz="2400" dirty="0"/>
              <a:t>Pose danger at therapeutic doses primarily in patients with pre-existing bundle branch disease or ischemic heart disease</a:t>
            </a:r>
          </a:p>
          <a:p>
            <a:pPr lvl="1"/>
            <a:r>
              <a:rPr lang="en-US" sz="2400" dirty="0"/>
              <a:t>Amitriptyline and maprotiline most commonly implicated in TdP</a:t>
            </a:r>
          </a:p>
        </p:txBody>
      </p:sp>
      <p:sp>
        <p:nvSpPr>
          <p:cNvPr id="4" name="Content Placeholder 2">
            <a:extLst>
              <a:ext uri="{FF2B5EF4-FFF2-40B4-BE49-F238E27FC236}">
                <a16:creationId xmlns:a16="http://schemas.microsoft.com/office/drawing/2014/main" id="{4165B2E2-0201-401E-AA9C-A7F8C39B8DBD}"/>
              </a:ext>
            </a:extLst>
          </p:cNvPr>
          <p:cNvSpPr txBox="1">
            <a:spLocks/>
          </p:cNvSpPr>
          <p:nvPr/>
        </p:nvSpPr>
        <p:spPr>
          <a:xfrm>
            <a:off x="2752344" y="6282813"/>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400" dirty="0">
                <a:solidFill>
                  <a:prstClr val="black">
                    <a:lumMod val="75000"/>
                    <a:lumOff val="25000"/>
                  </a:prstClr>
                </a:solidFill>
                <a:latin typeface="Calibri" panose="020F0502020204030204"/>
              </a:rPr>
              <a:t>Funk &amp; Bostwick 2013, Vieweg &amp; Wood 2004</a:t>
            </a:r>
          </a:p>
        </p:txBody>
      </p:sp>
    </p:spTree>
    <p:extLst>
      <p:ext uri="{BB962C8B-B14F-4D97-AF65-F5344CB8AC3E}">
        <p14:creationId xmlns:p14="http://schemas.microsoft.com/office/powerpoint/2010/main" val="1638803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FACULTY</a:t>
            </a:r>
          </a:p>
        </p:txBody>
      </p:sp>
      <p:sp>
        <p:nvSpPr>
          <p:cNvPr id="3" name="Content Placeholder 2"/>
          <p:cNvSpPr>
            <a:spLocks noGrp="1"/>
          </p:cNvSpPr>
          <p:nvPr>
            <p:ph idx="1"/>
          </p:nvPr>
        </p:nvSpPr>
        <p:spPr/>
        <p:txBody>
          <a:bodyPr>
            <a:normAutofit/>
          </a:bodyPr>
          <a:lstStyle/>
          <a:p>
            <a:pPr marL="0" indent="0">
              <a:buNone/>
            </a:pPr>
            <a:r>
              <a:rPr lang="en-US" sz="3200" dirty="0"/>
              <a:t>Christopher Celano, MD, FACLP</a:t>
            </a:r>
          </a:p>
          <a:p>
            <a:r>
              <a:rPr lang="en-US" dirty="0"/>
              <a:t>Associate Director, Cardiac Psychiatry</a:t>
            </a:r>
            <a:br>
              <a:rPr lang="en-US" dirty="0"/>
            </a:br>
            <a:r>
              <a:rPr lang="en-US" dirty="0"/>
              <a:t>Research Program, MGH</a:t>
            </a:r>
          </a:p>
          <a:p>
            <a:r>
              <a:rPr lang="en-US" dirty="0"/>
              <a:t>Assistant Professor of Psychiatry, Harvard</a:t>
            </a:r>
            <a:br>
              <a:rPr lang="en-US" dirty="0"/>
            </a:br>
            <a:r>
              <a:rPr lang="en-US" dirty="0"/>
              <a:t>Medical School</a:t>
            </a:r>
          </a:p>
          <a:p>
            <a:r>
              <a:rPr lang="en-US" dirty="0"/>
              <a:t>Member, APA Workgroup on QTc Prolongation and Psychotropic Medications</a:t>
            </a:r>
          </a:p>
          <a:p>
            <a:r>
              <a:rPr lang="en-US" dirty="0"/>
              <a:t>Interests: cardiac psychiatry, collaborative care, positive psychology, health behavior promotion</a:t>
            </a:r>
          </a:p>
        </p:txBody>
      </p:sp>
      <p:pic>
        <p:nvPicPr>
          <p:cNvPr id="5" name="Picture 4" descr="A person wearing a suit and tie&#10;&#10;Description automatically generated">
            <a:extLst>
              <a:ext uri="{FF2B5EF4-FFF2-40B4-BE49-F238E27FC236}">
                <a16:creationId xmlns:a16="http://schemas.microsoft.com/office/drawing/2014/main" id="{807BA16B-E28A-41F4-96E4-98ACA7239AC3}"/>
              </a:ext>
            </a:extLst>
          </p:cNvPr>
          <p:cNvPicPr>
            <a:picLocks noChangeAspect="1"/>
          </p:cNvPicPr>
          <p:nvPr/>
        </p:nvPicPr>
        <p:blipFill rotWithShape="1">
          <a:blip r:embed="rId2"/>
          <a:srcRect t="8679" b="8903"/>
          <a:stretch/>
        </p:blipFill>
        <p:spPr>
          <a:xfrm>
            <a:off x="8041502" y="1361440"/>
            <a:ext cx="1853366" cy="2291254"/>
          </a:xfrm>
          <a:prstGeom prst="rect">
            <a:avLst/>
          </a:prstGeom>
        </p:spPr>
      </p:pic>
    </p:spTree>
    <p:extLst>
      <p:ext uri="{BB962C8B-B14F-4D97-AF65-F5344CB8AC3E}">
        <p14:creationId xmlns:p14="http://schemas.microsoft.com/office/powerpoint/2010/main" val="1011623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3" name="Content Placeholder 2"/>
          <p:cNvSpPr>
            <a:spLocks noGrp="1"/>
          </p:cNvSpPr>
          <p:nvPr>
            <p:ph idx="1"/>
          </p:nvPr>
        </p:nvSpPr>
        <p:spPr/>
        <p:txBody>
          <a:bodyPr>
            <a:normAutofit/>
          </a:bodyPr>
          <a:lstStyle/>
          <a:p>
            <a:r>
              <a:rPr lang="en-US" sz="3200" b="1" dirty="0"/>
              <a:t>Venlafaxine</a:t>
            </a:r>
          </a:p>
          <a:p>
            <a:pPr lvl="1"/>
            <a:r>
              <a:rPr lang="en-US" sz="2800" dirty="0"/>
              <a:t>Most evidence for QT prolongation of antidepressants other than citalopram or escitalopram, but most cases occurring in setting of overdose or other risk factors</a:t>
            </a:r>
          </a:p>
          <a:p>
            <a:pPr lvl="1"/>
            <a:r>
              <a:rPr lang="en-US" sz="2800" i="1" dirty="0"/>
              <a:t>Recent cross-over study showing no significant effect even at supratherapeutic levels</a:t>
            </a:r>
          </a:p>
          <a:p>
            <a:r>
              <a:rPr lang="en-US" sz="3200" b="1" dirty="0"/>
              <a:t>Bupropion</a:t>
            </a:r>
          </a:p>
          <a:p>
            <a:pPr lvl="1"/>
            <a:r>
              <a:rPr lang="en-US" sz="2800" dirty="0"/>
              <a:t>Reports in setting of overdose but confounded by tachycardia</a:t>
            </a:r>
          </a:p>
        </p:txBody>
      </p:sp>
      <p:sp>
        <p:nvSpPr>
          <p:cNvPr id="4" name="Content Placeholder 2">
            <a:extLst>
              <a:ext uri="{FF2B5EF4-FFF2-40B4-BE49-F238E27FC236}">
                <a16:creationId xmlns:a16="http://schemas.microsoft.com/office/drawing/2014/main" id="{885B6CFD-9DCE-46AB-BCDF-62DB0CBE0A9C}"/>
              </a:ext>
            </a:extLst>
          </p:cNvPr>
          <p:cNvSpPr txBox="1">
            <a:spLocks/>
          </p:cNvSpPr>
          <p:nvPr/>
        </p:nvSpPr>
        <p:spPr>
          <a:xfrm>
            <a:off x="1524001" y="6223616"/>
            <a:ext cx="8834033"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a:solidFill>
                  <a:prstClr val="black">
                    <a:lumMod val="75000"/>
                    <a:lumOff val="25000"/>
                  </a:prstClr>
                </a:solidFill>
                <a:latin typeface="Calibri" panose="020F0502020204030204"/>
              </a:rPr>
              <a:t>Abbas 2021, </a:t>
            </a:r>
            <a:r>
              <a:rPr lang="en-US" sz="1400" dirty="0" err="1">
                <a:solidFill>
                  <a:prstClr val="black">
                    <a:lumMod val="75000"/>
                    <a:lumOff val="25000"/>
                  </a:prstClr>
                </a:solidFill>
                <a:latin typeface="Calibri" panose="020F0502020204030204"/>
              </a:rPr>
              <a:t>Spindelegger</a:t>
            </a:r>
            <a:r>
              <a:rPr lang="en-US" sz="1400" dirty="0">
                <a:solidFill>
                  <a:prstClr val="black">
                    <a:lumMod val="75000"/>
                    <a:lumOff val="25000"/>
                  </a:prstClr>
                </a:solidFill>
                <a:latin typeface="Calibri" panose="020F0502020204030204"/>
              </a:rPr>
              <a:t> et al 2014, Jasiak &amp; Bostwick 2014, Danielsson et al 2016, Leonard et al 2011, Waring et al 2008</a:t>
            </a:r>
          </a:p>
        </p:txBody>
      </p:sp>
    </p:spTree>
    <p:extLst>
      <p:ext uri="{BB962C8B-B14F-4D97-AF65-F5344CB8AC3E}">
        <p14:creationId xmlns:p14="http://schemas.microsoft.com/office/powerpoint/2010/main" val="2271227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Antidepressants</a:t>
            </a:r>
          </a:p>
        </p:txBody>
      </p:sp>
      <p:sp>
        <p:nvSpPr>
          <p:cNvPr id="3" name="Content Placeholder 2"/>
          <p:cNvSpPr>
            <a:spLocks noGrp="1"/>
          </p:cNvSpPr>
          <p:nvPr>
            <p:ph idx="1"/>
          </p:nvPr>
        </p:nvSpPr>
        <p:spPr/>
        <p:txBody>
          <a:bodyPr>
            <a:noAutofit/>
          </a:bodyPr>
          <a:lstStyle/>
          <a:p>
            <a:r>
              <a:rPr lang="en-US" sz="2800" b="1" dirty="0"/>
              <a:t>Mirtazapine</a:t>
            </a:r>
          </a:p>
          <a:p>
            <a:pPr lvl="1"/>
            <a:r>
              <a:rPr lang="en-US" i="1" dirty="0"/>
              <a:t>Recent study suggesting no change with mirtazapine in hospitalized patients</a:t>
            </a:r>
          </a:p>
          <a:p>
            <a:pPr lvl="1"/>
            <a:r>
              <a:rPr lang="en-US" dirty="0"/>
              <a:t>In overdose, 0 of 103 patients had QTc&gt;500ms</a:t>
            </a:r>
          </a:p>
          <a:p>
            <a:pPr lvl="1"/>
            <a:r>
              <a:rPr lang="en-US" dirty="0"/>
              <a:t>One study linked with increased sudden death but authors hesitated to make causal association</a:t>
            </a:r>
          </a:p>
          <a:p>
            <a:pPr lvl="1"/>
            <a:r>
              <a:rPr lang="en-US" dirty="0"/>
              <a:t>Another study showed significantly lower risk of cardiac events than other antidepressants</a:t>
            </a:r>
          </a:p>
          <a:p>
            <a:r>
              <a:rPr lang="en-US" b="1" dirty="0"/>
              <a:t>Duloxetine, vilazodone, desvenlafaxine, vortioxetine, levomilnacipran, </a:t>
            </a:r>
            <a:r>
              <a:rPr lang="en-US" b="1" dirty="0" err="1"/>
              <a:t>brexpiprazole</a:t>
            </a:r>
            <a:r>
              <a:rPr lang="en-US" b="1" dirty="0"/>
              <a:t> and </a:t>
            </a:r>
            <a:r>
              <a:rPr lang="en-US" b="1" i="1" dirty="0" err="1"/>
              <a:t>esketamine</a:t>
            </a:r>
            <a:r>
              <a:rPr lang="en-US" b="1" dirty="0"/>
              <a:t> have no association with clinically-meaningful QT prolongation</a:t>
            </a:r>
          </a:p>
        </p:txBody>
      </p:sp>
      <p:sp>
        <p:nvSpPr>
          <p:cNvPr id="4" name="Content Placeholder 2">
            <a:extLst>
              <a:ext uri="{FF2B5EF4-FFF2-40B4-BE49-F238E27FC236}">
                <a16:creationId xmlns:a16="http://schemas.microsoft.com/office/drawing/2014/main" id="{885B6CFD-9DCE-46AB-BCDF-62DB0CBE0A9C}"/>
              </a:ext>
            </a:extLst>
          </p:cNvPr>
          <p:cNvSpPr txBox="1">
            <a:spLocks/>
          </p:cNvSpPr>
          <p:nvPr/>
        </p:nvSpPr>
        <p:spPr>
          <a:xfrm>
            <a:off x="1625601" y="6297566"/>
            <a:ext cx="892951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a:solidFill>
                  <a:prstClr val="black">
                    <a:lumMod val="75000"/>
                    <a:lumOff val="25000"/>
                  </a:prstClr>
                </a:solidFill>
                <a:latin typeface="Calibri" panose="020F0502020204030204"/>
              </a:rPr>
              <a:t>Allen 2020, </a:t>
            </a:r>
            <a:r>
              <a:rPr lang="en-US" sz="1400" dirty="0" err="1">
                <a:solidFill>
                  <a:prstClr val="black">
                    <a:lumMod val="75000"/>
                    <a:lumOff val="25000"/>
                  </a:prstClr>
                </a:solidFill>
                <a:latin typeface="Calibri" panose="020F0502020204030204"/>
              </a:rPr>
              <a:t>Spindelegger</a:t>
            </a:r>
            <a:r>
              <a:rPr lang="en-US" sz="1400" dirty="0">
                <a:solidFill>
                  <a:prstClr val="black">
                    <a:lumMod val="75000"/>
                    <a:lumOff val="25000"/>
                  </a:prstClr>
                </a:solidFill>
                <a:latin typeface="Calibri" panose="020F0502020204030204"/>
              </a:rPr>
              <a:t> et al 2014, Jasiak &amp; Bostwick 2014, Danielsson et al 2016, Leonard et al 2011, Waring et al 2008</a:t>
            </a:r>
          </a:p>
        </p:txBody>
      </p:sp>
    </p:spTree>
    <p:extLst>
      <p:ext uri="{BB962C8B-B14F-4D97-AF65-F5344CB8AC3E}">
        <p14:creationId xmlns:p14="http://schemas.microsoft.com/office/powerpoint/2010/main" val="358547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p:txBody>
          <a:bodyPr>
            <a:normAutofit/>
          </a:bodyPr>
          <a:lstStyle/>
          <a:p>
            <a:pPr marL="0" indent="0">
              <a:buNone/>
            </a:pPr>
            <a:r>
              <a:rPr lang="en-US" sz="3200" b="1" dirty="0"/>
              <a:t>Using Antidepressants in Patients w/</a:t>
            </a:r>
            <a:r>
              <a:rPr lang="en-US" sz="3200" b="1" dirty="0" err="1"/>
              <a:t>TdP</a:t>
            </a:r>
            <a:r>
              <a:rPr lang="en-US" sz="3200" b="1" dirty="0"/>
              <a:t> Risk </a:t>
            </a:r>
          </a:p>
          <a:p>
            <a:r>
              <a:rPr lang="en-US" sz="2800" b="1" dirty="0"/>
              <a:t>Overall magnitude of QTc increase w/ SSRIs is small</a:t>
            </a:r>
          </a:p>
          <a:p>
            <a:r>
              <a:rPr lang="en-US" sz="2800" dirty="0"/>
              <a:t>No indication for baseline ECG with all antidepressant initiations</a:t>
            </a:r>
          </a:p>
          <a:p>
            <a:pPr lvl="1"/>
            <a:r>
              <a:rPr lang="en-US" sz="2400" dirty="0"/>
              <a:t>Consider baseline ECG for patients with significant risk factors being started on non-citalopram antidepressant</a:t>
            </a:r>
            <a:endParaRPr lang="en-US" sz="2400" b="1" dirty="0"/>
          </a:p>
        </p:txBody>
      </p:sp>
    </p:spTree>
    <p:extLst>
      <p:ext uri="{BB962C8B-B14F-4D97-AF65-F5344CB8AC3E}">
        <p14:creationId xmlns:p14="http://schemas.microsoft.com/office/powerpoint/2010/main" val="116853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p:txBody>
          <a:bodyPr>
            <a:normAutofit fontScale="92500" lnSpcReduction="10000"/>
          </a:bodyPr>
          <a:lstStyle/>
          <a:p>
            <a:pPr marL="0" indent="0">
              <a:buNone/>
            </a:pPr>
            <a:r>
              <a:rPr lang="en-US" sz="3200" b="1" dirty="0"/>
              <a:t>Using Antidepressants in Patients w/</a:t>
            </a:r>
            <a:r>
              <a:rPr lang="en-US" sz="3200" b="1" dirty="0" err="1"/>
              <a:t>TdP</a:t>
            </a:r>
            <a:r>
              <a:rPr lang="en-US" sz="3200" b="1" dirty="0"/>
              <a:t> Risk </a:t>
            </a:r>
          </a:p>
          <a:p>
            <a:r>
              <a:rPr lang="en-US" sz="2800" dirty="0"/>
              <a:t>Citalopram appears to be the worst offender (and escitalopram to a lesser extent) but actual QT prolongation remains minimal</a:t>
            </a:r>
          </a:p>
          <a:p>
            <a:r>
              <a:rPr lang="en-US" sz="2800" dirty="0"/>
              <a:t>Citalopram not first choice for patients with pre-existing cardiac disease (sertraline remains first-line)</a:t>
            </a:r>
          </a:p>
          <a:p>
            <a:r>
              <a:rPr lang="en-US" sz="2800" dirty="0"/>
              <a:t>Consider baseline ECG for patients being started on citalopram with no risk factors</a:t>
            </a:r>
          </a:p>
          <a:p>
            <a:r>
              <a:rPr lang="en-US" sz="2800" dirty="0"/>
              <a:t>2018 Dutch guidelines recommend ECG monitoring for patients with 2 or more risk factors (&gt;65 years, female, cardiac disease, electrolyte disturbance, concomitant use of QT-prolonging agent, excessive dose) being started on citalopram or escitalopram</a:t>
            </a:r>
          </a:p>
          <a:p>
            <a:endParaRPr lang="en-US" dirty="0"/>
          </a:p>
          <a:p>
            <a:endParaRPr lang="en-US" dirty="0"/>
          </a:p>
        </p:txBody>
      </p:sp>
      <p:sp>
        <p:nvSpPr>
          <p:cNvPr id="4" name="Content Placeholder 2">
            <a:extLst>
              <a:ext uri="{FF2B5EF4-FFF2-40B4-BE49-F238E27FC236}">
                <a16:creationId xmlns:a16="http://schemas.microsoft.com/office/drawing/2014/main" id="{BA81A66E-3C2E-B848-887B-7C2E78557448}"/>
              </a:ext>
            </a:extLst>
          </p:cNvPr>
          <p:cNvSpPr txBox="1">
            <a:spLocks/>
          </p:cNvSpPr>
          <p:nvPr/>
        </p:nvSpPr>
        <p:spPr>
          <a:xfrm>
            <a:off x="1756476" y="6163139"/>
            <a:ext cx="8524067"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err="1">
                <a:solidFill>
                  <a:prstClr val="black">
                    <a:lumMod val="75000"/>
                    <a:lumOff val="25000"/>
                  </a:prstClr>
                </a:solidFill>
                <a:latin typeface="Calibri" panose="020F0502020204030204"/>
              </a:rPr>
              <a:t>Simoons</a:t>
            </a:r>
            <a:r>
              <a:rPr lang="en-US" sz="1400" dirty="0">
                <a:solidFill>
                  <a:prstClr val="black">
                    <a:lumMod val="75000"/>
                    <a:lumOff val="25000"/>
                  </a:prstClr>
                </a:solidFill>
                <a:latin typeface="Calibri" panose="020F0502020204030204"/>
              </a:rPr>
              <a:t> et al. 2018</a:t>
            </a:r>
          </a:p>
        </p:txBody>
      </p:sp>
    </p:spTree>
    <p:extLst>
      <p:ext uri="{BB962C8B-B14F-4D97-AF65-F5344CB8AC3E}">
        <p14:creationId xmlns:p14="http://schemas.microsoft.com/office/powerpoint/2010/main" val="4053364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Antidepressants</a:t>
            </a:r>
          </a:p>
        </p:txBody>
      </p:sp>
      <p:sp>
        <p:nvSpPr>
          <p:cNvPr id="3" name="Content Placeholder 2"/>
          <p:cNvSpPr>
            <a:spLocks noGrp="1"/>
          </p:cNvSpPr>
          <p:nvPr>
            <p:ph idx="1"/>
          </p:nvPr>
        </p:nvSpPr>
        <p:spPr/>
        <p:txBody>
          <a:bodyPr>
            <a:normAutofit/>
          </a:bodyPr>
          <a:lstStyle/>
          <a:p>
            <a:pPr marL="0" indent="0">
              <a:buNone/>
            </a:pPr>
            <a:r>
              <a:rPr lang="en-US" sz="3200" b="1" dirty="0"/>
              <a:t>Using Antidepressants in Patients w/</a:t>
            </a:r>
            <a:r>
              <a:rPr lang="en-US" sz="3200" b="1" dirty="0" err="1"/>
              <a:t>TdP</a:t>
            </a:r>
            <a:r>
              <a:rPr lang="en-US" sz="3200" b="1" dirty="0"/>
              <a:t> Risk </a:t>
            </a:r>
          </a:p>
          <a:p>
            <a:r>
              <a:rPr lang="en-US" sz="2800" dirty="0"/>
              <a:t>Consider cardiology consult when starting citalopram in a patient with significant risk factors</a:t>
            </a:r>
          </a:p>
          <a:p>
            <a:r>
              <a:rPr lang="en-US" sz="2800" dirty="0"/>
              <a:t>Do not reflexively reduce citalopram dose without careful risk/benefit evaluation</a:t>
            </a:r>
          </a:p>
          <a:p>
            <a:r>
              <a:rPr lang="en-US" sz="2800" dirty="0"/>
              <a:t>Compelling case can be made for using higher doses of citalopram in specific patients, but needs to be done judiciously and employing ECG monitoring</a:t>
            </a:r>
          </a:p>
          <a:p>
            <a:endParaRPr lang="en-US" dirty="0"/>
          </a:p>
          <a:p>
            <a:endParaRPr lang="en-US" dirty="0"/>
          </a:p>
        </p:txBody>
      </p:sp>
    </p:spTree>
    <p:extLst>
      <p:ext uri="{BB962C8B-B14F-4D97-AF65-F5344CB8AC3E}">
        <p14:creationId xmlns:p14="http://schemas.microsoft.com/office/powerpoint/2010/main" val="2104749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DISCLOSURES</a:t>
            </a:r>
          </a:p>
        </p:txBody>
      </p:sp>
      <p:graphicFrame>
        <p:nvGraphicFramePr>
          <p:cNvPr id="6" name="Content Placeholder 5">
            <a:extLst>
              <a:ext uri="{FF2B5EF4-FFF2-40B4-BE49-F238E27FC236}">
                <a16:creationId xmlns:a16="http://schemas.microsoft.com/office/drawing/2014/main" id="{EADC21A8-FD91-4964-B5EB-AA0D80775E83}"/>
              </a:ext>
            </a:extLst>
          </p:cNvPr>
          <p:cNvGraphicFramePr>
            <a:graphicFrameLocks/>
          </p:cNvGraphicFramePr>
          <p:nvPr/>
        </p:nvGraphicFramePr>
        <p:xfrm>
          <a:off x="2488021" y="2522120"/>
          <a:ext cx="6636931" cy="2976644"/>
        </p:xfrm>
        <a:graphic>
          <a:graphicData uri="http://schemas.openxmlformats.org/drawingml/2006/table">
            <a:tbl>
              <a:tblPr firstRow="1" firstCol="1" bandRow="1"/>
              <a:tblGrid>
                <a:gridCol w="3218289">
                  <a:extLst>
                    <a:ext uri="{9D8B030D-6E8A-4147-A177-3AD203B41FA5}">
                      <a16:colId xmlns:a16="http://schemas.microsoft.com/office/drawing/2014/main" val="20000"/>
                    </a:ext>
                  </a:extLst>
                </a:gridCol>
                <a:gridCol w="1709321">
                  <a:extLst>
                    <a:ext uri="{9D8B030D-6E8A-4147-A177-3AD203B41FA5}">
                      <a16:colId xmlns:a16="http://schemas.microsoft.com/office/drawing/2014/main" val="20001"/>
                    </a:ext>
                  </a:extLst>
                </a:gridCol>
                <a:gridCol w="1709321">
                  <a:extLst>
                    <a:ext uri="{9D8B030D-6E8A-4147-A177-3AD203B41FA5}">
                      <a16:colId xmlns:a16="http://schemas.microsoft.com/office/drawing/2014/main" val="985939560"/>
                    </a:ext>
                  </a:extLst>
                </a:gridCol>
              </a:tblGrid>
              <a:tr h="480060">
                <a:tc>
                  <a:txBody>
                    <a:bodyPr/>
                    <a:lstStyle/>
                    <a:p>
                      <a:pPr marL="0" marR="0">
                        <a:spcBef>
                          <a:spcPts val="0"/>
                        </a:spcBef>
                        <a:spcAft>
                          <a:spcPts val="0"/>
                        </a:spcAft>
                      </a:pPr>
                      <a:r>
                        <a:rPr lang="en-US" sz="1600" b="1" dirty="0">
                          <a:effectLst/>
                          <a:latin typeface="Calibri"/>
                          <a:ea typeface="Calibri"/>
                          <a:cs typeface="Times New Roman"/>
                        </a:rPr>
                        <a:t>Company</a:t>
                      </a: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b="1" dirty="0">
                          <a:effectLst/>
                          <a:latin typeface="Calibri"/>
                          <a:ea typeface="Calibri"/>
                          <a:cs typeface="Times New Roman"/>
                        </a:rPr>
                        <a:t>Sunovion Pharmaceuticals</a:t>
                      </a: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b="1" dirty="0" err="1">
                          <a:effectLst/>
                          <a:latin typeface="Calibri"/>
                          <a:ea typeface="Calibri"/>
                          <a:cs typeface="Times New Roman"/>
                        </a:rPr>
                        <a:t>BioXcel</a:t>
                      </a:r>
                      <a:r>
                        <a:rPr lang="en-US" sz="1600" b="1" dirty="0">
                          <a:effectLst/>
                          <a:latin typeface="Calibri"/>
                          <a:ea typeface="Calibri"/>
                          <a:cs typeface="Times New Roman"/>
                        </a:rPr>
                        <a:t> Pharmaceuticals</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8013">
                <a:tc>
                  <a:txBody>
                    <a:bodyPr/>
                    <a:lstStyle/>
                    <a:p>
                      <a:pPr marL="0" marR="0">
                        <a:spcBef>
                          <a:spcPts val="0"/>
                        </a:spcBef>
                        <a:spcAft>
                          <a:spcPts val="0"/>
                        </a:spcAft>
                      </a:pPr>
                      <a:r>
                        <a:rPr lang="en-US" sz="1600" dirty="0">
                          <a:effectLst/>
                          <a:latin typeface="Calibri"/>
                          <a:ea typeface="Calibri"/>
                          <a:cs typeface="Times New Roman"/>
                        </a:rPr>
                        <a:t>Employment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8013">
                <a:tc>
                  <a:txBody>
                    <a:bodyPr/>
                    <a:lstStyle/>
                    <a:p>
                      <a:pPr marL="0" marR="0">
                        <a:spcBef>
                          <a:spcPts val="0"/>
                        </a:spcBef>
                        <a:spcAft>
                          <a:spcPts val="0"/>
                        </a:spcAft>
                      </a:pPr>
                      <a:r>
                        <a:rPr lang="en-US" sz="1600" dirty="0">
                          <a:effectLst/>
                          <a:latin typeface="Calibri"/>
                          <a:ea typeface="Calibri"/>
                          <a:cs typeface="Times New Roman"/>
                        </a:rPr>
                        <a:t>Management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8013">
                <a:tc>
                  <a:txBody>
                    <a:bodyPr/>
                    <a:lstStyle/>
                    <a:p>
                      <a:pPr marL="0" marR="0">
                        <a:spcBef>
                          <a:spcPts val="0"/>
                        </a:spcBef>
                        <a:spcAft>
                          <a:spcPts val="0"/>
                        </a:spcAft>
                      </a:pPr>
                      <a:r>
                        <a:rPr lang="en-US" sz="1600" dirty="0">
                          <a:effectLst/>
                          <a:latin typeface="Calibri"/>
                          <a:ea typeface="Calibri"/>
                          <a:cs typeface="Times New Roman"/>
                        </a:rPr>
                        <a:t>Independent Contractor</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8013">
                <a:tc>
                  <a:txBody>
                    <a:bodyPr/>
                    <a:lstStyle/>
                    <a:p>
                      <a:pPr marL="0" marR="0">
                        <a:spcBef>
                          <a:spcPts val="0"/>
                        </a:spcBef>
                        <a:spcAft>
                          <a:spcPts val="0"/>
                        </a:spcAft>
                      </a:pPr>
                      <a:r>
                        <a:rPr lang="en-US" sz="1600" dirty="0">
                          <a:effectLst/>
                          <a:latin typeface="Calibri"/>
                          <a:ea typeface="Calibri"/>
                          <a:cs typeface="Times New Roman"/>
                        </a:rPr>
                        <a:t>Research Support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Calibri"/>
                          <a:ea typeface="Calibri"/>
                          <a:cs typeface="Times New Roman"/>
                        </a:rPr>
                        <a:t>D</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8013">
                <a:tc>
                  <a:txBody>
                    <a:bodyPr/>
                    <a:lstStyle/>
                    <a:p>
                      <a:pPr marL="0" marR="0">
                        <a:spcBef>
                          <a:spcPts val="0"/>
                        </a:spcBef>
                        <a:spcAft>
                          <a:spcPts val="0"/>
                        </a:spcAft>
                      </a:pPr>
                      <a:r>
                        <a:rPr lang="en-US" sz="1600" dirty="0">
                          <a:effectLst/>
                          <a:latin typeface="Calibri"/>
                          <a:ea typeface="Calibri"/>
                          <a:cs typeface="Times New Roman"/>
                        </a:rPr>
                        <a:t>Speaking &amp; Teaching</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D</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8899">
                <a:tc>
                  <a:txBody>
                    <a:bodyPr/>
                    <a:lstStyle/>
                    <a:p>
                      <a:pPr marL="0" marR="0">
                        <a:spcBef>
                          <a:spcPts val="0"/>
                        </a:spcBef>
                        <a:spcAft>
                          <a:spcPts val="0"/>
                        </a:spcAft>
                      </a:pPr>
                      <a:r>
                        <a:rPr lang="en-US" sz="1600" dirty="0">
                          <a:effectLst/>
                          <a:latin typeface="Calibri"/>
                          <a:ea typeface="Calibri"/>
                          <a:cs typeface="Times New Roman"/>
                        </a:rPr>
                        <a:t>Board, Panel or Committee Membership</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CEB3B396-9E42-4C7F-BAB6-76CB8F6B4858}"/>
              </a:ext>
            </a:extLst>
          </p:cNvPr>
          <p:cNvSpPr txBox="1"/>
          <p:nvPr/>
        </p:nvSpPr>
        <p:spPr>
          <a:xfrm>
            <a:off x="3067050" y="5669106"/>
            <a:ext cx="6057900" cy="461665"/>
          </a:xfrm>
          <a:prstGeom prst="rect">
            <a:avLst/>
          </a:prstGeom>
          <a:noFill/>
        </p:spPr>
        <p:txBody>
          <a:bodyPr wrap="square" rtlCol="0">
            <a:spAutoFit/>
          </a:bodyPr>
          <a:lstStyle/>
          <a:p>
            <a:pPr algn="ctr"/>
            <a:r>
              <a:rPr lang="en-US" sz="1200" dirty="0"/>
              <a:t>D – Relationship is considered directly relevant to the presentation</a:t>
            </a:r>
          </a:p>
          <a:p>
            <a:pPr algn="ctr"/>
            <a:r>
              <a:rPr lang="en-US" sz="1200" dirty="0"/>
              <a:t>I – Relationship is NOT considered directly relevant to the presentation</a:t>
            </a:r>
          </a:p>
        </p:txBody>
      </p:sp>
      <p:sp>
        <p:nvSpPr>
          <p:cNvPr id="4" name="Rectangle 3">
            <a:extLst>
              <a:ext uri="{FF2B5EF4-FFF2-40B4-BE49-F238E27FC236}">
                <a16:creationId xmlns:a16="http://schemas.microsoft.com/office/drawing/2014/main" id="{8054174F-C4F1-47AF-A515-62BEC6976B1B}"/>
              </a:ext>
            </a:extLst>
          </p:cNvPr>
          <p:cNvSpPr/>
          <p:nvPr/>
        </p:nvSpPr>
        <p:spPr>
          <a:xfrm>
            <a:off x="2091223" y="1418900"/>
            <a:ext cx="4711611" cy="523220"/>
          </a:xfrm>
          <a:prstGeom prst="rect">
            <a:avLst/>
          </a:prstGeom>
        </p:spPr>
        <p:txBody>
          <a:bodyPr wrap="none">
            <a:spAutoFit/>
          </a:bodyPr>
          <a:lstStyle/>
          <a:p>
            <a:r>
              <a:rPr lang="en-US" sz="2800" dirty="0"/>
              <a:t>Christopher Celano, MD, FACLP</a:t>
            </a:r>
          </a:p>
        </p:txBody>
      </p:sp>
    </p:spTree>
    <p:extLst>
      <p:ext uri="{BB962C8B-B14F-4D97-AF65-F5344CB8AC3E}">
        <p14:creationId xmlns:p14="http://schemas.microsoft.com/office/powerpoint/2010/main" val="115959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FBBF-3B06-4E5B-83EA-B39AE02F21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1981200" y="2685291"/>
            <a:ext cx="8229600" cy="4525963"/>
          </a:xfrm>
        </p:spPr>
        <p:txBody>
          <a:bodyPr>
            <a:normAutofit/>
          </a:bodyPr>
          <a:lstStyle/>
          <a:p>
            <a:pPr marL="0" indent="0" algn="ctr">
              <a:buNone/>
            </a:pPr>
            <a:r>
              <a:rPr lang="en-US" sz="5400" dirty="0">
                <a:solidFill>
                  <a:schemeClr val="tx1">
                    <a:lumMod val="65000"/>
                    <a:lumOff val="35000"/>
                  </a:schemeClr>
                </a:solidFill>
              </a:rPr>
              <a:t>Typical Antipsychotics</a:t>
            </a:r>
          </a:p>
        </p:txBody>
      </p:sp>
    </p:spTree>
    <p:extLst>
      <p:ext uri="{BB962C8B-B14F-4D97-AF65-F5344CB8AC3E}">
        <p14:creationId xmlns:p14="http://schemas.microsoft.com/office/powerpoint/2010/main" val="4190868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6773-DF42-4A5C-94D6-209A9BEBBDC8}"/>
              </a:ext>
            </a:extLst>
          </p:cNvPr>
          <p:cNvSpPr>
            <a:spLocks noGrp="1"/>
          </p:cNvSpPr>
          <p:nvPr>
            <p:ph type="title"/>
          </p:nvPr>
        </p:nvSpPr>
        <p:spPr/>
        <p:txBody>
          <a:bodyPr>
            <a:normAutofit/>
          </a:bodyPr>
          <a:lstStyle/>
          <a:p>
            <a:r>
              <a:rPr lang="en-US" dirty="0"/>
              <a:t>Typical Antipsychotics</a:t>
            </a:r>
          </a:p>
        </p:txBody>
      </p:sp>
      <p:sp>
        <p:nvSpPr>
          <p:cNvPr id="3" name="Content Placeholder 2"/>
          <p:cNvSpPr>
            <a:spLocks noGrp="1"/>
          </p:cNvSpPr>
          <p:nvPr>
            <p:ph idx="1"/>
          </p:nvPr>
        </p:nvSpPr>
        <p:spPr/>
        <p:txBody>
          <a:bodyPr/>
          <a:lstStyle/>
          <a:p>
            <a:r>
              <a:rPr lang="en-US" dirty="0"/>
              <a:t>As a group, typical antipsychotics lead to modest (&lt; 5ms) QT prolongation compared to placebo, but this effect is likely primarily driven by phenothiazines.</a:t>
            </a:r>
          </a:p>
          <a:p>
            <a:r>
              <a:rPr lang="en-US" dirty="0"/>
              <a:t>Low-potency phenothiazines (thioridazine, chlorpromazine, </a:t>
            </a:r>
            <a:r>
              <a:rPr lang="en-US" dirty="0" err="1"/>
              <a:t>mesoridazine</a:t>
            </a:r>
            <a:r>
              <a:rPr lang="en-US" dirty="0"/>
              <a:t>) are most associated with QT prolongation.</a:t>
            </a:r>
          </a:p>
          <a:p>
            <a:pPr lvl="1"/>
            <a:r>
              <a:rPr lang="en-US" sz="2400" dirty="0"/>
              <a:t>Also over-represented in cases of SCD</a:t>
            </a:r>
          </a:p>
          <a:p>
            <a:pPr lvl="1"/>
            <a:r>
              <a:rPr lang="en-US" sz="2400" dirty="0"/>
              <a:t>Thioridazine causes greatest prolongation (30 </a:t>
            </a:r>
            <a:r>
              <a:rPr lang="en-US" sz="2400" dirty="0" err="1"/>
              <a:t>ms</a:t>
            </a:r>
            <a:r>
              <a:rPr lang="en-US" sz="2400" dirty="0"/>
              <a:t>) of any antipsychotic</a:t>
            </a:r>
          </a:p>
          <a:p>
            <a:pPr lvl="1"/>
            <a:r>
              <a:rPr lang="en-US" sz="2400" dirty="0"/>
              <a:t>Risk is likely dose-dependent</a:t>
            </a:r>
          </a:p>
          <a:p>
            <a:r>
              <a:rPr lang="en-US" dirty="0"/>
              <a:t>Pimozide, fluphenazine, </a:t>
            </a:r>
            <a:r>
              <a:rPr lang="en-US" dirty="0" err="1"/>
              <a:t>droperidol</a:t>
            </a:r>
            <a:r>
              <a:rPr lang="en-US" dirty="0"/>
              <a:t> and </a:t>
            </a:r>
            <a:r>
              <a:rPr lang="en-US" dirty="0" err="1"/>
              <a:t>loxapine</a:t>
            </a:r>
            <a:r>
              <a:rPr lang="en-US" dirty="0"/>
              <a:t> have also been associated with QT prolongation.</a:t>
            </a:r>
          </a:p>
        </p:txBody>
      </p:sp>
      <p:sp>
        <p:nvSpPr>
          <p:cNvPr id="6" name="Rectangle 2"/>
          <p:cNvSpPr txBox="1">
            <a:spLocks noChangeArrowheads="1"/>
          </p:cNvSpPr>
          <p:nvPr/>
        </p:nvSpPr>
        <p:spPr>
          <a:xfrm>
            <a:off x="2506133" y="1981201"/>
            <a:ext cx="8229600" cy="1143000"/>
          </a:xfrm>
          <a:prstGeom prst="rect">
            <a:avLst/>
          </a:prstGeom>
        </p:spPr>
        <p:txBody>
          <a:bodyPr vert="horz" lIns="91440" tIns="45720" rIns="91440" bIns="45720" rtlCol="0" anchor="ctr">
            <a:noAutofit/>
          </a:bodyPr>
          <a:lstStyle/>
          <a:p>
            <a:pPr algn="ctr">
              <a:spcBef>
                <a:spcPct val="0"/>
              </a:spcBef>
              <a:defRPr/>
            </a:pPr>
            <a:endParaRPr lang="en-US" sz="3600" dirty="0">
              <a:solidFill>
                <a:prstClr val="black"/>
              </a:solidFill>
              <a:latin typeface="Calibri"/>
            </a:endParaRPr>
          </a:p>
        </p:txBody>
      </p:sp>
      <p:sp>
        <p:nvSpPr>
          <p:cNvPr id="9" name="Content Placeholder 2">
            <a:extLst>
              <a:ext uri="{FF2B5EF4-FFF2-40B4-BE49-F238E27FC236}">
                <a16:creationId xmlns:a16="http://schemas.microsoft.com/office/drawing/2014/main" id="{EB7A8E50-363D-4002-AC31-E4AEF066706E}"/>
              </a:ext>
            </a:extLst>
          </p:cNvPr>
          <p:cNvSpPr txBox="1">
            <a:spLocks/>
          </p:cNvSpPr>
          <p:nvPr/>
        </p:nvSpPr>
        <p:spPr>
          <a:xfrm>
            <a:off x="2966388" y="6278564"/>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400" dirty="0">
                <a:solidFill>
                  <a:prstClr val="black">
                    <a:lumMod val="75000"/>
                    <a:lumOff val="25000"/>
                  </a:prstClr>
                </a:solidFill>
                <a:latin typeface="Calibri" panose="020F0502020204030204"/>
              </a:rPr>
              <a:t>Carra et al 2016, Leucht et al 2013, Ozeki et al 2010, Nielsen et al 2011</a:t>
            </a:r>
          </a:p>
        </p:txBody>
      </p:sp>
    </p:spTree>
    <p:extLst>
      <p:ext uri="{BB962C8B-B14F-4D97-AF65-F5344CB8AC3E}">
        <p14:creationId xmlns:p14="http://schemas.microsoft.com/office/powerpoint/2010/main" val="232492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C9E-3277-4D95-A30A-FB72D6085642}"/>
              </a:ext>
            </a:extLst>
          </p:cNvPr>
          <p:cNvSpPr>
            <a:spLocks noGrp="1"/>
          </p:cNvSpPr>
          <p:nvPr>
            <p:ph type="title"/>
          </p:nvPr>
        </p:nvSpPr>
        <p:spPr/>
        <p:txBody>
          <a:bodyPr/>
          <a:lstStyle/>
          <a:p>
            <a:r>
              <a:rPr lang="en-US" dirty="0"/>
              <a:t>Typical Antipsychotics</a:t>
            </a:r>
          </a:p>
        </p:txBody>
      </p:sp>
      <p:sp>
        <p:nvSpPr>
          <p:cNvPr id="3" name="Content Placeholder 2">
            <a:extLst>
              <a:ext uri="{FF2B5EF4-FFF2-40B4-BE49-F238E27FC236}">
                <a16:creationId xmlns:a16="http://schemas.microsoft.com/office/drawing/2014/main" id="{E071A50B-35F0-429B-8657-A36D774C5919}"/>
              </a:ext>
            </a:extLst>
          </p:cNvPr>
          <p:cNvSpPr>
            <a:spLocks noGrp="1"/>
          </p:cNvSpPr>
          <p:nvPr>
            <p:ph idx="1"/>
          </p:nvPr>
        </p:nvSpPr>
        <p:spPr>
          <a:xfrm>
            <a:off x="1981200" y="1600203"/>
            <a:ext cx="3026664" cy="4525963"/>
          </a:xfrm>
        </p:spPr>
        <p:txBody>
          <a:bodyPr/>
          <a:lstStyle/>
          <a:p>
            <a:pPr marL="0" indent="0">
              <a:buNone/>
            </a:pPr>
            <a:r>
              <a:rPr lang="en-US" dirty="0"/>
              <a:t>Haloperidol</a:t>
            </a:r>
          </a:p>
          <a:p>
            <a:r>
              <a:rPr lang="en-US" dirty="0"/>
              <a:t>Recent meta-analysis </a:t>
            </a:r>
            <a:r>
              <a:rPr lang="en-US" sz="1800" dirty="0"/>
              <a:t>(N=15,467)</a:t>
            </a:r>
            <a:r>
              <a:rPr lang="en-US" dirty="0"/>
              <a:t> found effects of oral haloperidol on QT similar to several atypical agents.</a:t>
            </a:r>
          </a:p>
        </p:txBody>
      </p:sp>
      <p:sp>
        <p:nvSpPr>
          <p:cNvPr id="4" name="Slide Number Placeholder 3">
            <a:extLst>
              <a:ext uri="{FF2B5EF4-FFF2-40B4-BE49-F238E27FC236}">
                <a16:creationId xmlns:a16="http://schemas.microsoft.com/office/drawing/2014/main" id="{FEBAC152-5B09-4EF8-9944-BAD0058CCC49}"/>
              </a:ext>
            </a:extLst>
          </p:cNvPr>
          <p:cNvSpPr>
            <a:spLocks noGrp="1"/>
          </p:cNvSpPr>
          <p:nvPr>
            <p:ph type="sldNum" sz="quarter" idx="12"/>
          </p:nvPr>
        </p:nvSpPr>
        <p:spPr/>
        <p:txBody>
          <a:bodyPr/>
          <a:lstStyle/>
          <a:p>
            <a:fld id="{68CDBAF2-F266-C14C-8ABF-54B90D837FA3}" type="slidenum">
              <a:rPr lang="en-US" smtClean="0"/>
              <a:pPr/>
              <a:t>48</a:t>
            </a:fld>
            <a:endParaRPr lang="en-US" dirty="0"/>
          </a:p>
        </p:txBody>
      </p:sp>
      <p:grpSp>
        <p:nvGrpSpPr>
          <p:cNvPr id="5" name="Group 4">
            <a:extLst>
              <a:ext uri="{FF2B5EF4-FFF2-40B4-BE49-F238E27FC236}">
                <a16:creationId xmlns:a16="http://schemas.microsoft.com/office/drawing/2014/main" id="{72FAD7AB-38D4-41E1-A6C0-79CE1C672357}"/>
              </a:ext>
            </a:extLst>
          </p:cNvPr>
          <p:cNvGrpSpPr/>
          <p:nvPr/>
        </p:nvGrpSpPr>
        <p:grpSpPr>
          <a:xfrm>
            <a:off x="5009840" y="1361440"/>
            <a:ext cx="5055400" cy="4300324"/>
            <a:chOff x="1600200" y="2326755"/>
            <a:chExt cx="5943600" cy="4557990"/>
          </a:xfrm>
        </p:grpSpPr>
        <p:pic>
          <p:nvPicPr>
            <p:cNvPr id="6" name="Picture 5">
              <a:extLst>
                <a:ext uri="{FF2B5EF4-FFF2-40B4-BE49-F238E27FC236}">
                  <a16:creationId xmlns:a16="http://schemas.microsoft.com/office/drawing/2014/main" id="{EF7C411F-9282-4D9A-8CF6-3F24CA48689B}"/>
                </a:ext>
              </a:extLst>
            </p:cNvPr>
            <p:cNvPicPr>
              <a:picLocks noChangeAspect="1"/>
            </p:cNvPicPr>
            <p:nvPr/>
          </p:nvPicPr>
          <p:blipFill rotWithShape="1">
            <a:blip r:embed="rId3"/>
            <a:srcRect t="32169" b="24234"/>
            <a:stretch/>
          </p:blipFill>
          <p:spPr>
            <a:xfrm>
              <a:off x="1600200" y="2730614"/>
              <a:ext cx="5943600" cy="3276600"/>
            </a:xfrm>
            <a:prstGeom prst="rect">
              <a:avLst/>
            </a:prstGeom>
          </p:spPr>
        </p:pic>
        <p:pic>
          <p:nvPicPr>
            <p:cNvPr id="7" name="Picture 6">
              <a:extLst>
                <a:ext uri="{FF2B5EF4-FFF2-40B4-BE49-F238E27FC236}">
                  <a16:creationId xmlns:a16="http://schemas.microsoft.com/office/drawing/2014/main" id="{86DEB4FA-E481-4F50-9AEA-1316760CD978}"/>
                </a:ext>
              </a:extLst>
            </p:cNvPr>
            <p:cNvPicPr>
              <a:picLocks noChangeAspect="1"/>
            </p:cNvPicPr>
            <p:nvPr/>
          </p:nvPicPr>
          <p:blipFill rotWithShape="1">
            <a:blip r:embed="rId3"/>
            <a:srcRect b="94627"/>
            <a:stretch/>
          </p:blipFill>
          <p:spPr>
            <a:xfrm>
              <a:off x="1600200" y="2326755"/>
              <a:ext cx="5943600" cy="403859"/>
            </a:xfrm>
            <a:prstGeom prst="rect">
              <a:avLst/>
            </a:prstGeom>
          </p:spPr>
        </p:pic>
        <p:pic>
          <p:nvPicPr>
            <p:cNvPr id="8" name="Picture 7">
              <a:extLst>
                <a:ext uri="{FF2B5EF4-FFF2-40B4-BE49-F238E27FC236}">
                  <a16:creationId xmlns:a16="http://schemas.microsoft.com/office/drawing/2014/main" id="{3F99E159-83E6-4E70-9CEE-6AB494F6B4DE}"/>
                </a:ext>
              </a:extLst>
            </p:cNvPr>
            <p:cNvPicPr>
              <a:picLocks noChangeAspect="1"/>
            </p:cNvPicPr>
            <p:nvPr/>
          </p:nvPicPr>
          <p:blipFill rotWithShape="1">
            <a:blip r:embed="rId3"/>
            <a:srcRect t="87395"/>
            <a:stretch/>
          </p:blipFill>
          <p:spPr>
            <a:xfrm>
              <a:off x="1600200" y="5937400"/>
              <a:ext cx="5943600" cy="947345"/>
            </a:xfrm>
            <a:prstGeom prst="rect">
              <a:avLst/>
            </a:prstGeom>
          </p:spPr>
        </p:pic>
      </p:grpSp>
      <p:sp>
        <p:nvSpPr>
          <p:cNvPr id="11" name="Content Placeholder 2">
            <a:extLst>
              <a:ext uri="{FF2B5EF4-FFF2-40B4-BE49-F238E27FC236}">
                <a16:creationId xmlns:a16="http://schemas.microsoft.com/office/drawing/2014/main" id="{8E976BFA-BA64-434A-9F79-685C4539C7E7}"/>
              </a:ext>
            </a:extLst>
          </p:cNvPr>
          <p:cNvSpPr txBox="1">
            <a:spLocks/>
          </p:cNvSpPr>
          <p:nvPr/>
        </p:nvSpPr>
        <p:spPr>
          <a:xfrm>
            <a:off x="2966388" y="6278564"/>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400" dirty="0" err="1">
                <a:solidFill>
                  <a:prstClr val="black">
                    <a:lumMod val="75000"/>
                    <a:lumOff val="25000"/>
                  </a:prstClr>
                </a:solidFill>
                <a:latin typeface="Calibri" panose="020F0502020204030204"/>
              </a:rPr>
              <a:t>Huhn</a:t>
            </a:r>
            <a:r>
              <a:rPr lang="en-US" sz="1400" dirty="0">
                <a:solidFill>
                  <a:prstClr val="black">
                    <a:lumMod val="75000"/>
                    <a:lumOff val="25000"/>
                  </a:prstClr>
                </a:solidFill>
                <a:latin typeface="Calibri" panose="020F0502020204030204"/>
              </a:rPr>
              <a:t> et al 2019</a:t>
            </a:r>
          </a:p>
        </p:txBody>
      </p:sp>
    </p:spTree>
    <p:extLst>
      <p:ext uri="{BB962C8B-B14F-4D97-AF65-F5344CB8AC3E}">
        <p14:creationId xmlns:p14="http://schemas.microsoft.com/office/powerpoint/2010/main" val="1727535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0F06-404B-43AE-B001-31BD2AAE8A04}"/>
              </a:ext>
            </a:extLst>
          </p:cNvPr>
          <p:cNvSpPr>
            <a:spLocks noGrp="1"/>
          </p:cNvSpPr>
          <p:nvPr>
            <p:ph type="title"/>
          </p:nvPr>
        </p:nvSpPr>
        <p:spPr/>
        <p:txBody>
          <a:bodyPr/>
          <a:lstStyle/>
          <a:p>
            <a:r>
              <a:rPr lang="en-US" dirty="0"/>
              <a:t>Haloperidol</a:t>
            </a:r>
          </a:p>
        </p:txBody>
      </p:sp>
      <p:sp>
        <p:nvSpPr>
          <p:cNvPr id="3" name="Content Placeholder 2">
            <a:extLst>
              <a:ext uri="{FF2B5EF4-FFF2-40B4-BE49-F238E27FC236}">
                <a16:creationId xmlns:a16="http://schemas.microsoft.com/office/drawing/2014/main" id="{118F470F-94B4-4F09-9C27-B2AE739DE11E}"/>
              </a:ext>
            </a:extLst>
          </p:cNvPr>
          <p:cNvSpPr>
            <a:spLocks noGrp="1"/>
          </p:cNvSpPr>
          <p:nvPr>
            <p:ph idx="1"/>
          </p:nvPr>
        </p:nvSpPr>
        <p:spPr>
          <a:xfrm>
            <a:off x="1981200" y="1130303"/>
            <a:ext cx="8229600" cy="4525963"/>
          </a:xfrm>
        </p:spPr>
        <p:txBody>
          <a:bodyPr>
            <a:normAutofit/>
          </a:bodyPr>
          <a:lstStyle/>
          <a:p>
            <a:r>
              <a:rPr lang="en-US" sz="2800" dirty="0"/>
              <a:t>Most studies suggest QT prolongation of 5-8 </a:t>
            </a:r>
            <a:r>
              <a:rPr lang="en-US" sz="2800" dirty="0" err="1"/>
              <a:t>ms</a:t>
            </a:r>
            <a:r>
              <a:rPr lang="en-US" sz="2800" dirty="0"/>
              <a:t> for oral and IM haloperidol (less than most atypical agents).</a:t>
            </a:r>
          </a:p>
          <a:p>
            <a:r>
              <a:rPr lang="en-US" sz="2800" dirty="0"/>
              <a:t>Some studies continue to suggest greater risk for ventricular arrhythmias or SCD.</a:t>
            </a:r>
          </a:p>
          <a:p>
            <a:pPr lvl="2"/>
            <a:r>
              <a:rPr lang="en-US" sz="2400" dirty="0"/>
              <a:t>Compared to olanzapine, haloperidol conferred a 1.72-fold increased risk of sudden death or VA.</a:t>
            </a:r>
          </a:p>
          <a:p>
            <a:pPr lvl="2"/>
            <a:r>
              <a:rPr lang="en-US" sz="2400" dirty="0"/>
              <a:t>Haloperidol linked to increased risk of VA or sudden cardiac death (OR 1.46).</a:t>
            </a:r>
          </a:p>
          <a:p>
            <a:pPr lvl="2"/>
            <a:r>
              <a:rPr lang="en-US" sz="2400" dirty="0"/>
              <a:t>Each controlled for a limited number of covariates.</a:t>
            </a:r>
          </a:p>
        </p:txBody>
      </p:sp>
      <p:sp>
        <p:nvSpPr>
          <p:cNvPr id="4" name="Content Placeholder 2">
            <a:extLst>
              <a:ext uri="{FF2B5EF4-FFF2-40B4-BE49-F238E27FC236}">
                <a16:creationId xmlns:a16="http://schemas.microsoft.com/office/drawing/2014/main" id="{5C2552A9-9951-4251-9FBD-2F07ABBC8AFD}"/>
              </a:ext>
            </a:extLst>
          </p:cNvPr>
          <p:cNvSpPr txBox="1">
            <a:spLocks/>
          </p:cNvSpPr>
          <p:nvPr/>
        </p:nvSpPr>
        <p:spPr>
          <a:xfrm>
            <a:off x="2894021" y="6330354"/>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rPr>
              <a:t>Howland 2014, Leonard 2013, Wu 2015, Salvo 2016, Meyer-</a:t>
            </a:r>
            <a:r>
              <a:rPr lang="en-US" sz="1400" dirty="0" err="1">
                <a:solidFill>
                  <a:prstClr val="black">
                    <a:lumMod val="75000"/>
                    <a:lumOff val="25000"/>
                  </a:prstClr>
                </a:solidFill>
              </a:rPr>
              <a:t>Massetti</a:t>
            </a:r>
            <a:r>
              <a:rPr lang="en-US" sz="1400" dirty="0">
                <a:solidFill>
                  <a:prstClr val="black">
                    <a:lumMod val="75000"/>
                    <a:lumOff val="25000"/>
                  </a:prstClr>
                </a:solidFill>
              </a:rPr>
              <a:t> 2010</a:t>
            </a:r>
          </a:p>
        </p:txBody>
      </p:sp>
    </p:spTree>
    <p:extLst>
      <p:ext uri="{BB962C8B-B14F-4D97-AF65-F5344CB8AC3E}">
        <p14:creationId xmlns:p14="http://schemas.microsoft.com/office/powerpoint/2010/main" val="235835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FACULTY</a:t>
            </a:r>
          </a:p>
        </p:txBody>
      </p:sp>
      <p:sp>
        <p:nvSpPr>
          <p:cNvPr id="3" name="Content Placeholder 2"/>
          <p:cNvSpPr>
            <a:spLocks noGrp="1"/>
          </p:cNvSpPr>
          <p:nvPr>
            <p:ph idx="1"/>
          </p:nvPr>
        </p:nvSpPr>
        <p:spPr/>
        <p:txBody>
          <a:bodyPr>
            <a:normAutofit/>
          </a:bodyPr>
          <a:lstStyle/>
          <a:p>
            <a:pPr marL="0" indent="0">
              <a:buNone/>
            </a:pPr>
            <a:r>
              <a:rPr lang="en-US" sz="3200" dirty="0"/>
              <a:t>Margo Funk, MD, MA</a:t>
            </a:r>
          </a:p>
          <a:p>
            <a:r>
              <a:rPr lang="en-US" dirty="0"/>
              <a:t>Program Director, BWH Psychiatry Residency</a:t>
            </a:r>
          </a:p>
          <a:p>
            <a:r>
              <a:rPr lang="en-US" dirty="0"/>
              <a:t>Consultation Liaison Psychiatrist</a:t>
            </a:r>
          </a:p>
          <a:p>
            <a:r>
              <a:rPr lang="en-US" dirty="0"/>
              <a:t>Chair, APA Workgroup on QTc Prolongation and Psychotropic Medications</a:t>
            </a:r>
          </a:p>
          <a:p>
            <a:r>
              <a:rPr lang="en-US" dirty="0"/>
              <a:t>Member, APA Council on Consultation Liaison Psychiatry</a:t>
            </a:r>
          </a:p>
          <a:p>
            <a:r>
              <a:rPr lang="en-US" dirty="0"/>
              <a:t>Interests: cardiovascular psychiatry, medical education, advancement of women in healthcare leadership</a:t>
            </a:r>
          </a:p>
          <a:p>
            <a:endParaRPr lang="en-US" dirty="0"/>
          </a:p>
        </p:txBody>
      </p:sp>
      <p:pic>
        <p:nvPicPr>
          <p:cNvPr id="5" name="Picture 4">
            <a:extLst>
              <a:ext uri="{FF2B5EF4-FFF2-40B4-BE49-F238E27FC236}">
                <a16:creationId xmlns:a16="http://schemas.microsoft.com/office/drawing/2014/main" id="{53B0C2B8-E80B-4653-92DA-9C10E7512997}"/>
              </a:ext>
            </a:extLst>
          </p:cNvPr>
          <p:cNvPicPr>
            <a:picLocks noChangeAspect="1"/>
          </p:cNvPicPr>
          <p:nvPr/>
        </p:nvPicPr>
        <p:blipFill rotWithShape="1">
          <a:blip r:embed="rId2"/>
          <a:srcRect l="11717" r="5514" b="10613"/>
          <a:stretch/>
        </p:blipFill>
        <p:spPr>
          <a:xfrm>
            <a:off x="7909794" y="1071543"/>
            <a:ext cx="1914091" cy="2067135"/>
          </a:xfrm>
          <a:prstGeom prst="rect">
            <a:avLst/>
          </a:prstGeom>
        </p:spPr>
      </p:pic>
    </p:spTree>
    <p:extLst>
      <p:ext uri="{BB962C8B-B14F-4D97-AF65-F5344CB8AC3E}">
        <p14:creationId xmlns:p14="http://schemas.microsoft.com/office/powerpoint/2010/main" val="2760498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0F06-404B-43AE-B001-31BD2AAE8A04}"/>
              </a:ext>
            </a:extLst>
          </p:cNvPr>
          <p:cNvSpPr>
            <a:spLocks noGrp="1"/>
          </p:cNvSpPr>
          <p:nvPr>
            <p:ph type="title"/>
          </p:nvPr>
        </p:nvSpPr>
        <p:spPr/>
        <p:txBody>
          <a:bodyPr/>
          <a:lstStyle/>
          <a:p>
            <a:r>
              <a:rPr lang="en-US" dirty="0"/>
              <a:t>Intravenous Haloperidol</a:t>
            </a:r>
          </a:p>
        </p:txBody>
      </p:sp>
      <p:sp>
        <p:nvSpPr>
          <p:cNvPr id="3" name="Content Placeholder 2">
            <a:extLst>
              <a:ext uri="{FF2B5EF4-FFF2-40B4-BE49-F238E27FC236}">
                <a16:creationId xmlns:a16="http://schemas.microsoft.com/office/drawing/2014/main" id="{118F470F-94B4-4F09-9C27-B2AE739DE11E}"/>
              </a:ext>
            </a:extLst>
          </p:cNvPr>
          <p:cNvSpPr>
            <a:spLocks noGrp="1"/>
          </p:cNvSpPr>
          <p:nvPr>
            <p:ph idx="1"/>
          </p:nvPr>
        </p:nvSpPr>
        <p:spPr>
          <a:xfrm>
            <a:off x="1981200" y="1427818"/>
            <a:ext cx="8229600" cy="4525963"/>
          </a:xfrm>
        </p:spPr>
        <p:txBody>
          <a:bodyPr>
            <a:normAutofit/>
          </a:bodyPr>
          <a:lstStyle/>
          <a:p>
            <a:r>
              <a:rPr lang="en-US" sz="2800" dirty="0"/>
              <a:t>2007 FDA warning suggesting increased risk and recommending telemetry for patients on IV haloperidol</a:t>
            </a:r>
          </a:p>
          <a:p>
            <a:r>
              <a:rPr lang="en-US" sz="2700" dirty="0"/>
              <a:t>2010 systematic review of 70 case reports involving QT prolongation or </a:t>
            </a:r>
            <a:r>
              <a:rPr lang="en-US" sz="2700" dirty="0" err="1"/>
              <a:t>TdP</a:t>
            </a:r>
            <a:endParaRPr lang="en-US" sz="2700" dirty="0"/>
          </a:p>
          <a:p>
            <a:pPr lvl="1"/>
            <a:r>
              <a:rPr lang="en-US" sz="2200" dirty="0"/>
              <a:t>68 (97%) of these cases had other risk factors (39 on other QT-prolonging medications; 32 with underlying cardiac conditions; 17 with electrolyte disturbances)</a:t>
            </a:r>
          </a:p>
          <a:p>
            <a:pPr lvl="1"/>
            <a:r>
              <a:rPr lang="en-US" sz="2200" dirty="0"/>
              <a:t>54 (77%) experienced </a:t>
            </a:r>
            <a:r>
              <a:rPr lang="en-US" sz="2200" dirty="0" err="1"/>
              <a:t>TdP</a:t>
            </a:r>
            <a:r>
              <a:rPr lang="en-US" sz="2200" dirty="0"/>
              <a:t>.</a:t>
            </a:r>
          </a:p>
        </p:txBody>
      </p:sp>
      <p:sp>
        <p:nvSpPr>
          <p:cNvPr id="4" name="Content Placeholder 2">
            <a:extLst>
              <a:ext uri="{FF2B5EF4-FFF2-40B4-BE49-F238E27FC236}">
                <a16:creationId xmlns:a16="http://schemas.microsoft.com/office/drawing/2014/main" id="{5C2552A9-9951-4251-9FBD-2F07ABBC8AFD}"/>
              </a:ext>
            </a:extLst>
          </p:cNvPr>
          <p:cNvSpPr txBox="1">
            <a:spLocks/>
          </p:cNvSpPr>
          <p:nvPr/>
        </p:nvSpPr>
        <p:spPr>
          <a:xfrm>
            <a:off x="2894021" y="6330354"/>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rPr>
              <a:t>Meyer-</a:t>
            </a:r>
            <a:r>
              <a:rPr lang="en-US" sz="1400" dirty="0" err="1">
                <a:solidFill>
                  <a:prstClr val="black">
                    <a:lumMod val="75000"/>
                    <a:lumOff val="25000"/>
                  </a:prstClr>
                </a:solidFill>
              </a:rPr>
              <a:t>Massetti</a:t>
            </a:r>
            <a:r>
              <a:rPr lang="en-US" sz="1400" dirty="0">
                <a:solidFill>
                  <a:prstClr val="black">
                    <a:lumMod val="75000"/>
                    <a:lumOff val="25000"/>
                  </a:prstClr>
                </a:solidFill>
              </a:rPr>
              <a:t> et al 2010</a:t>
            </a:r>
          </a:p>
        </p:txBody>
      </p:sp>
    </p:spTree>
    <p:extLst>
      <p:ext uri="{BB962C8B-B14F-4D97-AF65-F5344CB8AC3E}">
        <p14:creationId xmlns:p14="http://schemas.microsoft.com/office/powerpoint/2010/main" val="225218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0F06-404B-43AE-B001-31BD2AAE8A04}"/>
              </a:ext>
            </a:extLst>
          </p:cNvPr>
          <p:cNvSpPr>
            <a:spLocks noGrp="1"/>
          </p:cNvSpPr>
          <p:nvPr>
            <p:ph type="title"/>
          </p:nvPr>
        </p:nvSpPr>
        <p:spPr/>
        <p:txBody>
          <a:bodyPr/>
          <a:lstStyle/>
          <a:p>
            <a:r>
              <a:rPr lang="en-US" dirty="0"/>
              <a:t>Intravenous Haloperidol’s Unclear Risks</a:t>
            </a:r>
          </a:p>
        </p:txBody>
      </p:sp>
      <p:sp>
        <p:nvSpPr>
          <p:cNvPr id="3" name="Content Placeholder 2">
            <a:extLst>
              <a:ext uri="{FF2B5EF4-FFF2-40B4-BE49-F238E27FC236}">
                <a16:creationId xmlns:a16="http://schemas.microsoft.com/office/drawing/2014/main" id="{118F470F-94B4-4F09-9C27-B2AE739DE11E}"/>
              </a:ext>
            </a:extLst>
          </p:cNvPr>
          <p:cNvSpPr>
            <a:spLocks noGrp="1"/>
          </p:cNvSpPr>
          <p:nvPr>
            <p:ph idx="1"/>
          </p:nvPr>
        </p:nvSpPr>
        <p:spPr>
          <a:xfrm>
            <a:off x="1981200" y="1427818"/>
            <a:ext cx="8229600" cy="4525963"/>
          </a:xfrm>
        </p:spPr>
        <p:txBody>
          <a:bodyPr>
            <a:normAutofit/>
          </a:bodyPr>
          <a:lstStyle/>
          <a:p>
            <a:r>
              <a:rPr lang="en-US" sz="2500" dirty="0"/>
              <a:t>Ten of 11 prospective studies, involving &gt;1500 patients and doses up to 20mg, found no evidence of QT prolongation.</a:t>
            </a:r>
          </a:p>
          <a:p>
            <a:r>
              <a:rPr lang="en-US" sz="2500" dirty="0"/>
              <a:t>No clear evidence that IV haloperidol causes greater QT prolongation than atypical agents or oral haloperidol.</a:t>
            </a:r>
          </a:p>
          <a:p>
            <a:pPr lvl="1"/>
            <a:r>
              <a:rPr lang="en-US" sz="2200" dirty="0"/>
              <a:t>Retrospective analysis of 1017 inpatients with schizophrenia found IV haloperidol (but not PO haloperidol, risperidone, olanzapine, or quetiapine) to be associated with QTc prolongation.</a:t>
            </a:r>
          </a:p>
          <a:p>
            <a:pPr lvl="2"/>
            <a:r>
              <a:rPr lang="en-US" sz="2050" dirty="0"/>
              <a:t>Did not control for other QTc risk factors, medical comorbidity, or other relevant variables.</a:t>
            </a:r>
          </a:p>
          <a:p>
            <a:pPr lvl="2"/>
            <a:endParaRPr lang="en-US" sz="2400" dirty="0"/>
          </a:p>
        </p:txBody>
      </p:sp>
      <p:sp>
        <p:nvSpPr>
          <p:cNvPr id="4" name="Content Placeholder 2">
            <a:extLst>
              <a:ext uri="{FF2B5EF4-FFF2-40B4-BE49-F238E27FC236}">
                <a16:creationId xmlns:a16="http://schemas.microsoft.com/office/drawing/2014/main" id="{5C2552A9-9951-4251-9FBD-2F07ABBC8AFD}"/>
              </a:ext>
            </a:extLst>
          </p:cNvPr>
          <p:cNvSpPr txBox="1">
            <a:spLocks/>
          </p:cNvSpPr>
          <p:nvPr/>
        </p:nvSpPr>
        <p:spPr>
          <a:xfrm>
            <a:off x="2894021" y="6330354"/>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rPr>
              <a:t>Beach 2020, Ozeki 2010</a:t>
            </a:r>
          </a:p>
        </p:txBody>
      </p:sp>
    </p:spTree>
    <p:extLst>
      <p:ext uri="{BB962C8B-B14F-4D97-AF65-F5344CB8AC3E}">
        <p14:creationId xmlns:p14="http://schemas.microsoft.com/office/powerpoint/2010/main" val="88911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0F06-404B-43AE-B001-31BD2AAE8A04}"/>
              </a:ext>
            </a:extLst>
          </p:cNvPr>
          <p:cNvSpPr>
            <a:spLocks noGrp="1"/>
          </p:cNvSpPr>
          <p:nvPr>
            <p:ph type="title"/>
          </p:nvPr>
        </p:nvSpPr>
        <p:spPr/>
        <p:txBody>
          <a:bodyPr/>
          <a:lstStyle/>
          <a:p>
            <a:r>
              <a:rPr lang="en-US" dirty="0"/>
              <a:t>Recommendations for the Use of Intravenous Haloperidol</a:t>
            </a:r>
          </a:p>
        </p:txBody>
      </p:sp>
      <p:sp>
        <p:nvSpPr>
          <p:cNvPr id="3" name="Content Placeholder 2">
            <a:extLst>
              <a:ext uri="{FF2B5EF4-FFF2-40B4-BE49-F238E27FC236}">
                <a16:creationId xmlns:a16="http://schemas.microsoft.com/office/drawing/2014/main" id="{118F470F-94B4-4F09-9C27-B2AE739DE11E}"/>
              </a:ext>
            </a:extLst>
          </p:cNvPr>
          <p:cNvSpPr>
            <a:spLocks noGrp="1"/>
          </p:cNvSpPr>
          <p:nvPr>
            <p:ph idx="1"/>
          </p:nvPr>
        </p:nvSpPr>
        <p:spPr>
          <a:xfrm>
            <a:off x="1981200" y="1205346"/>
            <a:ext cx="8229600" cy="4920820"/>
          </a:xfrm>
        </p:spPr>
        <p:txBody>
          <a:bodyPr>
            <a:normAutofit fontScale="77500" lnSpcReduction="20000"/>
          </a:bodyPr>
          <a:lstStyle/>
          <a:p>
            <a:r>
              <a:rPr lang="en-US" sz="2800" dirty="0"/>
              <a:t>Ensure repletion of electrolytes (Mg and K to 2 </a:t>
            </a:r>
            <a:r>
              <a:rPr lang="en-US" sz="2800" dirty="0" err="1"/>
              <a:t>mEq</a:t>
            </a:r>
            <a:r>
              <a:rPr lang="en-US" sz="2800" dirty="0"/>
              <a:t>/L and 4 </a:t>
            </a:r>
            <a:r>
              <a:rPr lang="en-US" sz="2800" dirty="0" err="1"/>
              <a:t>mEq</a:t>
            </a:r>
            <a:r>
              <a:rPr lang="en-US" sz="2800" dirty="0"/>
              <a:t>/L, respectively), and minimize other risk factors.</a:t>
            </a:r>
          </a:p>
          <a:p>
            <a:pPr lvl="0"/>
            <a:r>
              <a:rPr lang="en-US" sz="2800" dirty="0"/>
              <a:t>Use a linear correction formula such as Framingham (</a:t>
            </a:r>
            <a:r>
              <a:rPr lang="en-US" sz="2800" dirty="0" err="1"/>
              <a:t>QT</a:t>
            </a:r>
            <a:r>
              <a:rPr lang="en-US" sz="2800" baseline="-25000" dirty="0" err="1"/>
              <a:t>Fr</a:t>
            </a:r>
            <a:r>
              <a:rPr lang="en-US" sz="2800" dirty="0"/>
              <a:t>) or Hodges (QT</a:t>
            </a:r>
            <a:r>
              <a:rPr lang="en-US" sz="2800" baseline="-25000" dirty="0"/>
              <a:t>H</a:t>
            </a:r>
            <a:r>
              <a:rPr lang="en-US" sz="2800" dirty="0"/>
              <a:t>).</a:t>
            </a:r>
          </a:p>
          <a:p>
            <a:pPr lvl="1"/>
            <a:r>
              <a:rPr lang="en-US" sz="2500" dirty="0" err="1"/>
              <a:t>QT</a:t>
            </a:r>
            <a:r>
              <a:rPr lang="en-US" sz="2500" baseline="-25000" dirty="0" err="1"/>
              <a:t>Fr</a:t>
            </a:r>
            <a:r>
              <a:rPr lang="en-US" sz="2500" baseline="-25000" dirty="0"/>
              <a:t> </a:t>
            </a:r>
            <a:r>
              <a:rPr lang="en-US" sz="2500" dirty="0"/>
              <a:t>&gt; 480 </a:t>
            </a:r>
            <a:r>
              <a:rPr lang="en-US" sz="2500" dirty="0" err="1"/>
              <a:t>ms</a:t>
            </a:r>
            <a:r>
              <a:rPr lang="en-US" sz="2500" dirty="0"/>
              <a:t> or uncorrected QT &gt; 436 </a:t>
            </a:r>
            <a:r>
              <a:rPr lang="en-US" sz="2500" dirty="0" err="1"/>
              <a:t>ms</a:t>
            </a:r>
            <a:r>
              <a:rPr lang="en-US" sz="2500" dirty="0"/>
              <a:t> may be better predictors of </a:t>
            </a:r>
            <a:r>
              <a:rPr lang="en-US" sz="2500" dirty="0" err="1"/>
              <a:t>TdP</a:t>
            </a:r>
            <a:r>
              <a:rPr lang="en-US" sz="2500" dirty="0"/>
              <a:t> in patients treated with IVH than QT</a:t>
            </a:r>
            <a:r>
              <a:rPr lang="en-US" sz="2500" baseline="-25000" dirty="0"/>
              <a:t>B.</a:t>
            </a:r>
            <a:endParaRPr lang="en-US" sz="2500" dirty="0"/>
          </a:p>
          <a:p>
            <a:r>
              <a:rPr lang="en-US" sz="2800" dirty="0"/>
              <a:t>No ECG monitoring required if total dose &lt;5 mg daily and less than 2 other risk factors present.</a:t>
            </a:r>
          </a:p>
          <a:p>
            <a:r>
              <a:rPr lang="en-US" sz="2800" dirty="0"/>
              <a:t>Check a baseline ECG in a non-emergent situation and at least one follow-up ECG, preferably 30-60 minutes following administration, for doses &gt;5 mg daily </a:t>
            </a:r>
            <a:r>
              <a:rPr lang="en-US" sz="2800" b="1" dirty="0"/>
              <a:t>OR</a:t>
            </a:r>
            <a:r>
              <a:rPr lang="en-US" sz="2800" dirty="0"/>
              <a:t> 2 or more risk factors.</a:t>
            </a:r>
          </a:p>
          <a:p>
            <a:r>
              <a:rPr lang="en-US" sz="2800" dirty="0"/>
              <a:t>Consider daily ECG for total cumulative dose &gt;25 mg.</a:t>
            </a:r>
          </a:p>
          <a:p>
            <a:r>
              <a:rPr lang="en-US" sz="2800" dirty="0"/>
              <a:t>Consider continuous monitoring and/or alternative agents for QT</a:t>
            </a:r>
            <a:r>
              <a:rPr lang="en-US" sz="2800" baseline="-25000" dirty="0"/>
              <a:t>c </a:t>
            </a:r>
            <a:r>
              <a:rPr lang="en-US" sz="2800" dirty="0"/>
              <a:t>&gt; 500 </a:t>
            </a:r>
            <a:r>
              <a:rPr lang="en-US" sz="2800" dirty="0" err="1"/>
              <a:t>ms</a:t>
            </a:r>
            <a:r>
              <a:rPr lang="en-US" sz="2800" dirty="0"/>
              <a:t> </a:t>
            </a:r>
            <a:r>
              <a:rPr lang="en-US" sz="2800" b="1" dirty="0"/>
              <a:t>OR</a:t>
            </a:r>
            <a:r>
              <a:rPr lang="en-US" sz="2800" dirty="0"/>
              <a:t> total dose &gt;100 mg.</a:t>
            </a:r>
          </a:p>
          <a:p>
            <a:pPr lvl="0"/>
            <a:r>
              <a:rPr lang="en-US" sz="2800" dirty="0"/>
              <a:t>If there is enough concern about QT prolongation to stop using IVH, use a non-antipsychotic agent.</a:t>
            </a:r>
          </a:p>
          <a:p>
            <a:pPr lvl="2"/>
            <a:endParaRPr lang="en-US" sz="2400" dirty="0"/>
          </a:p>
        </p:txBody>
      </p:sp>
      <p:sp>
        <p:nvSpPr>
          <p:cNvPr id="4" name="Content Placeholder 2">
            <a:extLst>
              <a:ext uri="{FF2B5EF4-FFF2-40B4-BE49-F238E27FC236}">
                <a16:creationId xmlns:a16="http://schemas.microsoft.com/office/drawing/2014/main" id="{5C2552A9-9951-4251-9FBD-2F07ABBC8AFD}"/>
              </a:ext>
            </a:extLst>
          </p:cNvPr>
          <p:cNvSpPr txBox="1">
            <a:spLocks/>
          </p:cNvSpPr>
          <p:nvPr/>
        </p:nvSpPr>
        <p:spPr>
          <a:xfrm>
            <a:off x="2894021" y="6330354"/>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rPr>
              <a:t>Beach 2020</a:t>
            </a:r>
          </a:p>
        </p:txBody>
      </p:sp>
    </p:spTree>
    <p:extLst>
      <p:ext uri="{BB962C8B-B14F-4D97-AF65-F5344CB8AC3E}">
        <p14:creationId xmlns:p14="http://schemas.microsoft.com/office/powerpoint/2010/main" val="399312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2103120" y="3026667"/>
            <a:ext cx="8229600" cy="4525963"/>
          </a:xfrm>
        </p:spPr>
        <p:txBody>
          <a:bodyPr>
            <a:normAutofit/>
          </a:bodyPr>
          <a:lstStyle/>
          <a:p>
            <a:pPr marL="0" indent="0" algn="ctr">
              <a:buNone/>
            </a:pPr>
            <a:r>
              <a:rPr lang="en-US" sz="5400" dirty="0">
                <a:solidFill>
                  <a:schemeClr val="tx1">
                    <a:lumMod val="65000"/>
                    <a:lumOff val="35000"/>
                  </a:schemeClr>
                </a:solidFill>
              </a:rPr>
              <a:t>Atypical Antipsychotics</a:t>
            </a:r>
          </a:p>
        </p:txBody>
      </p:sp>
    </p:spTree>
    <p:extLst>
      <p:ext uri="{BB962C8B-B14F-4D97-AF65-F5344CB8AC3E}">
        <p14:creationId xmlns:p14="http://schemas.microsoft.com/office/powerpoint/2010/main" val="1196449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Atypical Antipsychotics</a:t>
            </a:r>
          </a:p>
        </p:txBody>
      </p:sp>
      <p:sp>
        <p:nvSpPr>
          <p:cNvPr id="4" name="Content Placeholder 2">
            <a:extLst>
              <a:ext uri="{FF2B5EF4-FFF2-40B4-BE49-F238E27FC236}">
                <a16:creationId xmlns:a16="http://schemas.microsoft.com/office/drawing/2014/main" id="{22500930-AACB-4D64-92B0-DF875C20D702}"/>
              </a:ext>
            </a:extLst>
          </p:cNvPr>
          <p:cNvSpPr txBox="1">
            <a:spLocks/>
          </p:cNvSpPr>
          <p:nvPr/>
        </p:nvSpPr>
        <p:spPr>
          <a:xfrm>
            <a:off x="2856858" y="6354762"/>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err="1">
                <a:solidFill>
                  <a:prstClr val="black">
                    <a:lumMod val="75000"/>
                    <a:lumOff val="25000"/>
                  </a:prstClr>
                </a:solidFill>
                <a:latin typeface="Calibri" panose="020F0502020204030204"/>
              </a:rPr>
              <a:t>Huhn</a:t>
            </a:r>
            <a:r>
              <a:rPr lang="en-US" sz="1400" dirty="0">
                <a:solidFill>
                  <a:prstClr val="black">
                    <a:lumMod val="75000"/>
                    <a:lumOff val="25000"/>
                  </a:prstClr>
                </a:solidFill>
                <a:latin typeface="Calibri" panose="020F0502020204030204"/>
              </a:rPr>
              <a:t> et al 2019</a:t>
            </a:r>
          </a:p>
        </p:txBody>
      </p:sp>
      <p:sp>
        <p:nvSpPr>
          <p:cNvPr id="7" name="Content Placeholder 2">
            <a:extLst>
              <a:ext uri="{FF2B5EF4-FFF2-40B4-BE49-F238E27FC236}">
                <a16:creationId xmlns:a16="http://schemas.microsoft.com/office/drawing/2014/main" id="{BDDFCE81-2028-498B-9886-1DA7446B8BA3}"/>
              </a:ext>
            </a:extLst>
          </p:cNvPr>
          <p:cNvSpPr txBox="1">
            <a:spLocks/>
          </p:cNvSpPr>
          <p:nvPr/>
        </p:nvSpPr>
        <p:spPr>
          <a:xfrm>
            <a:off x="1981200" y="1361441"/>
            <a:ext cx="8214852" cy="4571999"/>
          </a:xfrm>
          <a:prstGeom prst="rect">
            <a:avLst/>
          </a:prstGeom>
        </p:spPr>
        <p:txBody>
          <a:bodyPr/>
          <a:lstStyle>
            <a:lvl1pPr marL="257175" indent="-257175" algn="l" defTabSz="342900" rtl="0" eaLnBrk="1" latinLnBrk="0" hangingPunct="1">
              <a:spcBef>
                <a:spcPct val="20000"/>
              </a:spcBef>
              <a:buFont typeface="Wingdings" charset="2"/>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Wingdings" charset="2"/>
              <a:buChar char="§"/>
              <a:defRPr sz="1500" kern="1200">
                <a:solidFill>
                  <a:schemeClr val="tx1"/>
                </a:solidFill>
                <a:latin typeface="+mn-lt"/>
                <a:ea typeface="+mn-ea"/>
                <a:cs typeface="+mn-cs"/>
              </a:defRPr>
            </a:lvl2pPr>
            <a:lvl3pPr marL="857250" indent="-171450" algn="l" defTabSz="342900" rtl="0" eaLnBrk="1" latinLnBrk="0" hangingPunct="1">
              <a:spcBef>
                <a:spcPct val="20000"/>
              </a:spcBef>
              <a:buFont typeface="Wingdings" charset="2"/>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Wingdings" charset="2"/>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Font typeface="Wingdings" charset="2"/>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3200" b="1" dirty="0"/>
              <a:t>Most atypical antipsychotics cause QTc prolongation</a:t>
            </a:r>
          </a:p>
          <a:p>
            <a:pPr lvl="1"/>
            <a:r>
              <a:rPr lang="en-US" sz="2400" dirty="0"/>
              <a:t>Systematic review and network meta-analysis of 15,467 patients with schizophrenia.</a:t>
            </a:r>
          </a:p>
          <a:p>
            <a:pPr lvl="1"/>
            <a:r>
              <a:rPr lang="en-US" sz="2400" dirty="0"/>
              <a:t>Placebo-controlled or head-to-head trials</a:t>
            </a:r>
          </a:p>
        </p:txBody>
      </p:sp>
    </p:spTree>
    <p:extLst>
      <p:ext uri="{BB962C8B-B14F-4D97-AF65-F5344CB8AC3E}">
        <p14:creationId xmlns:p14="http://schemas.microsoft.com/office/powerpoint/2010/main" val="92325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83E2-A459-463E-8B6A-905D41023747}"/>
              </a:ext>
            </a:extLst>
          </p:cNvPr>
          <p:cNvSpPr>
            <a:spLocks noGrp="1"/>
          </p:cNvSpPr>
          <p:nvPr>
            <p:ph type="title"/>
          </p:nvPr>
        </p:nvSpPr>
        <p:spPr/>
        <p:txBody>
          <a:bodyPr/>
          <a:lstStyle/>
          <a:p>
            <a:r>
              <a:rPr lang="en-US" dirty="0"/>
              <a:t>Atypical Antipsychotics</a:t>
            </a:r>
          </a:p>
        </p:txBody>
      </p:sp>
      <p:sp>
        <p:nvSpPr>
          <p:cNvPr id="4" name="Slide Number Placeholder 3">
            <a:extLst>
              <a:ext uri="{FF2B5EF4-FFF2-40B4-BE49-F238E27FC236}">
                <a16:creationId xmlns:a16="http://schemas.microsoft.com/office/drawing/2014/main" id="{CEE57A4B-9607-4C47-81FD-033ABB74193E}"/>
              </a:ext>
            </a:extLst>
          </p:cNvPr>
          <p:cNvSpPr>
            <a:spLocks noGrp="1"/>
          </p:cNvSpPr>
          <p:nvPr>
            <p:ph type="sldNum" sz="quarter" idx="12"/>
          </p:nvPr>
        </p:nvSpPr>
        <p:spPr/>
        <p:txBody>
          <a:bodyPr/>
          <a:lstStyle/>
          <a:p>
            <a:fld id="{68CDBAF2-F266-C14C-8ABF-54B90D837FA3}" type="slidenum">
              <a:rPr lang="en-US" smtClean="0"/>
              <a:pPr/>
              <a:t>55</a:t>
            </a:fld>
            <a:endParaRPr lang="en-US" dirty="0"/>
          </a:p>
        </p:txBody>
      </p:sp>
      <p:grpSp>
        <p:nvGrpSpPr>
          <p:cNvPr id="5" name="Group 4">
            <a:extLst>
              <a:ext uri="{FF2B5EF4-FFF2-40B4-BE49-F238E27FC236}">
                <a16:creationId xmlns:a16="http://schemas.microsoft.com/office/drawing/2014/main" id="{415D3F86-19FD-4191-8C32-A8A87F212F39}"/>
              </a:ext>
            </a:extLst>
          </p:cNvPr>
          <p:cNvGrpSpPr/>
          <p:nvPr/>
        </p:nvGrpSpPr>
        <p:grpSpPr>
          <a:xfrm>
            <a:off x="2845337" y="1798626"/>
            <a:ext cx="6501327" cy="3935370"/>
            <a:chOff x="-4648200" y="2362202"/>
            <a:chExt cx="5943600" cy="3393587"/>
          </a:xfrm>
        </p:grpSpPr>
        <p:pic>
          <p:nvPicPr>
            <p:cNvPr id="6" name="Picture 5">
              <a:extLst>
                <a:ext uri="{FF2B5EF4-FFF2-40B4-BE49-F238E27FC236}">
                  <a16:creationId xmlns:a16="http://schemas.microsoft.com/office/drawing/2014/main" id="{7D1F2DE3-86D2-4635-AC3A-4E8E35D73B53}"/>
                </a:ext>
              </a:extLst>
            </p:cNvPr>
            <p:cNvPicPr>
              <a:picLocks noChangeAspect="1"/>
            </p:cNvPicPr>
            <p:nvPr/>
          </p:nvPicPr>
          <p:blipFill rotWithShape="1">
            <a:blip r:embed="rId3"/>
            <a:srcRect t="86918"/>
            <a:stretch/>
          </p:blipFill>
          <p:spPr>
            <a:xfrm>
              <a:off x="-4648200" y="4772585"/>
              <a:ext cx="5943600" cy="983204"/>
            </a:xfrm>
            <a:prstGeom prst="rect">
              <a:avLst/>
            </a:prstGeom>
          </p:spPr>
        </p:pic>
        <p:pic>
          <p:nvPicPr>
            <p:cNvPr id="7" name="Picture 6">
              <a:extLst>
                <a:ext uri="{FF2B5EF4-FFF2-40B4-BE49-F238E27FC236}">
                  <a16:creationId xmlns:a16="http://schemas.microsoft.com/office/drawing/2014/main" id="{CD7B6C33-8120-43AC-B47F-20209E937503}"/>
                </a:ext>
              </a:extLst>
            </p:cNvPr>
            <p:cNvPicPr>
              <a:picLocks noChangeAspect="1"/>
            </p:cNvPicPr>
            <p:nvPr/>
          </p:nvPicPr>
          <p:blipFill rotWithShape="1">
            <a:blip r:embed="rId3"/>
            <a:srcRect b="67556"/>
            <a:stretch/>
          </p:blipFill>
          <p:spPr>
            <a:xfrm>
              <a:off x="-4648200" y="2362202"/>
              <a:ext cx="5943600" cy="2438398"/>
            </a:xfrm>
            <a:prstGeom prst="rect">
              <a:avLst/>
            </a:prstGeom>
          </p:spPr>
        </p:pic>
      </p:grpSp>
    </p:spTree>
    <p:extLst>
      <p:ext uri="{BB962C8B-B14F-4D97-AF65-F5344CB8AC3E}">
        <p14:creationId xmlns:p14="http://schemas.microsoft.com/office/powerpoint/2010/main" val="3383432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C684-99EB-4131-9055-E5C05B3CECDA}"/>
              </a:ext>
            </a:extLst>
          </p:cNvPr>
          <p:cNvSpPr>
            <a:spLocks noGrp="1"/>
          </p:cNvSpPr>
          <p:nvPr>
            <p:ph type="title"/>
          </p:nvPr>
        </p:nvSpPr>
        <p:spPr/>
        <p:txBody>
          <a:bodyPr/>
          <a:lstStyle/>
          <a:p>
            <a:r>
              <a:rPr lang="en-US" dirty="0"/>
              <a:t>Atypical Antipsychotics</a:t>
            </a:r>
          </a:p>
        </p:txBody>
      </p:sp>
      <p:sp>
        <p:nvSpPr>
          <p:cNvPr id="4" name="Slide Number Placeholder 3">
            <a:extLst>
              <a:ext uri="{FF2B5EF4-FFF2-40B4-BE49-F238E27FC236}">
                <a16:creationId xmlns:a16="http://schemas.microsoft.com/office/drawing/2014/main" id="{DBBB7F71-CA5E-4F87-862F-347E3EB82255}"/>
              </a:ext>
            </a:extLst>
          </p:cNvPr>
          <p:cNvSpPr>
            <a:spLocks noGrp="1"/>
          </p:cNvSpPr>
          <p:nvPr>
            <p:ph type="sldNum" sz="quarter" idx="12"/>
          </p:nvPr>
        </p:nvSpPr>
        <p:spPr/>
        <p:txBody>
          <a:bodyPr/>
          <a:lstStyle/>
          <a:p>
            <a:fld id="{68CDBAF2-F266-C14C-8ABF-54B90D837FA3}" type="slidenum">
              <a:rPr lang="en-US" smtClean="0"/>
              <a:pPr/>
              <a:t>56</a:t>
            </a:fld>
            <a:endParaRPr lang="en-US" dirty="0"/>
          </a:p>
        </p:txBody>
      </p:sp>
      <p:grpSp>
        <p:nvGrpSpPr>
          <p:cNvPr id="5" name="Group 4">
            <a:extLst>
              <a:ext uri="{FF2B5EF4-FFF2-40B4-BE49-F238E27FC236}">
                <a16:creationId xmlns:a16="http://schemas.microsoft.com/office/drawing/2014/main" id="{0DACC0FD-9690-448F-808C-B9A05CC7B131}"/>
              </a:ext>
            </a:extLst>
          </p:cNvPr>
          <p:cNvGrpSpPr/>
          <p:nvPr/>
        </p:nvGrpSpPr>
        <p:grpSpPr>
          <a:xfrm>
            <a:off x="2911665" y="1357741"/>
            <a:ext cx="6368670" cy="4883964"/>
            <a:chOff x="1600200" y="2326755"/>
            <a:chExt cx="5943600" cy="4557990"/>
          </a:xfrm>
        </p:grpSpPr>
        <p:pic>
          <p:nvPicPr>
            <p:cNvPr id="6" name="Picture 5">
              <a:extLst>
                <a:ext uri="{FF2B5EF4-FFF2-40B4-BE49-F238E27FC236}">
                  <a16:creationId xmlns:a16="http://schemas.microsoft.com/office/drawing/2014/main" id="{ACC799F3-82DF-4E0D-B64C-1815D61C797A}"/>
                </a:ext>
              </a:extLst>
            </p:cNvPr>
            <p:cNvPicPr>
              <a:picLocks noChangeAspect="1"/>
            </p:cNvPicPr>
            <p:nvPr/>
          </p:nvPicPr>
          <p:blipFill rotWithShape="1">
            <a:blip r:embed="rId3"/>
            <a:srcRect t="32169" b="24234"/>
            <a:stretch/>
          </p:blipFill>
          <p:spPr>
            <a:xfrm>
              <a:off x="1600200" y="2730614"/>
              <a:ext cx="5943600" cy="3276600"/>
            </a:xfrm>
            <a:prstGeom prst="rect">
              <a:avLst/>
            </a:prstGeom>
          </p:spPr>
        </p:pic>
        <p:pic>
          <p:nvPicPr>
            <p:cNvPr id="7" name="Picture 6">
              <a:extLst>
                <a:ext uri="{FF2B5EF4-FFF2-40B4-BE49-F238E27FC236}">
                  <a16:creationId xmlns:a16="http://schemas.microsoft.com/office/drawing/2014/main" id="{5058D2BF-B2CA-4EB6-AB1C-6A1B6E8AB031}"/>
                </a:ext>
              </a:extLst>
            </p:cNvPr>
            <p:cNvPicPr>
              <a:picLocks noChangeAspect="1"/>
            </p:cNvPicPr>
            <p:nvPr/>
          </p:nvPicPr>
          <p:blipFill rotWithShape="1">
            <a:blip r:embed="rId3"/>
            <a:srcRect b="94627"/>
            <a:stretch/>
          </p:blipFill>
          <p:spPr>
            <a:xfrm>
              <a:off x="1600200" y="2326755"/>
              <a:ext cx="5943600" cy="403859"/>
            </a:xfrm>
            <a:prstGeom prst="rect">
              <a:avLst/>
            </a:prstGeom>
          </p:spPr>
        </p:pic>
        <p:pic>
          <p:nvPicPr>
            <p:cNvPr id="8" name="Picture 7">
              <a:extLst>
                <a:ext uri="{FF2B5EF4-FFF2-40B4-BE49-F238E27FC236}">
                  <a16:creationId xmlns:a16="http://schemas.microsoft.com/office/drawing/2014/main" id="{D3DF345E-4DE2-4995-94E5-3A09A09CE3F8}"/>
                </a:ext>
              </a:extLst>
            </p:cNvPr>
            <p:cNvPicPr>
              <a:picLocks noChangeAspect="1"/>
            </p:cNvPicPr>
            <p:nvPr/>
          </p:nvPicPr>
          <p:blipFill rotWithShape="1">
            <a:blip r:embed="rId3"/>
            <a:srcRect t="87395"/>
            <a:stretch/>
          </p:blipFill>
          <p:spPr>
            <a:xfrm>
              <a:off x="1600200" y="5937400"/>
              <a:ext cx="5943600" cy="947345"/>
            </a:xfrm>
            <a:prstGeom prst="rect">
              <a:avLst/>
            </a:prstGeom>
          </p:spPr>
        </p:pic>
      </p:grpSp>
    </p:spTree>
    <p:extLst>
      <p:ext uri="{BB962C8B-B14F-4D97-AF65-F5344CB8AC3E}">
        <p14:creationId xmlns:p14="http://schemas.microsoft.com/office/powerpoint/2010/main" val="4263847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Atypical Antipsychotics</a:t>
            </a:r>
          </a:p>
        </p:txBody>
      </p:sp>
      <p:sp>
        <p:nvSpPr>
          <p:cNvPr id="3" name="Content Placeholder 2"/>
          <p:cNvSpPr>
            <a:spLocks noGrp="1"/>
          </p:cNvSpPr>
          <p:nvPr>
            <p:ph idx="1"/>
          </p:nvPr>
        </p:nvSpPr>
        <p:spPr/>
        <p:txBody>
          <a:bodyPr/>
          <a:lstStyle/>
          <a:p>
            <a:pPr marL="0" indent="0">
              <a:buNone/>
            </a:pPr>
            <a:r>
              <a:rPr lang="en-US" sz="3200" b="1" dirty="0"/>
              <a:t>Ziprasidone</a:t>
            </a:r>
          </a:p>
          <a:p>
            <a:r>
              <a:rPr lang="en-US" sz="2800" dirty="0"/>
              <a:t>2002 – FDA issues warning for QT prolongation</a:t>
            </a:r>
          </a:p>
          <a:p>
            <a:pPr lvl="1"/>
            <a:r>
              <a:rPr lang="en-US" sz="2800" dirty="0"/>
              <a:t>Avoid use in combination with other QT-prolonging agents, history of cardiac arrhythmia</a:t>
            </a:r>
          </a:p>
          <a:p>
            <a:r>
              <a:rPr lang="en-US" sz="2800" dirty="0"/>
              <a:t>Average QT prolongation of 10-21 ms; 20% experience &gt;60 ms increase</a:t>
            </a:r>
          </a:p>
          <a:p>
            <a:r>
              <a:rPr lang="en-US" sz="2800" dirty="0"/>
              <a:t>Ziprasidone performs worst in 2019 meta-analysis (similar to iloperidone)</a:t>
            </a:r>
          </a:p>
        </p:txBody>
      </p:sp>
      <p:sp>
        <p:nvSpPr>
          <p:cNvPr id="4" name="Content Placeholder 2">
            <a:extLst>
              <a:ext uri="{FF2B5EF4-FFF2-40B4-BE49-F238E27FC236}">
                <a16:creationId xmlns:a16="http://schemas.microsoft.com/office/drawing/2014/main" id="{22500930-AACB-4D64-92B0-DF875C20D702}"/>
              </a:ext>
            </a:extLst>
          </p:cNvPr>
          <p:cNvSpPr txBox="1">
            <a:spLocks/>
          </p:cNvSpPr>
          <p:nvPr/>
        </p:nvSpPr>
        <p:spPr>
          <a:xfrm>
            <a:off x="2856858" y="6354762"/>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a:solidFill>
                  <a:prstClr val="black">
                    <a:lumMod val="75000"/>
                    <a:lumOff val="25000"/>
                  </a:prstClr>
                </a:solidFill>
                <a:latin typeface="Calibri" panose="020F0502020204030204"/>
              </a:rPr>
              <a:t>Nielsen et al 2011, FDA 2000, </a:t>
            </a:r>
            <a:r>
              <a:rPr lang="en-US" sz="1400" dirty="0" err="1">
                <a:solidFill>
                  <a:prstClr val="black">
                    <a:lumMod val="75000"/>
                    <a:lumOff val="25000"/>
                  </a:prstClr>
                </a:solidFill>
                <a:latin typeface="Calibri" panose="020F0502020204030204"/>
              </a:rPr>
              <a:t>Leucht</a:t>
            </a:r>
            <a:r>
              <a:rPr lang="en-US" sz="1400" dirty="0">
                <a:solidFill>
                  <a:prstClr val="black">
                    <a:lumMod val="75000"/>
                    <a:lumOff val="25000"/>
                  </a:prstClr>
                </a:solidFill>
                <a:latin typeface="Calibri" panose="020F0502020204030204"/>
              </a:rPr>
              <a:t> et al 2013, </a:t>
            </a:r>
            <a:r>
              <a:rPr lang="en-US" sz="1400" dirty="0" err="1">
                <a:solidFill>
                  <a:prstClr val="black">
                    <a:lumMod val="75000"/>
                    <a:lumOff val="25000"/>
                  </a:prstClr>
                </a:solidFill>
                <a:latin typeface="Calibri" panose="020F0502020204030204"/>
              </a:rPr>
              <a:t>Huhn</a:t>
            </a:r>
            <a:r>
              <a:rPr lang="en-US" sz="1400" dirty="0">
                <a:solidFill>
                  <a:prstClr val="black">
                    <a:lumMod val="75000"/>
                    <a:lumOff val="25000"/>
                  </a:prstClr>
                </a:solidFill>
                <a:latin typeface="Calibri" panose="020F0502020204030204"/>
              </a:rPr>
              <a:t> et al 2019</a:t>
            </a:r>
          </a:p>
        </p:txBody>
      </p:sp>
    </p:spTree>
    <p:extLst>
      <p:ext uri="{BB962C8B-B14F-4D97-AF65-F5344CB8AC3E}">
        <p14:creationId xmlns:p14="http://schemas.microsoft.com/office/powerpoint/2010/main" val="41086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F116-0A98-48F0-AD09-89D490FFA142}"/>
              </a:ext>
            </a:extLst>
          </p:cNvPr>
          <p:cNvSpPr>
            <a:spLocks noGrp="1"/>
          </p:cNvSpPr>
          <p:nvPr>
            <p:ph type="title"/>
          </p:nvPr>
        </p:nvSpPr>
        <p:spPr/>
        <p:txBody>
          <a:bodyPr/>
          <a:lstStyle/>
          <a:p>
            <a:r>
              <a:rPr lang="en-US" dirty="0"/>
              <a:t>Atypical Antipsychotics</a:t>
            </a:r>
          </a:p>
        </p:txBody>
      </p:sp>
      <p:sp>
        <p:nvSpPr>
          <p:cNvPr id="3" name="Content Placeholder 2">
            <a:extLst>
              <a:ext uri="{FF2B5EF4-FFF2-40B4-BE49-F238E27FC236}">
                <a16:creationId xmlns:a16="http://schemas.microsoft.com/office/drawing/2014/main" id="{C70B13B4-5122-4EB1-9F75-5EF3C4EB8155}"/>
              </a:ext>
            </a:extLst>
          </p:cNvPr>
          <p:cNvSpPr>
            <a:spLocks noGrp="1"/>
          </p:cNvSpPr>
          <p:nvPr>
            <p:ph idx="1"/>
          </p:nvPr>
        </p:nvSpPr>
        <p:spPr>
          <a:xfrm>
            <a:off x="1962030" y="1343898"/>
            <a:ext cx="8229600" cy="4786738"/>
          </a:xfrm>
        </p:spPr>
        <p:txBody>
          <a:bodyPr>
            <a:normAutofit fontScale="92500" lnSpcReduction="10000"/>
          </a:bodyPr>
          <a:lstStyle/>
          <a:p>
            <a:pPr marL="0" indent="0">
              <a:buNone/>
            </a:pPr>
            <a:r>
              <a:rPr lang="en-US" sz="3200" b="1" dirty="0"/>
              <a:t>Quetiapine</a:t>
            </a:r>
          </a:p>
          <a:p>
            <a:r>
              <a:rPr lang="en-US" sz="2800" dirty="0"/>
              <a:t>In 2011, the FDA strengthened quetiapine warning</a:t>
            </a:r>
          </a:p>
          <a:p>
            <a:pPr lvl="1"/>
            <a:r>
              <a:rPr lang="en-US" sz="2800" dirty="0"/>
              <a:t>Avoid use with other QT-prolonging agents, history of arrhythmias, metabolic deficits</a:t>
            </a:r>
          </a:p>
          <a:p>
            <a:r>
              <a:rPr lang="en-US" sz="2800" dirty="0"/>
              <a:t>Based on 12 reports, mostly in overdose or use in combination with other agents (4 cases of </a:t>
            </a:r>
            <a:r>
              <a:rPr lang="en-US" sz="2800" dirty="0" err="1"/>
              <a:t>TdP</a:t>
            </a:r>
            <a:r>
              <a:rPr lang="en-US" sz="2800" dirty="0"/>
              <a:t>)</a:t>
            </a:r>
          </a:p>
          <a:p>
            <a:r>
              <a:rPr lang="en-US" sz="2800" dirty="0"/>
              <a:t>Data on quetiapine remains mixed </a:t>
            </a:r>
          </a:p>
          <a:p>
            <a:pPr lvl="1"/>
            <a:r>
              <a:rPr lang="en-US" sz="2800" dirty="0"/>
              <a:t>Most studies suggest mild effects, but some report 12% of people experience prolongation &gt; 20ms</a:t>
            </a:r>
          </a:p>
          <a:p>
            <a:r>
              <a:rPr lang="en-US" sz="3100" dirty="0"/>
              <a:t>Also associated with an increased risk of out of hospital cardiac arrest (OR=3.64; CI: 1.59-8.30) </a:t>
            </a:r>
          </a:p>
        </p:txBody>
      </p:sp>
      <p:sp>
        <p:nvSpPr>
          <p:cNvPr id="8" name="Content Placeholder 2">
            <a:extLst>
              <a:ext uri="{FF2B5EF4-FFF2-40B4-BE49-F238E27FC236}">
                <a16:creationId xmlns:a16="http://schemas.microsoft.com/office/drawing/2014/main" id="{80EB1448-7509-4540-BB37-40E19D55055A}"/>
              </a:ext>
            </a:extLst>
          </p:cNvPr>
          <p:cNvSpPr txBox="1">
            <a:spLocks/>
          </p:cNvSpPr>
          <p:nvPr/>
        </p:nvSpPr>
        <p:spPr>
          <a:xfrm>
            <a:off x="2686170" y="6276528"/>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a:solidFill>
                  <a:prstClr val="black">
                    <a:lumMod val="75000"/>
                    <a:lumOff val="25000"/>
                  </a:prstClr>
                </a:solidFill>
                <a:latin typeface="Calibri" panose="020F0502020204030204"/>
              </a:rPr>
              <a:t>Nielsen et al 2015, Leucht et al, 2013, Hasnain and </a:t>
            </a:r>
            <a:r>
              <a:rPr lang="en-US" sz="1400" dirty="0" err="1">
                <a:solidFill>
                  <a:prstClr val="black">
                    <a:lumMod val="75000"/>
                    <a:lumOff val="25000"/>
                  </a:prstClr>
                </a:solidFill>
                <a:latin typeface="Calibri" panose="020F0502020204030204"/>
              </a:rPr>
              <a:t>Vieweg</a:t>
            </a:r>
            <a:r>
              <a:rPr lang="en-US" sz="1400" dirty="0">
                <a:solidFill>
                  <a:prstClr val="black">
                    <a:lumMod val="75000"/>
                    <a:lumOff val="25000"/>
                  </a:prstClr>
                </a:solidFill>
                <a:latin typeface="Calibri" panose="020F0502020204030204"/>
              </a:rPr>
              <a:t> </a:t>
            </a:r>
            <a:r>
              <a:rPr lang="en-US" sz="1400" dirty="0">
                <a:solidFill>
                  <a:prstClr val="black">
                    <a:lumMod val="75000"/>
                    <a:lumOff val="25000"/>
                  </a:prstClr>
                </a:solidFill>
              </a:rPr>
              <a:t>2014, </a:t>
            </a:r>
            <a:r>
              <a:rPr lang="en-US" sz="1400" dirty="0" err="1">
                <a:solidFill>
                  <a:prstClr val="black">
                    <a:lumMod val="75000"/>
                    <a:lumOff val="25000"/>
                  </a:prstClr>
                </a:solidFill>
              </a:rPr>
              <a:t>Weeke</a:t>
            </a:r>
            <a:r>
              <a:rPr lang="en-US" sz="1400" dirty="0">
                <a:solidFill>
                  <a:prstClr val="black">
                    <a:lumMod val="75000"/>
                    <a:lumOff val="25000"/>
                  </a:prstClr>
                </a:solidFill>
              </a:rPr>
              <a:t> 2014, </a:t>
            </a:r>
            <a:r>
              <a:rPr lang="en-US" sz="1400" dirty="0" err="1">
                <a:solidFill>
                  <a:prstClr val="black">
                    <a:lumMod val="75000"/>
                    <a:lumOff val="25000"/>
                  </a:prstClr>
                </a:solidFill>
              </a:rPr>
              <a:t>Fukushi</a:t>
            </a:r>
            <a:r>
              <a:rPr lang="en-US" sz="1400" dirty="0">
                <a:solidFill>
                  <a:prstClr val="black">
                    <a:lumMod val="75000"/>
                    <a:lumOff val="25000"/>
                  </a:prstClr>
                </a:solidFill>
              </a:rPr>
              <a:t> 2020</a:t>
            </a:r>
            <a:endParaRPr lang="en-US" sz="14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4118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7808-6B39-4E2F-B9A1-7CAD17E6DA64}"/>
              </a:ext>
            </a:extLst>
          </p:cNvPr>
          <p:cNvSpPr>
            <a:spLocks noGrp="1"/>
          </p:cNvSpPr>
          <p:nvPr>
            <p:ph type="title"/>
          </p:nvPr>
        </p:nvSpPr>
        <p:spPr/>
        <p:txBody>
          <a:bodyPr/>
          <a:lstStyle/>
          <a:p>
            <a:r>
              <a:rPr lang="en-US" dirty="0"/>
              <a:t>Atypical Antipsychotics</a:t>
            </a:r>
          </a:p>
        </p:txBody>
      </p:sp>
      <p:sp>
        <p:nvSpPr>
          <p:cNvPr id="3" name="Content Placeholder 2">
            <a:extLst>
              <a:ext uri="{FF2B5EF4-FFF2-40B4-BE49-F238E27FC236}">
                <a16:creationId xmlns:a16="http://schemas.microsoft.com/office/drawing/2014/main" id="{CCB8158C-73DE-4D15-9888-B09361221BBF}"/>
              </a:ext>
            </a:extLst>
          </p:cNvPr>
          <p:cNvSpPr>
            <a:spLocks noGrp="1"/>
          </p:cNvSpPr>
          <p:nvPr>
            <p:ph idx="1"/>
          </p:nvPr>
        </p:nvSpPr>
        <p:spPr/>
        <p:txBody>
          <a:bodyPr/>
          <a:lstStyle/>
          <a:p>
            <a:r>
              <a:rPr lang="en-US" sz="2800" b="1" dirty="0"/>
              <a:t>Aripiprazole and lurasidone</a:t>
            </a:r>
          </a:p>
          <a:p>
            <a:pPr lvl="1"/>
            <a:r>
              <a:rPr lang="en-US" sz="2800" dirty="0"/>
              <a:t>Perform best in 2019 meta-analysis </a:t>
            </a:r>
          </a:p>
          <a:p>
            <a:r>
              <a:rPr lang="en-US" sz="2800" b="1" dirty="0"/>
              <a:t>Olanzapine, risperidone, quetiapine &amp; (?)clozapine </a:t>
            </a:r>
          </a:p>
          <a:p>
            <a:pPr lvl="1"/>
            <a:r>
              <a:rPr lang="en-US" sz="2800" dirty="0"/>
              <a:t>Likely similar and somewhere in the middle </a:t>
            </a:r>
          </a:p>
          <a:p>
            <a:r>
              <a:rPr lang="en-US" sz="2800" b="1" dirty="0"/>
              <a:t>Newest antipsychotic</a:t>
            </a:r>
          </a:p>
          <a:p>
            <a:pPr lvl="1"/>
            <a:r>
              <a:rPr lang="en-US" sz="2800" dirty="0" err="1"/>
              <a:t>Lumateperone</a:t>
            </a:r>
            <a:r>
              <a:rPr lang="en-US" sz="2800" dirty="0"/>
              <a:t> – 4.9msec at typical dose (42mg)</a:t>
            </a:r>
          </a:p>
        </p:txBody>
      </p:sp>
      <p:sp>
        <p:nvSpPr>
          <p:cNvPr id="4" name="Content Placeholder 2">
            <a:extLst>
              <a:ext uri="{FF2B5EF4-FFF2-40B4-BE49-F238E27FC236}">
                <a16:creationId xmlns:a16="http://schemas.microsoft.com/office/drawing/2014/main" id="{971A5CF4-C742-4878-BF3B-DC23922C335D}"/>
              </a:ext>
            </a:extLst>
          </p:cNvPr>
          <p:cNvSpPr txBox="1">
            <a:spLocks/>
          </p:cNvSpPr>
          <p:nvPr/>
        </p:nvSpPr>
        <p:spPr>
          <a:xfrm>
            <a:off x="2667000" y="6238566"/>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err="1">
                <a:solidFill>
                  <a:prstClr val="black">
                    <a:lumMod val="75000"/>
                    <a:lumOff val="25000"/>
                  </a:prstClr>
                </a:solidFill>
                <a:latin typeface="Calibri" panose="020F0502020204030204"/>
              </a:rPr>
              <a:t>Huhn</a:t>
            </a:r>
            <a:r>
              <a:rPr lang="en-US" sz="1400" dirty="0">
                <a:solidFill>
                  <a:prstClr val="black">
                    <a:lumMod val="75000"/>
                    <a:lumOff val="25000"/>
                  </a:prstClr>
                </a:solidFill>
                <a:latin typeface="Calibri" panose="020F0502020204030204"/>
              </a:rPr>
              <a:t> et al 2019, Barbui et al 2016, FDA 2019</a:t>
            </a:r>
          </a:p>
        </p:txBody>
      </p:sp>
    </p:spTree>
    <p:extLst>
      <p:ext uri="{BB962C8B-B14F-4D97-AF65-F5344CB8AC3E}">
        <p14:creationId xmlns:p14="http://schemas.microsoft.com/office/powerpoint/2010/main" val="429341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OBJECTIVES</a:t>
            </a:r>
          </a:p>
        </p:txBody>
      </p:sp>
      <p:sp>
        <p:nvSpPr>
          <p:cNvPr id="3" name="Content Placeholder 2"/>
          <p:cNvSpPr>
            <a:spLocks noGrp="1"/>
          </p:cNvSpPr>
          <p:nvPr>
            <p:ph idx="1"/>
          </p:nvPr>
        </p:nvSpPr>
        <p:spPr/>
        <p:txBody>
          <a:bodyPr>
            <a:normAutofit/>
          </a:bodyPr>
          <a:lstStyle/>
          <a:p>
            <a:pPr lvl="0"/>
            <a:r>
              <a:rPr lang="en-US" dirty="0"/>
              <a:t>Confidently measure the QT interval, choose the most appropriate correction formula and calculate the QTc.</a:t>
            </a:r>
          </a:p>
          <a:p>
            <a:pPr lvl="0"/>
            <a:r>
              <a:rPr lang="en-US" dirty="0"/>
              <a:t>List medications and common drug interactions that confer high risk of </a:t>
            </a:r>
            <a:r>
              <a:rPr lang="en-US" dirty="0" err="1"/>
              <a:t>TdP</a:t>
            </a:r>
            <a:r>
              <a:rPr lang="en-US" dirty="0"/>
              <a:t>.</a:t>
            </a:r>
          </a:p>
          <a:p>
            <a:pPr lvl="0"/>
            <a:r>
              <a:rPr lang="en-US" dirty="0"/>
              <a:t>Correlate components of the 12-lead ECG with cardiac electrophysiologic mechanisms.</a:t>
            </a:r>
          </a:p>
          <a:p>
            <a:pPr lvl="0"/>
            <a:r>
              <a:rPr lang="en-US" dirty="0"/>
              <a:t>Describe high-yield strategies for various practice settings and populations, including the intensive care unit, substance-use disorders, and resource-poor clinics.</a:t>
            </a:r>
          </a:p>
          <a:p>
            <a:pPr lvl="0"/>
            <a:r>
              <a:rPr lang="en-US" dirty="0"/>
              <a:t>Describe an approach to comprehensive risk-benefit analysis, including risk mitigation strategies, in patients who require control of high-risk psychopathology and may be at risk for </a:t>
            </a:r>
            <a:r>
              <a:rPr lang="en-US" dirty="0" err="1"/>
              <a:t>TdP</a:t>
            </a:r>
            <a:r>
              <a:rPr lang="en-US" dirty="0"/>
              <a:t>. </a:t>
            </a:r>
          </a:p>
          <a:p>
            <a:endParaRPr lang="en-US" dirty="0"/>
          </a:p>
        </p:txBody>
      </p:sp>
    </p:spTree>
    <p:extLst>
      <p:ext uri="{BB962C8B-B14F-4D97-AF65-F5344CB8AC3E}">
        <p14:creationId xmlns:p14="http://schemas.microsoft.com/office/powerpoint/2010/main" val="2420554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3E80FE-A071-4E5F-922D-B04F88F7EB45}"/>
              </a:ext>
            </a:extLst>
          </p:cNvPr>
          <p:cNvSpPr>
            <a:spLocks noGrp="1"/>
          </p:cNvSpPr>
          <p:nvPr>
            <p:ph type="title"/>
          </p:nvPr>
        </p:nvSpPr>
        <p:spPr/>
        <p:txBody>
          <a:bodyPr>
            <a:normAutofit/>
          </a:bodyPr>
          <a:lstStyle/>
          <a:p>
            <a:r>
              <a:rPr lang="en-US" dirty="0"/>
              <a:t>Antipsychotics</a:t>
            </a:r>
          </a:p>
        </p:txBody>
      </p:sp>
      <p:sp>
        <p:nvSpPr>
          <p:cNvPr id="3" name="Content Placeholder 2">
            <a:extLst>
              <a:ext uri="{FF2B5EF4-FFF2-40B4-BE49-F238E27FC236}">
                <a16:creationId xmlns:a16="http://schemas.microsoft.com/office/drawing/2014/main" id="{85EEC359-7BD0-4576-B376-0689D3EE13D1}"/>
              </a:ext>
            </a:extLst>
          </p:cNvPr>
          <p:cNvSpPr>
            <a:spLocks noGrp="1"/>
          </p:cNvSpPr>
          <p:nvPr>
            <p:ph idx="1"/>
          </p:nvPr>
        </p:nvSpPr>
        <p:spPr>
          <a:xfrm>
            <a:off x="1981200" y="1417639"/>
            <a:ext cx="8229600" cy="3948543"/>
          </a:xfrm>
        </p:spPr>
        <p:txBody>
          <a:bodyPr/>
          <a:lstStyle/>
          <a:p>
            <a:pPr marL="0" indent="0">
              <a:buNone/>
            </a:pPr>
            <a:r>
              <a:rPr lang="en-US" sz="3000" b="1" dirty="0"/>
              <a:t>Summary: QT Prolongation Risk w/Antipsychotics</a:t>
            </a:r>
          </a:p>
          <a:p>
            <a:r>
              <a:rPr lang="en-US" dirty="0"/>
              <a:t>Antipsychotics with minimal risk</a:t>
            </a:r>
          </a:p>
          <a:p>
            <a:pPr lvl="1"/>
            <a:r>
              <a:rPr lang="en-US" sz="2400" dirty="0"/>
              <a:t>Aripiprazole and lurasidone</a:t>
            </a:r>
          </a:p>
          <a:p>
            <a:r>
              <a:rPr lang="en-US" dirty="0"/>
              <a:t>Antipsychotics with similar “mid-range” risk</a:t>
            </a:r>
          </a:p>
          <a:p>
            <a:pPr lvl="1"/>
            <a:r>
              <a:rPr lang="en-US" sz="2400" dirty="0"/>
              <a:t>Haloperidol, olanzapine, risperidone, and quetiapine</a:t>
            </a:r>
          </a:p>
          <a:p>
            <a:r>
              <a:rPr lang="en-US" dirty="0"/>
              <a:t>Antipsychotics with the greatest risk</a:t>
            </a:r>
          </a:p>
          <a:p>
            <a:pPr lvl="1"/>
            <a:r>
              <a:rPr lang="en-US" sz="2400" dirty="0"/>
              <a:t>Ziprasidone, iloperidone, thioridazine</a:t>
            </a:r>
          </a:p>
          <a:p>
            <a:r>
              <a:rPr lang="en-US" b="1" dirty="0"/>
              <a:t>Mixed data </a:t>
            </a:r>
            <a:r>
              <a:rPr lang="en-US" dirty="0"/>
              <a:t>about whether antipsychotic polypharmacy leads to greater QT prolongation </a:t>
            </a:r>
          </a:p>
          <a:p>
            <a:pPr lvl="1"/>
            <a:r>
              <a:rPr lang="en-US" sz="2400" dirty="0"/>
              <a:t>If true, possibly mediated by cumulative dose</a:t>
            </a:r>
          </a:p>
          <a:p>
            <a:pPr lvl="1"/>
            <a:endParaRPr lang="en-US" dirty="0"/>
          </a:p>
          <a:p>
            <a:pPr lvl="1"/>
            <a:endParaRPr lang="en-US" dirty="0"/>
          </a:p>
          <a:p>
            <a:pPr lvl="1"/>
            <a:endParaRPr lang="en-US" dirty="0"/>
          </a:p>
        </p:txBody>
      </p:sp>
      <p:sp>
        <p:nvSpPr>
          <p:cNvPr id="7" name="Rectangle 2"/>
          <p:cNvSpPr txBox="1">
            <a:spLocks noChangeArrowheads="1"/>
          </p:cNvSpPr>
          <p:nvPr/>
        </p:nvSpPr>
        <p:spPr>
          <a:xfrm>
            <a:off x="1981200" y="274638"/>
            <a:ext cx="8229600" cy="1143000"/>
          </a:xfrm>
          <a:prstGeom prst="rect">
            <a:avLst/>
          </a:prstGeom>
        </p:spPr>
        <p:txBody>
          <a:bodyPr vert="horz" lIns="91440" tIns="45720" rIns="91440" bIns="45720" rtlCol="0" anchor="ctr">
            <a:noAutofit/>
          </a:bodyPr>
          <a:lstStyle/>
          <a:p>
            <a:pPr algn="ctr">
              <a:spcBef>
                <a:spcPct val="0"/>
              </a:spcBef>
              <a:defRPr/>
            </a:pPr>
            <a:endParaRPr lang="en-US" sz="3600" dirty="0">
              <a:solidFill>
                <a:prstClr val="black"/>
              </a:solidFill>
              <a:latin typeface="Calibri"/>
            </a:endParaRPr>
          </a:p>
        </p:txBody>
      </p:sp>
      <p:sp>
        <p:nvSpPr>
          <p:cNvPr id="6" name="Content Placeholder 2">
            <a:extLst>
              <a:ext uri="{FF2B5EF4-FFF2-40B4-BE49-F238E27FC236}">
                <a16:creationId xmlns:a16="http://schemas.microsoft.com/office/drawing/2014/main" id="{971A5CF4-C742-4878-BF3B-DC23922C335D}"/>
              </a:ext>
            </a:extLst>
          </p:cNvPr>
          <p:cNvSpPr txBox="1">
            <a:spLocks/>
          </p:cNvSpPr>
          <p:nvPr/>
        </p:nvSpPr>
        <p:spPr>
          <a:xfrm>
            <a:off x="2582933" y="6308729"/>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Clr>
                <a:srgbClr val="4A66AC"/>
              </a:buClr>
              <a:buNone/>
              <a:defRPr/>
            </a:pPr>
            <a:r>
              <a:rPr lang="en-US" sz="1400" dirty="0" err="1">
                <a:solidFill>
                  <a:prstClr val="black">
                    <a:lumMod val="75000"/>
                    <a:lumOff val="25000"/>
                  </a:prstClr>
                </a:solidFill>
                <a:latin typeface="Calibri" panose="020F0502020204030204"/>
              </a:rPr>
              <a:t>Leucht</a:t>
            </a:r>
            <a:r>
              <a:rPr lang="en-US" sz="1400" dirty="0">
                <a:solidFill>
                  <a:prstClr val="black">
                    <a:lumMod val="75000"/>
                    <a:lumOff val="25000"/>
                  </a:prstClr>
                </a:solidFill>
                <a:latin typeface="Calibri" panose="020F0502020204030204"/>
              </a:rPr>
              <a:t> et al 2013, </a:t>
            </a:r>
            <a:r>
              <a:rPr lang="en-US" sz="1400" dirty="0" err="1">
                <a:solidFill>
                  <a:prstClr val="black">
                    <a:lumMod val="75000"/>
                    <a:lumOff val="25000"/>
                  </a:prstClr>
                </a:solidFill>
                <a:latin typeface="Calibri" panose="020F0502020204030204"/>
              </a:rPr>
              <a:t>Huhn</a:t>
            </a:r>
            <a:r>
              <a:rPr lang="en-US" sz="1400" dirty="0">
                <a:solidFill>
                  <a:prstClr val="black">
                    <a:lumMod val="75000"/>
                    <a:lumOff val="25000"/>
                  </a:prstClr>
                </a:solidFill>
                <a:latin typeface="Calibri" panose="020F0502020204030204"/>
              </a:rPr>
              <a:t> et al 2019</a:t>
            </a:r>
          </a:p>
        </p:txBody>
      </p:sp>
    </p:spTree>
    <p:extLst>
      <p:ext uri="{BB962C8B-B14F-4D97-AF65-F5344CB8AC3E}">
        <p14:creationId xmlns:p14="http://schemas.microsoft.com/office/powerpoint/2010/main" val="276810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Antipsychotics</a:t>
            </a:r>
          </a:p>
        </p:txBody>
      </p:sp>
      <p:sp>
        <p:nvSpPr>
          <p:cNvPr id="3" name="Content Placeholder 2"/>
          <p:cNvSpPr>
            <a:spLocks noGrp="1"/>
          </p:cNvSpPr>
          <p:nvPr>
            <p:ph idx="1"/>
          </p:nvPr>
        </p:nvSpPr>
        <p:spPr/>
        <p:txBody>
          <a:bodyPr/>
          <a:lstStyle/>
          <a:p>
            <a:pPr marL="457200" lvl="1" indent="0">
              <a:buNone/>
            </a:pPr>
            <a:endParaRPr lang="en-US" dirty="0"/>
          </a:p>
          <a:p>
            <a:endParaRPr lang="en-US" dirty="0"/>
          </a:p>
        </p:txBody>
      </p:sp>
      <p:sp>
        <p:nvSpPr>
          <p:cNvPr id="4" name="Content Placeholder 2">
            <a:extLst>
              <a:ext uri="{FF2B5EF4-FFF2-40B4-BE49-F238E27FC236}">
                <a16:creationId xmlns:a16="http://schemas.microsoft.com/office/drawing/2014/main" id="{18C29551-87E1-4F9F-97DF-08FEAA7F39DF}"/>
              </a:ext>
            </a:extLst>
          </p:cNvPr>
          <p:cNvSpPr txBox="1">
            <a:spLocks/>
          </p:cNvSpPr>
          <p:nvPr/>
        </p:nvSpPr>
        <p:spPr>
          <a:xfrm>
            <a:off x="1981200" y="1140221"/>
            <a:ext cx="8229600" cy="47738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500" b="1" dirty="0"/>
              <a:t>Using Antipsychotics in Outpatient Settings</a:t>
            </a:r>
          </a:p>
          <a:p>
            <a:pPr marL="280988" lvl="1" indent="-280988">
              <a:buFont typeface="Arial" panose="020B0604020202020204" pitchFamily="34" charset="0"/>
              <a:buChar char="•"/>
            </a:pPr>
            <a:r>
              <a:rPr lang="en-US" sz="2800" dirty="0"/>
              <a:t>No monitoring for patients without risk factors unless prescribing thioridazine, ziprasidone or iloperidone</a:t>
            </a:r>
          </a:p>
          <a:p>
            <a:pPr marL="280988" lvl="1" indent="-280988">
              <a:buFont typeface="Arial" panose="020B0604020202020204" pitchFamily="34" charset="0"/>
              <a:buChar char="•"/>
            </a:pPr>
            <a:r>
              <a:rPr lang="en-US" sz="2800" dirty="0"/>
              <a:t>For patients with multiple risk factors receiving any medication or patients with no risk factors taking a high-risk agent, obtain ECG at baseline and again at steady-state</a:t>
            </a:r>
          </a:p>
          <a:p>
            <a:pPr marL="280988" lvl="1" indent="-280988">
              <a:buFont typeface="Arial" panose="020B0604020202020204" pitchFamily="34" charset="0"/>
              <a:buChar char="•"/>
            </a:pPr>
            <a:r>
              <a:rPr lang="en-US" sz="2800" dirty="0"/>
              <a:t>For patients with multiple risk factors receiving a high-risk medication, consider cardiology consultation</a:t>
            </a:r>
          </a:p>
          <a:p>
            <a:pPr lvl="1"/>
            <a:endParaRPr lang="en-US" dirty="0"/>
          </a:p>
          <a:p>
            <a:pPr lvl="1"/>
            <a:endParaRPr lang="en-US" dirty="0"/>
          </a:p>
        </p:txBody>
      </p:sp>
    </p:spTree>
    <p:extLst>
      <p:ext uri="{BB962C8B-B14F-4D97-AF65-F5344CB8AC3E}">
        <p14:creationId xmlns:p14="http://schemas.microsoft.com/office/powerpoint/2010/main" val="271249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601F-2511-48DD-8901-410F2535BE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2078736" y="2904747"/>
            <a:ext cx="8229600" cy="4525963"/>
          </a:xfrm>
        </p:spPr>
        <p:txBody>
          <a:bodyPr>
            <a:normAutofit/>
          </a:bodyPr>
          <a:lstStyle/>
          <a:p>
            <a:pPr marL="0" indent="0" algn="ctr">
              <a:buNone/>
            </a:pPr>
            <a:r>
              <a:rPr lang="en-US" sz="5400" dirty="0">
                <a:solidFill>
                  <a:schemeClr val="tx1">
                    <a:lumMod val="65000"/>
                    <a:lumOff val="35000"/>
                  </a:schemeClr>
                </a:solidFill>
              </a:rPr>
              <a:t>Mood Stabilizers</a:t>
            </a:r>
          </a:p>
        </p:txBody>
      </p:sp>
    </p:spTree>
    <p:extLst>
      <p:ext uri="{BB962C8B-B14F-4D97-AF65-F5344CB8AC3E}">
        <p14:creationId xmlns:p14="http://schemas.microsoft.com/office/powerpoint/2010/main" val="2650372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B1D1-0D5C-46C2-9B04-CD0181AB8736}"/>
              </a:ext>
            </a:extLst>
          </p:cNvPr>
          <p:cNvSpPr>
            <a:spLocks noGrp="1"/>
          </p:cNvSpPr>
          <p:nvPr>
            <p:ph type="title"/>
          </p:nvPr>
        </p:nvSpPr>
        <p:spPr>
          <a:xfrm>
            <a:off x="1981200" y="91758"/>
            <a:ext cx="8229600" cy="1143000"/>
          </a:xfrm>
        </p:spPr>
        <p:txBody>
          <a:bodyPr>
            <a:normAutofit/>
          </a:bodyPr>
          <a:lstStyle/>
          <a:p>
            <a:br>
              <a:rPr lang="en-US" dirty="0"/>
            </a:br>
            <a:r>
              <a:rPr lang="en-US" dirty="0"/>
              <a:t>Mood Stabilizers</a:t>
            </a:r>
          </a:p>
        </p:txBody>
      </p:sp>
      <p:sp>
        <p:nvSpPr>
          <p:cNvPr id="3" name="Content Placeholder 2">
            <a:extLst>
              <a:ext uri="{FF2B5EF4-FFF2-40B4-BE49-F238E27FC236}">
                <a16:creationId xmlns:a16="http://schemas.microsoft.com/office/drawing/2014/main" id="{310C1941-7579-4DA5-AEF8-36F08CA75217}"/>
              </a:ext>
            </a:extLst>
          </p:cNvPr>
          <p:cNvSpPr>
            <a:spLocks noGrp="1"/>
          </p:cNvSpPr>
          <p:nvPr>
            <p:ph idx="1"/>
          </p:nvPr>
        </p:nvSpPr>
        <p:spPr/>
        <p:txBody>
          <a:bodyPr>
            <a:normAutofit/>
          </a:bodyPr>
          <a:lstStyle/>
          <a:p>
            <a:pPr marL="0" indent="0">
              <a:buNone/>
            </a:pPr>
            <a:r>
              <a:rPr lang="en-US" sz="3200" b="1" dirty="0"/>
              <a:t>Antiepileptic Medications</a:t>
            </a:r>
          </a:p>
          <a:p>
            <a:r>
              <a:rPr lang="en-US" sz="2800" dirty="0"/>
              <a:t>Major antiepileptic drugs have not been found to significantly precipitate prolongation of QT interval</a:t>
            </a:r>
          </a:p>
          <a:p>
            <a:pPr lvl="1"/>
            <a:r>
              <a:rPr lang="en-US" dirty="0"/>
              <a:t>Valproate was found to lower QT dispersion indicating it may have some preventative effects and stabilization in cardiac conduction</a:t>
            </a:r>
          </a:p>
          <a:p>
            <a:pPr lvl="1"/>
            <a:r>
              <a:rPr lang="en-US" dirty="0"/>
              <a:t>There is no evidence to suggest QTc prolongation with:</a:t>
            </a:r>
          </a:p>
          <a:p>
            <a:pPr lvl="2"/>
            <a:r>
              <a:rPr lang="en-US" sz="1850" dirty="0"/>
              <a:t>Carbamazepine</a:t>
            </a:r>
          </a:p>
          <a:p>
            <a:pPr lvl="2"/>
            <a:r>
              <a:rPr lang="en-US" sz="1850" dirty="0"/>
              <a:t>Oxcarbazepine</a:t>
            </a:r>
          </a:p>
          <a:p>
            <a:pPr lvl="2"/>
            <a:r>
              <a:rPr lang="en-US" sz="1850" dirty="0"/>
              <a:t>Topiramate</a:t>
            </a:r>
          </a:p>
          <a:p>
            <a:pPr lvl="2"/>
            <a:r>
              <a:rPr lang="en-US" sz="1850" dirty="0"/>
              <a:t>Gabapentin</a:t>
            </a:r>
          </a:p>
          <a:p>
            <a:pPr lvl="1"/>
            <a:endParaRPr lang="en-US" dirty="0"/>
          </a:p>
        </p:txBody>
      </p:sp>
      <p:sp>
        <p:nvSpPr>
          <p:cNvPr id="4" name="Content Placeholder 2">
            <a:extLst>
              <a:ext uri="{FF2B5EF4-FFF2-40B4-BE49-F238E27FC236}">
                <a16:creationId xmlns:a16="http://schemas.microsoft.com/office/drawing/2014/main" id="{6DB23A3B-68F9-48A6-986D-D60C30AB87E1}"/>
              </a:ext>
            </a:extLst>
          </p:cNvPr>
          <p:cNvSpPr txBox="1">
            <a:spLocks/>
          </p:cNvSpPr>
          <p:nvPr/>
        </p:nvSpPr>
        <p:spPr>
          <a:xfrm>
            <a:off x="2762597" y="6230792"/>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600" dirty="0">
                <a:solidFill>
                  <a:prstClr val="black">
                    <a:lumMod val="75000"/>
                    <a:lumOff val="25000"/>
                  </a:prstClr>
                </a:solidFill>
                <a:latin typeface="Calibri" panose="020F0502020204030204"/>
              </a:rPr>
              <a:t>Kurt et al 2009, Kwan et al 2004, Dixon et al 2008, Saetre et al 2009, Chen et al 2012</a:t>
            </a:r>
          </a:p>
        </p:txBody>
      </p:sp>
    </p:spTree>
    <p:extLst>
      <p:ext uri="{BB962C8B-B14F-4D97-AF65-F5344CB8AC3E}">
        <p14:creationId xmlns:p14="http://schemas.microsoft.com/office/powerpoint/2010/main" val="1033392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BDAE-F0FD-426F-88DA-3A1CA48EC66D}"/>
              </a:ext>
            </a:extLst>
          </p:cNvPr>
          <p:cNvSpPr>
            <a:spLocks noGrp="1"/>
          </p:cNvSpPr>
          <p:nvPr>
            <p:ph type="title"/>
          </p:nvPr>
        </p:nvSpPr>
        <p:spPr/>
        <p:txBody>
          <a:bodyPr/>
          <a:lstStyle/>
          <a:p>
            <a:r>
              <a:rPr lang="en-US" dirty="0"/>
              <a:t>Mood Stabilizers</a:t>
            </a:r>
          </a:p>
        </p:txBody>
      </p:sp>
      <p:sp>
        <p:nvSpPr>
          <p:cNvPr id="4" name="Slide Number Placeholder 3">
            <a:extLst>
              <a:ext uri="{FF2B5EF4-FFF2-40B4-BE49-F238E27FC236}">
                <a16:creationId xmlns:a16="http://schemas.microsoft.com/office/drawing/2014/main" id="{0DCB777B-68BF-4F2B-AB34-6C46720874AD}"/>
              </a:ext>
            </a:extLst>
          </p:cNvPr>
          <p:cNvSpPr>
            <a:spLocks noGrp="1"/>
          </p:cNvSpPr>
          <p:nvPr>
            <p:ph type="sldNum" sz="quarter" idx="12"/>
          </p:nvPr>
        </p:nvSpPr>
        <p:spPr/>
        <p:txBody>
          <a:bodyPr/>
          <a:lstStyle/>
          <a:p>
            <a:fld id="{68CDBAF2-F266-C14C-8ABF-54B90D837FA3}" type="slidenum">
              <a:rPr lang="en-US" smtClean="0"/>
              <a:pPr/>
              <a:t>64</a:t>
            </a:fld>
            <a:endParaRPr lang="en-US" dirty="0"/>
          </a:p>
        </p:txBody>
      </p:sp>
      <p:sp>
        <p:nvSpPr>
          <p:cNvPr id="5" name="Content Placeholder 2">
            <a:extLst>
              <a:ext uri="{FF2B5EF4-FFF2-40B4-BE49-F238E27FC236}">
                <a16:creationId xmlns:a16="http://schemas.microsoft.com/office/drawing/2014/main" id="{347A9534-E37D-4A88-A806-DDEC79D62DEE}"/>
              </a:ext>
            </a:extLst>
          </p:cNvPr>
          <p:cNvSpPr>
            <a:spLocks noGrp="1"/>
          </p:cNvSpPr>
          <p:nvPr>
            <p:ph idx="1"/>
          </p:nvPr>
        </p:nvSpPr>
        <p:spPr>
          <a:xfrm>
            <a:off x="1981200" y="1600201"/>
            <a:ext cx="8229600" cy="4525963"/>
          </a:xfrm>
        </p:spPr>
        <p:txBody>
          <a:bodyPr>
            <a:normAutofit/>
          </a:bodyPr>
          <a:lstStyle/>
          <a:p>
            <a:pPr marL="0" indent="0">
              <a:buNone/>
            </a:pPr>
            <a:r>
              <a:rPr lang="en-US" sz="3200" b="1" dirty="0"/>
              <a:t>Antiepileptic Medications</a:t>
            </a:r>
          </a:p>
          <a:p>
            <a:r>
              <a:rPr lang="en-US" sz="2800" dirty="0"/>
              <a:t>Lamotrigine</a:t>
            </a:r>
          </a:p>
          <a:p>
            <a:pPr lvl="1"/>
            <a:r>
              <a:rPr lang="en-US" sz="2400" dirty="0"/>
              <a:t>3/31/21 FDA Drug Safety Communication</a:t>
            </a:r>
          </a:p>
          <a:p>
            <a:pPr lvl="1"/>
            <a:r>
              <a:rPr lang="en-US" sz="2400" dirty="0"/>
              <a:t>Potential increased risk of arrythmia in people with clinically important structural or functional heart disorders</a:t>
            </a:r>
          </a:p>
          <a:p>
            <a:pPr lvl="1"/>
            <a:r>
              <a:rPr lang="en-US" sz="2400" dirty="0"/>
              <a:t>Risk may increase further if used in combination with other sodium channel blockers</a:t>
            </a:r>
          </a:p>
          <a:p>
            <a:pPr lvl="1"/>
            <a:r>
              <a:rPr lang="en-US" sz="2400" dirty="0"/>
              <a:t>Other sodium blocker mood stabilizers (carbamazepine, oxcarbazepine) should not be considered safe until there is additional information</a:t>
            </a:r>
          </a:p>
          <a:p>
            <a:pPr lvl="1"/>
            <a:endParaRPr lang="en-US" sz="2400" dirty="0"/>
          </a:p>
          <a:p>
            <a:pPr lvl="1"/>
            <a:endParaRPr lang="en-US" dirty="0"/>
          </a:p>
        </p:txBody>
      </p:sp>
      <p:sp>
        <p:nvSpPr>
          <p:cNvPr id="6" name="Content Placeholder 2">
            <a:extLst>
              <a:ext uri="{FF2B5EF4-FFF2-40B4-BE49-F238E27FC236}">
                <a16:creationId xmlns:a16="http://schemas.microsoft.com/office/drawing/2014/main" id="{F104EE75-AC84-4746-8E10-616A1C1A3695}"/>
              </a:ext>
            </a:extLst>
          </p:cNvPr>
          <p:cNvSpPr txBox="1">
            <a:spLocks/>
          </p:cNvSpPr>
          <p:nvPr/>
        </p:nvSpPr>
        <p:spPr>
          <a:xfrm>
            <a:off x="2762597" y="6230792"/>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600" dirty="0">
                <a:solidFill>
                  <a:prstClr val="black">
                    <a:lumMod val="75000"/>
                    <a:lumOff val="25000"/>
                  </a:prstClr>
                </a:solidFill>
                <a:latin typeface="Calibri" panose="020F0502020204030204"/>
              </a:rPr>
              <a:t>FDA 2021</a:t>
            </a:r>
          </a:p>
        </p:txBody>
      </p:sp>
    </p:spTree>
    <p:extLst>
      <p:ext uri="{BB962C8B-B14F-4D97-AF65-F5344CB8AC3E}">
        <p14:creationId xmlns:p14="http://schemas.microsoft.com/office/powerpoint/2010/main" val="2222926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BDAE-F0FD-426F-88DA-3A1CA48EC66D}"/>
              </a:ext>
            </a:extLst>
          </p:cNvPr>
          <p:cNvSpPr>
            <a:spLocks noGrp="1"/>
          </p:cNvSpPr>
          <p:nvPr>
            <p:ph type="title"/>
          </p:nvPr>
        </p:nvSpPr>
        <p:spPr/>
        <p:txBody>
          <a:bodyPr/>
          <a:lstStyle/>
          <a:p>
            <a:r>
              <a:rPr lang="en-US" dirty="0"/>
              <a:t>Mood Stabilizers</a:t>
            </a:r>
          </a:p>
        </p:txBody>
      </p:sp>
      <p:sp>
        <p:nvSpPr>
          <p:cNvPr id="4" name="Slide Number Placeholder 3">
            <a:extLst>
              <a:ext uri="{FF2B5EF4-FFF2-40B4-BE49-F238E27FC236}">
                <a16:creationId xmlns:a16="http://schemas.microsoft.com/office/drawing/2014/main" id="{0DCB777B-68BF-4F2B-AB34-6C46720874AD}"/>
              </a:ext>
            </a:extLst>
          </p:cNvPr>
          <p:cNvSpPr>
            <a:spLocks noGrp="1"/>
          </p:cNvSpPr>
          <p:nvPr>
            <p:ph type="sldNum" sz="quarter" idx="12"/>
          </p:nvPr>
        </p:nvSpPr>
        <p:spPr/>
        <p:txBody>
          <a:bodyPr/>
          <a:lstStyle/>
          <a:p>
            <a:fld id="{68CDBAF2-F266-C14C-8ABF-54B90D837FA3}" type="slidenum">
              <a:rPr lang="en-US" smtClean="0"/>
              <a:pPr/>
              <a:t>65</a:t>
            </a:fld>
            <a:endParaRPr lang="en-US" dirty="0"/>
          </a:p>
        </p:txBody>
      </p:sp>
      <p:sp>
        <p:nvSpPr>
          <p:cNvPr id="5" name="Content Placeholder 2">
            <a:extLst>
              <a:ext uri="{FF2B5EF4-FFF2-40B4-BE49-F238E27FC236}">
                <a16:creationId xmlns:a16="http://schemas.microsoft.com/office/drawing/2014/main" id="{347A9534-E37D-4A88-A806-DDEC79D62DEE}"/>
              </a:ext>
            </a:extLst>
          </p:cNvPr>
          <p:cNvSpPr>
            <a:spLocks noGrp="1"/>
          </p:cNvSpPr>
          <p:nvPr>
            <p:ph idx="1"/>
          </p:nvPr>
        </p:nvSpPr>
        <p:spPr>
          <a:xfrm>
            <a:off x="1981200" y="1600201"/>
            <a:ext cx="8229600" cy="4525963"/>
          </a:xfrm>
        </p:spPr>
        <p:txBody>
          <a:bodyPr>
            <a:normAutofit/>
          </a:bodyPr>
          <a:lstStyle/>
          <a:p>
            <a:pPr marL="0" indent="0">
              <a:buNone/>
            </a:pPr>
            <a:r>
              <a:rPr lang="en-US" sz="3200" b="1" dirty="0"/>
              <a:t>Antiepileptic Medications</a:t>
            </a:r>
          </a:p>
          <a:p>
            <a:r>
              <a:rPr lang="en-US" sz="2800" dirty="0"/>
              <a:t>Lamotrigine</a:t>
            </a:r>
          </a:p>
          <a:p>
            <a:pPr lvl="1"/>
            <a:r>
              <a:rPr lang="en-US" sz="2400" dirty="0"/>
              <a:t>In vitro studies demonstrate that lamotrigine acts as a Class IB antiarrhythmic agent (blocks sodium channels).</a:t>
            </a:r>
          </a:p>
          <a:p>
            <a:pPr lvl="1"/>
            <a:r>
              <a:rPr lang="en-US" sz="2400" dirty="0"/>
              <a:t>A thorough QT study found that lamotrigine did not widen QRS or QTc.</a:t>
            </a:r>
          </a:p>
          <a:p>
            <a:pPr lvl="1"/>
            <a:r>
              <a:rPr lang="en-US" sz="2400" dirty="0"/>
              <a:t>There are case reports of lamotrigine leading to ECG changes (e.g., </a:t>
            </a:r>
            <a:r>
              <a:rPr lang="en-US" sz="2400" dirty="0" err="1"/>
              <a:t>Brugada</a:t>
            </a:r>
            <a:r>
              <a:rPr lang="en-US" sz="2400" dirty="0"/>
              <a:t> pattern, QTc prolongation, QRS widening), usually in overdose or individuals with other risk factors.</a:t>
            </a:r>
          </a:p>
        </p:txBody>
      </p:sp>
      <p:sp>
        <p:nvSpPr>
          <p:cNvPr id="6" name="Content Placeholder 2">
            <a:extLst>
              <a:ext uri="{FF2B5EF4-FFF2-40B4-BE49-F238E27FC236}">
                <a16:creationId xmlns:a16="http://schemas.microsoft.com/office/drawing/2014/main" id="{BC1B0C1B-3918-4AF8-AE68-08F69999BA60}"/>
              </a:ext>
            </a:extLst>
          </p:cNvPr>
          <p:cNvSpPr txBox="1">
            <a:spLocks/>
          </p:cNvSpPr>
          <p:nvPr/>
        </p:nvSpPr>
        <p:spPr>
          <a:xfrm>
            <a:off x="2762597" y="6230792"/>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600" dirty="0">
                <a:solidFill>
                  <a:prstClr val="black">
                    <a:lumMod val="75000"/>
                    <a:lumOff val="25000"/>
                  </a:prstClr>
                </a:solidFill>
                <a:latin typeface="Calibri" panose="020F0502020204030204"/>
              </a:rPr>
              <a:t>FDA 2021, Dixon 2008, Chavez 2015, </a:t>
            </a:r>
            <a:r>
              <a:rPr lang="en-US" sz="1600" dirty="0" err="1">
                <a:solidFill>
                  <a:prstClr val="black">
                    <a:lumMod val="75000"/>
                    <a:lumOff val="25000"/>
                  </a:prstClr>
                </a:solidFill>
                <a:latin typeface="Calibri" panose="020F0502020204030204"/>
              </a:rPr>
              <a:t>Banfi</a:t>
            </a:r>
            <a:r>
              <a:rPr lang="en-US" sz="1600" dirty="0">
                <a:solidFill>
                  <a:prstClr val="black">
                    <a:lumMod val="75000"/>
                    <a:lumOff val="25000"/>
                  </a:prstClr>
                </a:solidFill>
                <a:latin typeface="Calibri" panose="020F0502020204030204"/>
              </a:rPr>
              <a:t> 2020, Rodrigues 2013, Moore 2013</a:t>
            </a:r>
          </a:p>
        </p:txBody>
      </p:sp>
    </p:spTree>
    <p:extLst>
      <p:ext uri="{BB962C8B-B14F-4D97-AF65-F5344CB8AC3E}">
        <p14:creationId xmlns:p14="http://schemas.microsoft.com/office/powerpoint/2010/main" val="2401001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B1D1-0D5C-46C2-9B04-CD0181AB8736}"/>
              </a:ext>
            </a:extLst>
          </p:cNvPr>
          <p:cNvSpPr>
            <a:spLocks noGrp="1"/>
          </p:cNvSpPr>
          <p:nvPr>
            <p:ph type="title"/>
          </p:nvPr>
        </p:nvSpPr>
        <p:spPr/>
        <p:txBody>
          <a:bodyPr>
            <a:normAutofit/>
          </a:bodyPr>
          <a:lstStyle/>
          <a:p>
            <a:br>
              <a:rPr lang="en-US" dirty="0"/>
            </a:br>
            <a:r>
              <a:rPr lang="en-US" dirty="0"/>
              <a:t>Mood Stabilizers</a:t>
            </a:r>
          </a:p>
        </p:txBody>
      </p:sp>
      <p:sp>
        <p:nvSpPr>
          <p:cNvPr id="3" name="Content Placeholder 2">
            <a:extLst>
              <a:ext uri="{FF2B5EF4-FFF2-40B4-BE49-F238E27FC236}">
                <a16:creationId xmlns:a16="http://schemas.microsoft.com/office/drawing/2014/main" id="{310C1941-7579-4DA5-AEF8-36F08CA75217}"/>
              </a:ext>
            </a:extLst>
          </p:cNvPr>
          <p:cNvSpPr>
            <a:spLocks noGrp="1"/>
          </p:cNvSpPr>
          <p:nvPr>
            <p:ph idx="1"/>
          </p:nvPr>
        </p:nvSpPr>
        <p:spPr/>
        <p:txBody>
          <a:bodyPr>
            <a:normAutofit/>
          </a:bodyPr>
          <a:lstStyle/>
          <a:p>
            <a:pPr marL="0" indent="0">
              <a:buNone/>
            </a:pPr>
            <a:r>
              <a:rPr lang="en-US" sz="3200" b="1" dirty="0"/>
              <a:t>Lithium’s effects on QT remain uncertain</a:t>
            </a:r>
          </a:p>
          <a:p>
            <a:r>
              <a:rPr lang="en-US" sz="2600" dirty="0"/>
              <a:t>Only a few small studies have examined the relationship between lithium and QTc prolongation</a:t>
            </a:r>
          </a:p>
          <a:p>
            <a:r>
              <a:rPr lang="en-US" sz="2600" dirty="0"/>
              <a:t>Serum lithium concentrations within the therapeutic range of 0.6-1.2 </a:t>
            </a:r>
            <a:r>
              <a:rPr lang="en-US" sz="2600" dirty="0" err="1"/>
              <a:t>mEq</a:t>
            </a:r>
            <a:r>
              <a:rPr lang="en-US" sz="2600" dirty="0"/>
              <a:t>/L do not appear to prolong the QTc</a:t>
            </a:r>
          </a:p>
          <a:p>
            <a:r>
              <a:rPr lang="en-US" sz="2600" dirty="0"/>
              <a:t>There appears to be a positive correlation between increasing serum lithium concentrations and prolongation of the QTc, however QTc increases are modest and may not be clinically significant</a:t>
            </a:r>
            <a:endParaRPr lang="en-US" sz="2000" dirty="0"/>
          </a:p>
        </p:txBody>
      </p:sp>
      <p:sp>
        <p:nvSpPr>
          <p:cNvPr id="5" name="Content Placeholder 2">
            <a:extLst>
              <a:ext uri="{FF2B5EF4-FFF2-40B4-BE49-F238E27FC236}">
                <a16:creationId xmlns:a16="http://schemas.microsoft.com/office/drawing/2014/main" id="{ACF83ED0-5CFB-41F7-BE17-278BAC613B81}"/>
              </a:ext>
            </a:extLst>
          </p:cNvPr>
          <p:cNvSpPr txBox="1">
            <a:spLocks/>
          </p:cNvSpPr>
          <p:nvPr/>
        </p:nvSpPr>
        <p:spPr>
          <a:xfrm>
            <a:off x="2759912" y="6282815"/>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rPr>
              <a:t>Reilly 2000, Hsu  2005, Mamiya 2005, Chen 2020</a:t>
            </a:r>
          </a:p>
          <a:p>
            <a:pPr algn="r">
              <a:buClr>
                <a:srgbClr val="4A66AC"/>
              </a:buClr>
              <a:defRPr/>
            </a:pPr>
            <a:endParaRPr lang="en-US" sz="16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3196732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213A-7EE1-4CAD-B18A-12327AF25E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1981200" y="2057400"/>
            <a:ext cx="8229600" cy="4525963"/>
          </a:xfrm>
        </p:spPr>
        <p:txBody>
          <a:bodyPr>
            <a:normAutofit/>
          </a:bodyPr>
          <a:lstStyle/>
          <a:p>
            <a:pPr marL="0" indent="0" algn="ctr">
              <a:buNone/>
            </a:pPr>
            <a:r>
              <a:rPr lang="en-US" sz="5400" dirty="0">
                <a:solidFill>
                  <a:schemeClr val="tx1">
                    <a:lumMod val="65000"/>
                    <a:lumOff val="35000"/>
                  </a:schemeClr>
                </a:solidFill>
              </a:rPr>
              <a:t>Stimulants and               Stimulant-Like Medications</a:t>
            </a:r>
          </a:p>
        </p:txBody>
      </p:sp>
    </p:spTree>
    <p:extLst>
      <p:ext uri="{BB962C8B-B14F-4D97-AF65-F5344CB8AC3E}">
        <p14:creationId xmlns:p14="http://schemas.microsoft.com/office/powerpoint/2010/main" val="3310212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E495-0CCF-4ABB-A1EF-FE999C656AF6}"/>
              </a:ext>
            </a:extLst>
          </p:cNvPr>
          <p:cNvSpPr>
            <a:spLocks noGrp="1"/>
          </p:cNvSpPr>
          <p:nvPr>
            <p:ph type="title"/>
          </p:nvPr>
        </p:nvSpPr>
        <p:spPr/>
        <p:txBody>
          <a:bodyPr>
            <a:normAutofit/>
          </a:bodyPr>
          <a:lstStyle/>
          <a:p>
            <a:r>
              <a:rPr lang="en-US" dirty="0"/>
              <a:t>Stimulants and Stimulant-Like Medications</a:t>
            </a:r>
          </a:p>
        </p:txBody>
      </p:sp>
      <p:sp>
        <p:nvSpPr>
          <p:cNvPr id="3" name="Content Placeholder 2">
            <a:extLst>
              <a:ext uri="{FF2B5EF4-FFF2-40B4-BE49-F238E27FC236}">
                <a16:creationId xmlns:a16="http://schemas.microsoft.com/office/drawing/2014/main" id="{8DA2C888-AAAD-4C22-B4F6-1785631A5FD8}"/>
              </a:ext>
            </a:extLst>
          </p:cNvPr>
          <p:cNvSpPr>
            <a:spLocks noGrp="1"/>
          </p:cNvSpPr>
          <p:nvPr>
            <p:ph idx="1"/>
          </p:nvPr>
        </p:nvSpPr>
        <p:spPr/>
        <p:txBody>
          <a:bodyPr>
            <a:normAutofit/>
          </a:bodyPr>
          <a:lstStyle/>
          <a:p>
            <a:pPr marL="0" indent="0">
              <a:buNone/>
            </a:pPr>
            <a:r>
              <a:rPr lang="en-US" sz="3500" b="1" dirty="0"/>
              <a:t>Stimulants</a:t>
            </a:r>
          </a:p>
          <a:p>
            <a:r>
              <a:rPr lang="en-US" sz="2800" dirty="0"/>
              <a:t>Stimulants cause increases in catecholamines resulting in increased HR and BP </a:t>
            </a:r>
          </a:p>
          <a:p>
            <a:r>
              <a:rPr lang="en-US" sz="2800" dirty="0"/>
              <a:t>Stimulants have been shown to have multifactorial arrythmogenic potential along with QT prolongation</a:t>
            </a:r>
          </a:p>
          <a:p>
            <a:r>
              <a:rPr lang="en-US" sz="2800" b="1" dirty="0"/>
              <a:t>Methylphenidate and amphetamine drugs</a:t>
            </a:r>
          </a:p>
          <a:p>
            <a:pPr lvl="1"/>
            <a:r>
              <a:rPr lang="en-US" sz="2800" dirty="0"/>
              <a:t>No statistically or clinically significant changes to QT interval with both short and long-term treatment</a:t>
            </a:r>
          </a:p>
          <a:p>
            <a:endParaRPr lang="en-US" dirty="0"/>
          </a:p>
        </p:txBody>
      </p:sp>
      <p:sp>
        <p:nvSpPr>
          <p:cNvPr id="4" name="Content Placeholder 2">
            <a:extLst>
              <a:ext uri="{FF2B5EF4-FFF2-40B4-BE49-F238E27FC236}">
                <a16:creationId xmlns:a16="http://schemas.microsoft.com/office/drawing/2014/main" id="{CF010DA7-1E3E-4E71-919E-FDFDA6B89D22}"/>
              </a:ext>
            </a:extLst>
          </p:cNvPr>
          <p:cNvSpPr txBox="1">
            <a:spLocks/>
          </p:cNvSpPr>
          <p:nvPr/>
        </p:nvSpPr>
        <p:spPr>
          <a:xfrm>
            <a:off x="2818015" y="6276110"/>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600" dirty="0">
                <a:solidFill>
                  <a:prstClr val="black">
                    <a:lumMod val="75000"/>
                    <a:lumOff val="25000"/>
                  </a:prstClr>
                </a:solidFill>
                <a:latin typeface="Calibri" panose="020F0502020204030204"/>
              </a:rPr>
              <a:t>Adler et al 2011, Weisler et al </a:t>
            </a:r>
            <a:r>
              <a:rPr lang="en-US" sz="1600" dirty="0">
                <a:solidFill>
                  <a:prstClr val="black">
                    <a:lumMod val="75000"/>
                    <a:lumOff val="25000"/>
                  </a:prstClr>
                </a:solidFill>
              </a:rPr>
              <a:t>2005, </a:t>
            </a:r>
            <a:r>
              <a:rPr lang="en-US" sz="1600" dirty="0" err="1">
                <a:solidFill>
                  <a:prstClr val="black">
                    <a:lumMod val="75000"/>
                    <a:lumOff val="25000"/>
                  </a:prstClr>
                </a:solidFill>
              </a:rPr>
              <a:t>Schelleman</a:t>
            </a:r>
            <a:r>
              <a:rPr lang="en-US" sz="1600" dirty="0">
                <a:solidFill>
                  <a:prstClr val="black">
                    <a:lumMod val="75000"/>
                    <a:lumOff val="25000"/>
                  </a:prstClr>
                </a:solidFill>
              </a:rPr>
              <a:t> et al 2012, FDA</a:t>
            </a:r>
            <a:endParaRPr lang="en-US" sz="16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2639002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E495-0CCF-4ABB-A1EF-FE999C656AF6}"/>
              </a:ext>
            </a:extLst>
          </p:cNvPr>
          <p:cNvSpPr>
            <a:spLocks noGrp="1"/>
          </p:cNvSpPr>
          <p:nvPr>
            <p:ph type="title"/>
          </p:nvPr>
        </p:nvSpPr>
        <p:spPr/>
        <p:txBody>
          <a:bodyPr>
            <a:normAutofit/>
          </a:bodyPr>
          <a:lstStyle/>
          <a:p>
            <a:r>
              <a:rPr lang="en-US" dirty="0"/>
              <a:t>Stimulants and Stimulant-Like Medications</a:t>
            </a:r>
          </a:p>
        </p:txBody>
      </p:sp>
      <p:sp>
        <p:nvSpPr>
          <p:cNvPr id="3" name="Content Placeholder 2">
            <a:extLst>
              <a:ext uri="{FF2B5EF4-FFF2-40B4-BE49-F238E27FC236}">
                <a16:creationId xmlns:a16="http://schemas.microsoft.com/office/drawing/2014/main" id="{8DA2C888-AAAD-4C22-B4F6-1785631A5FD8}"/>
              </a:ext>
            </a:extLst>
          </p:cNvPr>
          <p:cNvSpPr>
            <a:spLocks noGrp="1"/>
          </p:cNvSpPr>
          <p:nvPr>
            <p:ph idx="1"/>
          </p:nvPr>
        </p:nvSpPr>
        <p:spPr/>
        <p:txBody>
          <a:bodyPr>
            <a:normAutofit/>
          </a:bodyPr>
          <a:lstStyle/>
          <a:p>
            <a:pPr marL="0" indent="0">
              <a:buNone/>
            </a:pPr>
            <a:r>
              <a:rPr lang="en-US" sz="3200" b="1" dirty="0"/>
              <a:t>Other Medications Used for Attention</a:t>
            </a:r>
          </a:p>
          <a:p>
            <a:r>
              <a:rPr lang="en-US" sz="2800" b="1" dirty="0"/>
              <a:t>Atomoxetine</a:t>
            </a:r>
          </a:p>
          <a:p>
            <a:pPr lvl="1"/>
            <a:r>
              <a:rPr lang="en-US" sz="2400" dirty="0"/>
              <a:t>Exerts dose-dependent inhibition of cardiac potassium channel current in vitro which may be clinically relevant in cases of overdose</a:t>
            </a:r>
          </a:p>
          <a:p>
            <a:pPr lvl="1"/>
            <a:r>
              <a:rPr lang="en-US" sz="2400" dirty="0"/>
              <a:t>At least 3 case reports have linked atomoxetine to prolonged QTc however each case had other contributing variables</a:t>
            </a:r>
          </a:p>
          <a:p>
            <a:pPr lvl="1"/>
            <a:r>
              <a:rPr lang="en-US" sz="2400" dirty="0"/>
              <a:t>Pooled analysis of five randomized double-blind trials show no clinically significant increase in QT prolongation</a:t>
            </a:r>
          </a:p>
        </p:txBody>
      </p:sp>
      <p:sp>
        <p:nvSpPr>
          <p:cNvPr id="6" name="Content Placeholder 2">
            <a:extLst>
              <a:ext uri="{FF2B5EF4-FFF2-40B4-BE49-F238E27FC236}">
                <a16:creationId xmlns:a16="http://schemas.microsoft.com/office/drawing/2014/main" id="{0A526D0E-596C-4325-8F53-23265710422E}"/>
              </a:ext>
            </a:extLst>
          </p:cNvPr>
          <p:cNvSpPr txBox="1">
            <a:spLocks/>
          </p:cNvSpPr>
          <p:nvPr/>
        </p:nvSpPr>
        <p:spPr>
          <a:xfrm>
            <a:off x="1981200" y="6080129"/>
            <a:ext cx="8357190"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600" dirty="0">
                <a:solidFill>
                  <a:prstClr val="black">
                    <a:lumMod val="75000"/>
                    <a:lumOff val="25000"/>
                  </a:prstClr>
                </a:solidFill>
              </a:rPr>
              <a:t>Scherer 2009, </a:t>
            </a:r>
            <a:r>
              <a:rPr lang="en-US" sz="1600" dirty="0" err="1">
                <a:solidFill>
                  <a:prstClr val="black">
                    <a:lumMod val="75000"/>
                    <a:lumOff val="25000"/>
                  </a:prstClr>
                </a:solidFill>
              </a:rPr>
              <a:t>Weisler</a:t>
            </a:r>
            <a:r>
              <a:rPr lang="en-US" sz="1600" dirty="0">
                <a:solidFill>
                  <a:prstClr val="black">
                    <a:lumMod val="75000"/>
                    <a:lumOff val="25000"/>
                  </a:prstClr>
                </a:solidFill>
              </a:rPr>
              <a:t> 2005, Wernicke 2003, Sawant 2004, Barker 2004</a:t>
            </a:r>
          </a:p>
        </p:txBody>
      </p:sp>
    </p:spTree>
    <p:extLst>
      <p:ext uri="{BB962C8B-B14F-4D97-AF65-F5344CB8AC3E}">
        <p14:creationId xmlns:p14="http://schemas.microsoft.com/office/powerpoint/2010/main" val="227042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1981200" y="1166019"/>
            <a:ext cx="8954086" cy="4525963"/>
          </a:xfrm>
        </p:spPr>
        <p:txBody>
          <a:bodyPr>
            <a:noAutofit/>
          </a:bodyPr>
          <a:lstStyle/>
          <a:p>
            <a:r>
              <a:rPr lang="en-US" sz="2800" dirty="0"/>
              <a:t>Overview of </a:t>
            </a:r>
            <a:r>
              <a:rPr lang="en-US" sz="2800" dirty="0" err="1"/>
              <a:t>TdP</a:t>
            </a:r>
            <a:r>
              <a:rPr lang="en-US" sz="2800" dirty="0"/>
              <a:t> and QTc Prolongation </a:t>
            </a:r>
          </a:p>
          <a:p>
            <a:r>
              <a:rPr lang="en-US" sz="2800" dirty="0"/>
              <a:t>Psychopharmacology and QTc Prolongation</a:t>
            </a:r>
          </a:p>
          <a:p>
            <a:r>
              <a:rPr lang="en-US" sz="2800" dirty="0"/>
              <a:t>Basics of Cardiac Electrophysiology &amp; ECG Interpretation</a:t>
            </a:r>
          </a:p>
          <a:p>
            <a:r>
              <a:rPr lang="en-US" sz="2800" dirty="0"/>
              <a:t>Approach to Risk Stratification and Mitigation</a:t>
            </a:r>
          </a:p>
          <a:p>
            <a:r>
              <a:rPr lang="en-US" sz="2800" dirty="0"/>
              <a:t>Interactive ECG Practice Cases </a:t>
            </a:r>
          </a:p>
        </p:txBody>
      </p:sp>
    </p:spTree>
    <p:extLst>
      <p:ext uri="{BB962C8B-B14F-4D97-AF65-F5344CB8AC3E}">
        <p14:creationId xmlns:p14="http://schemas.microsoft.com/office/powerpoint/2010/main" val="2728340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E495-0CCF-4ABB-A1EF-FE999C656AF6}"/>
              </a:ext>
            </a:extLst>
          </p:cNvPr>
          <p:cNvSpPr>
            <a:spLocks noGrp="1"/>
          </p:cNvSpPr>
          <p:nvPr>
            <p:ph type="title"/>
          </p:nvPr>
        </p:nvSpPr>
        <p:spPr/>
        <p:txBody>
          <a:bodyPr>
            <a:normAutofit/>
          </a:bodyPr>
          <a:lstStyle/>
          <a:p>
            <a:r>
              <a:rPr lang="en-US" dirty="0"/>
              <a:t>Stimulants and Stimulant-Like Medications</a:t>
            </a:r>
          </a:p>
        </p:txBody>
      </p:sp>
      <p:sp>
        <p:nvSpPr>
          <p:cNvPr id="3" name="Content Placeholder 2">
            <a:extLst>
              <a:ext uri="{FF2B5EF4-FFF2-40B4-BE49-F238E27FC236}">
                <a16:creationId xmlns:a16="http://schemas.microsoft.com/office/drawing/2014/main" id="{8DA2C888-AAAD-4C22-B4F6-1785631A5FD8}"/>
              </a:ext>
            </a:extLst>
          </p:cNvPr>
          <p:cNvSpPr>
            <a:spLocks noGrp="1"/>
          </p:cNvSpPr>
          <p:nvPr>
            <p:ph idx="1"/>
          </p:nvPr>
        </p:nvSpPr>
        <p:spPr/>
        <p:txBody>
          <a:bodyPr>
            <a:normAutofit/>
          </a:bodyPr>
          <a:lstStyle/>
          <a:p>
            <a:pPr marL="0" indent="0">
              <a:buNone/>
            </a:pPr>
            <a:r>
              <a:rPr lang="en-US" sz="3200" b="1" dirty="0"/>
              <a:t>Other Medications Used for Attention</a:t>
            </a:r>
          </a:p>
          <a:p>
            <a:r>
              <a:rPr lang="en-US" sz="2800" b="1" dirty="0"/>
              <a:t>Viloxazine</a:t>
            </a:r>
          </a:p>
          <a:p>
            <a:pPr lvl="1"/>
            <a:r>
              <a:rPr lang="en-US" sz="2500" dirty="0"/>
              <a:t>No significant QT prolongation</a:t>
            </a:r>
          </a:p>
          <a:p>
            <a:r>
              <a:rPr lang="en-US" sz="2800" b="1" dirty="0"/>
              <a:t>Modafinil</a:t>
            </a:r>
          </a:p>
          <a:p>
            <a:pPr lvl="1"/>
            <a:r>
              <a:rPr lang="en-US" sz="2400" dirty="0"/>
              <a:t>Infrequently causes significant increases in BP and HR</a:t>
            </a:r>
          </a:p>
          <a:p>
            <a:pPr lvl="1"/>
            <a:r>
              <a:rPr lang="en-US" sz="2400" dirty="0"/>
              <a:t>No evidence that this has any clinically significant effect on QT prolongation</a:t>
            </a:r>
          </a:p>
          <a:p>
            <a:r>
              <a:rPr lang="en-US" sz="2800" b="1" dirty="0"/>
              <a:t>Clonidine and Guanfacine</a:t>
            </a:r>
          </a:p>
          <a:p>
            <a:pPr lvl="1"/>
            <a:r>
              <a:rPr lang="en-US" sz="2400" dirty="0"/>
              <a:t>No statistically or clinically significant increases in QTc</a:t>
            </a:r>
          </a:p>
        </p:txBody>
      </p:sp>
      <p:sp>
        <p:nvSpPr>
          <p:cNvPr id="6" name="Content Placeholder 2">
            <a:extLst>
              <a:ext uri="{FF2B5EF4-FFF2-40B4-BE49-F238E27FC236}">
                <a16:creationId xmlns:a16="http://schemas.microsoft.com/office/drawing/2014/main" id="{0A526D0E-596C-4325-8F53-23265710422E}"/>
              </a:ext>
            </a:extLst>
          </p:cNvPr>
          <p:cNvSpPr txBox="1">
            <a:spLocks/>
          </p:cNvSpPr>
          <p:nvPr/>
        </p:nvSpPr>
        <p:spPr>
          <a:xfrm>
            <a:off x="1800447" y="6121445"/>
            <a:ext cx="8357190"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400" dirty="0">
                <a:solidFill>
                  <a:prstClr val="black">
                    <a:lumMod val="75000"/>
                    <a:lumOff val="25000"/>
                  </a:prstClr>
                </a:solidFill>
                <a:latin typeface="Calibri" panose="020F0502020204030204"/>
              </a:rPr>
              <a:t>Scherer et al 2009, Yamaguchi et al 2014, Wernicke et al 2003, Roth et al 2007, Martinez-Raga et al 2013</a:t>
            </a:r>
          </a:p>
        </p:txBody>
      </p:sp>
    </p:spTree>
    <p:extLst>
      <p:ext uri="{BB962C8B-B14F-4D97-AF65-F5344CB8AC3E}">
        <p14:creationId xmlns:p14="http://schemas.microsoft.com/office/powerpoint/2010/main" val="2352247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80C5-F740-4F12-8F70-672BC1E6C442}"/>
              </a:ext>
            </a:extLst>
          </p:cNvPr>
          <p:cNvSpPr>
            <a:spLocks noGrp="1"/>
          </p:cNvSpPr>
          <p:nvPr>
            <p:ph type="title"/>
          </p:nvPr>
        </p:nvSpPr>
        <p:spPr/>
        <p:txBody>
          <a:bodyPr>
            <a:normAutofit/>
          </a:bodyPr>
          <a:lstStyle/>
          <a:p>
            <a:r>
              <a:rPr lang="en-US" dirty="0"/>
              <a:t>Stimulants and Stimulant-Like Medications</a:t>
            </a:r>
          </a:p>
        </p:txBody>
      </p:sp>
      <p:sp>
        <p:nvSpPr>
          <p:cNvPr id="3" name="Content Placeholder 2">
            <a:extLst>
              <a:ext uri="{FF2B5EF4-FFF2-40B4-BE49-F238E27FC236}">
                <a16:creationId xmlns:a16="http://schemas.microsoft.com/office/drawing/2014/main" id="{63188D25-5E41-44D7-AC95-73D6C3FD0CC5}"/>
              </a:ext>
            </a:extLst>
          </p:cNvPr>
          <p:cNvSpPr>
            <a:spLocks noGrp="1"/>
          </p:cNvSpPr>
          <p:nvPr>
            <p:ph idx="1"/>
          </p:nvPr>
        </p:nvSpPr>
        <p:spPr/>
        <p:txBody>
          <a:bodyPr>
            <a:normAutofit/>
          </a:bodyPr>
          <a:lstStyle/>
          <a:p>
            <a:pPr marL="0" indent="0">
              <a:buNone/>
            </a:pPr>
            <a:r>
              <a:rPr lang="en-US" sz="3200" b="1" dirty="0"/>
              <a:t>Monitoring for Patients Prescribed Stimulants</a:t>
            </a:r>
          </a:p>
          <a:p>
            <a:r>
              <a:rPr lang="en-US" sz="2800" dirty="0"/>
              <a:t>No cardiovascular impact in healthy patients</a:t>
            </a:r>
          </a:p>
          <a:p>
            <a:r>
              <a:rPr lang="en-US" sz="2800" b="1" dirty="0"/>
              <a:t>Use caution in patients with:</a:t>
            </a:r>
          </a:p>
          <a:p>
            <a:pPr lvl="1"/>
            <a:r>
              <a:rPr lang="en-US" sz="2400" dirty="0"/>
              <a:t>Underlying heart disease</a:t>
            </a:r>
          </a:p>
          <a:p>
            <a:pPr lvl="1"/>
            <a:r>
              <a:rPr lang="en-US" sz="2400" dirty="0"/>
              <a:t>Atrial or ventricular arrhythmias</a:t>
            </a:r>
          </a:p>
          <a:p>
            <a:pPr lvl="1"/>
            <a:r>
              <a:rPr lang="en-US" sz="2400" dirty="0"/>
              <a:t>Symptoms of undiagnosed disease</a:t>
            </a:r>
          </a:p>
          <a:p>
            <a:pPr lvl="1"/>
            <a:r>
              <a:rPr lang="en-US" sz="2400" dirty="0"/>
              <a:t>Prescribed cardiac medications</a:t>
            </a:r>
          </a:p>
          <a:p>
            <a:r>
              <a:rPr lang="en-US" sz="2800" dirty="0"/>
              <a:t>Given effects on sympathetic nervous system, patient should have routine monitoring of HR and BP</a:t>
            </a:r>
          </a:p>
        </p:txBody>
      </p:sp>
    </p:spTree>
    <p:extLst>
      <p:ext uri="{BB962C8B-B14F-4D97-AF65-F5344CB8AC3E}">
        <p14:creationId xmlns:p14="http://schemas.microsoft.com/office/powerpoint/2010/main" val="751373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E664-E1C5-4157-8C1D-3EF11A80F7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1981200" y="2721867"/>
            <a:ext cx="8229600" cy="4525963"/>
          </a:xfrm>
        </p:spPr>
        <p:txBody>
          <a:bodyPr>
            <a:normAutofit/>
          </a:bodyPr>
          <a:lstStyle/>
          <a:p>
            <a:pPr marL="0" indent="0" algn="ctr">
              <a:buNone/>
            </a:pPr>
            <a:r>
              <a:rPr lang="en-US" sz="5400" dirty="0">
                <a:solidFill>
                  <a:schemeClr val="tx1">
                    <a:lumMod val="65000"/>
                    <a:lumOff val="35000"/>
                  </a:schemeClr>
                </a:solidFill>
              </a:rPr>
              <a:t>Other Psychotropics </a:t>
            </a:r>
          </a:p>
        </p:txBody>
      </p:sp>
    </p:spTree>
    <p:extLst>
      <p:ext uri="{BB962C8B-B14F-4D97-AF65-F5344CB8AC3E}">
        <p14:creationId xmlns:p14="http://schemas.microsoft.com/office/powerpoint/2010/main" val="3663569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59245-629D-438F-825D-34FD89FF80AE}"/>
              </a:ext>
            </a:extLst>
          </p:cNvPr>
          <p:cNvSpPr>
            <a:spLocks noGrp="1"/>
          </p:cNvSpPr>
          <p:nvPr>
            <p:ph type="title"/>
          </p:nvPr>
        </p:nvSpPr>
        <p:spPr/>
        <p:txBody>
          <a:bodyPr>
            <a:normAutofit/>
          </a:bodyPr>
          <a:lstStyle/>
          <a:p>
            <a:r>
              <a:rPr lang="en-US" dirty="0"/>
              <a:t>Other Psychotropics</a:t>
            </a:r>
          </a:p>
        </p:txBody>
      </p:sp>
      <p:sp>
        <p:nvSpPr>
          <p:cNvPr id="3" name="Content Placeholder 2">
            <a:extLst>
              <a:ext uri="{FF2B5EF4-FFF2-40B4-BE49-F238E27FC236}">
                <a16:creationId xmlns:a16="http://schemas.microsoft.com/office/drawing/2014/main" id="{7C1329BD-D6EC-40D2-A1B1-411EA5DD3AF4}"/>
              </a:ext>
            </a:extLst>
          </p:cNvPr>
          <p:cNvSpPr>
            <a:spLocks noGrp="1"/>
          </p:cNvSpPr>
          <p:nvPr>
            <p:ph idx="1"/>
          </p:nvPr>
        </p:nvSpPr>
        <p:spPr>
          <a:xfrm>
            <a:off x="1956128" y="1295403"/>
            <a:ext cx="8229600" cy="4784727"/>
          </a:xfrm>
        </p:spPr>
        <p:txBody>
          <a:bodyPr>
            <a:normAutofit fontScale="85000" lnSpcReduction="10000"/>
          </a:bodyPr>
          <a:lstStyle/>
          <a:p>
            <a:r>
              <a:rPr lang="en-US" sz="2800" b="1" dirty="0"/>
              <a:t>Trazodone</a:t>
            </a:r>
          </a:p>
          <a:p>
            <a:pPr lvl="1"/>
            <a:r>
              <a:rPr lang="en-US" sz="2400" dirty="0"/>
              <a:t>Few case reports showing risk of transient QT prolongation with trazodone overdose</a:t>
            </a:r>
          </a:p>
          <a:p>
            <a:pPr lvl="1"/>
            <a:r>
              <a:rPr lang="en-US" sz="2400" dirty="0"/>
              <a:t>Modest dose-dependent increase of QTc is likely clinically insignificant but warrants caution with increased trazodone exposure</a:t>
            </a:r>
          </a:p>
          <a:p>
            <a:r>
              <a:rPr lang="en-US" sz="2800" b="1" dirty="0"/>
              <a:t>Benzodiazepines</a:t>
            </a:r>
          </a:p>
          <a:p>
            <a:pPr lvl="1"/>
            <a:r>
              <a:rPr lang="en-US" sz="2400" dirty="0"/>
              <a:t>No effect on QT</a:t>
            </a:r>
          </a:p>
          <a:p>
            <a:r>
              <a:rPr lang="en-US" sz="2800" b="1" dirty="0"/>
              <a:t>Buspirone</a:t>
            </a:r>
          </a:p>
          <a:p>
            <a:pPr lvl="1"/>
            <a:r>
              <a:rPr lang="en-US" sz="2400" dirty="0"/>
              <a:t>Associated with an increased risk for QT prolongation in 1 study using classification tree modeling </a:t>
            </a:r>
          </a:p>
          <a:p>
            <a:r>
              <a:rPr lang="en-US" sz="2800" b="1" dirty="0"/>
              <a:t>Antihistamines</a:t>
            </a:r>
          </a:p>
          <a:p>
            <a:pPr lvl="1"/>
            <a:r>
              <a:rPr lang="en-US" sz="2400" dirty="0"/>
              <a:t>Diphenhydramine and hydroxyzine linked to QT prolongation and </a:t>
            </a:r>
            <a:r>
              <a:rPr lang="en-US" sz="2400" dirty="0" err="1"/>
              <a:t>TdP</a:t>
            </a:r>
            <a:r>
              <a:rPr lang="en-US" sz="2400" dirty="0"/>
              <a:t> in case reports and pharmacovigilance studies, typically at toxic doses or in patients with other risk factors.</a:t>
            </a:r>
          </a:p>
        </p:txBody>
      </p:sp>
      <p:sp>
        <p:nvSpPr>
          <p:cNvPr id="6" name="Content Placeholder 2">
            <a:extLst>
              <a:ext uri="{FF2B5EF4-FFF2-40B4-BE49-F238E27FC236}">
                <a16:creationId xmlns:a16="http://schemas.microsoft.com/office/drawing/2014/main" id="{B8D7D74D-E4A3-480C-B569-405A5DA56576}"/>
              </a:ext>
            </a:extLst>
          </p:cNvPr>
          <p:cNvSpPr txBox="1">
            <a:spLocks/>
          </p:cNvSpPr>
          <p:nvPr/>
        </p:nvSpPr>
        <p:spPr>
          <a:xfrm>
            <a:off x="2641928" y="6080129"/>
            <a:ext cx="7543801" cy="457200"/>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n-US" sz="1400" dirty="0">
                <a:solidFill>
                  <a:prstClr val="black">
                    <a:lumMod val="75000"/>
                    <a:lumOff val="25000"/>
                  </a:prstClr>
                </a:solidFill>
                <a:latin typeface="Calibri" panose="020F0502020204030204"/>
              </a:rPr>
              <a:t>Levenson 1999, Dattilo &amp; </a:t>
            </a:r>
            <a:r>
              <a:rPr lang="en-US" sz="1400" dirty="0" err="1">
                <a:solidFill>
                  <a:prstClr val="black">
                    <a:lumMod val="75000"/>
                    <a:lumOff val="25000"/>
                  </a:prstClr>
                </a:solidFill>
                <a:latin typeface="Calibri" panose="020F0502020204030204"/>
              </a:rPr>
              <a:t>Nordin</a:t>
            </a:r>
            <a:r>
              <a:rPr lang="en-US" sz="1400" dirty="0">
                <a:solidFill>
                  <a:prstClr val="black">
                    <a:lumMod val="75000"/>
                    <a:lumOff val="25000"/>
                  </a:prstClr>
                </a:solidFill>
                <a:latin typeface="Calibri" panose="020F0502020204030204"/>
              </a:rPr>
              <a:t> 2007, Stock 2018, </a:t>
            </a:r>
            <a:r>
              <a:rPr lang="en-US" sz="1400" dirty="0"/>
              <a:t>Ali 2020, Ali 2021, Shah 2015, </a:t>
            </a:r>
            <a:r>
              <a:rPr lang="en-US" sz="1400" dirty="0" err="1"/>
              <a:t>Schlit</a:t>
            </a:r>
            <a:r>
              <a:rPr lang="en-US" sz="1400" dirty="0"/>
              <a:t> 2017, </a:t>
            </a:r>
            <a:r>
              <a:rPr lang="en-US" sz="1400" dirty="0" err="1"/>
              <a:t>Vigne</a:t>
            </a:r>
            <a:r>
              <a:rPr lang="en-US" sz="1400" dirty="0"/>
              <a:t> 2015</a:t>
            </a:r>
          </a:p>
          <a:p>
            <a:pPr algn="r">
              <a:buClr>
                <a:srgbClr val="4A66AC"/>
              </a:buClr>
              <a:defRPr/>
            </a:pPr>
            <a:endParaRPr lang="en-US" sz="14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2715999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71BE-EB52-4D04-9CB1-BBD7D677DFFA}"/>
              </a:ext>
            </a:extLst>
          </p:cNvPr>
          <p:cNvSpPr>
            <a:spLocks noGrp="1"/>
          </p:cNvSpPr>
          <p:nvPr>
            <p:ph type="title"/>
          </p:nvPr>
        </p:nvSpPr>
        <p:spPr/>
        <p:txBody>
          <a:bodyPr>
            <a:normAutofit/>
          </a:bodyPr>
          <a:lstStyle/>
          <a:p>
            <a:r>
              <a:rPr lang="en-US" dirty="0"/>
              <a:t>Other Psychotropics</a:t>
            </a:r>
          </a:p>
        </p:txBody>
      </p:sp>
      <p:sp>
        <p:nvSpPr>
          <p:cNvPr id="3" name="Content Placeholder 2">
            <a:extLst>
              <a:ext uri="{FF2B5EF4-FFF2-40B4-BE49-F238E27FC236}">
                <a16:creationId xmlns:a16="http://schemas.microsoft.com/office/drawing/2014/main" id="{78C2BFA0-A7C3-4177-9D09-DDD8FA3F5B64}"/>
              </a:ext>
            </a:extLst>
          </p:cNvPr>
          <p:cNvSpPr>
            <a:spLocks noGrp="1"/>
          </p:cNvSpPr>
          <p:nvPr>
            <p:ph idx="1"/>
          </p:nvPr>
        </p:nvSpPr>
        <p:spPr>
          <a:xfrm>
            <a:off x="1981200" y="1295403"/>
            <a:ext cx="8229600" cy="4525963"/>
          </a:xfrm>
        </p:spPr>
        <p:txBody>
          <a:bodyPr>
            <a:normAutofit fontScale="92500" lnSpcReduction="10000"/>
          </a:bodyPr>
          <a:lstStyle/>
          <a:p>
            <a:r>
              <a:rPr lang="en-US" sz="2800" b="1" dirty="0"/>
              <a:t>Orexin receptor antagonists</a:t>
            </a:r>
          </a:p>
          <a:p>
            <a:pPr lvl="1"/>
            <a:r>
              <a:rPr lang="en-US" sz="2500" dirty="0"/>
              <a:t>Not associated with QT prolongation</a:t>
            </a:r>
          </a:p>
          <a:p>
            <a:r>
              <a:rPr lang="en-US" sz="2800" b="1" dirty="0"/>
              <a:t>Acetylcholinesterase Inhibitors</a:t>
            </a:r>
          </a:p>
          <a:p>
            <a:pPr lvl="1"/>
            <a:r>
              <a:rPr lang="en-US" dirty="0"/>
              <a:t>Donepezil has cholinergic effects and inhibits </a:t>
            </a:r>
            <a:r>
              <a:rPr lang="en-US" dirty="0" err="1"/>
              <a:t>hERG</a:t>
            </a:r>
            <a:r>
              <a:rPr lang="en-US" dirty="0"/>
              <a:t> potassium channel at supratherapeutic concentrations</a:t>
            </a:r>
          </a:p>
          <a:p>
            <a:pPr lvl="1"/>
            <a:r>
              <a:rPr lang="en-US" dirty="0"/>
              <a:t>Donepezil has been linked to QT prolongation in a cross-sectional study and case reports, though data are mixed.</a:t>
            </a:r>
          </a:p>
          <a:p>
            <a:pPr lvl="1"/>
            <a:r>
              <a:rPr lang="en-US" dirty="0"/>
              <a:t>Galantamine and rivastigmine have been linked to QT prolongation in rare case reports.</a:t>
            </a:r>
          </a:p>
          <a:p>
            <a:pPr lvl="1"/>
            <a:r>
              <a:rPr lang="en-US" dirty="0"/>
              <a:t>Memantine has been linked to QT prolongation in rare case reports but not in an observational study.</a:t>
            </a:r>
          </a:p>
          <a:p>
            <a:r>
              <a:rPr lang="en-US" sz="2800" b="1" dirty="0"/>
              <a:t>Amantadine</a:t>
            </a:r>
          </a:p>
          <a:p>
            <a:pPr lvl="1"/>
            <a:r>
              <a:rPr lang="en-US" dirty="0"/>
              <a:t>Found to induce </a:t>
            </a:r>
            <a:r>
              <a:rPr lang="en-US" dirty="0" err="1"/>
              <a:t>TdP</a:t>
            </a:r>
            <a:r>
              <a:rPr lang="en-US" dirty="0"/>
              <a:t> in setting of overdose and co-ingestions</a:t>
            </a:r>
          </a:p>
          <a:p>
            <a:endParaRPr lang="en-US" dirty="0"/>
          </a:p>
        </p:txBody>
      </p:sp>
      <p:sp>
        <p:nvSpPr>
          <p:cNvPr id="6" name="Content Placeholder 2">
            <a:extLst>
              <a:ext uri="{FF2B5EF4-FFF2-40B4-BE49-F238E27FC236}">
                <a16:creationId xmlns:a16="http://schemas.microsoft.com/office/drawing/2014/main" id="{2EF72B7B-1BAE-46B3-B317-4A2306CF6F60}"/>
              </a:ext>
            </a:extLst>
          </p:cNvPr>
          <p:cNvSpPr txBox="1">
            <a:spLocks/>
          </p:cNvSpPr>
          <p:nvPr/>
        </p:nvSpPr>
        <p:spPr>
          <a:xfrm>
            <a:off x="2593258" y="6252654"/>
            <a:ext cx="7543801" cy="45720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latin typeface="Calibri" panose="020F0502020204030204"/>
              </a:rPr>
              <a:t>FDA 2019, Kitt et al 2015, Sartori et al 1984, Manini et al </a:t>
            </a:r>
            <a:r>
              <a:rPr lang="en-US" sz="1400" dirty="0">
                <a:solidFill>
                  <a:prstClr val="black">
                    <a:lumMod val="75000"/>
                    <a:lumOff val="25000"/>
                  </a:prstClr>
                </a:solidFill>
              </a:rPr>
              <a:t>2007, Chae et al 2015, </a:t>
            </a:r>
            <a:r>
              <a:rPr lang="en-US" sz="1400" dirty="0" err="1"/>
              <a:t>Kuwahata</a:t>
            </a:r>
            <a:r>
              <a:rPr lang="en-US" sz="1400" dirty="0"/>
              <a:t> 2021, Malone 2020, Park 2021, </a:t>
            </a:r>
            <a:r>
              <a:rPr lang="en-US" sz="1400" dirty="0" err="1"/>
              <a:t>Takehara</a:t>
            </a:r>
            <a:r>
              <a:rPr lang="en-US" sz="1400" dirty="0"/>
              <a:t> 2015, Kajitani 2016 </a:t>
            </a:r>
            <a:endParaRPr lang="en-US" sz="14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282641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85597-8248-4369-833A-DF837BCDC0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1981200" y="2843787"/>
            <a:ext cx="8229600" cy="4525963"/>
          </a:xfrm>
        </p:spPr>
        <p:txBody>
          <a:bodyPr>
            <a:normAutofit/>
          </a:bodyPr>
          <a:lstStyle/>
          <a:p>
            <a:pPr marL="0" indent="0" algn="ctr">
              <a:buNone/>
            </a:pPr>
            <a:r>
              <a:rPr lang="en-US" sz="5400" dirty="0">
                <a:solidFill>
                  <a:schemeClr val="tx1">
                    <a:lumMod val="65000"/>
                    <a:lumOff val="35000"/>
                  </a:schemeClr>
                </a:solidFill>
              </a:rPr>
              <a:t>Opioids</a:t>
            </a:r>
          </a:p>
        </p:txBody>
      </p:sp>
    </p:spTree>
    <p:extLst>
      <p:ext uri="{BB962C8B-B14F-4D97-AF65-F5344CB8AC3E}">
        <p14:creationId xmlns:p14="http://schemas.microsoft.com/office/powerpoint/2010/main" val="2765004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74CD-D235-45DF-9AF5-F195B06BABB8}"/>
              </a:ext>
            </a:extLst>
          </p:cNvPr>
          <p:cNvSpPr>
            <a:spLocks noGrp="1"/>
          </p:cNvSpPr>
          <p:nvPr>
            <p:ph type="title"/>
          </p:nvPr>
        </p:nvSpPr>
        <p:spPr/>
        <p:txBody>
          <a:bodyPr>
            <a:normAutofit/>
          </a:bodyPr>
          <a:lstStyle/>
          <a:p>
            <a:r>
              <a:rPr lang="en-US" dirty="0"/>
              <a:t>Opioids</a:t>
            </a:r>
          </a:p>
        </p:txBody>
      </p:sp>
      <p:sp>
        <p:nvSpPr>
          <p:cNvPr id="3" name="Content Placeholder 2">
            <a:extLst>
              <a:ext uri="{FF2B5EF4-FFF2-40B4-BE49-F238E27FC236}">
                <a16:creationId xmlns:a16="http://schemas.microsoft.com/office/drawing/2014/main" id="{45C6B286-7197-46CF-8AB5-A71209D5FE0D}"/>
              </a:ext>
            </a:extLst>
          </p:cNvPr>
          <p:cNvSpPr>
            <a:spLocks noGrp="1"/>
          </p:cNvSpPr>
          <p:nvPr>
            <p:ph idx="1"/>
          </p:nvPr>
        </p:nvSpPr>
        <p:spPr>
          <a:xfrm>
            <a:off x="1976776" y="1313500"/>
            <a:ext cx="8229600" cy="4525963"/>
          </a:xfrm>
        </p:spPr>
        <p:txBody>
          <a:bodyPr>
            <a:normAutofit lnSpcReduction="10000"/>
          </a:bodyPr>
          <a:lstStyle/>
          <a:p>
            <a:r>
              <a:rPr lang="en-US" sz="3200" b="1" dirty="0"/>
              <a:t>Methadone</a:t>
            </a:r>
          </a:p>
          <a:p>
            <a:pPr lvl="1"/>
            <a:r>
              <a:rPr lang="en-US" sz="2800" dirty="0"/>
              <a:t>Prolongs the QTc and is in highest risk categories for </a:t>
            </a:r>
            <a:r>
              <a:rPr lang="en-US" sz="2800" dirty="0" err="1"/>
              <a:t>TdP</a:t>
            </a:r>
            <a:endParaRPr lang="en-US" sz="2800" dirty="0"/>
          </a:p>
          <a:p>
            <a:pPr lvl="1"/>
            <a:r>
              <a:rPr lang="en-US" sz="2800" dirty="0"/>
              <a:t>Data is equivocal regarding dose-dependent effect on QTc prolongation </a:t>
            </a:r>
          </a:p>
          <a:p>
            <a:pPr lvl="1"/>
            <a:r>
              <a:rPr lang="en-US" sz="2800" dirty="0"/>
              <a:t>Potent inhibitor of </a:t>
            </a:r>
            <a:r>
              <a:rPr lang="en-US" sz="2800" dirty="0" err="1"/>
              <a:t>hERG</a:t>
            </a:r>
            <a:r>
              <a:rPr lang="en-US" sz="2800" dirty="0"/>
              <a:t> </a:t>
            </a:r>
            <a:r>
              <a:rPr lang="en-US" sz="2800" dirty="0" err="1"/>
              <a:t>I</a:t>
            </a:r>
            <a:r>
              <a:rPr lang="en-US" sz="2400" dirty="0" err="1"/>
              <a:t>Kr</a:t>
            </a:r>
            <a:r>
              <a:rPr lang="en-US" sz="2400" dirty="0"/>
              <a:t> </a:t>
            </a:r>
            <a:r>
              <a:rPr lang="en-US" sz="2800" dirty="0"/>
              <a:t>channels</a:t>
            </a:r>
          </a:p>
          <a:p>
            <a:pPr lvl="1"/>
            <a:r>
              <a:rPr lang="en-US" sz="2800" dirty="0"/>
              <a:t>2006: FDA issued black box warning “cases of QT interval prolongation and serious arrhythmia (</a:t>
            </a:r>
            <a:r>
              <a:rPr lang="en-US" sz="2800" dirty="0" err="1"/>
              <a:t>TdP</a:t>
            </a:r>
            <a:r>
              <a:rPr lang="en-US" sz="2800" dirty="0"/>
              <a:t>) have been observed during treatment with methadone”</a:t>
            </a:r>
          </a:p>
        </p:txBody>
      </p:sp>
      <p:sp>
        <p:nvSpPr>
          <p:cNvPr id="6" name="Content Placeholder 2">
            <a:extLst>
              <a:ext uri="{FF2B5EF4-FFF2-40B4-BE49-F238E27FC236}">
                <a16:creationId xmlns:a16="http://schemas.microsoft.com/office/drawing/2014/main" id="{289C3B57-1D62-45EB-AF61-9FB914D0E6DC}"/>
              </a:ext>
            </a:extLst>
          </p:cNvPr>
          <p:cNvSpPr txBox="1">
            <a:spLocks/>
          </p:cNvSpPr>
          <p:nvPr/>
        </p:nvSpPr>
        <p:spPr>
          <a:xfrm>
            <a:off x="1976777" y="6112953"/>
            <a:ext cx="8238448"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rPr>
              <a:t>Romero 2016, Martell 2005, </a:t>
            </a:r>
            <a:r>
              <a:rPr lang="en-US" sz="1400" dirty="0" err="1">
                <a:solidFill>
                  <a:prstClr val="black">
                    <a:lumMod val="75000"/>
                    <a:lumOff val="25000"/>
                  </a:prstClr>
                </a:solidFill>
              </a:rPr>
              <a:t>Eap</a:t>
            </a:r>
            <a:r>
              <a:rPr lang="en-US" sz="1400" dirty="0">
                <a:solidFill>
                  <a:prstClr val="black">
                    <a:lumMod val="75000"/>
                    <a:lumOff val="25000"/>
                  </a:prstClr>
                </a:solidFill>
              </a:rPr>
              <a:t> 2007, </a:t>
            </a:r>
            <a:r>
              <a:rPr lang="en-US" sz="1400" dirty="0" err="1">
                <a:solidFill>
                  <a:prstClr val="black">
                    <a:lumMod val="75000"/>
                    <a:lumOff val="25000"/>
                  </a:prstClr>
                </a:solidFill>
              </a:rPr>
              <a:t>Fanoe</a:t>
            </a:r>
            <a:r>
              <a:rPr lang="en-US" sz="1400" dirty="0">
                <a:solidFill>
                  <a:prstClr val="black">
                    <a:lumMod val="75000"/>
                    <a:lumOff val="25000"/>
                  </a:prstClr>
                </a:solidFill>
              </a:rPr>
              <a:t> 2007, </a:t>
            </a:r>
            <a:r>
              <a:rPr lang="en-US" sz="1400" dirty="0" err="1">
                <a:solidFill>
                  <a:prstClr val="black">
                    <a:lumMod val="75000"/>
                    <a:lumOff val="25000"/>
                  </a:prstClr>
                </a:solidFill>
              </a:rPr>
              <a:t>Cruciani</a:t>
            </a:r>
            <a:r>
              <a:rPr lang="en-US" sz="1400" dirty="0">
                <a:solidFill>
                  <a:prstClr val="black">
                    <a:lumMod val="75000"/>
                    <a:lumOff val="25000"/>
                  </a:prstClr>
                </a:solidFill>
              </a:rPr>
              <a:t> 2005, </a:t>
            </a:r>
            <a:r>
              <a:rPr lang="en-US" sz="1400" dirty="0" err="1">
                <a:solidFill>
                  <a:prstClr val="black">
                    <a:lumMod val="75000"/>
                    <a:lumOff val="25000"/>
                  </a:prstClr>
                </a:solidFill>
              </a:rPr>
              <a:t>Maremani</a:t>
            </a:r>
            <a:r>
              <a:rPr lang="en-US" sz="1400" dirty="0">
                <a:solidFill>
                  <a:prstClr val="black">
                    <a:lumMod val="75000"/>
                    <a:lumOff val="25000"/>
                  </a:prstClr>
                </a:solidFill>
              </a:rPr>
              <a:t> 2005, </a:t>
            </a:r>
            <a:r>
              <a:rPr lang="en-US" sz="1400" dirty="0" err="1">
                <a:solidFill>
                  <a:prstClr val="black">
                    <a:lumMod val="75000"/>
                    <a:lumOff val="25000"/>
                  </a:prstClr>
                </a:solidFill>
              </a:rPr>
              <a:t>Peles</a:t>
            </a:r>
            <a:r>
              <a:rPr lang="en-US" sz="1400" dirty="0">
                <a:solidFill>
                  <a:prstClr val="black">
                    <a:lumMod val="75000"/>
                    <a:lumOff val="25000"/>
                  </a:prstClr>
                </a:solidFill>
              </a:rPr>
              <a:t> 2006, </a:t>
            </a:r>
            <a:r>
              <a:rPr lang="en-US" sz="1400" dirty="0" err="1">
                <a:solidFill>
                  <a:prstClr val="black">
                    <a:lumMod val="75000"/>
                    <a:lumOff val="25000"/>
                  </a:prstClr>
                </a:solidFill>
              </a:rPr>
              <a:t>Katchman</a:t>
            </a:r>
            <a:r>
              <a:rPr lang="en-US" sz="1400" dirty="0">
                <a:solidFill>
                  <a:prstClr val="black">
                    <a:lumMod val="75000"/>
                    <a:lumOff val="25000"/>
                  </a:prstClr>
                </a:solidFill>
              </a:rPr>
              <a:t> 2002 </a:t>
            </a:r>
          </a:p>
        </p:txBody>
      </p:sp>
    </p:spTree>
    <p:extLst>
      <p:ext uri="{BB962C8B-B14F-4D97-AF65-F5344CB8AC3E}">
        <p14:creationId xmlns:p14="http://schemas.microsoft.com/office/powerpoint/2010/main" val="4240338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74CD-D235-45DF-9AF5-F195B06BABB8}"/>
              </a:ext>
            </a:extLst>
          </p:cNvPr>
          <p:cNvSpPr>
            <a:spLocks noGrp="1"/>
          </p:cNvSpPr>
          <p:nvPr>
            <p:ph type="title"/>
          </p:nvPr>
        </p:nvSpPr>
        <p:spPr/>
        <p:txBody>
          <a:bodyPr>
            <a:normAutofit/>
          </a:bodyPr>
          <a:lstStyle/>
          <a:p>
            <a:r>
              <a:rPr lang="en-US" dirty="0"/>
              <a:t>Opioids</a:t>
            </a:r>
          </a:p>
        </p:txBody>
      </p:sp>
      <p:sp>
        <p:nvSpPr>
          <p:cNvPr id="3" name="Content Placeholder 2">
            <a:extLst>
              <a:ext uri="{FF2B5EF4-FFF2-40B4-BE49-F238E27FC236}">
                <a16:creationId xmlns:a16="http://schemas.microsoft.com/office/drawing/2014/main" id="{45C6B286-7197-46CF-8AB5-A71209D5FE0D}"/>
              </a:ext>
            </a:extLst>
          </p:cNvPr>
          <p:cNvSpPr>
            <a:spLocks noGrp="1"/>
          </p:cNvSpPr>
          <p:nvPr>
            <p:ph idx="1"/>
          </p:nvPr>
        </p:nvSpPr>
        <p:spPr>
          <a:xfrm>
            <a:off x="1976776" y="1313500"/>
            <a:ext cx="8229600" cy="4525963"/>
          </a:xfrm>
        </p:spPr>
        <p:txBody>
          <a:bodyPr>
            <a:normAutofit fontScale="92500"/>
          </a:bodyPr>
          <a:lstStyle/>
          <a:p>
            <a:r>
              <a:rPr lang="en-US" sz="3200" b="1" dirty="0"/>
              <a:t>Methadone</a:t>
            </a:r>
          </a:p>
          <a:p>
            <a:pPr lvl="1"/>
            <a:r>
              <a:rPr lang="en-US" sz="2400" dirty="0"/>
              <a:t>2011: SAMHSA recommended that all methadone Outpatient Treatment Programs should have a cardiac risk management plan, including:</a:t>
            </a:r>
          </a:p>
          <a:p>
            <a:pPr lvl="2"/>
            <a:r>
              <a:rPr lang="en-US" sz="2250" dirty="0"/>
              <a:t>Baseline ECG and within 30 days for patients with significant risk factors for QTc prolongation</a:t>
            </a:r>
          </a:p>
          <a:p>
            <a:pPr lvl="2"/>
            <a:r>
              <a:rPr lang="en-US" sz="2250" dirty="0"/>
              <a:t>Annual ECGs performed annually or when methadone dose exceeds 120mg daily</a:t>
            </a:r>
          </a:p>
          <a:p>
            <a:pPr lvl="2"/>
            <a:r>
              <a:rPr lang="en-US" sz="2250" dirty="0"/>
              <a:t>If QTc prolongation &gt; 500mg strongly consider adoption of risk minimization strategies (reducing dose, eliminating other contributing factors, transitioning to alternative treatment such as buprenorphine, or discontinuing methadone)</a:t>
            </a:r>
          </a:p>
        </p:txBody>
      </p:sp>
      <p:sp>
        <p:nvSpPr>
          <p:cNvPr id="6" name="Content Placeholder 2">
            <a:extLst>
              <a:ext uri="{FF2B5EF4-FFF2-40B4-BE49-F238E27FC236}">
                <a16:creationId xmlns:a16="http://schemas.microsoft.com/office/drawing/2014/main" id="{289C3B57-1D62-45EB-AF61-9FB914D0E6DC}"/>
              </a:ext>
            </a:extLst>
          </p:cNvPr>
          <p:cNvSpPr txBox="1">
            <a:spLocks/>
          </p:cNvSpPr>
          <p:nvPr/>
        </p:nvSpPr>
        <p:spPr>
          <a:xfrm>
            <a:off x="1976777" y="6112953"/>
            <a:ext cx="8238448"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a:solidFill>
                  <a:prstClr val="black">
                    <a:lumMod val="75000"/>
                    <a:lumOff val="25000"/>
                  </a:prstClr>
                </a:solidFill>
              </a:rPr>
              <a:t>Martin 2011</a:t>
            </a:r>
          </a:p>
        </p:txBody>
      </p:sp>
    </p:spTree>
    <p:extLst>
      <p:ext uri="{BB962C8B-B14F-4D97-AF65-F5344CB8AC3E}">
        <p14:creationId xmlns:p14="http://schemas.microsoft.com/office/powerpoint/2010/main" val="3305961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74CD-D235-45DF-9AF5-F195B06BABB8}"/>
              </a:ext>
            </a:extLst>
          </p:cNvPr>
          <p:cNvSpPr>
            <a:spLocks noGrp="1"/>
          </p:cNvSpPr>
          <p:nvPr>
            <p:ph type="title"/>
          </p:nvPr>
        </p:nvSpPr>
        <p:spPr/>
        <p:txBody>
          <a:bodyPr>
            <a:normAutofit/>
          </a:bodyPr>
          <a:lstStyle/>
          <a:p>
            <a:r>
              <a:rPr lang="en-US" dirty="0"/>
              <a:t>Opioids</a:t>
            </a:r>
          </a:p>
        </p:txBody>
      </p:sp>
      <p:sp>
        <p:nvSpPr>
          <p:cNvPr id="3" name="Content Placeholder 2">
            <a:extLst>
              <a:ext uri="{FF2B5EF4-FFF2-40B4-BE49-F238E27FC236}">
                <a16:creationId xmlns:a16="http://schemas.microsoft.com/office/drawing/2014/main" id="{45C6B286-7197-46CF-8AB5-A71209D5FE0D}"/>
              </a:ext>
            </a:extLst>
          </p:cNvPr>
          <p:cNvSpPr>
            <a:spLocks noGrp="1"/>
          </p:cNvSpPr>
          <p:nvPr>
            <p:ph idx="1"/>
          </p:nvPr>
        </p:nvSpPr>
        <p:spPr>
          <a:xfrm>
            <a:off x="1976776" y="1313500"/>
            <a:ext cx="8229600" cy="4525963"/>
          </a:xfrm>
        </p:spPr>
        <p:txBody>
          <a:bodyPr>
            <a:normAutofit/>
          </a:bodyPr>
          <a:lstStyle/>
          <a:p>
            <a:r>
              <a:rPr lang="en-US" sz="3200" b="1" dirty="0"/>
              <a:t>Buprenorphine</a:t>
            </a:r>
          </a:p>
          <a:p>
            <a:pPr lvl="1"/>
            <a:r>
              <a:rPr lang="en-US" sz="2400" dirty="0"/>
              <a:t>Safer alternative to methadone from cardiac standpoint</a:t>
            </a:r>
          </a:p>
          <a:p>
            <a:pPr lvl="1"/>
            <a:r>
              <a:rPr lang="en-US" sz="2400" dirty="0"/>
              <a:t>Not shown to prolong the QT interval or have an association with </a:t>
            </a:r>
            <a:r>
              <a:rPr lang="en-US" sz="2400" dirty="0" err="1"/>
              <a:t>TdP</a:t>
            </a:r>
            <a:endParaRPr lang="en-US" sz="2400" dirty="0"/>
          </a:p>
          <a:p>
            <a:pPr lvl="1"/>
            <a:r>
              <a:rPr lang="en-US" sz="2400" dirty="0"/>
              <a:t>Buprenorphine does block </a:t>
            </a:r>
            <a:r>
              <a:rPr lang="en-US" sz="2400" dirty="0" err="1"/>
              <a:t>hERG</a:t>
            </a:r>
            <a:r>
              <a:rPr lang="en-US" sz="2400" dirty="0"/>
              <a:t> </a:t>
            </a:r>
            <a:r>
              <a:rPr lang="en-US" sz="2400" dirty="0" err="1"/>
              <a:t>I</a:t>
            </a:r>
            <a:r>
              <a:rPr lang="en-US" dirty="0" err="1"/>
              <a:t>K</a:t>
            </a:r>
            <a:r>
              <a:rPr lang="en-US" sz="2400" dirty="0" err="1"/>
              <a:t>r</a:t>
            </a:r>
            <a:r>
              <a:rPr lang="en-US" sz="2400" dirty="0"/>
              <a:t> potassium channels but is a hundred times less potent of an inhibitor than methadone</a:t>
            </a:r>
          </a:p>
        </p:txBody>
      </p:sp>
      <p:sp>
        <p:nvSpPr>
          <p:cNvPr id="6" name="Content Placeholder 2">
            <a:extLst>
              <a:ext uri="{FF2B5EF4-FFF2-40B4-BE49-F238E27FC236}">
                <a16:creationId xmlns:a16="http://schemas.microsoft.com/office/drawing/2014/main" id="{289C3B57-1D62-45EB-AF61-9FB914D0E6DC}"/>
              </a:ext>
            </a:extLst>
          </p:cNvPr>
          <p:cNvSpPr txBox="1">
            <a:spLocks/>
          </p:cNvSpPr>
          <p:nvPr/>
        </p:nvSpPr>
        <p:spPr>
          <a:xfrm>
            <a:off x="1976777" y="6112953"/>
            <a:ext cx="8238448" cy="45720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r">
              <a:buClr>
                <a:srgbClr val="4A66AC"/>
              </a:buClr>
              <a:defRPr/>
            </a:pPr>
            <a:r>
              <a:rPr lang="en-US" sz="1400" dirty="0" err="1">
                <a:solidFill>
                  <a:prstClr val="black">
                    <a:lumMod val="75000"/>
                    <a:lumOff val="25000"/>
                  </a:prstClr>
                </a:solidFill>
              </a:rPr>
              <a:t>Katchman</a:t>
            </a:r>
            <a:r>
              <a:rPr lang="en-US" sz="1400" dirty="0">
                <a:solidFill>
                  <a:prstClr val="black">
                    <a:lumMod val="75000"/>
                    <a:lumOff val="25000"/>
                  </a:prstClr>
                </a:solidFill>
              </a:rPr>
              <a:t> 2002, </a:t>
            </a:r>
            <a:r>
              <a:rPr lang="en-US" sz="1400" dirty="0" err="1">
                <a:solidFill>
                  <a:prstClr val="black">
                    <a:lumMod val="75000"/>
                    <a:lumOff val="25000"/>
                  </a:prstClr>
                </a:solidFill>
              </a:rPr>
              <a:t>Ilback</a:t>
            </a:r>
            <a:r>
              <a:rPr lang="en-US" sz="1400" dirty="0">
                <a:solidFill>
                  <a:prstClr val="black">
                    <a:lumMod val="75000"/>
                    <a:lumOff val="25000"/>
                  </a:prstClr>
                </a:solidFill>
              </a:rPr>
              <a:t> 2008, Baker 2006, </a:t>
            </a:r>
            <a:r>
              <a:rPr lang="en-US" sz="1400" dirty="0" err="1">
                <a:solidFill>
                  <a:prstClr val="black">
                    <a:lumMod val="75000"/>
                    <a:lumOff val="25000"/>
                  </a:prstClr>
                </a:solidFill>
              </a:rPr>
              <a:t>Demarie</a:t>
            </a:r>
            <a:r>
              <a:rPr lang="en-US" sz="1400" dirty="0">
                <a:solidFill>
                  <a:prstClr val="black">
                    <a:lumMod val="75000"/>
                    <a:lumOff val="25000"/>
                  </a:prstClr>
                </a:solidFill>
              </a:rPr>
              <a:t> 2011, </a:t>
            </a:r>
            <a:r>
              <a:rPr lang="en-US" sz="1400" dirty="0" err="1">
                <a:solidFill>
                  <a:prstClr val="black">
                    <a:lumMod val="75000"/>
                    <a:lumOff val="25000"/>
                  </a:prstClr>
                </a:solidFill>
              </a:rPr>
              <a:t>Wedam</a:t>
            </a:r>
            <a:r>
              <a:rPr lang="en-US" sz="1400" dirty="0">
                <a:solidFill>
                  <a:prstClr val="black">
                    <a:lumMod val="75000"/>
                    <a:lumOff val="25000"/>
                  </a:prstClr>
                </a:solidFill>
              </a:rPr>
              <a:t> 2007, Kao 2015, Fareed 2013, Hanon 2010, </a:t>
            </a:r>
            <a:r>
              <a:rPr lang="en-US" sz="1400" dirty="0" err="1">
                <a:solidFill>
                  <a:prstClr val="black">
                    <a:lumMod val="75000"/>
                    <a:lumOff val="25000"/>
                  </a:prstClr>
                </a:solidFill>
              </a:rPr>
              <a:t>Ancherson</a:t>
            </a:r>
            <a:r>
              <a:rPr lang="en-US" sz="1400" dirty="0">
                <a:solidFill>
                  <a:prstClr val="black">
                    <a:lumMod val="75000"/>
                    <a:lumOff val="25000"/>
                  </a:prstClr>
                </a:solidFill>
              </a:rPr>
              <a:t> 2009, </a:t>
            </a:r>
            <a:r>
              <a:rPr lang="en-US" sz="1400" dirty="0" err="1">
                <a:solidFill>
                  <a:prstClr val="black">
                    <a:lumMod val="75000"/>
                    <a:lumOff val="25000"/>
                  </a:prstClr>
                </a:solidFill>
              </a:rPr>
              <a:t>Stallvik</a:t>
            </a:r>
            <a:r>
              <a:rPr lang="en-US" sz="1400" dirty="0">
                <a:solidFill>
                  <a:prstClr val="black">
                    <a:lumMod val="75000"/>
                    <a:lumOff val="25000"/>
                  </a:prstClr>
                </a:solidFill>
              </a:rPr>
              <a:t> 2013, </a:t>
            </a:r>
            <a:r>
              <a:rPr lang="en-US" sz="1400" dirty="0" err="1">
                <a:solidFill>
                  <a:prstClr val="black">
                    <a:lumMod val="75000"/>
                    <a:lumOff val="25000"/>
                  </a:prstClr>
                </a:solidFill>
              </a:rPr>
              <a:t>Athanasos</a:t>
            </a:r>
            <a:r>
              <a:rPr lang="en-US" sz="1400" dirty="0">
                <a:solidFill>
                  <a:prstClr val="black">
                    <a:lumMod val="75000"/>
                    <a:lumOff val="25000"/>
                  </a:prstClr>
                </a:solidFill>
              </a:rPr>
              <a:t> 2008, </a:t>
            </a:r>
            <a:r>
              <a:rPr lang="en-US" sz="1400" dirty="0" err="1">
                <a:solidFill>
                  <a:prstClr val="black">
                    <a:lumMod val="75000"/>
                    <a:lumOff val="25000"/>
                  </a:prstClr>
                </a:solidFill>
              </a:rPr>
              <a:t>Esses</a:t>
            </a:r>
            <a:r>
              <a:rPr lang="en-US" sz="1400" dirty="0">
                <a:solidFill>
                  <a:prstClr val="black">
                    <a:lumMod val="75000"/>
                    <a:lumOff val="25000"/>
                  </a:prstClr>
                </a:solidFill>
              </a:rPr>
              <a:t> 2008</a:t>
            </a:r>
          </a:p>
        </p:txBody>
      </p:sp>
    </p:spTree>
    <p:extLst>
      <p:ext uri="{BB962C8B-B14F-4D97-AF65-F5344CB8AC3E}">
        <p14:creationId xmlns:p14="http://schemas.microsoft.com/office/powerpoint/2010/main" val="1454450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FA6D-864B-486F-AB00-8DE58324F6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513B77-E2AB-4535-A8E9-7EF7E45C99F0}"/>
              </a:ext>
            </a:extLst>
          </p:cNvPr>
          <p:cNvSpPr>
            <a:spLocks noGrp="1"/>
          </p:cNvSpPr>
          <p:nvPr>
            <p:ph idx="1"/>
          </p:nvPr>
        </p:nvSpPr>
        <p:spPr>
          <a:xfrm>
            <a:off x="1981200" y="2332038"/>
            <a:ext cx="8229600" cy="4525963"/>
          </a:xfrm>
        </p:spPr>
        <p:txBody>
          <a:bodyPr>
            <a:normAutofit/>
          </a:bodyPr>
          <a:lstStyle/>
          <a:p>
            <a:pPr marL="0" indent="0" algn="ctr">
              <a:buNone/>
            </a:pPr>
            <a:r>
              <a:rPr lang="en-US" sz="5400" dirty="0">
                <a:solidFill>
                  <a:schemeClr val="tx1">
                    <a:lumMod val="65000"/>
                    <a:lumOff val="35000"/>
                  </a:schemeClr>
                </a:solidFill>
              </a:rPr>
              <a:t>Non-Psychotropic Medications</a:t>
            </a:r>
          </a:p>
        </p:txBody>
      </p:sp>
    </p:spTree>
    <p:extLst>
      <p:ext uri="{BB962C8B-B14F-4D97-AF65-F5344CB8AC3E}">
        <p14:creationId xmlns:p14="http://schemas.microsoft.com/office/powerpoint/2010/main" val="4009992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DISCLOSURES</a:t>
            </a:r>
          </a:p>
        </p:txBody>
      </p:sp>
      <p:graphicFrame>
        <p:nvGraphicFramePr>
          <p:cNvPr id="6" name="Content Placeholder 5">
            <a:extLst>
              <a:ext uri="{FF2B5EF4-FFF2-40B4-BE49-F238E27FC236}">
                <a16:creationId xmlns:a16="http://schemas.microsoft.com/office/drawing/2014/main" id="{EADC21A8-FD91-4964-B5EB-AA0D80775E83}"/>
              </a:ext>
            </a:extLst>
          </p:cNvPr>
          <p:cNvGraphicFramePr>
            <a:graphicFrameLocks/>
          </p:cNvGraphicFramePr>
          <p:nvPr>
            <p:extLst>
              <p:ext uri="{D42A27DB-BD31-4B8C-83A1-F6EECF244321}">
                <p14:modId xmlns:p14="http://schemas.microsoft.com/office/powerpoint/2010/main" val="3690047439"/>
              </p:ext>
            </p:extLst>
          </p:nvPr>
        </p:nvGraphicFramePr>
        <p:xfrm>
          <a:off x="2488021" y="2522120"/>
          <a:ext cx="5177135" cy="3220484"/>
        </p:xfrm>
        <a:graphic>
          <a:graphicData uri="http://schemas.openxmlformats.org/drawingml/2006/table">
            <a:tbl>
              <a:tblPr firstRow="1" firstCol="1" bandRow="1"/>
              <a:tblGrid>
                <a:gridCol w="3218289">
                  <a:extLst>
                    <a:ext uri="{9D8B030D-6E8A-4147-A177-3AD203B41FA5}">
                      <a16:colId xmlns:a16="http://schemas.microsoft.com/office/drawing/2014/main" val="20000"/>
                    </a:ext>
                  </a:extLst>
                </a:gridCol>
                <a:gridCol w="1958846">
                  <a:extLst>
                    <a:ext uri="{9D8B030D-6E8A-4147-A177-3AD203B41FA5}">
                      <a16:colId xmlns:a16="http://schemas.microsoft.com/office/drawing/2014/main" val="20001"/>
                    </a:ext>
                  </a:extLst>
                </a:gridCol>
              </a:tblGrid>
              <a:tr h="480060">
                <a:tc>
                  <a:txBody>
                    <a:bodyPr/>
                    <a:lstStyle/>
                    <a:p>
                      <a:pPr marL="0" marR="0">
                        <a:spcBef>
                          <a:spcPts val="0"/>
                        </a:spcBef>
                        <a:spcAft>
                          <a:spcPts val="0"/>
                        </a:spcAft>
                      </a:pPr>
                      <a:r>
                        <a:rPr lang="en-US" sz="1600" b="1" dirty="0">
                          <a:effectLst/>
                          <a:latin typeface="Calibri"/>
                          <a:ea typeface="Calibri"/>
                          <a:cs typeface="Times New Roman"/>
                        </a:rPr>
                        <a:t>Company</a:t>
                      </a: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Calibri"/>
                          <a:ea typeface="Calibri"/>
                          <a:cs typeface="Times New Roman"/>
                        </a:rPr>
                        <a:t>The Psychopharmacology Institute</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8013">
                <a:tc>
                  <a:txBody>
                    <a:bodyPr/>
                    <a:lstStyle/>
                    <a:p>
                      <a:pPr marL="0" marR="0">
                        <a:spcBef>
                          <a:spcPts val="0"/>
                        </a:spcBef>
                        <a:spcAft>
                          <a:spcPts val="0"/>
                        </a:spcAft>
                      </a:pPr>
                      <a:r>
                        <a:rPr lang="en-US" sz="1600" dirty="0">
                          <a:effectLst/>
                          <a:latin typeface="Calibri"/>
                          <a:ea typeface="Calibri"/>
                          <a:cs typeface="Times New Roman"/>
                        </a:rPr>
                        <a:t>Employment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8013">
                <a:tc>
                  <a:txBody>
                    <a:bodyPr/>
                    <a:lstStyle/>
                    <a:p>
                      <a:pPr marL="0" marR="0">
                        <a:spcBef>
                          <a:spcPts val="0"/>
                        </a:spcBef>
                        <a:spcAft>
                          <a:spcPts val="0"/>
                        </a:spcAft>
                      </a:pPr>
                      <a:r>
                        <a:rPr lang="en-US" sz="1600" dirty="0">
                          <a:effectLst/>
                          <a:latin typeface="Calibri"/>
                          <a:ea typeface="Calibri"/>
                          <a:cs typeface="Times New Roman"/>
                        </a:rPr>
                        <a:t>Management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8013">
                <a:tc>
                  <a:txBody>
                    <a:bodyPr/>
                    <a:lstStyle/>
                    <a:p>
                      <a:pPr marL="0" marR="0">
                        <a:spcBef>
                          <a:spcPts val="0"/>
                        </a:spcBef>
                        <a:spcAft>
                          <a:spcPts val="0"/>
                        </a:spcAft>
                      </a:pPr>
                      <a:r>
                        <a:rPr lang="en-US" sz="1600" dirty="0">
                          <a:effectLst/>
                          <a:latin typeface="Calibri"/>
                          <a:ea typeface="Calibri"/>
                          <a:cs typeface="Times New Roman"/>
                        </a:rPr>
                        <a:t>Independent Contractor</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8013">
                <a:tc>
                  <a:txBody>
                    <a:bodyPr/>
                    <a:lstStyle/>
                    <a:p>
                      <a:pPr marL="0" marR="0">
                        <a:spcBef>
                          <a:spcPts val="0"/>
                        </a:spcBef>
                        <a:spcAft>
                          <a:spcPts val="0"/>
                        </a:spcAft>
                      </a:pPr>
                      <a:r>
                        <a:rPr lang="en-US" sz="1600" dirty="0">
                          <a:effectLst/>
                          <a:latin typeface="Calibri"/>
                          <a:ea typeface="Calibri"/>
                          <a:cs typeface="Times New Roman"/>
                        </a:rPr>
                        <a:t>Research Support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8013">
                <a:tc>
                  <a:txBody>
                    <a:bodyPr/>
                    <a:lstStyle/>
                    <a:p>
                      <a:pPr marL="0" marR="0">
                        <a:spcBef>
                          <a:spcPts val="0"/>
                        </a:spcBef>
                        <a:spcAft>
                          <a:spcPts val="0"/>
                        </a:spcAft>
                      </a:pPr>
                      <a:r>
                        <a:rPr lang="en-US" sz="1600" dirty="0">
                          <a:effectLst/>
                          <a:latin typeface="Calibri"/>
                          <a:ea typeface="Calibri"/>
                          <a:cs typeface="Times New Roman"/>
                        </a:rPr>
                        <a:t>Speaking &amp; Teaching</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D</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8899">
                <a:tc>
                  <a:txBody>
                    <a:bodyPr/>
                    <a:lstStyle/>
                    <a:p>
                      <a:pPr marL="0" marR="0">
                        <a:spcBef>
                          <a:spcPts val="0"/>
                        </a:spcBef>
                        <a:spcAft>
                          <a:spcPts val="0"/>
                        </a:spcAft>
                      </a:pPr>
                      <a:r>
                        <a:rPr lang="en-US" sz="1600" dirty="0">
                          <a:effectLst/>
                          <a:latin typeface="Calibri"/>
                          <a:ea typeface="Calibri"/>
                          <a:cs typeface="Times New Roman"/>
                        </a:rPr>
                        <a:t>Board, Panel or Committee Membership</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CEB3B396-9E42-4C7F-BAB6-76CB8F6B4858}"/>
              </a:ext>
            </a:extLst>
          </p:cNvPr>
          <p:cNvSpPr txBox="1"/>
          <p:nvPr/>
        </p:nvSpPr>
        <p:spPr>
          <a:xfrm>
            <a:off x="3067050" y="5742604"/>
            <a:ext cx="6057900" cy="461665"/>
          </a:xfrm>
          <a:prstGeom prst="rect">
            <a:avLst/>
          </a:prstGeom>
          <a:noFill/>
        </p:spPr>
        <p:txBody>
          <a:bodyPr wrap="square" rtlCol="0">
            <a:spAutoFit/>
          </a:bodyPr>
          <a:lstStyle/>
          <a:p>
            <a:pPr algn="ctr"/>
            <a:r>
              <a:rPr lang="en-US" sz="1200" dirty="0"/>
              <a:t>D – Relationship is considered directly relevant to the presentation</a:t>
            </a:r>
          </a:p>
          <a:p>
            <a:pPr algn="ctr"/>
            <a:r>
              <a:rPr lang="en-US" sz="1200" dirty="0"/>
              <a:t>I – Relationship is NOT considered directly relevant to the presentation</a:t>
            </a:r>
          </a:p>
        </p:txBody>
      </p:sp>
      <p:sp>
        <p:nvSpPr>
          <p:cNvPr id="4" name="Rectangle 3">
            <a:extLst>
              <a:ext uri="{FF2B5EF4-FFF2-40B4-BE49-F238E27FC236}">
                <a16:creationId xmlns:a16="http://schemas.microsoft.com/office/drawing/2014/main" id="{8054174F-C4F1-47AF-A515-62BEC6976B1B}"/>
              </a:ext>
            </a:extLst>
          </p:cNvPr>
          <p:cNvSpPr/>
          <p:nvPr/>
        </p:nvSpPr>
        <p:spPr>
          <a:xfrm>
            <a:off x="2091223" y="1418900"/>
            <a:ext cx="3632405" cy="523220"/>
          </a:xfrm>
          <a:prstGeom prst="rect">
            <a:avLst/>
          </a:prstGeom>
        </p:spPr>
        <p:txBody>
          <a:bodyPr wrap="none">
            <a:spAutoFit/>
          </a:bodyPr>
          <a:lstStyle/>
          <a:p>
            <a:r>
              <a:rPr lang="en-US" sz="2800" dirty="0"/>
              <a:t>Scott Beach, MD, FACLP</a:t>
            </a:r>
          </a:p>
        </p:txBody>
      </p:sp>
    </p:spTree>
    <p:extLst>
      <p:ext uri="{BB962C8B-B14F-4D97-AF65-F5344CB8AC3E}">
        <p14:creationId xmlns:p14="http://schemas.microsoft.com/office/powerpoint/2010/main" val="39028871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17E3-1A6A-41C3-AAF1-38E1F29AD12B}"/>
              </a:ext>
            </a:extLst>
          </p:cNvPr>
          <p:cNvSpPr>
            <a:spLocks noGrp="1"/>
          </p:cNvSpPr>
          <p:nvPr>
            <p:ph type="title"/>
          </p:nvPr>
        </p:nvSpPr>
        <p:spPr/>
        <p:txBody>
          <a:bodyPr>
            <a:normAutofit/>
          </a:bodyPr>
          <a:lstStyle/>
          <a:p>
            <a:r>
              <a:rPr lang="en-US" dirty="0"/>
              <a:t>Non-Psychotropic Medications</a:t>
            </a:r>
          </a:p>
        </p:txBody>
      </p:sp>
      <p:sp>
        <p:nvSpPr>
          <p:cNvPr id="3" name="Content Placeholder 2">
            <a:extLst>
              <a:ext uri="{FF2B5EF4-FFF2-40B4-BE49-F238E27FC236}">
                <a16:creationId xmlns:a16="http://schemas.microsoft.com/office/drawing/2014/main" id="{2BB64D78-BE5D-486E-BEBA-F21E7D2CC334}"/>
              </a:ext>
            </a:extLst>
          </p:cNvPr>
          <p:cNvSpPr>
            <a:spLocks noGrp="1"/>
          </p:cNvSpPr>
          <p:nvPr>
            <p:ph idx="1"/>
          </p:nvPr>
        </p:nvSpPr>
        <p:spPr/>
        <p:txBody>
          <a:bodyPr>
            <a:normAutofit/>
          </a:bodyPr>
          <a:lstStyle/>
          <a:p>
            <a:pPr marL="0" indent="0">
              <a:buNone/>
            </a:pPr>
            <a:r>
              <a:rPr lang="en-US" sz="3200" b="1" dirty="0"/>
              <a:t>Prevalence of QT Prolonging, Non-Psychotropic Medications</a:t>
            </a:r>
          </a:p>
          <a:p>
            <a:r>
              <a:rPr lang="en-US" b="1" dirty="0"/>
              <a:t>Over 100 non-psychiatric medications have been shown to prolong QT interval and/or be associated with TdP</a:t>
            </a:r>
          </a:p>
          <a:p>
            <a:r>
              <a:rPr lang="en-US" b="1" dirty="0"/>
              <a:t>ICU:</a:t>
            </a:r>
            <a:r>
              <a:rPr lang="en-US" dirty="0"/>
              <a:t> 3-30% of patients receive QT prolonging medications and 1 in 5 are co-administered 2 or more (e.g. amiodarone, haloperidol and antibiotics)</a:t>
            </a:r>
          </a:p>
          <a:p>
            <a:r>
              <a:rPr lang="en-US" b="1" dirty="0"/>
              <a:t>ED:</a:t>
            </a:r>
            <a:r>
              <a:rPr lang="en-US" dirty="0"/>
              <a:t> Top 9 medications administered or prescribed have effects on QT</a:t>
            </a:r>
          </a:p>
          <a:p>
            <a:r>
              <a:rPr lang="en-US" b="1" dirty="0"/>
              <a:t>Outpatient:</a:t>
            </a:r>
            <a:r>
              <a:rPr lang="en-US" dirty="0"/>
              <a:t> ¼ of prescriptions and 10% of patients involve 2 or more QT-prolonging medications</a:t>
            </a:r>
          </a:p>
        </p:txBody>
      </p:sp>
      <p:sp>
        <p:nvSpPr>
          <p:cNvPr id="4" name="Content Placeholder 2">
            <a:extLst>
              <a:ext uri="{FF2B5EF4-FFF2-40B4-BE49-F238E27FC236}">
                <a16:creationId xmlns:a16="http://schemas.microsoft.com/office/drawing/2014/main" id="{289C3B57-1D62-45EB-AF61-9FB914D0E6DC}"/>
              </a:ext>
            </a:extLst>
          </p:cNvPr>
          <p:cNvSpPr txBox="1">
            <a:spLocks/>
          </p:cNvSpPr>
          <p:nvPr/>
        </p:nvSpPr>
        <p:spPr>
          <a:xfrm>
            <a:off x="2667000" y="6235350"/>
            <a:ext cx="7543801"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buClr>
                <a:srgbClr val="4A66AC"/>
              </a:buClr>
              <a:defRPr/>
            </a:pPr>
            <a:r>
              <a:rPr lang="en-US" sz="1400" dirty="0">
                <a:solidFill>
                  <a:prstClr val="black">
                    <a:lumMod val="75000"/>
                    <a:lumOff val="25000"/>
                  </a:prstClr>
                </a:solidFill>
                <a:latin typeface="Calibri" panose="020F0502020204030204"/>
              </a:rPr>
              <a:t>Freeman et al 2008, Tisdale et al, Tay et al 2014, Danielsson et al 2016.</a:t>
            </a:r>
          </a:p>
        </p:txBody>
      </p:sp>
    </p:spTree>
    <p:extLst>
      <p:ext uri="{BB962C8B-B14F-4D97-AF65-F5344CB8AC3E}">
        <p14:creationId xmlns:p14="http://schemas.microsoft.com/office/powerpoint/2010/main" val="2726102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FFE8-C68D-40B2-9152-81767187C12A}"/>
              </a:ext>
            </a:extLst>
          </p:cNvPr>
          <p:cNvSpPr>
            <a:spLocks noGrp="1"/>
          </p:cNvSpPr>
          <p:nvPr>
            <p:ph type="title"/>
          </p:nvPr>
        </p:nvSpPr>
        <p:spPr/>
        <p:txBody>
          <a:bodyPr>
            <a:normAutofit/>
          </a:bodyPr>
          <a:lstStyle/>
          <a:p>
            <a:r>
              <a:rPr lang="en-US" dirty="0"/>
              <a:t>Non-Psychotropic Medications</a:t>
            </a:r>
          </a:p>
        </p:txBody>
      </p:sp>
      <p:sp>
        <p:nvSpPr>
          <p:cNvPr id="3" name="Content Placeholder 2">
            <a:extLst>
              <a:ext uri="{FF2B5EF4-FFF2-40B4-BE49-F238E27FC236}">
                <a16:creationId xmlns:a16="http://schemas.microsoft.com/office/drawing/2014/main" id="{77ADB8BC-6438-4F55-8953-5A91D5E4324A}"/>
              </a:ext>
            </a:extLst>
          </p:cNvPr>
          <p:cNvSpPr>
            <a:spLocks noGrp="1"/>
          </p:cNvSpPr>
          <p:nvPr>
            <p:ph idx="1"/>
          </p:nvPr>
        </p:nvSpPr>
        <p:spPr/>
        <p:txBody>
          <a:bodyPr>
            <a:normAutofit/>
          </a:bodyPr>
          <a:lstStyle/>
          <a:p>
            <a:pPr marL="0" indent="0">
              <a:buNone/>
            </a:pPr>
            <a:r>
              <a:rPr lang="en-US" sz="3200" b="1" dirty="0"/>
              <a:t>Screening for QT Prolonging, Non-Psychotropic Medications</a:t>
            </a:r>
          </a:p>
          <a:p>
            <a:r>
              <a:rPr lang="en-US" sz="2600" dirty="0"/>
              <a:t>Clinicians should inquire about over-the-counter medications, supplements and imported drugs</a:t>
            </a:r>
          </a:p>
          <a:p>
            <a:r>
              <a:rPr lang="en-US" sz="2600" dirty="0"/>
              <a:t>Common offenders</a:t>
            </a:r>
          </a:p>
          <a:p>
            <a:pPr lvl="1"/>
            <a:r>
              <a:rPr lang="en-US" dirty="0"/>
              <a:t>Anti-arrhythmics</a:t>
            </a:r>
          </a:p>
          <a:p>
            <a:pPr lvl="1"/>
            <a:r>
              <a:rPr lang="en-US" dirty="0"/>
              <a:t>Antibiotics (e.g., macrolides and fluoroquinolones)</a:t>
            </a:r>
          </a:p>
          <a:p>
            <a:pPr lvl="1"/>
            <a:r>
              <a:rPr lang="en-US" dirty="0"/>
              <a:t>Antivirals (HIV medications)</a:t>
            </a:r>
          </a:p>
          <a:p>
            <a:pPr lvl="1"/>
            <a:r>
              <a:rPr lang="en-US" dirty="0"/>
              <a:t>Anti-emetics (e.g., ondansetron)</a:t>
            </a:r>
          </a:p>
          <a:p>
            <a:pPr lvl="1"/>
            <a:r>
              <a:rPr lang="en-US" dirty="0"/>
              <a:t>Acid blockers</a:t>
            </a:r>
          </a:p>
          <a:p>
            <a:pPr lvl="1"/>
            <a:r>
              <a:rPr lang="en-US" dirty="0"/>
              <a:t>Anti-cancer medications</a:t>
            </a:r>
          </a:p>
          <a:p>
            <a:pPr lvl="1"/>
            <a:r>
              <a:rPr lang="en-US" dirty="0"/>
              <a:t>Disease-modifying agents (e.g., hydroxychloroquine)</a:t>
            </a:r>
          </a:p>
        </p:txBody>
      </p:sp>
    </p:spTree>
    <p:extLst>
      <p:ext uri="{BB962C8B-B14F-4D97-AF65-F5344CB8AC3E}">
        <p14:creationId xmlns:p14="http://schemas.microsoft.com/office/powerpoint/2010/main" val="322938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Psychopharmacology</a:t>
            </a:r>
          </a:p>
        </p:txBody>
      </p:sp>
      <p:sp>
        <p:nvSpPr>
          <p:cNvPr id="3" name="Content Placeholder 2"/>
          <p:cNvSpPr>
            <a:spLocks noGrp="1"/>
          </p:cNvSpPr>
          <p:nvPr>
            <p:ph idx="1"/>
          </p:nvPr>
        </p:nvSpPr>
        <p:spPr>
          <a:xfrm>
            <a:off x="1981200" y="1417639"/>
            <a:ext cx="8229600" cy="4525963"/>
          </a:xfrm>
        </p:spPr>
        <p:txBody>
          <a:bodyPr>
            <a:normAutofit/>
          </a:bodyPr>
          <a:lstStyle/>
          <a:p>
            <a:pPr marL="0" indent="0">
              <a:buNone/>
            </a:pPr>
            <a:r>
              <a:rPr lang="en-US" sz="3200" b="1" dirty="0"/>
              <a:t>Summary</a:t>
            </a:r>
          </a:p>
          <a:p>
            <a:r>
              <a:rPr lang="en-US" dirty="0"/>
              <a:t>Medications are only </a:t>
            </a:r>
            <a:r>
              <a:rPr lang="en-US" b="1" dirty="0"/>
              <a:t>one</a:t>
            </a:r>
            <a:r>
              <a:rPr lang="en-US" dirty="0"/>
              <a:t> of the several possible risk factors for QTc prolongation</a:t>
            </a:r>
          </a:p>
          <a:p>
            <a:r>
              <a:rPr lang="en-US" dirty="0"/>
              <a:t>Co-administration of two or more QT-prolonging medications is of </a:t>
            </a:r>
            <a:r>
              <a:rPr lang="en-US" b="1" dirty="0"/>
              <a:t>particular concern</a:t>
            </a:r>
            <a:r>
              <a:rPr lang="en-US" dirty="0"/>
              <a:t>; be aware of non-psychotropic medications that can increase this risk</a:t>
            </a:r>
          </a:p>
          <a:p>
            <a:r>
              <a:rPr lang="en-US" b="1" dirty="0"/>
              <a:t>Avoid “high-risk” </a:t>
            </a:r>
            <a:r>
              <a:rPr lang="en-US" dirty="0"/>
              <a:t>psychotropics when lower risk options are available</a:t>
            </a:r>
          </a:p>
          <a:p>
            <a:r>
              <a:rPr lang="en-US" dirty="0"/>
              <a:t>Careful review of </a:t>
            </a:r>
            <a:r>
              <a:rPr lang="en-US" b="1" dirty="0"/>
              <a:t>risk-benefit </a:t>
            </a:r>
            <a:r>
              <a:rPr lang="en-US" dirty="0"/>
              <a:t>is critical and must consider both symptom control along with risk for </a:t>
            </a:r>
            <a:r>
              <a:rPr lang="en-US" dirty="0" err="1"/>
              <a:t>TdP</a:t>
            </a:r>
            <a:endParaRPr lang="en-US" dirty="0"/>
          </a:p>
          <a:p>
            <a:endParaRPr lang="en-US" dirty="0"/>
          </a:p>
        </p:txBody>
      </p:sp>
    </p:spTree>
    <p:extLst>
      <p:ext uri="{BB962C8B-B14F-4D97-AF65-F5344CB8AC3E}">
        <p14:creationId xmlns:p14="http://schemas.microsoft.com/office/powerpoint/2010/main" val="3193408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Faculty disclosures</a:t>
            </a:r>
          </a:p>
        </p:txBody>
      </p:sp>
      <p:sp>
        <p:nvSpPr>
          <p:cNvPr id="3" name="Content Placeholder 2"/>
          <p:cNvSpPr>
            <a:spLocks noGrp="1"/>
          </p:cNvSpPr>
          <p:nvPr>
            <p:ph idx="1"/>
          </p:nvPr>
        </p:nvSpPr>
        <p:spPr/>
        <p:txBody>
          <a:bodyPr>
            <a:normAutofit/>
          </a:bodyPr>
          <a:lstStyle/>
          <a:p>
            <a:pPr marL="0" indent="0">
              <a:buNone/>
            </a:pPr>
            <a:r>
              <a:rPr lang="en-US" sz="2800" dirty="0"/>
              <a:t>Margo Funk, MD, MA</a:t>
            </a:r>
          </a:p>
          <a:p>
            <a:pPr marL="0" indent="0">
              <a:buNone/>
            </a:pPr>
            <a:endParaRPr lang="en-US" sz="2800" dirty="0"/>
          </a:p>
        </p:txBody>
      </p:sp>
      <p:sp>
        <p:nvSpPr>
          <p:cNvPr id="5" name="TextBox 4">
            <a:extLst>
              <a:ext uri="{FF2B5EF4-FFF2-40B4-BE49-F238E27FC236}">
                <a16:creationId xmlns:a16="http://schemas.microsoft.com/office/drawing/2014/main" id="{A8A757B7-2648-400B-8812-CE73A980E3BD}"/>
              </a:ext>
            </a:extLst>
          </p:cNvPr>
          <p:cNvSpPr txBox="1"/>
          <p:nvPr/>
        </p:nvSpPr>
        <p:spPr>
          <a:xfrm>
            <a:off x="3067050" y="5394783"/>
            <a:ext cx="6057900" cy="461665"/>
          </a:xfrm>
          <a:prstGeom prst="rect">
            <a:avLst/>
          </a:prstGeom>
          <a:noFill/>
        </p:spPr>
        <p:txBody>
          <a:bodyPr wrap="square" rtlCol="0">
            <a:spAutoFit/>
          </a:bodyPr>
          <a:lstStyle/>
          <a:p>
            <a:pPr algn="ctr"/>
            <a:r>
              <a:rPr lang="en-US" sz="1200" dirty="0"/>
              <a:t>D – Relationship is considered directly relevant to the presentation</a:t>
            </a:r>
          </a:p>
          <a:p>
            <a:pPr algn="ctr"/>
            <a:r>
              <a:rPr lang="en-US" sz="1200" dirty="0"/>
              <a:t>I – Relationship is NOT considered directly relevant to the presentation</a:t>
            </a:r>
          </a:p>
        </p:txBody>
      </p:sp>
      <p:graphicFrame>
        <p:nvGraphicFramePr>
          <p:cNvPr id="6" name="Content Placeholder 5">
            <a:extLst>
              <a:ext uri="{FF2B5EF4-FFF2-40B4-BE49-F238E27FC236}">
                <a16:creationId xmlns:a16="http://schemas.microsoft.com/office/drawing/2014/main" id="{EAF78AC7-05B4-4C6E-B11D-6B6E02C6F733}"/>
              </a:ext>
            </a:extLst>
          </p:cNvPr>
          <p:cNvGraphicFramePr>
            <a:graphicFrameLocks/>
          </p:cNvGraphicFramePr>
          <p:nvPr/>
        </p:nvGraphicFramePr>
        <p:xfrm>
          <a:off x="2480934" y="2118665"/>
          <a:ext cx="7230132" cy="2969024"/>
        </p:xfrm>
        <a:graphic>
          <a:graphicData uri="http://schemas.openxmlformats.org/drawingml/2006/table">
            <a:tbl>
              <a:tblPr firstRow="1" firstCol="1" bandRow="1"/>
              <a:tblGrid>
                <a:gridCol w="5168107">
                  <a:extLst>
                    <a:ext uri="{9D8B030D-6E8A-4147-A177-3AD203B41FA5}">
                      <a16:colId xmlns:a16="http://schemas.microsoft.com/office/drawing/2014/main" val="20000"/>
                    </a:ext>
                  </a:extLst>
                </a:gridCol>
                <a:gridCol w="2062025">
                  <a:extLst>
                    <a:ext uri="{9D8B030D-6E8A-4147-A177-3AD203B41FA5}">
                      <a16:colId xmlns:a16="http://schemas.microsoft.com/office/drawing/2014/main" val="2393420198"/>
                    </a:ext>
                  </a:extLst>
                </a:gridCol>
              </a:tblGrid>
              <a:tr h="480060">
                <a:tc>
                  <a:txBody>
                    <a:bodyPr/>
                    <a:lstStyle/>
                    <a:p>
                      <a:pPr marL="0" marR="0">
                        <a:spcBef>
                          <a:spcPts val="0"/>
                        </a:spcBef>
                        <a:spcAft>
                          <a:spcPts val="0"/>
                        </a:spcAft>
                      </a:pPr>
                      <a:r>
                        <a:rPr lang="en-US" sz="1400" b="1" dirty="0">
                          <a:effectLst/>
                          <a:latin typeface="Calibri"/>
                          <a:ea typeface="Calibri"/>
                          <a:cs typeface="Times New Roman"/>
                        </a:rPr>
                        <a:t>Company</a:t>
                      </a:r>
                      <a:endParaRPr lang="en-US" sz="14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b="1" dirty="0">
                          <a:effectLst/>
                          <a:latin typeface="Calibri"/>
                          <a:ea typeface="Calibri"/>
                          <a:cs typeface="Times New Roman"/>
                        </a:rPr>
                        <a:t>Acadia Pharmaceuticals</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8013">
                <a:tc>
                  <a:txBody>
                    <a:bodyPr/>
                    <a:lstStyle/>
                    <a:p>
                      <a:pPr marL="0" marR="0">
                        <a:spcBef>
                          <a:spcPts val="0"/>
                        </a:spcBef>
                        <a:spcAft>
                          <a:spcPts val="0"/>
                        </a:spcAft>
                      </a:pPr>
                      <a:r>
                        <a:rPr lang="en-US" sz="1400" dirty="0">
                          <a:effectLst/>
                          <a:latin typeface="Calibri"/>
                          <a:ea typeface="Calibri"/>
                          <a:cs typeface="Times New Roman"/>
                        </a:rPr>
                        <a:t>Research</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8013">
                <a:tc>
                  <a:txBody>
                    <a:bodyPr/>
                    <a:lstStyle/>
                    <a:p>
                      <a:pPr marL="0" marR="0">
                        <a:spcBef>
                          <a:spcPts val="0"/>
                        </a:spcBef>
                        <a:spcAft>
                          <a:spcPts val="0"/>
                        </a:spcAft>
                      </a:pPr>
                      <a:r>
                        <a:rPr lang="en-US" sz="1400" dirty="0">
                          <a:effectLst/>
                          <a:latin typeface="Calibri"/>
                          <a:ea typeface="Calibri"/>
                          <a:cs typeface="Times New Roman"/>
                        </a:rPr>
                        <a:t>Editorial work</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8013">
                <a:tc>
                  <a:txBody>
                    <a:bodyPr/>
                    <a:lstStyle/>
                    <a:p>
                      <a:pPr marL="0" marR="0">
                        <a:spcBef>
                          <a:spcPts val="0"/>
                        </a:spcBef>
                        <a:spcAft>
                          <a:spcPts val="0"/>
                        </a:spcAft>
                      </a:pPr>
                      <a:r>
                        <a:rPr lang="en-US" sz="1400" dirty="0">
                          <a:effectLst/>
                          <a:latin typeface="Calibri"/>
                          <a:ea typeface="Calibri"/>
                          <a:cs typeface="Times New Roman"/>
                        </a:rPr>
                        <a:t>Independent Contractor</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8013">
                <a:tc>
                  <a:txBody>
                    <a:bodyPr/>
                    <a:lstStyle/>
                    <a:p>
                      <a:pPr marL="0" marR="0">
                        <a:spcBef>
                          <a:spcPts val="0"/>
                        </a:spcBef>
                        <a:spcAft>
                          <a:spcPts val="0"/>
                        </a:spcAft>
                      </a:pPr>
                      <a:r>
                        <a:rPr lang="en-US" sz="1400" dirty="0">
                          <a:effectLst/>
                          <a:latin typeface="Calibri"/>
                          <a:ea typeface="Calibri"/>
                          <a:cs typeface="Times New Roman"/>
                        </a:rPr>
                        <a:t>Expert Testimony</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8013">
                <a:tc>
                  <a:txBody>
                    <a:bodyPr/>
                    <a:lstStyle/>
                    <a:p>
                      <a:pPr marL="0" marR="0">
                        <a:spcBef>
                          <a:spcPts val="0"/>
                        </a:spcBef>
                        <a:spcAft>
                          <a:spcPts val="0"/>
                        </a:spcAft>
                      </a:pPr>
                      <a:r>
                        <a:rPr lang="en-US" sz="1400" dirty="0">
                          <a:effectLst/>
                          <a:latin typeface="Calibri"/>
                          <a:ea typeface="Calibri"/>
                          <a:cs typeface="Times New Roman"/>
                        </a:rPr>
                        <a:t>Speaking &amp; Teaching</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dirty="0">
                          <a:effectLst/>
                          <a:latin typeface="Calibri"/>
                          <a:ea typeface="Calibri"/>
                          <a:cs typeface="Times New Roman"/>
                        </a:rPr>
                        <a:t>I</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8899">
                <a:tc>
                  <a:txBody>
                    <a:bodyPr/>
                    <a:lstStyle/>
                    <a:p>
                      <a:pPr marL="0" marR="0">
                        <a:spcBef>
                          <a:spcPts val="0"/>
                        </a:spcBef>
                        <a:spcAft>
                          <a:spcPts val="0"/>
                        </a:spcAft>
                      </a:pPr>
                      <a:r>
                        <a:rPr lang="en-US" sz="1400" dirty="0">
                          <a:effectLst/>
                          <a:latin typeface="Calibri"/>
                          <a:ea typeface="Calibri"/>
                          <a:cs typeface="Times New Roman"/>
                        </a:rPr>
                        <a:t>Board, Panel or Committee Membership</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348149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883" y="2692161"/>
            <a:ext cx="8229600" cy="1143000"/>
          </a:xfrm>
        </p:spPr>
        <p:txBody>
          <a:bodyPr>
            <a:noAutofit/>
          </a:bodyPr>
          <a:lstStyle/>
          <a:p>
            <a:pPr algn="ctr"/>
            <a:r>
              <a:rPr lang="en-US" sz="4400" dirty="0"/>
              <a:t>Basics of Cardiac Electrophysiology and ECG Interpretation</a:t>
            </a:r>
          </a:p>
        </p:txBody>
      </p:sp>
    </p:spTree>
    <p:extLst>
      <p:ext uri="{BB962C8B-B14F-4D97-AF65-F5344CB8AC3E}">
        <p14:creationId xmlns:p14="http://schemas.microsoft.com/office/powerpoint/2010/main" val="12859225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ELECTROPHYSIOLOGY and ECG</a:t>
            </a:r>
          </a:p>
        </p:txBody>
      </p:sp>
      <p:sp>
        <p:nvSpPr>
          <p:cNvPr id="4" name="Rectangle 3">
            <a:extLst>
              <a:ext uri="{FF2B5EF4-FFF2-40B4-BE49-F238E27FC236}">
                <a16:creationId xmlns:a16="http://schemas.microsoft.com/office/drawing/2014/main" id="{44497EA4-1E5F-4ABB-91EC-736597217BCF}"/>
              </a:ext>
            </a:extLst>
          </p:cNvPr>
          <p:cNvSpPr/>
          <p:nvPr/>
        </p:nvSpPr>
        <p:spPr>
          <a:xfrm>
            <a:off x="1877521" y="1121710"/>
            <a:ext cx="8433227" cy="53393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5BD7C8A-075E-4DC3-AFA6-95A6E44753CD}"/>
              </a:ext>
            </a:extLst>
          </p:cNvPr>
          <p:cNvGrpSpPr/>
          <p:nvPr/>
        </p:nvGrpSpPr>
        <p:grpSpPr>
          <a:xfrm>
            <a:off x="1877521" y="1345686"/>
            <a:ext cx="8224221" cy="4676885"/>
            <a:chOff x="253573" y="964716"/>
            <a:chExt cx="8224221" cy="4676885"/>
          </a:xfrm>
        </p:grpSpPr>
        <p:sp>
          <p:nvSpPr>
            <p:cNvPr id="8" name="Rectangle 7">
              <a:extLst>
                <a:ext uri="{FF2B5EF4-FFF2-40B4-BE49-F238E27FC236}">
                  <a16:creationId xmlns:a16="http://schemas.microsoft.com/office/drawing/2014/main" id="{143CB667-2308-45CB-BDDB-A7642D56D346}"/>
                </a:ext>
              </a:extLst>
            </p:cNvPr>
            <p:cNvSpPr/>
            <p:nvPr/>
          </p:nvSpPr>
          <p:spPr>
            <a:xfrm>
              <a:off x="457200" y="964716"/>
              <a:ext cx="8020594" cy="467688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8C4D284-FBAA-44B7-9C5C-2EDD08D05F81}"/>
                </a:ext>
              </a:extLst>
            </p:cNvPr>
            <p:cNvGrpSpPr/>
            <p:nvPr/>
          </p:nvGrpSpPr>
          <p:grpSpPr>
            <a:xfrm>
              <a:off x="253573" y="1090930"/>
              <a:ext cx="8065560" cy="4446172"/>
              <a:chOff x="818109" y="2074632"/>
              <a:chExt cx="7247451" cy="3585959"/>
            </a:xfrm>
          </p:grpSpPr>
          <p:pic>
            <p:nvPicPr>
              <p:cNvPr id="25" name="Picture 24" descr="Diagram&#10;&#10;Description automatically generated">
                <a:extLst>
                  <a:ext uri="{FF2B5EF4-FFF2-40B4-BE49-F238E27FC236}">
                    <a16:creationId xmlns:a16="http://schemas.microsoft.com/office/drawing/2014/main" id="{ADF5D079-913D-41C0-AF46-82C15DAC5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806" y="2329520"/>
                <a:ext cx="2039754" cy="2156603"/>
              </a:xfrm>
              <a:prstGeom prst="rect">
                <a:avLst/>
              </a:prstGeom>
            </p:spPr>
          </p:pic>
          <p:grpSp>
            <p:nvGrpSpPr>
              <p:cNvPr id="26" name="Group 25">
                <a:extLst>
                  <a:ext uri="{FF2B5EF4-FFF2-40B4-BE49-F238E27FC236}">
                    <a16:creationId xmlns:a16="http://schemas.microsoft.com/office/drawing/2014/main" id="{4210ECE6-ED37-4717-8D71-659CCEF3EF14}"/>
                  </a:ext>
                </a:extLst>
              </p:cNvPr>
              <p:cNvGrpSpPr/>
              <p:nvPr/>
            </p:nvGrpSpPr>
            <p:grpSpPr>
              <a:xfrm>
                <a:off x="1848602" y="4820387"/>
                <a:ext cx="1744321" cy="623608"/>
                <a:chOff x="2827020" y="4819649"/>
                <a:chExt cx="1822729" cy="796305"/>
              </a:xfrm>
            </p:grpSpPr>
            <p:cxnSp>
              <p:nvCxnSpPr>
                <p:cNvPr id="27" name="Straight Connector 26">
                  <a:extLst>
                    <a:ext uri="{FF2B5EF4-FFF2-40B4-BE49-F238E27FC236}">
                      <a16:creationId xmlns:a16="http://schemas.microsoft.com/office/drawing/2014/main" id="{E5CCBED8-7186-49BB-AC21-95C5B944ADAB}"/>
                    </a:ext>
                  </a:extLst>
                </p:cNvPr>
                <p:cNvCxnSpPr>
                  <a:cxnSpLocks/>
                </p:cNvCxnSpPr>
                <p:nvPr/>
              </p:nvCxnSpPr>
              <p:spPr>
                <a:xfrm>
                  <a:off x="2827020" y="5473317"/>
                  <a:ext cx="183017" cy="381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DEFA81-BA3B-4B90-B877-37322442CE1A}"/>
                    </a:ext>
                  </a:extLst>
                </p:cNvPr>
                <p:cNvCxnSpPr>
                  <a:cxnSpLocks/>
                </p:cNvCxnSpPr>
                <p:nvPr/>
              </p:nvCxnSpPr>
              <p:spPr>
                <a:xfrm>
                  <a:off x="3313200" y="5477127"/>
                  <a:ext cx="22342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8BFCBBD-29E2-479B-A472-373F3C91A7D9}"/>
                    </a:ext>
                  </a:extLst>
                </p:cNvPr>
                <p:cNvGrpSpPr/>
                <p:nvPr/>
              </p:nvGrpSpPr>
              <p:grpSpPr>
                <a:xfrm>
                  <a:off x="3013417" y="5372548"/>
                  <a:ext cx="305061" cy="239597"/>
                  <a:chOff x="1356476" y="5280669"/>
                  <a:chExt cx="647584" cy="701031"/>
                </a:xfrm>
              </p:grpSpPr>
              <p:sp>
                <p:nvSpPr>
                  <p:cNvPr id="43" name="Arc 42">
                    <a:extLst>
                      <a:ext uri="{FF2B5EF4-FFF2-40B4-BE49-F238E27FC236}">
                        <a16:creationId xmlns:a16="http://schemas.microsoft.com/office/drawing/2014/main" id="{69F56EC6-F8A0-4A96-BC16-ACB0630D3F34}"/>
                      </a:ext>
                    </a:extLst>
                  </p:cNvPr>
                  <p:cNvSpPr/>
                  <p:nvPr/>
                </p:nvSpPr>
                <p:spPr>
                  <a:xfrm>
                    <a:off x="1356476" y="5280669"/>
                    <a:ext cx="647584" cy="701031"/>
                  </a:xfrm>
                  <a:prstGeom prst="arc">
                    <a:avLst/>
                  </a:prstGeom>
                  <a:ln w="28575">
                    <a:solidFill>
                      <a:srgbClr val="E1089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13"/>
                  </a:p>
                </p:txBody>
              </p:sp>
              <p:sp>
                <p:nvSpPr>
                  <p:cNvPr id="44" name="Arc 43">
                    <a:extLst>
                      <a:ext uri="{FF2B5EF4-FFF2-40B4-BE49-F238E27FC236}">
                        <a16:creationId xmlns:a16="http://schemas.microsoft.com/office/drawing/2014/main" id="{C9FDBBDC-A20B-4E38-A164-575F2375FE77}"/>
                      </a:ext>
                    </a:extLst>
                  </p:cNvPr>
                  <p:cNvSpPr/>
                  <p:nvPr/>
                </p:nvSpPr>
                <p:spPr>
                  <a:xfrm flipH="1">
                    <a:off x="1356476" y="5280669"/>
                    <a:ext cx="647584" cy="701031"/>
                  </a:xfrm>
                  <a:prstGeom prst="arc">
                    <a:avLst/>
                  </a:prstGeom>
                  <a:ln w="28575">
                    <a:solidFill>
                      <a:srgbClr val="E1089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13"/>
                  </a:p>
                </p:txBody>
              </p:sp>
            </p:grpSp>
            <p:cxnSp>
              <p:nvCxnSpPr>
                <p:cNvPr id="32" name="Straight Connector 31">
                  <a:extLst>
                    <a:ext uri="{FF2B5EF4-FFF2-40B4-BE49-F238E27FC236}">
                      <a16:creationId xmlns:a16="http://schemas.microsoft.com/office/drawing/2014/main" id="{B04CBB45-093A-410A-8EBF-957193B6830E}"/>
                    </a:ext>
                  </a:extLst>
                </p:cNvPr>
                <p:cNvCxnSpPr>
                  <a:cxnSpLocks/>
                </p:cNvCxnSpPr>
                <p:nvPr/>
              </p:nvCxnSpPr>
              <p:spPr>
                <a:xfrm>
                  <a:off x="3528826" y="5473317"/>
                  <a:ext cx="56421" cy="12358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84AE85-CA39-42B0-A923-E3C795BE87B4}"/>
                    </a:ext>
                  </a:extLst>
                </p:cNvPr>
                <p:cNvCxnSpPr>
                  <a:cxnSpLocks/>
                </p:cNvCxnSpPr>
                <p:nvPr/>
              </p:nvCxnSpPr>
              <p:spPr>
                <a:xfrm flipH="1">
                  <a:off x="3594900" y="4819649"/>
                  <a:ext cx="18619" cy="55289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0DBC9CC-1BE8-468E-BEA2-A7C835AD8E08}"/>
                    </a:ext>
                  </a:extLst>
                </p:cNvPr>
                <p:cNvCxnSpPr>
                  <a:cxnSpLocks/>
                </p:cNvCxnSpPr>
                <p:nvPr/>
              </p:nvCxnSpPr>
              <p:spPr>
                <a:xfrm>
                  <a:off x="3733669" y="5477127"/>
                  <a:ext cx="13025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03D8350B-F10E-4652-9E52-229C1D0FC576}"/>
                    </a:ext>
                  </a:extLst>
                </p:cNvPr>
                <p:cNvSpPr/>
                <p:nvPr/>
              </p:nvSpPr>
              <p:spPr>
                <a:xfrm rot="5400000">
                  <a:off x="4042438" y="5147440"/>
                  <a:ext cx="162585" cy="527227"/>
                </a:xfrm>
                <a:custGeom>
                  <a:avLst/>
                  <a:gdLst>
                    <a:gd name="connsiteX0" fmla="*/ 563936 w 563936"/>
                    <a:gd name="connsiteY0" fmla="*/ 0 h 1341120"/>
                    <a:gd name="connsiteX1" fmla="*/ 56 w 563936"/>
                    <a:gd name="connsiteY1" fmla="*/ 662940 h 1341120"/>
                    <a:gd name="connsiteX2" fmla="*/ 525836 w 563936"/>
                    <a:gd name="connsiteY2" fmla="*/ 1341120 h 1341120"/>
                    <a:gd name="connsiteX3" fmla="*/ 525836 w 563936"/>
                    <a:gd name="connsiteY3" fmla="*/ 1341120 h 1341120"/>
                  </a:gdLst>
                  <a:ahLst/>
                  <a:cxnLst>
                    <a:cxn ang="0">
                      <a:pos x="connsiteX0" y="connsiteY0"/>
                    </a:cxn>
                    <a:cxn ang="0">
                      <a:pos x="connsiteX1" y="connsiteY1"/>
                    </a:cxn>
                    <a:cxn ang="0">
                      <a:pos x="connsiteX2" y="connsiteY2"/>
                    </a:cxn>
                    <a:cxn ang="0">
                      <a:pos x="connsiteX3" y="connsiteY3"/>
                    </a:cxn>
                  </a:cxnLst>
                  <a:rect l="l" t="t" r="r" b="b"/>
                  <a:pathLst>
                    <a:path w="563936" h="1341120">
                      <a:moveTo>
                        <a:pt x="563936" y="0"/>
                      </a:moveTo>
                      <a:cubicBezTo>
                        <a:pt x="285171" y="219710"/>
                        <a:pt x="6406" y="439420"/>
                        <a:pt x="56" y="662940"/>
                      </a:cubicBezTo>
                      <a:cubicBezTo>
                        <a:pt x="-6294" y="886460"/>
                        <a:pt x="525836" y="1341120"/>
                        <a:pt x="525836" y="1341120"/>
                      </a:cubicBezTo>
                      <a:lnTo>
                        <a:pt x="525836" y="1341120"/>
                      </a:lnTo>
                    </a:path>
                  </a:pathLst>
                </a:cu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13"/>
                </a:p>
              </p:txBody>
            </p:sp>
            <p:cxnSp>
              <p:nvCxnSpPr>
                <p:cNvPr id="39" name="Straight Connector 38">
                  <a:extLst>
                    <a:ext uri="{FF2B5EF4-FFF2-40B4-BE49-F238E27FC236}">
                      <a16:creationId xmlns:a16="http://schemas.microsoft.com/office/drawing/2014/main" id="{AE6AAEA5-0383-4E82-BB95-C921D52E4A15}"/>
                    </a:ext>
                  </a:extLst>
                </p:cNvPr>
                <p:cNvCxnSpPr>
                  <a:cxnSpLocks/>
                </p:cNvCxnSpPr>
                <p:nvPr/>
              </p:nvCxnSpPr>
              <p:spPr>
                <a:xfrm>
                  <a:off x="4387654" y="5488537"/>
                  <a:ext cx="262095"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837DD6-1118-4458-A77B-4C70F120F402}"/>
                    </a:ext>
                  </a:extLst>
                </p:cNvPr>
                <p:cNvCxnSpPr>
                  <a:cxnSpLocks/>
                </p:cNvCxnSpPr>
                <p:nvPr/>
              </p:nvCxnSpPr>
              <p:spPr>
                <a:xfrm flipH="1">
                  <a:off x="3693536" y="5477127"/>
                  <a:ext cx="53439" cy="1312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E472D73-87E4-4A5D-87E1-E590207CC022}"/>
                    </a:ext>
                  </a:extLst>
                </p:cNvPr>
                <p:cNvCxnSpPr>
                  <a:cxnSpLocks/>
                </p:cNvCxnSpPr>
                <p:nvPr/>
              </p:nvCxnSpPr>
              <p:spPr>
                <a:xfrm>
                  <a:off x="3617195" y="4819649"/>
                  <a:ext cx="76319" cy="79630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A0EB49-ABBC-4338-8317-B681B53255AA}"/>
                    </a:ext>
                  </a:extLst>
                </p:cNvPr>
                <p:cNvCxnSpPr>
                  <a:cxnSpLocks/>
                </p:cNvCxnSpPr>
                <p:nvPr/>
              </p:nvCxnSpPr>
              <p:spPr>
                <a:xfrm flipH="1">
                  <a:off x="3583971" y="5372548"/>
                  <a:ext cx="10930" cy="24340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2082713-5FDD-4FD2-9962-12717F00E804}"/>
                  </a:ext>
                </a:extLst>
              </p:cNvPr>
              <p:cNvGrpSpPr/>
              <p:nvPr/>
            </p:nvGrpSpPr>
            <p:grpSpPr>
              <a:xfrm>
                <a:off x="4072377" y="4827816"/>
                <a:ext cx="1744321" cy="623608"/>
                <a:chOff x="2827020" y="5901397"/>
                <a:chExt cx="1822729" cy="796305"/>
              </a:xfrm>
            </p:grpSpPr>
            <p:cxnSp>
              <p:nvCxnSpPr>
                <p:cNvPr id="46" name="Straight Connector 45">
                  <a:extLst>
                    <a:ext uri="{FF2B5EF4-FFF2-40B4-BE49-F238E27FC236}">
                      <a16:creationId xmlns:a16="http://schemas.microsoft.com/office/drawing/2014/main" id="{784D1140-EE93-40CA-885D-27F3CBA9B25E}"/>
                    </a:ext>
                  </a:extLst>
                </p:cNvPr>
                <p:cNvCxnSpPr>
                  <a:cxnSpLocks/>
                </p:cNvCxnSpPr>
                <p:nvPr/>
              </p:nvCxnSpPr>
              <p:spPr>
                <a:xfrm flipH="1">
                  <a:off x="3583971" y="6454296"/>
                  <a:ext cx="10930" cy="243406"/>
                </a:xfrm>
                <a:prstGeom prst="line">
                  <a:avLst/>
                </a:prstGeom>
                <a:ln w="28575">
                  <a:solidFill>
                    <a:srgbClr val="E1089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F82E37A-108B-4035-AA34-4B5788FDBD87}"/>
                    </a:ext>
                  </a:extLst>
                </p:cNvPr>
                <p:cNvCxnSpPr>
                  <a:cxnSpLocks/>
                </p:cNvCxnSpPr>
                <p:nvPr/>
              </p:nvCxnSpPr>
              <p:spPr>
                <a:xfrm>
                  <a:off x="3313200" y="6558875"/>
                  <a:ext cx="223427" cy="0"/>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B70CE0-A2C6-4B90-845E-ACFEFD07E99B}"/>
                    </a:ext>
                  </a:extLst>
                </p:cNvPr>
                <p:cNvCxnSpPr>
                  <a:cxnSpLocks/>
                </p:cNvCxnSpPr>
                <p:nvPr/>
              </p:nvCxnSpPr>
              <p:spPr>
                <a:xfrm>
                  <a:off x="2827020" y="6555065"/>
                  <a:ext cx="183017" cy="381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596A271-CFC7-4079-98C7-0615895A4FA3}"/>
                    </a:ext>
                  </a:extLst>
                </p:cNvPr>
                <p:cNvGrpSpPr/>
                <p:nvPr/>
              </p:nvGrpSpPr>
              <p:grpSpPr>
                <a:xfrm>
                  <a:off x="3010037" y="6454296"/>
                  <a:ext cx="305061" cy="239597"/>
                  <a:chOff x="1356476" y="5280669"/>
                  <a:chExt cx="647584" cy="701031"/>
                </a:xfrm>
              </p:grpSpPr>
              <p:sp>
                <p:nvSpPr>
                  <p:cNvPr id="57" name="Arc 56">
                    <a:extLst>
                      <a:ext uri="{FF2B5EF4-FFF2-40B4-BE49-F238E27FC236}">
                        <a16:creationId xmlns:a16="http://schemas.microsoft.com/office/drawing/2014/main" id="{D1BA83DC-344C-4002-8448-DC7B753E3A2E}"/>
                      </a:ext>
                    </a:extLst>
                  </p:cNvPr>
                  <p:cNvSpPr/>
                  <p:nvPr/>
                </p:nvSpPr>
                <p:spPr>
                  <a:xfrm>
                    <a:off x="1356476" y="5280669"/>
                    <a:ext cx="647584" cy="701031"/>
                  </a:xfrm>
                  <a:prstGeom prst="arc">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13"/>
                  </a:p>
                </p:txBody>
              </p:sp>
              <p:sp>
                <p:nvSpPr>
                  <p:cNvPr id="58" name="Arc 57">
                    <a:extLst>
                      <a:ext uri="{FF2B5EF4-FFF2-40B4-BE49-F238E27FC236}">
                        <a16:creationId xmlns:a16="http://schemas.microsoft.com/office/drawing/2014/main" id="{C97C45EE-1AB6-4F3D-9B5E-0AD89C1B9A60}"/>
                      </a:ext>
                    </a:extLst>
                  </p:cNvPr>
                  <p:cNvSpPr/>
                  <p:nvPr/>
                </p:nvSpPr>
                <p:spPr>
                  <a:xfrm flipH="1">
                    <a:off x="1356476" y="5280669"/>
                    <a:ext cx="647584" cy="701031"/>
                  </a:xfrm>
                  <a:prstGeom prst="arc">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13"/>
                  </a:p>
                </p:txBody>
              </p:sp>
            </p:grpSp>
            <p:cxnSp>
              <p:nvCxnSpPr>
                <p:cNvPr id="50" name="Straight Connector 49">
                  <a:extLst>
                    <a:ext uri="{FF2B5EF4-FFF2-40B4-BE49-F238E27FC236}">
                      <a16:creationId xmlns:a16="http://schemas.microsoft.com/office/drawing/2014/main" id="{BCB3630F-5224-48E9-BC53-0920CBA3F7B8}"/>
                    </a:ext>
                  </a:extLst>
                </p:cNvPr>
                <p:cNvCxnSpPr>
                  <a:cxnSpLocks/>
                </p:cNvCxnSpPr>
                <p:nvPr/>
              </p:nvCxnSpPr>
              <p:spPr>
                <a:xfrm>
                  <a:off x="3528826" y="6555065"/>
                  <a:ext cx="56421" cy="123588"/>
                </a:xfrm>
                <a:prstGeom prst="line">
                  <a:avLst/>
                </a:prstGeom>
                <a:ln w="28575">
                  <a:solidFill>
                    <a:srgbClr val="E1089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252C59-072F-47CD-AAEA-1925DFC69E46}"/>
                    </a:ext>
                  </a:extLst>
                </p:cNvPr>
                <p:cNvCxnSpPr>
                  <a:cxnSpLocks/>
                </p:cNvCxnSpPr>
                <p:nvPr/>
              </p:nvCxnSpPr>
              <p:spPr>
                <a:xfrm flipH="1">
                  <a:off x="3594900" y="5901397"/>
                  <a:ext cx="18619" cy="552899"/>
                </a:xfrm>
                <a:prstGeom prst="line">
                  <a:avLst/>
                </a:prstGeom>
                <a:ln w="28575">
                  <a:solidFill>
                    <a:srgbClr val="E1089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AB52F6-55F4-41F4-B2E0-95F2CEE9550A}"/>
                    </a:ext>
                  </a:extLst>
                </p:cNvPr>
                <p:cNvCxnSpPr>
                  <a:cxnSpLocks/>
                </p:cNvCxnSpPr>
                <p:nvPr/>
              </p:nvCxnSpPr>
              <p:spPr>
                <a:xfrm>
                  <a:off x="3733669" y="6558875"/>
                  <a:ext cx="13025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DB3DD84F-D7D6-4BFA-ADC5-889F93EAFDDE}"/>
                    </a:ext>
                  </a:extLst>
                </p:cNvPr>
                <p:cNvSpPr/>
                <p:nvPr/>
              </p:nvSpPr>
              <p:spPr>
                <a:xfrm rot="5400000">
                  <a:off x="4042438" y="6229188"/>
                  <a:ext cx="162585" cy="527227"/>
                </a:xfrm>
                <a:custGeom>
                  <a:avLst/>
                  <a:gdLst>
                    <a:gd name="connsiteX0" fmla="*/ 563936 w 563936"/>
                    <a:gd name="connsiteY0" fmla="*/ 0 h 1341120"/>
                    <a:gd name="connsiteX1" fmla="*/ 56 w 563936"/>
                    <a:gd name="connsiteY1" fmla="*/ 662940 h 1341120"/>
                    <a:gd name="connsiteX2" fmla="*/ 525836 w 563936"/>
                    <a:gd name="connsiteY2" fmla="*/ 1341120 h 1341120"/>
                    <a:gd name="connsiteX3" fmla="*/ 525836 w 563936"/>
                    <a:gd name="connsiteY3" fmla="*/ 1341120 h 1341120"/>
                  </a:gdLst>
                  <a:ahLst/>
                  <a:cxnLst>
                    <a:cxn ang="0">
                      <a:pos x="connsiteX0" y="connsiteY0"/>
                    </a:cxn>
                    <a:cxn ang="0">
                      <a:pos x="connsiteX1" y="connsiteY1"/>
                    </a:cxn>
                    <a:cxn ang="0">
                      <a:pos x="connsiteX2" y="connsiteY2"/>
                    </a:cxn>
                    <a:cxn ang="0">
                      <a:pos x="connsiteX3" y="connsiteY3"/>
                    </a:cxn>
                  </a:cxnLst>
                  <a:rect l="l" t="t" r="r" b="b"/>
                  <a:pathLst>
                    <a:path w="563936" h="1341120">
                      <a:moveTo>
                        <a:pt x="563936" y="0"/>
                      </a:moveTo>
                      <a:cubicBezTo>
                        <a:pt x="285171" y="219710"/>
                        <a:pt x="6406" y="439420"/>
                        <a:pt x="56" y="662940"/>
                      </a:cubicBezTo>
                      <a:cubicBezTo>
                        <a:pt x="-6294" y="886460"/>
                        <a:pt x="525836" y="1341120"/>
                        <a:pt x="525836" y="1341120"/>
                      </a:cubicBezTo>
                      <a:lnTo>
                        <a:pt x="525836" y="1341120"/>
                      </a:lnTo>
                    </a:path>
                  </a:pathLst>
                </a:cu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13"/>
                </a:p>
              </p:txBody>
            </p:sp>
            <p:cxnSp>
              <p:nvCxnSpPr>
                <p:cNvPr id="54" name="Straight Connector 53">
                  <a:extLst>
                    <a:ext uri="{FF2B5EF4-FFF2-40B4-BE49-F238E27FC236}">
                      <a16:creationId xmlns:a16="http://schemas.microsoft.com/office/drawing/2014/main" id="{0EED8D7A-A5BD-4F86-BC87-8EE99D1CC907}"/>
                    </a:ext>
                  </a:extLst>
                </p:cNvPr>
                <p:cNvCxnSpPr>
                  <a:cxnSpLocks/>
                </p:cNvCxnSpPr>
                <p:nvPr/>
              </p:nvCxnSpPr>
              <p:spPr>
                <a:xfrm>
                  <a:off x="4387654" y="6570285"/>
                  <a:ext cx="262095"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965ED9-99E1-4F78-9727-22403CF68AC3}"/>
                    </a:ext>
                  </a:extLst>
                </p:cNvPr>
                <p:cNvCxnSpPr>
                  <a:cxnSpLocks/>
                </p:cNvCxnSpPr>
                <p:nvPr/>
              </p:nvCxnSpPr>
              <p:spPr>
                <a:xfrm flipH="1">
                  <a:off x="3693536" y="6558875"/>
                  <a:ext cx="53439" cy="131208"/>
                </a:xfrm>
                <a:prstGeom prst="line">
                  <a:avLst/>
                </a:prstGeom>
                <a:ln w="28575">
                  <a:solidFill>
                    <a:srgbClr val="E10897"/>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51057C3-6F2D-478E-910A-8A9596089EC1}"/>
                    </a:ext>
                  </a:extLst>
                </p:cNvPr>
                <p:cNvCxnSpPr>
                  <a:cxnSpLocks/>
                </p:cNvCxnSpPr>
                <p:nvPr/>
              </p:nvCxnSpPr>
              <p:spPr>
                <a:xfrm>
                  <a:off x="3617195" y="5901397"/>
                  <a:ext cx="76319" cy="796305"/>
                </a:xfrm>
                <a:prstGeom prst="line">
                  <a:avLst/>
                </a:prstGeom>
                <a:ln w="28575">
                  <a:solidFill>
                    <a:srgbClr val="E10897"/>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76400A7E-EF38-4294-9AEA-A78D092421FF}"/>
                  </a:ext>
                </a:extLst>
              </p:cNvPr>
              <p:cNvGrpSpPr/>
              <p:nvPr/>
            </p:nvGrpSpPr>
            <p:grpSpPr>
              <a:xfrm>
                <a:off x="6248806" y="4814420"/>
                <a:ext cx="1784624" cy="623608"/>
                <a:chOff x="5624909" y="3851878"/>
                <a:chExt cx="1784624" cy="623608"/>
              </a:xfrm>
            </p:grpSpPr>
            <p:sp>
              <p:nvSpPr>
                <p:cNvPr id="60" name="Rectangle 59">
                  <a:extLst>
                    <a:ext uri="{FF2B5EF4-FFF2-40B4-BE49-F238E27FC236}">
                      <a16:creationId xmlns:a16="http://schemas.microsoft.com/office/drawing/2014/main" id="{77339482-DC14-4353-9D6C-9A82B82CE6A0}"/>
                    </a:ext>
                  </a:extLst>
                </p:cNvPr>
                <p:cNvSpPr/>
                <p:nvPr/>
              </p:nvSpPr>
              <p:spPr>
                <a:xfrm>
                  <a:off x="5624909" y="4015039"/>
                  <a:ext cx="250820" cy="247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13"/>
                </a:p>
              </p:txBody>
            </p:sp>
            <p:cxnSp>
              <p:nvCxnSpPr>
                <p:cNvPr id="61" name="Straight Connector 60">
                  <a:extLst>
                    <a:ext uri="{FF2B5EF4-FFF2-40B4-BE49-F238E27FC236}">
                      <a16:creationId xmlns:a16="http://schemas.microsoft.com/office/drawing/2014/main" id="{9A024299-B764-465A-A3C4-2371DA27BD5F}"/>
                    </a:ext>
                  </a:extLst>
                </p:cNvPr>
                <p:cNvCxnSpPr>
                  <a:cxnSpLocks/>
                </p:cNvCxnSpPr>
                <p:nvPr/>
              </p:nvCxnSpPr>
              <p:spPr>
                <a:xfrm flipH="1">
                  <a:off x="6389601" y="4284868"/>
                  <a:ext cx="10460" cy="190618"/>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9EFA4D-3F7B-477A-B2AB-BAE249F0FA6B}"/>
                    </a:ext>
                  </a:extLst>
                </p:cNvPr>
                <p:cNvCxnSpPr>
                  <a:cxnSpLocks/>
                </p:cNvCxnSpPr>
                <p:nvPr/>
              </p:nvCxnSpPr>
              <p:spPr>
                <a:xfrm>
                  <a:off x="6132293" y="4366767"/>
                  <a:ext cx="213816" cy="0"/>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04EC47-2309-4229-9542-8BE4E2E4C8C6}"/>
                    </a:ext>
                  </a:extLst>
                </p:cNvPr>
                <p:cNvCxnSpPr>
                  <a:cxnSpLocks/>
                </p:cNvCxnSpPr>
                <p:nvPr/>
              </p:nvCxnSpPr>
              <p:spPr>
                <a:xfrm>
                  <a:off x="5665212" y="4363783"/>
                  <a:ext cx="175145" cy="2984"/>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863A29D0-5B06-4083-BA43-9BD24CC81B2A}"/>
                    </a:ext>
                  </a:extLst>
                </p:cNvPr>
                <p:cNvGrpSpPr/>
                <p:nvPr/>
              </p:nvGrpSpPr>
              <p:grpSpPr>
                <a:xfrm>
                  <a:off x="5840355" y="4284868"/>
                  <a:ext cx="291938" cy="187634"/>
                  <a:chOff x="1356476" y="5280669"/>
                  <a:chExt cx="647584" cy="701031"/>
                </a:xfrm>
              </p:grpSpPr>
              <p:sp>
                <p:nvSpPr>
                  <p:cNvPr id="72" name="Arc 71">
                    <a:extLst>
                      <a:ext uri="{FF2B5EF4-FFF2-40B4-BE49-F238E27FC236}">
                        <a16:creationId xmlns:a16="http://schemas.microsoft.com/office/drawing/2014/main" id="{9B0A5D41-559A-4D43-9AB6-2B8915293A5A}"/>
                      </a:ext>
                    </a:extLst>
                  </p:cNvPr>
                  <p:cNvSpPr/>
                  <p:nvPr/>
                </p:nvSpPr>
                <p:spPr>
                  <a:xfrm>
                    <a:off x="1356476" y="5280669"/>
                    <a:ext cx="647584" cy="701031"/>
                  </a:xfrm>
                  <a:prstGeom prst="arc">
                    <a:avLst/>
                  </a:prstGeom>
                  <a:ln w="28575">
                    <a:solidFill>
                      <a:srgbClr val="BFBFB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13"/>
                  </a:p>
                </p:txBody>
              </p:sp>
              <p:sp>
                <p:nvSpPr>
                  <p:cNvPr id="73" name="Arc 72">
                    <a:extLst>
                      <a:ext uri="{FF2B5EF4-FFF2-40B4-BE49-F238E27FC236}">
                        <a16:creationId xmlns:a16="http://schemas.microsoft.com/office/drawing/2014/main" id="{AAE849AB-ED9A-44B1-9F03-C315E76BEC79}"/>
                      </a:ext>
                    </a:extLst>
                  </p:cNvPr>
                  <p:cNvSpPr/>
                  <p:nvPr/>
                </p:nvSpPr>
                <p:spPr>
                  <a:xfrm flipH="1">
                    <a:off x="1356476" y="5280669"/>
                    <a:ext cx="647584" cy="701031"/>
                  </a:xfrm>
                  <a:prstGeom prst="arc">
                    <a:avLst/>
                  </a:prstGeom>
                  <a:ln w="28575">
                    <a:solidFill>
                      <a:srgbClr val="BFBFB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13"/>
                  </a:p>
                </p:txBody>
              </p:sp>
            </p:grpSp>
            <p:cxnSp>
              <p:nvCxnSpPr>
                <p:cNvPr id="65" name="Straight Connector 64">
                  <a:extLst>
                    <a:ext uri="{FF2B5EF4-FFF2-40B4-BE49-F238E27FC236}">
                      <a16:creationId xmlns:a16="http://schemas.microsoft.com/office/drawing/2014/main" id="{26CD826F-B160-423B-A7E5-ACD7F832E458}"/>
                    </a:ext>
                  </a:extLst>
                </p:cNvPr>
                <p:cNvCxnSpPr>
                  <a:cxnSpLocks/>
                </p:cNvCxnSpPr>
                <p:nvPr/>
              </p:nvCxnSpPr>
              <p:spPr>
                <a:xfrm>
                  <a:off x="6336829" y="4363783"/>
                  <a:ext cx="53994" cy="96785"/>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4946C3F-0860-4224-86DC-B3CA54234510}"/>
                    </a:ext>
                  </a:extLst>
                </p:cNvPr>
                <p:cNvCxnSpPr>
                  <a:cxnSpLocks/>
                </p:cNvCxnSpPr>
                <p:nvPr/>
              </p:nvCxnSpPr>
              <p:spPr>
                <a:xfrm flipH="1">
                  <a:off x="6400060" y="3851878"/>
                  <a:ext cx="17818" cy="432990"/>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A4D2EEB-4783-40EF-933C-4A1281A6652F}"/>
                    </a:ext>
                  </a:extLst>
                </p:cNvPr>
                <p:cNvCxnSpPr>
                  <a:cxnSpLocks/>
                </p:cNvCxnSpPr>
                <p:nvPr/>
              </p:nvCxnSpPr>
              <p:spPr>
                <a:xfrm>
                  <a:off x="6532860" y="4366767"/>
                  <a:ext cx="124655" cy="0"/>
                </a:xfrm>
                <a:prstGeom prst="line">
                  <a:avLst/>
                </a:prstGeom>
                <a:ln w="28575">
                  <a:solidFill>
                    <a:srgbClr val="06F3FB"/>
                  </a:solidFill>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E802323B-E9AF-4BCA-9C99-A1C2A0C1F42C}"/>
                    </a:ext>
                  </a:extLst>
                </p:cNvPr>
                <p:cNvSpPr/>
                <p:nvPr/>
              </p:nvSpPr>
              <p:spPr>
                <a:xfrm rot="5400000">
                  <a:off x="6842480" y="4062750"/>
                  <a:ext cx="127325" cy="504547"/>
                </a:xfrm>
                <a:custGeom>
                  <a:avLst/>
                  <a:gdLst>
                    <a:gd name="connsiteX0" fmla="*/ 563936 w 563936"/>
                    <a:gd name="connsiteY0" fmla="*/ 0 h 1341120"/>
                    <a:gd name="connsiteX1" fmla="*/ 56 w 563936"/>
                    <a:gd name="connsiteY1" fmla="*/ 662940 h 1341120"/>
                    <a:gd name="connsiteX2" fmla="*/ 525836 w 563936"/>
                    <a:gd name="connsiteY2" fmla="*/ 1341120 h 1341120"/>
                    <a:gd name="connsiteX3" fmla="*/ 525836 w 563936"/>
                    <a:gd name="connsiteY3" fmla="*/ 1341120 h 1341120"/>
                  </a:gdLst>
                  <a:ahLst/>
                  <a:cxnLst>
                    <a:cxn ang="0">
                      <a:pos x="connsiteX0" y="connsiteY0"/>
                    </a:cxn>
                    <a:cxn ang="0">
                      <a:pos x="connsiteX1" y="connsiteY1"/>
                    </a:cxn>
                    <a:cxn ang="0">
                      <a:pos x="connsiteX2" y="connsiteY2"/>
                    </a:cxn>
                    <a:cxn ang="0">
                      <a:pos x="connsiteX3" y="connsiteY3"/>
                    </a:cxn>
                  </a:cxnLst>
                  <a:rect l="l" t="t" r="r" b="b"/>
                  <a:pathLst>
                    <a:path w="563936" h="1341120">
                      <a:moveTo>
                        <a:pt x="563936" y="0"/>
                      </a:moveTo>
                      <a:cubicBezTo>
                        <a:pt x="285171" y="219710"/>
                        <a:pt x="6406" y="439420"/>
                        <a:pt x="56" y="662940"/>
                      </a:cubicBezTo>
                      <a:cubicBezTo>
                        <a:pt x="-6294" y="886460"/>
                        <a:pt x="525836" y="1341120"/>
                        <a:pt x="525836" y="1341120"/>
                      </a:cubicBezTo>
                      <a:lnTo>
                        <a:pt x="525836" y="1341120"/>
                      </a:lnTo>
                    </a:path>
                  </a:pathLst>
                </a:custGeom>
                <a:noFill/>
                <a:ln w="28575">
                  <a:solidFill>
                    <a:srgbClr val="06F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13"/>
                </a:p>
              </p:txBody>
            </p:sp>
            <p:cxnSp>
              <p:nvCxnSpPr>
                <p:cNvPr id="69" name="Straight Connector 68">
                  <a:extLst>
                    <a:ext uri="{FF2B5EF4-FFF2-40B4-BE49-F238E27FC236}">
                      <a16:creationId xmlns:a16="http://schemas.microsoft.com/office/drawing/2014/main" id="{38A2EEF5-CFDB-445D-BE19-4134091A52B2}"/>
                    </a:ext>
                  </a:extLst>
                </p:cNvPr>
                <p:cNvCxnSpPr>
                  <a:cxnSpLocks/>
                </p:cNvCxnSpPr>
                <p:nvPr/>
              </p:nvCxnSpPr>
              <p:spPr>
                <a:xfrm>
                  <a:off x="7158713" y="4375702"/>
                  <a:ext cx="25082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A9B49F-41AA-4ADB-8E39-4C6C7DA6BF96}"/>
                    </a:ext>
                  </a:extLst>
                </p:cNvPr>
                <p:cNvCxnSpPr>
                  <a:cxnSpLocks/>
                </p:cNvCxnSpPr>
                <p:nvPr/>
              </p:nvCxnSpPr>
              <p:spPr>
                <a:xfrm flipH="1">
                  <a:off x="6494453" y="4366767"/>
                  <a:ext cx="51140" cy="102752"/>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F63F261-5091-4F3C-8A09-6EE9108F2D77}"/>
                    </a:ext>
                  </a:extLst>
                </p:cNvPr>
                <p:cNvCxnSpPr>
                  <a:cxnSpLocks/>
                </p:cNvCxnSpPr>
                <p:nvPr/>
              </p:nvCxnSpPr>
              <p:spPr>
                <a:xfrm>
                  <a:off x="6421396" y="3851878"/>
                  <a:ext cx="73036" cy="623608"/>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6B21C69-F408-4FFC-AB27-DE4E63E78529}"/>
                  </a:ext>
                </a:extLst>
              </p:cNvPr>
              <p:cNvGrpSpPr/>
              <p:nvPr/>
            </p:nvGrpSpPr>
            <p:grpSpPr>
              <a:xfrm>
                <a:off x="818109" y="2311969"/>
                <a:ext cx="2819434" cy="2156603"/>
                <a:chOff x="182787" y="725616"/>
                <a:chExt cx="2653585" cy="2029744"/>
              </a:xfrm>
            </p:grpSpPr>
            <p:pic>
              <p:nvPicPr>
                <p:cNvPr id="76" name="Picture 75" descr="Diagram&#10;&#10;Description automatically generated">
                  <a:extLst>
                    <a:ext uri="{FF2B5EF4-FFF2-40B4-BE49-F238E27FC236}">
                      <a16:creationId xmlns:a16="http://schemas.microsoft.com/office/drawing/2014/main" id="{DF7558A7-7105-476F-8B73-9F1A33C6A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604" y="725616"/>
                  <a:ext cx="1919768" cy="2029744"/>
                </a:xfrm>
                <a:prstGeom prst="rect">
                  <a:avLst/>
                </a:prstGeom>
              </p:spPr>
            </p:pic>
            <p:sp>
              <p:nvSpPr>
                <p:cNvPr id="77" name="TextBox 76">
                  <a:extLst>
                    <a:ext uri="{FF2B5EF4-FFF2-40B4-BE49-F238E27FC236}">
                      <a16:creationId xmlns:a16="http://schemas.microsoft.com/office/drawing/2014/main" id="{025C223F-CC37-444A-A3B8-4BCECD457107}"/>
                    </a:ext>
                  </a:extLst>
                </p:cNvPr>
                <p:cNvSpPr txBox="1"/>
                <p:nvPr/>
              </p:nvSpPr>
              <p:spPr>
                <a:xfrm>
                  <a:off x="267313" y="819712"/>
                  <a:ext cx="885350" cy="206664"/>
                </a:xfrm>
                <a:prstGeom prst="rect">
                  <a:avLst/>
                </a:prstGeom>
                <a:noFill/>
                <a:ln>
                  <a:noFill/>
                </a:ln>
              </p:spPr>
              <p:txBody>
                <a:bodyPr wrap="square" rtlCol="0">
                  <a:spAutoFit/>
                </a:bodyPr>
                <a:lstStyle/>
                <a:p>
                  <a:pPr algn="ctr"/>
                  <a:r>
                    <a:rPr lang="en-US" sz="1169" b="1" dirty="0">
                      <a:latin typeface="Arial" panose="020B0604020202020204" pitchFamily="34" charset="0"/>
                      <a:cs typeface="Arial" panose="020B0604020202020204" pitchFamily="34" charset="0"/>
                    </a:rPr>
                    <a:t>SA node</a:t>
                  </a:r>
                </a:p>
              </p:txBody>
            </p:sp>
            <p:sp>
              <p:nvSpPr>
                <p:cNvPr id="78" name="TextBox 77">
                  <a:extLst>
                    <a:ext uri="{FF2B5EF4-FFF2-40B4-BE49-F238E27FC236}">
                      <a16:creationId xmlns:a16="http://schemas.microsoft.com/office/drawing/2014/main" id="{8E3FFBBA-C0DC-433C-8837-7F985CA07549}"/>
                    </a:ext>
                  </a:extLst>
                </p:cNvPr>
                <p:cNvSpPr txBox="1"/>
                <p:nvPr/>
              </p:nvSpPr>
              <p:spPr>
                <a:xfrm>
                  <a:off x="284757" y="2086138"/>
                  <a:ext cx="885350" cy="206664"/>
                </a:xfrm>
                <a:prstGeom prst="rect">
                  <a:avLst/>
                </a:prstGeom>
                <a:noFill/>
                <a:ln>
                  <a:noFill/>
                </a:ln>
              </p:spPr>
              <p:txBody>
                <a:bodyPr wrap="square" rtlCol="0">
                  <a:spAutoFit/>
                </a:bodyPr>
                <a:lstStyle/>
                <a:p>
                  <a:pPr algn="ctr"/>
                  <a:r>
                    <a:rPr lang="en-US" sz="1169" b="1" dirty="0">
                      <a:latin typeface="Arial" panose="020B0604020202020204" pitchFamily="34" charset="0"/>
                      <a:cs typeface="Arial" panose="020B0604020202020204" pitchFamily="34" charset="0"/>
                    </a:rPr>
                    <a:t>AV node</a:t>
                  </a:r>
                </a:p>
              </p:txBody>
            </p:sp>
            <p:sp>
              <p:nvSpPr>
                <p:cNvPr id="79" name="TextBox 78">
                  <a:extLst>
                    <a:ext uri="{FF2B5EF4-FFF2-40B4-BE49-F238E27FC236}">
                      <a16:creationId xmlns:a16="http://schemas.microsoft.com/office/drawing/2014/main" id="{1B1CFB0E-FA4B-4CE6-BFB0-35C080696654}"/>
                    </a:ext>
                  </a:extLst>
                </p:cNvPr>
                <p:cNvSpPr txBox="1"/>
                <p:nvPr/>
              </p:nvSpPr>
              <p:spPr>
                <a:xfrm>
                  <a:off x="182787" y="1603461"/>
                  <a:ext cx="923984" cy="343239"/>
                </a:xfrm>
                <a:prstGeom prst="rect">
                  <a:avLst/>
                </a:prstGeom>
                <a:noFill/>
                <a:ln>
                  <a:noFill/>
                </a:ln>
              </p:spPr>
              <p:txBody>
                <a:bodyPr wrap="square" rtlCol="0">
                  <a:spAutoFit/>
                </a:bodyPr>
                <a:lstStyle/>
                <a:p>
                  <a:pPr algn="r"/>
                  <a:r>
                    <a:rPr lang="en-US" sz="1169" b="1" dirty="0">
                      <a:latin typeface="Arial" panose="020B0604020202020204" pitchFamily="34" charset="0"/>
                      <a:cs typeface="Arial" panose="020B0604020202020204" pitchFamily="34" charset="0"/>
                    </a:rPr>
                    <a:t>Internodal pathways</a:t>
                  </a:r>
                </a:p>
              </p:txBody>
            </p:sp>
            <p:cxnSp>
              <p:nvCxnSpPr>
                <p:cNvPr id="80" name="Straight Connector 79">
                  <a:extLst>
                    <a:ext uri="{FF2B5EF4-FFF2-40B4-BE49-F238E27FC236}">
                      <a16:creationId xmlns:a16="http://schemas.microsoft.com/office/drawing/2014/main" id="{8A7DDF09-D509-4523-B49B-B463A2FB78E5}"/>
                    </a:ext>
                  </a:extLst>
                </p:cNvPr>
                <p:cNvCxnSpPr/>
                <p:nvPr/>
              </p:nvCxnSpPr>
              <p:spPr>
                <a:xfrm flipH="1" flipV="1">
                  <a:off x="916604" y="1050842"/>
                  <a:ext cx="345513" cy="1452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93F7E9-FD94-4FCC-9F9E-ACB7CDBBE234}"/>
                    </a:ext>
                  </a:extLst>
                </p:cNvPr>
                <p:cNvCxnSpPr>
                  <a:cxnSpLocks/>
                </p:cNvCxnSpPr>
                <p:nvPr/>
              </p:nvCxnSpPr>
              <p:spPr>
                <a:xfrm flipH="1">
                  <a:off x="840594" y="1467332"/>
                  <a:ext cx="387161" cy="146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937D30-EDE9-49D6-99EB-549C812091D1}"/>
                    </a:ext>
                  </a:extLst>
                </p:cNvPr>
                <p:cNvCxnSpPr>
                  <a:cxnSpLocks/>
                </p:cNvCxnSpPr>
                <p:nvPr/>
              </p:nvCxnSpPr>
              <p:spPr>
                <a:xfrm flipH="1">
                  <a:off x="973683" y="1459337"/>
                  <a:ext cx="717497" cy="681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AFC03BC0-3ABB-4AC6-ADB3-EFBDA81D7EC2}"/>
                  </a:ext>
                </a:extLst>
              </p:cNvPr>
              <p:cNvSpPr txBox="1"/>
              <p:nvPr/>
            </p:nvSpPr>
            <p:spPr>
              <a:xfrm>
                <a:off x="2012078" y="5441011"/>
                <a:ext cx="315560" cy="219580"/>
              </a:xfrm>
              <a:prstGeom prst="rect">
                <a:avLst/>
              </a:prstGeom>
              <a:noFill/>
              <a:ln>
                <a:noFill/>
              </a:ln>
            </p:spPr>
            <p:txBody>
              <a:bodyPr wrap="square" rtlCol="0">
                <a:spAutoFit/>
              </a:bodyPr>
              <a:lstStyle/>
              <a:p>
                <a:pPr algn="ctr"/>
                <a:r>
                  <a:rPr lang="en-US" sz="1169" b="1" dirty="0">
                    <a:latin typeface="Arial" panose="020B0604020202020204" pitchFamily="34" charset="0"/>
                    <a:cs typeface="Arial" panose="020B0604020202020204" pitchFamily="34" charset="0"/>
                  </a:rPr>
                  <a:t>P</a:t>
                </a:r>
              </a:p>
            </p:txBody>
          </p:sp>
          <p:sp>
            <p:nvSpPr>
              <p:cNvPr id="84" name="TextBox 83">
                <a:extLst>
                  <a:ext uri="{FF2B5EF4-FFF2-40B4-BE49-F238E27FC236}">
                    <a16:creationId xmlns:a16="http://schemas.microsoft.com/office/drawing/2014/main" id="{0DD37CE2-61EE-49DF-831D-91D044333A34}"/>
                  </a:ext>
                </a:extLst>
              </p:cNvPr>
              <p:cNvSpPr txBox="1"/>
              <p:nvPr/>
            </p:nvSpPr>
            <p:spPr>
              <a:xfrm>
                <a:off x="4550557" y="5441011"/>
                <a:ext cx="572469" cy="219580"/>
              </a:xfrm>
              <a:prstGeom prst="rect">
                <a:avLst/>
              </a:prstGeom>
              <a:noFill/>
              <a:ln>
                <a:noFill/>
              </a:ln>
            </p:spPr>
            <p:txBody>
              <a:bodyPr wrap="square" rtlCol="0">
                <a:spAutoFit/>
              </a:bodyPr>
              <a:lstStyle/>
              <a:p>
                <a:pPr algn="ctr"/>
                <a:r>
                  <a:rPr lang="en-US" sz="1169" b="1" dirty="0">
                    <a:latin typeface="Arial" panose="020B0604020202020204" pitchFamily="34" charset="0"/>
                    <a:cs typeface="Arial" panose="020B0604020202020204" pitchFamily="34" charset="0"/>
                  </a:rPr>
                  <a:t>QRS</a:t>
                </a:r>
              </a:p>
            </p:txBody>
          </p:sp>
          <p:sp>
            <p:nvSpPr>
              <p:cNvPr id="85" name="TextBox 84">
                <a:extLst>
                  <a:ext uri="{FF2B5EF4-FFF2-40B4-BE49-F238E27FC236}">
                    <a16:creationId xmlns:a16="http://schemas.microsoft.com/office/drawing/2014/main" id="{6D45DF85-D0B1-4D14-BCD6-88F48FBC0F6C}"/>
                  </a:ext>
                </a:extLst>
              </p:cNvPr>
              <p:cNvSpPr txBox="1"/>
              <p:nvPr/>
            </p:nvSpPr>
            <p:spPr>
              <a:xfrm>
                <a:off x="7208805" y="5441011"/>
                <a:ext cx="572469" cy="219580"/>
              </a:xfrm>
              <a:prstGeom prst="rect">
                <a:avLst/>
              </a:prstGeom>
              <a:noFill/>
              <a:ln>
                <a:noFill/>
              </a:ln>
            </p:spPr>
            <p:txBody>
              <a:bodyPr wrap="square" rtlCol="0">
                <a:spAutoFit/>
              </a:bodyPr>
              <a:lstStyle/>
              <a:p>
                <a:pPr algn="ctr"/>
                <a:r>
                  <a:rPr lang="en-US" sz="1169" b="1" dirty="0">
                    <a:latin typeface="Arial" panose="020B0604020202020204" pitchFamily="34" charset="0"/>
                    <a:cs typeface="Arial" panose="020B0604020202020204" pitchFamily="34" charset="0"/>
                  </a:rPr>
                  <a:t>JT</a:t>
                </a:r>
              </a:p>
            </p:txBody>
          </p:sp>
          <p:pic>
            <p:nvPicPr>
              <p:cNvPr id="87" name="Picture 86" descr="Diagram&#10;&#10;Description automatically generated">
                <a:extLst>
                  <a:ext uri="{FF2B5EF4-FFF2-40B4-BE49-F238E27FC236}">
                    <a16:creationId xmlns:a16="http://schemas.microsoft.com/office/drawing/2014/main" id="{529D1B59-1EF3-40B0-880B-C4C9B238C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226" y="2311709"/>
                <a:ext cx="2041903" cy="2158876"/>
              </a:xfrm>
              <a:prstGeom prst="rect">
                <a:avLst/>
              </a:prstGeom>
            </p:spPr>
          </p:pic>
          <p:sp>
            <p:nvSpPr>
              <p:cNvPr id="88" name="TextBox 87">
                <a:extLst>
                  <a:ext uri="{FF2B5EF4-FFF2-40B4-BE49-F238E27FC236}">
                    <a16:creationId xmlns:a16="http://schemas.microsoft.com/office/drawing/2014/main" id="{0C3911BB-362F-4A06-B6D9-3DFD94A6A990}"/>
                  </a:ext>
                </a:extLst>
              </p:cNvPr>
              <p:cNvSpPr txBox="1"/>
              <p:nvPr/>
            </p:nvSpPr>
            <p:spPr>
              <a:xfrm>
                <a:off x="3450732" y="2099793"/>
                <a:ext cx="1180898" cy="219580"/>
              </a:xfrm>
              <a:prstGeom prst="rect">
                <a:avLst/>
              </a:prstGeom>
              <a:noFill/>
              <a:ln>
                <a:noFill/>
              </a:ln>
            </p:spPr>
            <p:txBody>
              <a:bodyPr wrap="square" rtlCol="0">
                <a:spAutoFit/>
              </a:bodyPr>
              <a:lstStyle/>
              <a:p>
                <a:pPr algn="r"/>
                <a:r>
                  <a:rPr lang="en-US" sz="1169" b="1" dirty="0">
                    <a:latin typeface="Arial" panose="020B0604020202020204" pitchFamily="34" charset="0"/>
                    <a:cs typeface="Arial" panose="020B0604020202020204" pitchFamily="34" charset="0"/>
                  </a:rPr>
                  <a:t>Bundle of His</a:t>
                </a:r>
              </a:p>
            </p:txBody>
          </p:sp>
          <p:sp>
            <p:nvSpPr>
              <p:cNvPr id="89" name="TextBox 88">
                <a:extLst>
                  <a:ext uri="{FF2B5EF4-FFF2-40B4-BE49-F238E27FC236}">
                    <a16:creationId xmlns:a16="http://schemas.microsoft.com/office/drawing/2014/main" id="{510EC0F7-327B-403F-A7F2-6D545C9B2EF3}"/>
                  </a:ext>
                </a:extLst>
              </p:cNvPr>
              <p:cNvSpPr txBox="1"/>
              <p:nvPr/>
            </p:nvSpPr>
            <p:spPr>
              <a:xfrm>
                <a:off x="3801804" y="4311345"/>
                <a:ext cx="1242747" cy="219580"/>
              </a:xfrm>
              <a:prstGeom prst="rect">
                <a:avLst/>
              </a:prstGeom>
              <a:noFill/>
              <a:ln>
                <a:noFill/>
              </a:ln>
            </p:spPr>
            <p:txBody>
              <a:bodyPr wrap="square" rtlCol="0">
                <a:spAutoFit/>
              </a:bodyPr>
              <a:lstStyle/>
              <a:p>
                <a:pPr algn="ctr"/>
                <a:r>
                  <a:rPr lang="en-US" sz="1169" b="1" dirty="0">
                    <a:latin typeface="Arial" panose="020B0604020202020204" pitchFamily="34" charset="0"/>
                    <a:cs typeface="Arial" panose="020B0604020202020204" pitchFamily="34" charset="0"/>
                  </a:rPr>
                  <a:t>RBB</a:t>
                </a:r>
              </a:p>
            </p:txBody>
          </p:sp>
          <p:sp>
            <p:nvSpPr>
              <p:cNvPr id="90" name="TextBox 89">
                <a:extLst>
                  <a:ext uri="{FF2B5EF4-FFF2-40B4-BE49-F238E27FC236}">
                    <a16:creationId xmlns:a16="http://schemas.microsoft.com/office/drawing/2014/main" id="{7A1D0868-1D77-4D99-82A9-F48ECE04DC38}"/>
                  </a:ext>
                </a:extLst>
              </p:cNvPr>
              <p:cNvSpPr txBox="1"/>
              <p:nvPr/>
            </p:nvSpPr>
            <p:spPr>
              <a:xfrm>
                <a:off x="4381177" y="2074632"/>
                <a:ext cx="1032430" cy="219580"/>
              </a:xfrm>
              <a:prstGeom prst="rect">
                <a:avLst/>
              </a:prstGeom>
              <a:noFill/>
              <a:ln>
                <a:noFill/>
              </a:ln>
            </p:spPr>
            <p:txBody>
              <a:bodyPr wrap="square" rtlCol="0">
                <a:spAutoFit/>
              </a:bodyPr>
              <a:lstStyle/>
              <a:p>
                <a:pPr algn="ctr"/>
                <a:r>
                  <a:rPr lang="en-US" sz="1169" b="1" dirty="0">
                    <a:latin typeface="Arial" panose="020B0604020202020204" pitchFamily="34" charset="0"/>
                    <a:cs typeface="Arial" panose="020B0604020202020204" pitchFamily="34" charset="0"/>
                  </a:rPr>
                  <a:t>LBB</a:t>
                </a:r>
              </a:p>
            </p:txBody>
          </p:sp>
          <p:sp>
            <p:nvSpPr>
              <p:cNvPr id="91" name="TextBox 90">
                <a:extLst>
                  <a:ext uri="{FF2B5EF4-FFF2-40B4-BE49-F238E27FC236}">
                    <a16:creationId xmlns:a16="http://schemas.microsoft.com/office/drawing/2014/main" id="{2663DF03-5714-45FF-A86D-FE002168B52D}"/>
                  </a:ext>
                </a:extLst>
              </p:cNvPr>
              <p:cNvSpPr txBox="1"/>
              <p:nvPr/>
            </p:nvSpPr>
            <p:spPr>
              <a:xfrm>
                <a:off x="5423527" y="2137500"/>
                <a:ext cx="1247795" cy="364691"/>
              </a:xfrm>
              <a:prstGeom prst="rect">
                <a:avLst/>
              </a:prstGeom>
              <a:noFill/>
              <a:ln>
                <a:noFill/>
              </a:ln>
            </p:spPr>
            <p:txBody>
              <a:bodyPr wrap="square" rtlCol="0">
                <a:spAutoFit/>
              </a:bodyPr>
              <a:lstStyle/>
              <a:p>
                <a:r>
                  <a:rPr lang="en-US" sz="1169" b="1" dirty="0">
                    <a:latin typeface="Arial" panose="020B0604020202020204" pitchFamily="34" charset="0"/>
                    <a:cs typeface="Arial" panose="020B0604020202020204" pitchFamily="34" charset="0"/>
                  </a:rPr>
                  <a:t>Left anterior fascicle</a:t>
                </a:r>
              </a:p>
            </p:txBody>
          </p:sp>
          <p:sp>
            <p:nvSpPr>
              <p:cNvPr id="92" name="TextBox 91">
                <a:extLst>
                  <a:ext uri="{FF2B5EF4-FFF2-40B4-BE49-F238E27FC236}">
                    <a16:creationId xmlns:a16="http://schemas.microsoft.com/office/drawing/2014/main" id="{578E82C0-EFA8-463C-BDF6-A2F21A885F5D}"/>
                  </a:ext>
                </a:extLst>
              </p:cNvPr>
              <p:cNvSpPr txBox="1"/>
              <p:nvPr/>
            </p:nvSpPr>
            <p:spPr>
              <a:xfrm>
                <a:off x="4968882" y="4424658"/>
                <a:ext cx="1174981" cy="364691"/>
              </a:xfrm>
              <a:prstGeom prst="rect">
                <a:avLst/>
              </a:prstGeom>
              <a:noFill/>
              <a:ln>
                <a:noFill/>
              </a:ln>
            </p:spPr>
            <p:txBody>
              <a:bodyPr wrap="square" rtlCol="0">
                <a:spAutoFit/>
              </a:bodyPr>
              <a:lstStyle/>
              <a:p>
                <a:r>
                  <a:rPr lang="en-US" sz="1169" b="1" dirty="0">
                    <a:latin typeface="Arial" panose="020B0604020202020204" pitchFamily="34" charset="0"/>
                    <a:cs typeface="Arial" panose="020B0604020202020204" pitchFamily="34" charset="0"/>
                  </a:rPr>
                  <a:t>Left posterior fascicle</a:t>
                </a:r>
              </a:p>
            </p:txBody>
          </p:sp>
          <p:cxnSp>
            <p:nvCxnSpPr>
              <p:cNvPr id="93" name="Straight Connector 92">
                <a:extLst>
                  <a:ext uri="{FF2B5EF4-FFF2-40B4-BE49-F238E27FC236}">
                    <a16:creationId xmlns:a16="http://schemas.microsoft.com/office/drawing/2014/main" id="{FBD8D98C-AB41-41CC-828A-142342762EF7}"/>
                  </a:ext>
                </a:extLst>
              </p:cNvPr>
              <p:cNvCxnSpPr>
                <a:cxnSpLocks/>
              </p:cNvCxnSpPr>
              <p:nvPr/>
            </p:nvCxnSpPr>
            <p:spPr>
              <a:xfrm>
                <a:off x="4434891" y="2356817"/>
                <a:ext cx="284927" cy="785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2EE0B9A-B750-4DE7-BE8C-D71B32DC81EA}"/>
                  </a:ext>
                </a:extLst>
              </p:cNvPr>
              <p:cNvCxnSpPr>
                <a:cxnSpLocks/>
              </p:cNvCxnSpPr>
              <p:nvPr/>
            </p:nvCxnSpPr>
            <p:spPr>
              <a:xfrm flipV="1">
                <a:off x="4822291" y="2315519"/>
                <a:ext cx="2905" cy="890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716730A-72F4-4EC8-A90A-B436FBE6F029}"/>
                  </a:ext>
                </a:extLst>
              </p:cNvPr>
              <p:cNvCxnSpPr>
                <a:cxnSpLocks/>
              </p:cNvCxnSpPr>
              <p:nvPr/>
            </p:nvCxnSpPr>
            <p:spPr>
              <a:xfrm flipV="1">
                <a:off x="4980495" y="2580086"/>
                <a:ext cx="632143" cy="643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9330FB2-1231-4BC0-8487-87EB42A56855}"/>
                  </a:ext>
                </a:extLst>
              </p:cNvPr>
              <p:cNvCxnSpPr>
                <a:cxnSpLocks/>
              </p:cNvCxnSpPr>
              <p:nvPr/>
            </p:nvCxnSpPr>
            <p:spPr>
              <a:xfrm flipV="1">
                <a:off x="4523462" y="3754450"/>
                <a:ext cx="489985" cy="60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296D058-655C-40C0-8EF5-6EE438C07D9D}"/>
                  </a:ext>
                </a:extLst>
              </p:cNvPr>
              <p:cNvCxnSpPr>
                <a:cxnSpLocks/>
              </p:cNvCxnSpPr>
              <p:nvPr/>
            </p:nvCxnSpPr>
            <p:spPr>
              <a:xfrm flipH="1" flipV="1">
                <a:off x="5165284" y="3694142"/>
                <a:ext cx="118828" cy="766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DC27E35-932C-4AD2-9030-B5C0A54E0148}"/>
                  </a:ext>
                </a:extLst>
              </p:cNvPr>
              <p:cNvCxnSpPr/>
              <p:nvPr/>
            </p:nvCxnSpPr>
            <p:spPr>
              <a:xfrm>
                <a:off x="3636536" y="3475745"/>
                <a:ext cx="3315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6A5E86D-0129-4C04-BA46-E98C371FF7D0}"/>
                  </a:ext>
                </a:extLst>
              </p:cNvPr>
              <p:cNvCxnSpPr/>
              <p:nvPr/>
            </p:nvCxnSpPr>
            <p:spPr>
              <a:xfrm>
                <a:off x="5845297" y="3475745"/>
                <a:ext cx="3315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00" name="Picture 99">
            <a:extLst>
              <a:ext uri="{FF2B5EF4-FFF2-40B4-BE49-F238E27FC236}">
                <a16:creationId xmlns:a16="http://schemas.microsoft.com/office/drawing/2014/main" id="{46B96708-06C5-402B-961F-4185E3C1B5EC}"/>
              </a:ext>
            </a:extLst>
          </p:cNvPr>
          <p:cNvPicPr>
            <a:picLocks noChangeAspect="1"/>
          </p:cNvPicPr>
          <p:nvPr/>
        </p:nvPicPr>
        <p:blipFill>
          <a:blip r:embed="rId6"/>
          <a:stretch>
            <a:fillRect/>
          </a:stretch>
        </p:blipFill>
        <p:spPr>
          <a:xfrm>
            <a:off x="2081147" y="6137216"/>
            <a:ext cx="2642846" cy="323878"/>
          </a:xfrm>
          <a:prstGeom prst="rect">
            <a:avLst/>
          </a:prstGeom>
        </p:spPr>
      </p:pic>
      <p:sp>
        <p:nvSpPr>
          <p:cNvPr id="102" name="TextBox 3">
            <a:extLst>
              <a:ext uri="{FF2B5EF4-FFF2-40B4-BE49-F238E27FC236}">
                <a16:creationId xmlns:a16="http://schemas.microsoft.com/office/drawing/2014/main" id="{418BC4F1-C7A8-4058-A5E6-4D59FFB36B57}"/>
              </a:ext>
            </a:extLst>
          </p:cNvPr>
          <p:cNvSpPr txBox="1">
            <a:spLocks noChangeArrowheads="1"/>
          </p:cNvSpPr>
          <p:nvPr/>
        </p:nvSpPr>
        <p:spPr bwMode="auto">
          <a:xfrm>
            <a:off x="6705600" y="6136471"/>
            <a:ext cx="3657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defRPr/>
            </a:pPr>
            <a:r>
              <a:rPr lang="en-US" altLang="en-US" sz="1200" dirty="0">
                <a:solidFill>
                  <a:prstClr val="black"/>
                </a:solidFill>
                <a:latin typeface="Arial" charset="0"/>
                <a:cs typeface="Arial" charset="0"/>
              </a:rPr>
              <a:t>Funk et al., 2021</a:t>
            </a:r>
          </a:p>
        </p:txBody>
      </p:sp>
    </p:spTree>
    <p:extLst>
      <p:ext uri="{BB962C8B-B14F-4D97-AF65-F5344CB8AC3E}">
        <p14:creationId xmlns:p14="http://schemas.microsoft.com/office/powerpoint/2010/main" val="126904239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When to order an ECG</a:t>
            </a:r>
          </a:p>
        </p:txBody>
      </p:sp>
      <p:sp>
        <p:nvSpPr>
          <p:cNvPr id="25" name="Rectangle 3">
            <a:extLst>
              <a:ext uri="{FF2B5EF4-FFF2-40B4-BE49-F238E27FC236}">
                <a16:creationId xmlns:a16="http://schemas.microsoft.com/office/drawing/2014/main" id="{8119A8A4-C6DC-4ECB-AD54-6924A9C06A5B}"/>
              </a:ext>
            </a:extLst>
          </p:cNvPr>
          <p:cNvSpPr>
            <a:spLocks noGrp="1" noChangeArrowheads="1"/>
          </p:cNvSpPr>
          <p:nvPr>
            <p:ph idx="1"/>
          </p:nvPr>
        </p:nvSpPr>
        <p:spPr/>
        <p:txBody>
          <a:bodyPr>
            <a:normAutofit/>
          </a:bodyPr>
          <a:lstStyle/>
          <a:p>
            <a:r>
              <a:rPr lang="en-US" altLang="en-US" sz="2800" dirty="0"/>
              <a:t>Variety of physiologic/pharmacologic factors </a:t>
            </a:r>
          </a:p>
          <a:p>
            <a:r>
              <a:rPr lang="en-US" altLang="en-US" sz="2800" dirty="0"/>
              <a:t>Measurement should be no more than 1 month prior to the decision point</a:t>
            </a:r>
          </a:p>
          <a:p>
            <a:r>
              <a:rPr lang="en-US" altLang="en-US" sz="2800" dirty="0"/>
              <a:t>With substantial changes to medications, electrolytes, cardiovascular status</a:t>
            </a:r>
          </a:p>
          <a:p>
            <a:r>
              <a:rPr lang="en-US" altLang="en-US" sz="2800" dirty="0"/>
              <a:t>If there is uncertainty about cardiac status</a:t>
            </a:r>
          </a:p>
          <a:p>
            <a:r>
              <a:rPr lang="en-US" altLang="en-US" sz="2800" dirty="0"/>
              <a:t>Consult guidelines for ECG monitoring for specific medications (e.g. methadone)</a:t>
            </a:r>
          </a:p>
          <a:p>
            <a:pPr marL="0" indent="0">
              <a:buNone/>
            </a:pPr>
            <a:endParaRPr lang="en-US" altLang="en-US" dirty="0"/>
          </a:p>
        </p:txBody>
      </p:sp>
      <p:sp>
        <p:nvSpPr>
          <p:cNvPr id="6" name="TextBox 5">
            <a:extLst>
              <a:ext uri="{FF2B5EF4-FFF2-40B4-BE49-F238E27FC236}">
                <a16:creationId xmlns:a16="http://schemas.microsoft.com/office/drawing/2014/main" id="{8BB1B73C-8233-465D-A5C1-36847A72A921}"/>
              </a:ext>
            </a:extLst>
          </p:cNvPr>
          <p:cNvSpPr txBox="1"/>
          <p:nvPr/>
        </p:nvSpPr>
        <p:spPr>
          <a:xfrm>
            <a:off x="8191501" y="6308730"/>
            <a:ext cx="2647551" cy="307777"/>
          </a:xfrm>
          <a:prstGeom prst="rect">
            <a:avLst/>
          </a:prstGeom>
          <a:noFill/>
        </p:spPr>
        <p:txBody>
          <a:bodyPr wrap="square" rtlCol="0">
            <a:spAutoFit/>
          </a:bodyPr>
          <a:lstStyle/>
          <a:p>
            <a:r>
              <a:rPr lang="en-US" sz="1400" dirty="0"/>
              <a:t>Funk et al 2020, Am J Psych</a:t>
            </a:r>
          </a:p>
        </p:txBody>
      </p:sp>
    </p:spTree>
    <p:extLst>
      <p:ext uri="{BB962C8B-B14F-4D97-AF65-F5344CB8AC3E}">
        <p14:creationId xmlns:p14="http://schemas.microsoft.com/office/powerpoint/2010/main" val="21732013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Who can interpret an ECG?</a:t>
            </a:r>
          </a:p>
        </p:txBody>
      </p:sp>
      <p:sp>
        <p:nvSpPr>
          <p:cNvPr id="25" name="Rectangle 3">
            <a:extLst>
              <a:ext uri="{FF2B5EF4-FFF2-40B4-BE49-F238E27FC236}">
                <a16:creationId xmlns:a16="http://schemas.microsoft.com/office/drawing/2014/main" id="{8119A8A4-C6DC-4ECB-AD54-6924A9C06A5B}"/>
              </a:ext>
            </a:extLst>
          </p:cNvPr>
          <p:cNvSpPr>
            <a:spLocks noGrp="1" noChangeArrowheads="1"/>
          </p:cNvSpPr>
          <p:nvPr>
            <p:ph idx="1"/>
          </p:nvPr>
        </p:nvSpPr>
        <p:spPr/>
        <p:txBody>
          <a:bodyPr/>
          <a:lstStyle/>
          <a:p>
            <a:r>
              <a:rPr lang="en-US" altLang="en-US" sz="2800" dirty="0"/>
              <a:t>In settings where clinicians do not have access to a cardiology overread, clinicians of any medical specialty should feel comfortable with the measurement, calculation and documentation of the QTc interval</a:t>
            </a:r>
          </a:p>
          <a:p>
            <a:pPr marL="0" indent="0">
              <a:buNone/>
            </a:pPr>
            <a:endParaRPr lang="en-US" altLang="en-US" sz="2800" dirty="0"/>
          </a:p>
          <a:p>
            <a:pPr eaLnBrk="1" hangingPunct="1"/>
            <a:endParaRPr lang="en-US" altLang="en-US" dirty="0"/>
          </a:p>
        </p:txBody>
      </p:sp>
      <p:sp>
        <p:nvSpPr>
          <p:cNvPr id="6" name="TextBox 5">
            <a:extLst>
              <a:ext uri="{FF2B5EF4-FFF2-40B4-BE49-F238E27FC236}">
                <a16:creationId xmlns:a16="http://schemas.microsoft.com/office/drawing/2014/main" id="{A50FE087-FDEF-4DEB-B969-651228B1492F}"/>
              </a:ext>
            </a:extLst>
          </p:cNvPr>
          <p:cNvSpPr txBox="1"/>
          <p:nvPr/>
        </p:nvSpPr>
        <p:spPr>
          <a:xfrm>
            <a:off x="8191501" y="6308730"/>
            <a:ext cx="2647551" cy="307777"/>
          </a:xfrm>
          <a:prstGeom prst="rect">
            <a:avLst/>
          </a:prstGeom>
          <a:noFill/>
        </p:spPr>
        <p:txBody>
          <a:bodyPr wrap="square" rtlCol="0">
            <a:spAutoFit/>
          </a:bodyPr>
          <a:lstStyle/>
          <a:p>
            <a:r>
              <a:rPr lang="en-US" sz="1400" dirty="0"/>
              <a:t>Funk et al 2020, Am J Psych</a:t>
            </a:r>
          </a:p>
        </p:txBody>
      </p:sp>
    </p:spTree>
    <p:extLst>
      <p:ext uri="{BB962C8B-B14F-4D97-AF65-F5344CB8AC3E}">
        <p14:creationId xmlns:p14="http://schemas.microsoft.com/office/powerpoint/2010/main" val="298059978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Basics of ECG Interpretation</a:t>
            </a:r>
          </a:p>
        </p:txBody>
      </p:sp>
      <p:sp>
        <p:nvSpPr>
          <p:cNvPr id="3" name="Content Placeholder 2">
            <a:extLst>
              <a:ext uri="{FF2B5EF4-FFF2-40B4-BE49-F238E27FC236}">
                <a16:creationId xmlns:a16="http://schemas.microsoft.com/office/drawing/2014/main" id="{B8BD503C-EC74-4B6A-97AC-AFEC02F7749D}"/>
              </a:ext>
            </a:extLst>
          </p:cNvPr>
          <p:cNvSpPr>
            <a:spLocks noGrp="1"/>
          </p:cNvSpPr>
          <p:nvPr>
            <p:ph idx="1"/>
          </p:nvPr>
        </p:nvSpPr>
        <p:spPr>
          <a:xfrm>
            <a:off x="2031304" y="1725463"/>
            <a:ext cx="8229600" cy="4525963"/>
          </a:xfrm>
        </p:spPr>
        <p:txBody>
          <a:bodyPr/>
          <a:lstStyle/>
          <a:p>
            <a:endParaRPr lang="en-US"/>
          </a:p>
        </p:txBody>
      </p:sp>
      <p:sp>
        <p:nvSpPr>
          <p:cNvPr id="6" name="Rectangle 5">
            <a:extLst>
              <a:ext uri="{FF2B5EF4-FFF2-40B4-BE49-F238E27FC236}">
                <a16:creationId xmlns:a16="http://schemas.microsoft.com/office/drawing/2014/main" id="{9C1BCF5D-4FE5-4A5E-8A79-4CE86370B8D1}"/>
              </a:ext>
            </a:extLst>
          </p:cNvPr>
          <p:cNvSpPr/>
          <p:nvPr/>
        </p:nvSpPr>
        <p:spPr>
          <a:xfrm>
            <a:off x="3415430" y="1290181"/>
            <a:ext cx="5574082" cy="49612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42" name="Picture 2" descr="Image result for ecg boxes">
            <a:extLst>
              <a:ext uri="{FF2B5EF4-FFF2-40B4-BE49-F238E27FC236}">
                <a16:creationId xmlns:a16="http://schemas.microsoft.com/office/drawing/2014/main" id="{7CB08A83-6326-4624-ABCA-46E4C1D80D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00" t="19927" r="24576" b="11264"/>
          <a:stretch/>
        </p:blipFill>
        <p:spPr bwMode="auto">
          <a:xfrm>
            <a:off x="4302786" y="1675278"/>
            <a:ext cx="3788820" cy="3721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2E9F3D-7BFF-4252-9761-C0217791D4F4}"/>
              </a:ext>
            </a:extLst>
          </p:cNvPr>
          <p:cNvSpPr txBox="1"/>
          <p:nvPr/>
        </p:nvSpPr>
        <p:spPr>
          <a:xfrm>
            <a:off x="3559583" y="5460539"/>
            <a:ext cx="2269980" cy="400110"/>
          </a:xfrm>
          <a:prstGeom prst="rect">
            <a:avLst/>
          </a:prstGeom>
          <a:noFill/>
        </p:spPr>
        <p:txBody>
          <a:bodyPr wrap="square" rtlCol="0">
            <a:spAutoFit/>
          </a:bodyPr>
          <a:lstStyle/>
          <a:p>
            <a:r>
              <a:rPr lang="en-US" sz="2000" dirty="0">
                <a:solidFill>
                  <a:srgbClr val="002060"/>
                </a:solidFill>
              </a:rPr>
              <a:t>small box = 40 </a:t>
            </a:r>
            <a:r>
              <a:rPr lang="en-US" sz="2000" dirty="0" err="1">
                <a:solidFill>
                  <a:srgbClr val="002060"/>
                </a:solidFill>
              </a:rPr>
              <a:t>msec</a:t>
            </a:r>
            <a:endParaRPr lang="en-US" sz="2000" dirty="0">
              <a:solidFill>
                <a:srgbClr val="002060"/>
              </a:solidFill>
            </a:endParaRPr>
          </a:p>
        </p:txBody>
      </p:sp>
      <p:sp>
        <p:nvSpPr>
          <p:cNvPr id="8" name="TextBox 7">
            <a:extLst>
              <a:ext uri="{FF2B5EF4-FFF2-40B4-BE49-F238E27FC236}">
                <a16:creationId xmlns:a16="http://schemas.microsoft.com/office/drawing/2014/main" id="{6080F075-EA3F-423B-B6E1-58045943316D}"/>
              </a:ext>
            </a:extLst>
          </p:cNvPr>
          <p:cNvSpPr txBox="1"/>
          <p:nvPr/>
        </p:nvSpPr>
        <p:spPr>
          <a:xfrm>
            <a:off x="6053914" y="5460539"/>
            <a:ext cx="2366930" cy="400110"/>
          </a:xfrm>
          <a:prstGeom prst="rect">
            <a:avLst/>
          </a:prstGeom>
          <a:noFill/>
        </p:spPr>
        <p:txBody>
          <a:bodyPr wrap="none" rtlCol="0">
            <a:spAutoFit/>
          </a:bodyPr>
          <a:lstStyle/>
          <a:p>
            <a:r>
              <a:rPr lang="en-US" sz="2000" dirty="0">
                <a:solidFill>
                  <a:srgbClr val="002060"/>
                </a:solidFill>
              </a:rPr>
              <a:t>large box = 200 </a:t>
            </a:r>
            <a:r>
              <a:rPr lang="en-US" sz="2000" dirty="0" err="1">
                <a:solidFill>
                  <a:srgbClr val="002060"/>
                </a:solidFill>
              </a:rPr>
              <a:t>msec</a:t>
            </a:r>
            <a:endParaRPr lang="en-US" sz="2000" dirty="0">
              <a:solidFill>
                <a:srgbClr val="002060"/>
              </a:solidFill>
            </a:endParaRPr>
          </a:p>
        </p:txBody>
      </p:sp>
      <p:sp>
        <p:nvSpPr>
          <p:cNvPr id="5" name="Rectangle 4">
            <a:extLst>
              <a:ext uri="{FF2B5EF4-FFF2-40B4-BE49-F238E27FC236}">
                <a16:creationId xmlns:a16="http://schemas.microsoft.com/office/drawing/2014/main" id="{97F3F8AA-6606-43A5-99BD-F14A4168FAB5}"/>
              </a:ext>
            </a:extLst>
          </p:cNvPr>
          <p:cNvSpPr/>
          <p:nvPr/>
        </p:nvSpPr>
        <p:spPr>
          <a:xfrm>
            <a:off x="4615406" y="4719560"/>
            <a:ext cx="315215" cy="301083"/>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7BB5DC-90BC-41E6-B01E-C89DEBA6491B}"/>
              </a:ext>
            </a:extLst>
          </p:cNvPr>
          <p:cNvSpPr/>
          <p:nvPr/>
        </p:nvSpPr>
        <p:spPr>
          <a:xfrm>
            <a:off x="6186044" y="3502764"/>
            <a:ext cx="1521231" cy="1517879"/>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76686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Basics of ECG Interpretation</a:t>
            </a:r>
          </a:p>
        </p:txBody>
      </p:sp>
      <p:sp>
        <p:nvSpPr>
          <p:cNvPr id="4" name="Content Placeholder 3">
            <a:extLst>
              <a:ext uri="{FF2B5EF4-FFF2-40B4-BE49-F238E27FC236}">
                <a16:creationId xmlns:a16="http://schemas.microsoft.com/office/drawing/2014/main" id="{27A6998E-558E-46B4-AAAD-5C501AC46CE1}"/>
              </a:ext>
            </a:extLst>
          </p:cNvPr>
          <p:cNvSpPr>
            <a:spLocks noGrp="1"/>
          </p:cNvSpPr>
          <p:nvPr>
            <p:ph idx="1"/>
          </p:nvPr>
        </p:nvSpPr>
        <p:spPr/>
        <p:txBody>
          <a:bodyPr/>
          <a:lstStyle/>
          <a:p>
            <a:endParaRPr lang="en-US"/>
          </a:p>
        </p:txBody>
      </p:sp>
      <p:pic>
        <p:nvPicPr>
          <p:cNvPr id="19458" name="Picture 2" descr="ECG waves segments and intervals LITFL ECG library 3">
            <a:extLst>
              <a:ext uri="{FF2B5EF4-FFF2-40B4-BE49-F238E27FC236}">
                <a16:creationId xmlns:a16="http://schemas.microsoft.com/office/drawing/2014/main" id="{6E47A658-2FBF-4C5F-AB81-4B6DC24B3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111" y="1482565"/>
            <a:ext cx="6139743" cy="3690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1365D8BA-41FF-42FA-AA71-B241E203BA19}"/>
              </a:ext>
            </a:extLst>
          </p:cNvPr>
          <p:cNvGraphicFramePr>
            <a:graphicFrameLocks noGrp="1"/>
          </p:cNvGraphicFramePr>
          <p:nvPr/>
        </p:nvGraphicFramePr>
        <p:xfrm>
          <a:off x="8041503" y="1488297"/>
          <a:ext cx="2423533" cy="2316086"/>
        </p:xfrm>
        <a:graphic>
          <a:graphicData uri="http://schemas.openxmlformats.org/drawingml/2006/table">
            <a:tbl>
              <a:tblPr firstRow="1" bandRow="1">
                <a:tableStyleId>{21E4AEA4-8DFA-4A89-87EB-49C32662AFE0}</a:tableStyleId>
              </a:tblPr>
              <a:tblGrid>
                <a:gridCol w="1067773">
                  <a:extLst>
                    <a:ext uri="{9D8B030D-6E8A-4147-A177-3AD203B41FA5}">
                      <a16:colId xmlns:a16="http://schemas.microsoft.com/office/drawing/2014/main" val="1535417868"/>
                    </a:ext>
                  </a:extLst>
                </a:gridCol>
                <a:gridCol w="1355760">
                  <a:extLst>
                    <a:ext uri="{9D8B030D-6E8A-4147-A177-3AD203B41FA5}">
                      <a16:colId xmlns:a16="http://schemas.microsoft.com/office/drawing/2014/main" val="3489579174"/>
                    </a:ext>
                  </a:extLst>
                </a:gridCol>
              </a:tblGrid>
              <a:tr h="387193">
                <a:tc>
                  <a:txBody>
                    <a:bodyPr/>
                    <a:lstStyle/>
                    <a:p>
                      <a:pPr algn="ctr"/>
                      <a:r>
                        <a:rPr lang="en-US" sz="1600" dirty="0"/>
                        <a:t>Interval</a:t>
                      </a:r>
                    </a:p>
                  </a:txBody>
                  <a:tcPr/>
                </a:tc>
                <a:tc>
                  <a:txBody>
                    <a:bodyPr/>
                    <a:lstStyle/>
                    <a:p>
                      <a:pPr algn="ctr"/>
                      <a:r>
                        <a:rPr lang="en-US" sz="1600" dirty="0"/>
                        <a:t>Duration (</a:t>
                      </a:r>
                      <a:r>
                        <a:rPr lang="en-US" sz="1600" dirty="0" err="1"/>
                        <a:t>ms</a:t>
                      </a:r>
                      <a:r>
                        <a:rPr lang="en-US" sz="1600" dirty="0"/>
                        <a:t>)</a:t>
                      </a:r>
                    </a:p>
                  </a:txBody>
                  <a:tcPr/>
                </a:tc>
                <a:extLst>
                  <a:ext uri="{0D108BD9-81ED-4DB2-BD59-A6C34878D82A}">
                    <a16:rowId xmlns:a16="http://schemas.microsoft.com/office/drawing/2014/main" val="3486067444"/>
                  </a:ext>
                </a:extLst>
              </a:tr>
              <a:tr h="454844">
                <a:tc>
                  <a:txBody>
                    <a:bodyPr/>
                    <a:lstStyle/>
                    <a:p>
                      <a:pPr algn="ctr"/>
                      <a:r>
                        <a:rPr lang="en-US" sz="1600" b="1" dirty="0"/>
                        <a:t>PR</a:t>
                      </a:r>
                    </a:p>
                  </a:txBody>
                  <a:tcPr anchor="ctr"/>
                </a:tc>
                <a:tc>
                  <a:txBody>
                    <a:bodyPr/>
                    <a:lstStyle/>
                    <a:p>
                      <a:pPr algn="ctr"/>
                      <a:r>
                        <a:rPr lang="en-US" sz="1600" b="1" dirty="0"/>
                        <a:t>120-200</a:t>
                      </a:r>
                    </a:p>
                  </a:txBody>
                  <a:tcPr anchor="ctr"/>
                </a:tc>
                <a:extLst>
                  <a:ext uri="{0D108BD9-81ED-4DB2-BD59-A6C34878D82A}">
                    <a16:rowId xmlns:a16="http://schemas.microsoft.com/office/drawing/2014/main" val="1585403411"/>
                  </a:ext>
                </a:extLst>
              </a:tr>
              <a:tr h="495560">
                <a:tc>
                  <a:txBody>
                    <a:bodyPr/>
                    <a:lstStyle/>
                    <a:p>
                      <a:pPr algn="ctr"/>
                      <a:r>
                        <a:rPr lang="en-US" sz="1600" b="1" dirty="0"/>
                        <a:t>QRS</a:t>
                      </a:r>
                    </a:p>
                  </a:txBody>
                  <a:tcPr anchor="ctr"/>
                </a:tc>
                <a:tc>
                  <a:txBody>
                    <a:bodyPr/>
                    <a:lstStyle/>
                    <a:p>
                      <a:pPr algn="ctr"/>
                      <a:r>
                        <a:rPr lang="en-US" sz="1600" b="1" dirty="0"/>
                        <a:t>80-100</a:t>
                      </a:r>
                    </a:p>
                  </a:txBody>
                  <a:tcPr anchor="ctr"/>
                </a:tc>
                <a:extLst>
                  <a:ext uri="{0D108BD9-81ED-4DB2-BD59-A6C34878D82A}">
                    <a16:rowId xmlns:a16="http://schemas.microsoft.com/office/drawing/2014/main" val="3749941450"/>
                  </a:ext>
                </a:extLst>
              </a:tr>
              <a:tr h="488700">
                <a:tc>
                  <a:txBody>
                    <a:bodyPr/>
                    <a:lstStyle/>
                    <a:p>
                      <a:pPr algn="ctr"/>
                      <a:r>
                        <a:rPr lang="en-US" sz="1600" b="1" dirty="0"/>
                        <a:t>ST</a:t>
                      </a:r>
                    </a:p>
                  </a:txBody>
                  <a:tcPr anchor="ctr"/>
                </a:tc>
                <a:tc>
                  <a:txBody>
                    <a:bodyPr/>
                    <a:lstStyle/>
                    <a:p>
                      <a:pPr algn="ctr"/>
                      <a:r>
                        <a:rPr lang="en-US" sz="1600" b="1" dirty="0"/>
                        <a:t>80</a:t>
                      </a:r>
                    </a:p>
                  </a:txBody>
                  <a:tcPr anchor="ctr"/>
                </a:tc>
                <a:extLst>
                  <a:ext uri="{0D108BD9-81ED-4DB2-BD59-A6C34878D82A}">
                    <a16:rowId xmlns:a16="http://schemas.microsoft.com/office/drawing/2014/main" val="3888367416"/>
                  </a:ext>
                </a:extLst>
              </a:tr>
              <a:tr h="489789">
                <a:tc>
                  <a:txBody>
                    <a:bodyPr/>
                    <a:lstStyle/>
                    <a:p>
                      <a:pPr algn="ctr"/>
                      <a:r>
                        <a:rPr lang="en-US" sz="1600" b="1" dirty="0"/>
                        <a:t>RR</a:t>
                      </a:r>
                    </a:p>
                  </a:txBody>
                  <a:tcPr anchor="ctr"/>
                </a:tc>
                <a:tc>
                  <a:txBody>
                    <a:bodyPr/>
                    <a:lstStyle/>
                    <a:p>
                      <a:pPr algn="ctr"/>
                      <a:r>
                        <a:rPr lang="en-US" sz="1600" b="1" dirty="0"/>
                        <a:t>600-1000</a:t>
                      </a:r>
                    </a:p>
                  </a:txBody>
                  <a:tcPr anchor="ctr"/>
                </a:tc>
                <a:extLst>
                  <a:ext uri="{0D108BD9-81ED-4DB2-BD59-A6C34878D82A}">
                    <a16:rowId xmlns:a16="http://schemas.microsoft.com/office/drawing/2014/main" val="3353284116"/>
                  </a:ext>
                </a:extLst>
              </a:tr>
            </a:tbl>
          </a:graphicData>
        </a:graphic>
      </p:graphicFrame>
    </p:spTree>
    <p:extLst>
      <p:ext uri="{BB962C8B-B14F-4D97-AF65-F5344CB8AC3E}">
        <p14:creationId xmlns:p14="http://schemas.microsoft.com/office/powerpoint/2010/main" val="10714687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856" y="2694750"/>
            <a:ext cx="8229600" cy="1143000"/>
          </a:xfrm>
        </p:spPr>
        <p:txBody>
          <a:bodyPr/>
          <a:lstStyle/>
          <a:p>
            <a:pPr algn="ctr"/>
            <a:r>
              <a:rPr lang="en-US" sz="4800" dirty="0" err="1"/>
              <a:t>Torsades</a:t>
            </a:r>
            <a:r>
              <a:rPr lang="en-US" sz="4800" dirty="0"/>
              <a:t> De Pointes                          and QTc Prolongation</a:t>
            </a:r>
          </a:p>
        </p:txBody>
      </p:sp>
    </p:spTree>
    <p:extLst>
      <p:ext uri="{BB962C8B-B14F-4D97-AF65-F5344CB8AC3E}">
        <p14:creationId xmlns:p14="http://schemas.microsoft.com/office/powerpoint/2010/main" val="35939922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Measuring Heart Rate</a:t>
            </a:r>
          </a:p>
        </p:txBody>
      </p:sp>
      <p:sp>
        <p:nvSpPr>
          <p:cNvPr id="20" name="Content Placeholder 19">
            <a:extLst>
              <a:ext uri="{FF2B5EF4-FFF2-40B4-BE49-F238E27FC236}">
                <a16:creationId xmlns:a16="http://schemas.microsoft.com/office/drawing/2014/main" id="{52D67F11-C60F-4075-A7E9-DB714D7BAD23}"/>
              </a:ext>
            </a:extLst>
          </p:cNvPr>
          <p:cNvSpPr>
            <a:spLocks noGrp="1"/>
          </p:cNvSpPr>
          <p:nvPr>
            <p:ph idx="1"/>
          </p:nvPr>
        </p:nvSpPr>
        <p:spPr/>
        <p:txBody>
          <a:bodyPr/>
          <a:lstStyle/>
          <a:p>
            <a:endParaRPr lang="en-US"/>
          </a:p>
        </p:txBody>
      </p:sp>
      <p:grpSp>
        <p:nvGrpSpPr>
          <p:cNvPr id="3" name="Group 2">
            <a:extLst>
              <a:ext uri="{FF2B5EF4-FFF2-40B4-BE49-F238E27FC236}">
                <a16:creationId xmlns:a16="http://schemas.microsoft.com/office/drawing/2014/main" id="{79625FA2-9D23-4295-864B-720F16C60A1D}"/>
              </a:ext>
            </a:extLst>
          </p:cNvPr>
          <p:cNvGrpSpPr/>
          <p:nvPr/>
        </p:nvGrpSpPr>
        <p:grpSpPr>
          <a:xfrm>
            <a:off x="2535383" y="1514032"/>
            <a:ext cx="7148945" cy="3497255"/>
            <a:chOff x="1437304" y="344870"/>
            <a:chExt cx="6306431" cy="3591426"/>
          </a:xfrm>
        </p:grpSpPr>
        <p:pic>
          <p:nvPicPr>
            <p:cNvPr id="4" name="Picture 3" descr="Screen Clipping">
              <a:extLst>
                <a:ext uri="{FF2B5EF4-FFF2-40B4-BE49-F238E27FC236}">
                  <a16:creationId xmlns:a16="http://schemas.microsoft.com/office/drawing/2014/main" id="{7494FFFE-99A8-48C5-A31F-1EADD13BD0C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437304" y="344870"/>
              <a:ext cx="6306431" cy="359142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14198CF-568B-4B20-BF7E-766AD967737A}"/>
                </a:ext>
              </a:extLst>
            </p:cNvPr>
            <p:cNvSpPr txBox="1"/>
            <p:nvPr/>
          </p:nvSpPr>
          <p:spPr>
            <a:xfrm>
              <a:off x="2729768" y="2971802"/>
              <a:ext cx="714396" cy="600521"/>
            </a:xfrm>
            <a:prstGeom prst="rect">
              <a:avLst/>
            </a:prstGeom>
            <a:solidFill>
              <a:schemeClr val="bg1"/>
            </a:solidFill>
            <a:ln>
              <a:solidFill>
                <a:schemeClr val="tx1"/>
              </a:solidFill>
            </a:ln>
          </p:spPr>
          <p:txBody>
            <a:bodyPr wrap="none" rtlCol="0">
              <a:spAutoFit/>
            </a:bodyPr>
            <a:lstStyle/>
            <a:p>
              <a:r>
                <a:rPr lang="en-US" sz="3200" dirty="0">
                  <a:solidFill>
                    <a:srgbClr val="FF0000"/>
                  </a:solidFill>
                </a:rPr>
                <a:t>300</a:t>
              </a:r>
            </a:p>
          </p:txBody>
        </p:sp>
        <p:sp>
          <p:nvSpPr>
            <p:cNvPr id="6" name="TextBox 5">
              <a:extLst>
                <a:ext uri="{FF2B5EF4-FFF2-40B4-BE49-F238E27FC236}">
                  <a16:creationId xmlns:a16="http://schemas.microsoft.com/office/drawing/2014/main" id="{FF601F52-4565-40E9-98FA-C603AB20D1E2}"/>
                </a:ext>
              </a:extLst>
            </p:cNvPr>
            <p:cNvSpPr txBox="1"/>
            <p:nvPr/>
          </p:nvSpPr>
          <p:spPr>
            <a:xfrm>
              <a:off x="3505199" y="2971802"/>
              <a:ext cx="714396" cy="600521"/>
            </a:xfrm>
            <a:prstGeom prst="rect">
              <a:avLst/>
            </a:prstGeom>
            <a:solidFill>
              <a:schemeClr val="bg1"/>
            </a:solidFill>
            <a:ln>
              <a:solidFill>
                <a:schemeClr val="tx1"/>
              </a:solidFill>
            </a:ln>
          </p:spPr>
          <p:txBody>
            <a:bodyPr wrap="none" rtlCol="0">
              <a:spAutoFit/>
            </a:bodyPr>
            <a:lstStyle/>
            <a:p>
              <a:r>
                <a:rPr lang="en-US" sz="3200" dirty="0">
                  <a:solidFill>
                    <a:srgbClr val="FF0000"/>
                  </a:solidFill>
                </a:rPr>
                <a:t>150</a:t>
              </a:r>
            </a:p>
          </p:txBody>
        </p:sp>
        <p:sp>
          <p:nvSpPr>
            <p:cNvPr id="7" name="TextBox 6">
              <a:extLst>
                <a:ext uri="{FF2B5EF4-FFF2-40B4-BE49-F238E27FC236}">
                  <a16:creationId xmlns:a16="http://schemas.microsoft.com/office/drawing/2014/main" id="{4C56FA8E-6DEF-48C1-BFC4-0F86D022E4B1}"/>
                </a:ext>
              </a:extLst>
            </p:cNvPr>
            <p:cNvSpPr txBox="1"/>
            <p:nvPr/>
          </p:nvSpPr>
          <p:spPr>
            <a:xfrm>
              <a:off x="4329970" y="2971802"/>
              <a:ext cx="714396" cy="600521"/>
            </a:xfrm>
            <a:prstGeom prst="rect">
              <a:avLst/>
            </a:prstGeom>
            <a:solidFill>
              <a:schemeClr val="bg1"/>
            </a:solidFill>
            <a:ln>
              <a:solidFill>
                <a:schemeClr val="tx1"/>
              </a:solidFill>
            </a:ln>
          </p:spPr>
          <p:txBody>
            <a:bodyPr wrap="none" rtlCol="0">
              <a:spAutoFit/>
            </a:bodyPr>
            <a:lstStyle/>
            <a:p>
              <a:r>
                <a:rPr lang="en-US" sz="3200" dirty="0">
                  <a:solidFill>
                    <a:srgbClr val="FF0000"/>
                  </a:solidFill>
                </a:rPr>
                <a:t>100</a:t>
              </a:r>
            </a:p>
          </p:txBody>
        </p:sp>
        <p:sp>
          <p:nvSpPr>
            <p:cNvPr id="8" name="TextBox 7">
              <a:extLst>
                <a:ext uri="{FF2B5EF4-FFF2-40B4-BE49-F238E27FC236}">
                  <a16:creationId xmlns:a16="http://schemas.microsoft.com/office/drawing/2014/main" id="{54DF38D4-39C8-4453-8C72-033DC59191D9}"/>
                </a:ext>
              </a:extLst>
            </p:cNvPr>
            <p:cNvSpPr txBox="1"/>
            <p:nvPr/>
          </p:nvSpPr>
          <p:spPr>
            <a:xfrm>
              <a:off x="5263491" y="2971802"/>
              <a:ext cx="562065" cy="600521"/>
            </a:xfrm>
            <a:prstGeom prst="rect">
              <a:avLst/>
            </a:prstGeom>
            <a:solidFill>
              <a:schemeClr val="bg1"/>
            </a:solidFill>
            <a:ln>
              <a:solidFill>
                <a:schemeClr val="tx1"/>
              </a:solidFill>
            </a:ln>
          </p:spPr>
          <p:txBody>
            <a:bodyPr wrap="square" rtlCol="0">
              <a:spAutoFit/>
            </a:bodyPr>
            <a:lstStyle/>
            <a:p>
              <a:r>
                <a:rPr lang="en-US" sz="3200" dirty="0">
                  <a:solidFill>
                    <a:srgbClr val="FF0000"/>
                  </a:solidFill>
                </a:rPr>
                <a:t>75</a:t>
              </a:r>
            </a:p>
          </p:txBody>
        </p:sp>
        <p:sp>
          <p:nvSpPr>
            <p:cNvPr id="9" name="TextBox 8">
              <a:extLst>
                <a:ext uri="{FF2B5EF4-FFF2-40B4-BE49-F238E27FC236}">
                  <a16:creationId xmlns:a16="http://schemas.microsoft.com/office/drawing/2014/main" id="{6C748906-F6C6-4771-8488-FA3586A81E6F}"/>
                </a:ext>
              </a:extLst>
            </p:cNvPr>
            <p:cNvSpPr txBox="1"/>
            <p:nvPr/>
          </p:nvSpPr>
          <p:spPr>
            <a:xfrm>
              <a:off x="6101692" y="2971802"/>
              <a:ext cx="530566" cy="600521"/>
            </a:xfrm>
            <a:prstGeom prst="rect">
              <a:avLst/>
            </a:prstGeom>
            <a:solidFill>
              <a:schemeClr val="bg1"/>
            </a:solidFill>
            <a:ln>
              <a:solidFill>
                <a:schemeClr val="tx1"/>
              </a:solidFill>
            </a:ln>
          </p:spPr>
          <p:txBody>
            <a:bodyPr wrap="none" rtlCol="0">
              <a:spAutoFit/>
            </a:bodyPr>
            <a:lstStyle/>
            <a:p>
              <a:r>
                <a:rPr lang="en-US" sz="3200" dirty="0">
                  <a:solidFill>
                    <a:srgbClr val="FF0000"/>
                  </a:solidFill>
                </a:rPr>
                <a:t>60</a:t>
              </a:r>
            </a:p>
          </p:txBody>
        </p:sp>
        <p:grpSp>
          <p:nvGrpSpPr>
            <p:cNvPr id="10" name="Group 9">
              <a:extLst>
                <a:ext uri="{FF2B5EF4-FFF2-40B4-BE49-F238E27FC236}">
                  <a16:creationId xmlns:a16="http://schemas.microsoft.com/office/drawing/2014/main" id="{83B7BEB5-120D-43D2-84EF-8C261F6DB355}"/>
                </a:ext>
              </a:extLst>
            </p:cNvPr>
            <p:cNvGrpSpPr/>
            <p:nvPr/>
          </p:nvGrpSpPr>
          <p:grpSpPr>
            <a:xfrm>
              <a:off x="2254956" y="2743200"/>
              <a:ext cx="4953000" cy="170626"/>
              <a:chOff x="2254956" y="2693104"/>
              <a:chExt cx="4953000" cy="660552"/>
            </a:xfrm>
          </p:grpSpPr>
          <p:cxnSp>
            <p:nvCxnSpPr>
              <p:cNvPr id="12" name="Straight Connector 11">
                <a:extLst>
                  <a:ext uri="{FF2B5EF4-FFF2-40B4-BE49-F238E27FC236}">
                    <a16:creationId xmlns:a16="http://schemas.microsoft.com/office/drawing/2014/main" id="{74B27B8A-C9DC-4331-B617-244250524161}"/>
                  </a:ext>
                </a:extLst>
              </p:cNvPr>
              <p:cNvCxnSpPr/>
              <p:nvPr/>
            </p:nvCxnSpPr>
            <p:spPr bwMode="auto">
              <a:xfrm>
                <a:off x="3081867" y="2699257"/>
                <a:ext cx="0" cy="644323"/>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BD719FC6-4DEF-4677-A901-BF131FCC7E29}"/>
                  </a:ext>
                </a:extLst>
              </p:cNvPr>
              <p:cNvCxnSpPr/>
              <p:nvPr/>
            </p:nvCxnSpPr>
            <p:spPr bwMode="auto">
              <a:xfrm>
                <a:off x="3902263" y="2693104"/>
                <a:ext cx="0" cy="644323"/>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E7265033-064D-4193-B6B4-0412E0ABF5E3}"/>
                  </a:ext>
                </a:extLst>
              </p:cNvPr>
              <p:cNvCxnSpPr/>
              <p:nvPr/>
            </p:nvCxnSpPr>
            <p:spPr bwMode="auto">
              <a:xfrm>
                <a:off x="4733049" y="2693104"/>
                <a:ext cx="0" cy="644323"/>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C5661728-44B4-4710-B70B-95922F9B77B2}"/>
                  </a:ext>
                </a:extLst>
              </p:cNvPr>
              <p:cNvCxnSpPr/>
              <p:nvPr/>
            </p:nvCxnSpPr>
            <p:spPr bwMode="auto">
              <a:xfrm>
                <a:off x="5557851" y="2699257"/>
                <a:ext cx="0" cy="644323"/>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00634B02-EA0F-433D-B20B-3B59A47DA75A}"/>
                  </a:ext>
                </a:extLst>
              </p:cNvPr>
              <p:cNvCxnSpPr/>
              <p:nvPr/>
            </p:nvCxnSpPr>
            <p:spPr bwMode="auto">
              <a:xfrm>
                <a:off x="6375593" y="2704012"/>
                <a:ext cx="0" cy="644323"/>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024B5D02-D4C9-4A1F-A4E7-40C4F1FF51E0}"/>
                  </a:ext>
                </a:extLst>
              </p:cNvPr>
              <p:cNvCxnSpPr/>
              <p:nvPr/>
            </p:nvCxnSpPr>
            <p:spPr bwMode="auto">
              <a:xfrm>
                <a:off x="2254956" y="2693104"/>
                <a:ext cx="0" cy="644323"/>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17">
                <a:extLst>
                  <a:ext uri="{FF2B5EF4-FFF2-40B4-BE49-F238E27FC236}">
                    <a16:creationId xmlns:a16="http://schemas.microsoft.com/office/drawing/2014/main" id="{C3CC8F36-6EC3-4E27-B1E6-CCF8B689D5F3}"/>
                  </a:ext>
                </a:extLst>
              </p:cNvPr>
              <p:cNvSpPr/>
              <p:nvPr/>
            </p:nvSpPr>
            <p:spPr bwMode="auto">
              <a:xfrm>
                <a:off x="2254956" y="2699257"/>
                <a:ext cx="4953000" cy="63817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ndParaRPr>
              </a:p>
            </p:txBody>
          </p:sp>
          <p:cxnSp>
            <p:nvCxnSpPr>
              <p:cNvPr id="19" name="Straight Connector 18">
                <a:extLst>
                  <a:ext uri="{FF2B5EF4-FFF2-40B4-BE49-F238E27FC236}">
                    <a16:creationId xmlns:a16="http://schemas.microsoft.com/office/drawing/2014/main" id="{E46C6F3C-BF42-441B-887B-A64742F5E9E1}"/>
                  </a:ext>
                </a:extLst>
              </p:cNvPr>
              <p:cNvCxnSpPr/>
              <p:nvPr/>
            </p:nvCxnSpPr>
            <p:spPr bwMode="auto">
              <a:xfrm>
                <a:off x="7207956" y="2709333"/>
                <a:ext cx="0" cy="644323"/>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Box 10">
              <a:extLst>
                <a:ext uri="{FF2B5EF4-FFF2-40B4-BE49-F238E27FC236}">
                  <a16:creationId xmlns:a16="http://schemas.microsoft.com/office/drawing/2014/main" id="{7ABF3D26-34F2-469F-90A0-51B35DFF7471}"/>
                </a:ext>
              </a:extLst>
            </p:cNvPr>
            <p:cNvSpPr txBox="1"/>
            <p:nvPr/>
          </p:nvSpPr>
          <p:spPr>
            <a:xfrm>
              <a:off x="6939891" y="2976264"/>
              <a:ext cx="527708" cy="600521"/>
            </a:xfrm>
            <a:prstGeom prst="rect">
              <a:avLst/>
            </a:prstGeom>
            <a:solidFill>
              <a:schemeClr val="bg1"/>
            </a:solidFill>
            <a:ln>
              <a:solidFill>
                <a:schemeClr val="tx1"/>
              </a:solidFill>
            </a:ln>
          </p:spPr>
          <p:txBody>
            <a:bodyPr wrap="square" rtlCol="0">
              <a:spAutoFit/>
            </a:bodyPr>
            <a:lstStyle/>
            <a:p>
              <a:r>
                <a:rPr lang="en-US" sz="3200" dirty="0">
                  <a:solidFill>
                    <a:srgbClr val="FF0000"/>
                  </a:solidFill>
                </a:rPr>
                <a:t>50</a:t>
              </a:r>
            </a:p>
          </p:txBody>
        </p:sp>
      </p:grpSp>
    </p:spTree>
    <p:extLst>
      <p:ext uri="{BB962C8B-B14F-4D97-AF65-F5344CB8AC3E}">
        <p14:creationId xmlns:p14="http://schemas.microsoft.com/office/powerpoint/2010/main" val="54316388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Measuring Heart Rate</a:t>
            </a:r>
          </a:p>
        </p:txBody>
      </p:sp>
      <p:sp>
        <p:nvSpPr>
          <p:cNvPr id="4" name="Content Placeholder 3">
            <a:extLst>
              <a:ext uri="{FF2B5EF4-FFF2-40B4-BE49-F238E27FC236}">
                <a16:creationId xmlns:a16="http://schemas.microsoft.com/office/drawing/2014/main" id="{A0FDC8C6-A989-499F-B766-1042B9A46A72}"/>
              </a:ext>
            </a:extLst>
          </p:cNvPr>
          <p:cNvSpPr>
            <a:spLocks noGrp="1"/>
          </p:cNvSpPr>
          <p:nvPr>
            <p:ph idx="1"/>
          </p:nvPr>
        </p:nvSpPr>
        <p:spPr/>
        <p:txBody>
          <a:bodyPr/>
          <a:lstStyle/>
          <a:p>
            <a:endParaRPr lang="en-US"/>
          </a:p>
        </p:txBody>
      </p:sp>
      <p:pic>
        <p:nvPicPr>
          <p:cNvPr id="1026" name="Picture 2" descr="Image result for 12 lead ecg example">
            <a:extLst>
              <a:ext uri="{FF2B5EF4-FFF2-40B4-BE49-F238E27FC236}">
                <a16:creationId xmlns:a16="http://schemas.microsoft.com/office/drawing/2014/main" id="{7489CA3D-DA44-4CFE-AE0B-5396AED14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544" r="1993"/>
          <a:stretch/>
        </p:blipFill>
        <p:spPr bwMode="auto">
          <a:xfrm>
            <a:off x="1981200" y="1298288"/>
            <a:ext cx="8174182" cy="2359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EF9AAE-6C84-4C32-9A3E-83EF5AABF13B}"/>
              </a:ext>
            </a:extLst>
          </p:cNvPr>
          <p:cNvSpPr txBox="1"/>
          <p:nvPr/>
        </p:nvSpPr>
        <p:spPr>
          <a:xfrm>
            <a:off x="1981200" y="4465519"/>
            <a:ext cx="8077200" cy="1384995"/>
          </a:xfrm>
          <a:prstGeom prst="rect">
            <a:avLst/>
          </a:prstGeom>
          <a:noFill/>
        </p:spPr>
        <p:txBody>
          <a:bodyPr wrap="square" rtlCol="0">
            <a:spAutoFit/>
          </a:bodyPr>
          <a:lstStyle/>
          <a:p>
            <a:pPr marL="342900" indent="-342900">
              <a:buFont typeface="+mj-lt"/>
              <a:buAutoNum type="arabicPeriod"/>
            </a:pPr>
            <a:r>
              <a:rPr lang="en-US" sz="2800" dirty="0"/>
              <a:t>Remember: 12 lead ECG = 10 seconds</a:t>
            </a:r>
          </a:p>
          <a:p>
            <a:pPr marL="342900" indent="-342900">
              <a:buFont typeface="+mj-lt"/>
              <a:buAutoNum type="arabicPeriod"/>
            </a:pPr>
            <a:r>
              <a:rPr lang="en-US" sz="2800" dirty="0"/>
              <a:t>Count the number of beats </a:t>
            </a:r>
          </a:p>
          <a:p>
            <a:pPr marL="342900" indent="-342900">
              <a:buFont typeface="+mj-lt"/>
              <a:buAutoNum type="arabicPeriod"/>
            </a:pPr>
            <a:r>
              <a:rPr lang="en-US" sz="2800" dirty="0"/>
              <a:t>Multiply number of beats x 6 = Beats per minute</a:t>
            </a:r>
          </a:p>
        </p:txBody>
      </p:sp>
      <p:sp>
        <p:nvSpPr>
          <p:cNvPr id="20" name="Rectangle 19">
            <a:extLst>
              <a:ext uri="{FF2B5EF4-FFF2-40B4-BE49-F238E27FC236}">
                <a16:creationId xmlns:a16="http://schemas.microsoft.com/office/drawing/2014/main" id="{86F196BC-D849-41AE-8A3C-AB17822202D3}"/>
              </a:ext>
            </a:extLst>
          </p:cNvPr>
          <p:cNvSpPr/>
          <p:nvPr/>
        </p:nvSpPr>
        <p:spPr>
          <a:xfrm>
            <a:off x="1814946" y="2881745"/>
            <a:ext cx="8340437" cy="54032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640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Measuring Heart Rate</a:t>
            </a:r>
          </a:p>
        </p:txBody>
      </p:sp>
      <p:sp>
        <p:nvSpPr>
          <p:cNvPr id="4" name="Content Placeholder 3">
            <a:extLst>
              <a:ext uri="{FF2B5EF4-FFF2-40B4-BE49-F238E27FC236}">
                <a16:creationId xmlns:a16="http://schemas.microsoft.com/office/drawing/2014/main" id="{DA73C3FD-D92D-4876-9800-7BD2F631B39D}"/>
              </a:ext>
            </a:extLst>
          </p:cNvPr>
          <p:cNvSpPr>
            <a:spLocks noGrp="1"/>
          </p:cNvSpPr>
          <p:nvPr>
            <p:ph idx="1"/>
          </p:nvPr>
        </p:nvSpPr>
        <p:spPr/>
        <p:txBody>
          <a:bodyPr/>
          <a:lstStyle/>
          <a:p>
            <a:endParaRPr lang="en-US"/>
          </a:p>
        </p:txBody>
      </p:sp>
      <p:pic>
        <p:nvPicPr>
          <p:cNvPr id="1026" name="Picture 2" descr="Image result for 12 lead ecg example">
            <a:extLst>
              <a:ext uri="{FF2B5EF4-FFF2-40B4-BE49-F238E27FC236}">
                <a16:creationId xmlns:a16="http://schemas.microsoft.com/office/drawing/2014/main" id="{7489CA3D-DA44-4CFE-AE0B-5396AED14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544" r="1993"/>
          <a:stretch/>
        </p:blipFill>
        <p:spPr bwMode="auto">
          <a:xfrm>
            <a:off x="1981200" y="1298288"/>
            <a:ext cx="8174182" cy="2359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EF9AAE-6C84-4C32-9A3E-83EF5AABF13B}"/>
              </a:ext>
            </a:extLst>
          </p:cNvPr>
          <p:cNvSpPr txBox="1"/>
          <p:nvPr/>
        </p:nvSpPr>
        <p:spPr>
          <a:xfrm>
            <a:off x="1981200" y="4465519"/>
            <a:ext cx="8077200" cy="1384995"/>
          </a:xfrm>
          <a:prstGeom prst="rect">
            <a:avLst/>
          </a:prstGeom>
          <a:noFill/>
        </p:spPr>
        <p:txBody>
          <a:bodyPr wrap="square" rtlCol="0">
            <a:spAutoFit/>
          </a:bodyPr>
          <a:lstStyle/>
          <a:p>
            <a:pPr marL="342900" indent="-342900">
              <a:buFont typeface="+mj-lt"/>
              <a:buAutoNum type="arabicPeriod"/>
            </a:pPr>
            <a:r>
              <a:rPr lang="en-US" sz="2800" dirty="0"/>
              <a:t>Remember: 12 lead ECG = 10 seconds</a:t>
            </a:r>
          </a:p>
          <a:p>
            <a:pPr marL="342900" indent="-342900">
              <a:buFont typeface="+mj-lt"/>
              <a:buAutoNum type="arabicPeriod"/>
            </a:pPr>
            <a:r>
              <a:rPr lang="en-US" sz="2800" dirty="0"/>
              <a:t>Count the number of beats </a:t>
            </a:r>
          </a:p>
          <a:p>
            <a:pPr marL="342900" indent="-342900">
              <a:buFont typeface="+mj-lt"/>
              <a:buAutoNum type="arabicPeriod"/>
            </a:pPr>
            <a:r>
              <a:rPr lang="en-US" sz="2800" dirty="0"/>
              <a:t>Multiply number of beats x 6 = Beats per minute</a:t>
            </a:r>
          </a:p>
        </p:txBody>
      </p:sp>
      <p:sp>
        <p:nvSpPr>
          <p:cNvPr id="20" name="Rectangle 19">
            <a:extLst>
              <a:ext uri="{FF2B5EF4-FFF2-40B4-BE49-F238E27FC236}">
                <a16:creationId xmlns:a16="http://schemas.microsoft.com/office/drawing/2014/main" id="{86F196BC-D849-41AE-8A3C-AB17822202D3}"/>
              </a:ext>
            </a:extLst>
          </p:cNvPr>
          <p:cNvSpPr/>
          <p:nvPr/>
        </p:nvSpPr>
        <p:spPr>
          <a:xfrm>
            <a:off x="1814946" y="2881745"/>
            <a:ext cx="8340437" cy="54032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FF1862C-C1CA-4671-BA64-3B5CE21AFECC}"/>
              </a:ext>
            </a:extLst>
          </p:cNvPr>
          <p:cNvSpPr txBox="1"/>
          <p:nvPr/>
        </p:nvSpPr>
        <p:spPr>
          <a:xfrm>
            <a:off x="1981200" y="3799949"/>
            <a:ext cx="8077200" cy="523220"/>
          </a:xfrm>
          <a:prstGeom prst="rect">
            <a:avLst/>
          </a:prstGeom>
          <a:noFill/>
        </p:spPr>
        <p:txBody>
          <a:bodyPr wrap="square" rtlCol="0">
            <a:spAutoFit/>
          </a:bodyPr>
          <a:lstStyle/>
          <a:p>
            <a:pPr algn="ctr"/>
            <a:r>
              <a:rPr lang="en-US" sz="2800" b="1" dirty="0">
                <a:solidFill>
                  <a:srgbClr val="FF0000"/>
                </a:solidFill>
              </a:rPr>
              <a:t>12 Beats x 6 = 72 bpm</a:t>
            </a:r>
          </a:p>
        </p:txBody>
      </p:sp>
    </p:spTree>
    <p:extLst>
      <p:ext uri="{BB962C8B-B14F-4D97-AF65-F5344CB8AC3E}">
        <p14:creationId xmlns:p14="http://schemas.microsoft.com/office/powerpoint/2010/main" val="539501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QT Measurement</a:t>
            </a:r>
          </a:p>
        </p:txBody>
      </p:sp>
      <p:sp>
        <p:nvSpPr>
          <p:cNvPr id="16" name="Content Placeholder 2">
            <a:extLst>
              <a:ext uri="{FF2B5EF4-FFF2-40B4-BE49-F238E27FC236}">
                <a16:creationId xmlns:a16="http://schemas.microsoft.com/office/drawing/2014/main" id="{90285DE6-C15A-42AD-BEBA-1E654AFAE800}"/>
              </a:ext>
            </a:extLst>
          </p:cNvPr>
          <p:cNvSpPr txBox="1">
            <a:spLocks/>
          </p:cNvSpPr>
          <p:nvPr/>
        </p:nvSpPr>
        <p:spPr>
          <a:xfrm>
            <a:off x="1981200" y="1129403"/>
            <a:ext cx="8336930" cy="4794212"/>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QT interval duration can vary from lead to lead</a:t>
            </a:r>
          </a:p>
          <a:p>
            <a:r>
              <a:rPr lang="en-US" sz="2800" dirty="0"/>
              <a:t>Use the lead showing the longest QT interval </a:t>
            </a:r>
          </a:p>
          <a:p>
            <a:pPr lvl="1"/>
            <a:r>
              <a:rPr lang="en-US" sz="2400" dirty="0"/>
              <a:t>usually II, V2, or V3</a:t>
            </a:r>
          </a:p>
          <a:p>
            <a:r>
              <a:rPr lang="en-US" sz="2800" dirty="0"/>
              <a:t>Or, use the lead where it is easiest to distinguish the end of the T wave</a:t>
            </a:r>
          </a:p>
        </p:txBody>
      </p:sp>
      <p:sp>
        <p:nvSpPr>
          <p:cNvPr id="20" name="TextBox 19">
            <a:extLst>
              <a:ext uri="{FF2B5EF4-FFF2-40B4-BE49-F238E27FC236}">
                <a16:creationId xmlns:a16="http://schemas.microsoft.com/office/drawing/2014/main" id="{686F900E-30B4-43E5-A168-462FD8BAC111}"/>
              </a:ext>
            </a:extLst>
          </p:cNvPr>
          <p:cNvSpPr txBox="1"/>
          <p:nvPr/>
        </p:nvSpPr>
        <p:spPr>
          <a:xfrm>
            <a:off x="7513440" y="6236484"/>
            <a:ext cx="2976140" cy="338554"/>
          </a:xfrm>
          <a:prstGeom prst="rect">
            <a:avLst/>
          </a:prstGeom>
          <a:noFill/>
        </p:spPr>
        <p:txBody>
          <a:bodyPr wrap="square" rtlCol="0">
            <a:spAutoFit/>
          </a:bodyPr>
          <a:lstStyle/>
          <a:p>
            <a:pPr algn="r"/>
            <a:r>
              <a:rPr lang="en-US" sz="1600" dirty="0"/>
              <a:t>Rautaharju 2009, Isbister 2012</a:t>
            </a:r>
          </a:p>
        </p:txBody>
      </p:sp>
    </p:spTree>
    <p:extLst>
      <p:ext uri="{BB962C8B-B14F-4D97-AF65-F5344CB8AC3E}">
        <p14:creationId xmlns:p14="http://schemas.microsoft.com/office/powerpoint/2010/main" val="87272650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QT Measurement</a:t>
            </a:r>
          </a:p>
        </p:txBody>
      </p:sp>
      <p:sp>
        <p:nvSpPr>
          <p:cNvPr id="5" name="Rectangle 4">
            <a:extLst>
              <a:ext uri="{FF2B5EF4-FFF2-40B4-BE49-F238E27FC236}">
                <a16:creationId xmlns:a16="http://schemas.microsoft.com/office/drawing/2014/main" id="{2D5B5236-7D34-470D-8683-E49DC3984AFF}"/>
              </a:ext>
            </a:extLst>
          </p:cNvPr>
          <p:cNvSpPr/>
          <p:nvPr/>
        </p:nvSpPr>
        <p:spPr>
          <a:xfrm>
            <a:off x="2399759" y="1046751"/>
            <a:ext cx="7716033" cy="54865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Image result for ecg">
            <a:extLst>
              <a:ext uri="{FF2B5EF4-FFF2-40B4-BE49-F238E27FC236}">
                <a16:creationId xmlns:a16="http://schemas.microsoft.com/office/drawing/2014/main" id="{58510C4C-2B7F-4355-9D55-49E80430DC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33" r="44905" b="9360"/>
          <a:stretch/>
        </p:blipFill>
        <p:spPr bwMode="auto">
          <a:xfrm>
            <a:off x="2714928" y="1277585"/>
            <a:ext cx="6076335" cy="498477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B608473F-CBF3-4F2D-B071-C2664A1D5FC0}"/>
              </a:ext>
            </a:extLst>
          </p:cNvPr>
          <p:cNvCxnSpPr/>
          <p:nvPr/>
        </p:nvCxnSpPr>
        <p:spPr>
          <a:xfrm>
            <a:off x="4882943" y="1504133"/>
            <a:ext cx="0" cy="4572000"/>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9E11780-DC35-4672-89E2-46BA0B4399DB}"/>
              </a:ext>
            </a:extLst>
          </p:cNvPr>
          <p:cNvCxnSpPr>
            <a:cxnSpLocks/>
          </p:cNvCxnSpPr>
          <p:nvPr/>
        </p:nvCxnSpPr>
        <p:spPr>
          <a:xfrm>
            <a:off x="6080020" y="2265550"/>
            <a:ext cx="1514167" cy="361885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A38434F-EB90-4B62-901C-603D6F68C378}"/>
              </a:ext>
            </a:extLst>
          </p:cNvPr>
          <p:cNvCxnSpPr>
            <a:cxnSpLocks/>
          </p:cNvCxnSpPr>
          <p:nvPr/>
        </p:nvCxnSpPr>
        <p:spPr>
          <a:xfrm>
            <a:off x="6080020" y="4689202"/>
            <a:ext cx="2558843"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5036632-2759-4C53-BA10-F5DB164C21FD}"/>
              </a:ext>
            </a:extLst>
          </p:cNvPr>
          <p:cNvCxnSpPr/>
          <p:nvPr/>
        </p:nvCxnSpPr>
        <p:spPr>
          <a:xfrm>
            <a:off x="7114865" y="1504133"/>
            <a:ext cx="0" cy="4572000"/>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8" name="Left Bracket 7">
            <a:extLst>
              <a:ext uri="{FF2B5EF4-FFF2-40B4-BE49-F238E27FC236}">
                <a16:creationId xmlns:a16="http://schemas.microsoft.com/office/drawing/2014/main" id="{CB188F4D-EB8C-4C0F-A09C-1DE5C5B09EE2}"/>
              </a:ext>
            </a:extLst>
          </p:cNvPr>
          <p:cNvSpPr/>
          <p:nvPr/>
        </p:nvSpPr>
        <p:spPr>
          <a:xfrm rot="16200000">
            <a:off x="5888982" y="4982984"/>
            <a:ext cx="217388" cy="2234381"/>
          </a:xfrm>
          <a:prstGeom prst="leftBracket">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70C0"/>
              </a:solidFill>
            </a:endParaRPr>
          </a:p>
        </p:txBody>
      </p:sp>
      <p:sp>
        <p:nvSpPr>
          <p:cNvPr id="10" name="TextBox 9">
            <a:extLst>
              <a:ext uri="{FF2B5EF4-FFF2-40B4-BE49-F238E27FC236}">
                <a16:creationId xmlns:a16="http://schemas.microsoft.com/office/drawing/2014/main" id="{6923CDE9-B6E2-467D-B7D3-968E55516D28}"/>
              </a:ext>
            </a:extLst>
          </p:cNvPr>
          <p:cNvSpPr txBox="1"/>
          <p:nvPr/>
        </p:nvSpPr>
        <p:spPr>
          <a:xfrm>
            <a:off x="5514669" y="5742690"/>
            <a:ext cx="1533833" cy="461665"/>
          </a:xfrm>
          <a:prstGeom prst="rect">
            <a:avLst/>
          </a:prstGeom>
          <a:noFill/>
          <a:ln>
            <a:noFill/>
          </a:ln>
        </p:spPr>
        <p:txBody>
          <a:bodyPr wrap="square" rtlCol="0">
            <a:spAutoFit/>
          </a:bodyPr>
          <a:lstStyle/>
          <a:p>
            <a:r>
              <a:rPr lang="en-US" sz="2400" b="1" dirty="0">
                <a:solidFill>
                  <a:srgbClr val="0070C0"/>
                </a:solidFill>
              </a:rPr>
              <a:t>410 </a:t>
            </a:r>
            <a:r>
              <a:rPr lang="en-US" sz="2400" b="1" dirty="0" err="1">
                <a:solidFill>
                  <a:srgbClr val="0070C0"/>
                </a:solidFill>
              </a:rPr>
              <a:t>ms</a:t>
            </a:r>
            <a:endParaRPr lang="en-US" sz="2400" b="1" dirty="0">
              <a:solidFill>
                <a:srgbClr val="0070C0"/>
              </a:solidFill>
            </a:endParaRPr>
          </a:p>
        </p:txBody>
      </p:sp>
      <p:sp>
        <p:nvSpPr>
          <p:cNvPr id="14" name="TextBox 13">
            <a:extLst>
              <a:ext uri="{FF2B5EF4-FFF2-40B4-BE49-F238E27FC236}">
                <a16:creationId xmlns:a16="http://schemas.microsoft.com/office/drawing/2014/main" id="{276C25B0-5D17-4D65-BB50-FC06AB4D29FF}"/>
              </a:ext>
            </a:extLst>
          </p:cNvPr>
          <p:cNvSpPr txBox="1"/>
          <p:nvPr/>
        </p:nvSpPr>
        <p:spPr>
          <a:xfrm>
            <a:off x="7181231" y="1856486"/>
            <a:ext cx="2789318" cy="1200329"/>
          </a:xfrm>
          <a:prstGeom prst="rect">
            <a:avLst/>
          </a:prstGeom>
          <a:noFill/>
        </p:spPr>
        <p:txBody>
          <a:bodyPr wrap="square" rtlCol="0">
            <a:spAutoFit/>
          </a:bodyPr>
          <a:lstStyle/>
          <a:p>
            <a:r>
              <a:rPr lang="en-US" sz="2400" b="1" dirty="0">
                <a:solidFill>
                  <a:srgbClr val="FF0000"/>
                </a:solidFill>
              </a:rPr>
              <a:t>Tangent to the Steepest Downward Slope of T-wave</a:t>
            </a:r>
          </a:p>
        </p:txBody>
      </p:sp>
      <p:sp>
        <p:nvSpPr>
          <p:cNvPr id="15" name="TextBox 14">
            <a:extLst>
              <a:ext uri="{FF2B5EF4-FFF2-40B4-BE49-F238E27FC236}">
                <a16:creationId xmlns:a16="http://schemas.microsoft.com/office/drawing/2014/main" id="{8CCBD3F6-3715-40AE-AE3E-CE029A5DD9D3}"/>
              </a:ext>
            </a:extLst>
          </p:cNvPr>
          <p:cNvSpPr txBox="1"/>
          <p:nvPr/>
        </p:nvSpPr>
        <p:spPr>
          <a:xfrm>
            <a:off x="7594186" y="5203562"/>
            <a:ext cx="2789318" cy="461665"/>
          </a:xfrm>
          <a:prstGeom prst="rect">
            <a:avLst/>
          </a:prstGeom>
          <a:noFill/>
        </p:spPr>
        <p:txBody>
          <a:bodyPr wrap="square" rtlCol="0">
            <a:spAutoFit/>
          </a:bodyPr>
          <a:lstStyle/>
          <a:p>
            <a:r>
              <a:rPr lang="en-US" sz="2400" b="1" dirty="0">
                <a:solidFill>
                  <a:srgbClr val="FF0000"/>
                </a:solidFill>
              </a:rPr>
              <a:t>Isoelectric Baseline</a:t>
            </a:r>
          </a:p>
        </p:txBody>
      </p:sp>
      <p:sp>
        <p:nvSpPr>
          <p:cNvPr id="12" name="Arrow: Down 11">
            <a:extLst>
              <a:ext uri="{FF2B5EF4-FFF2-40B4-BE49-F238E27FC236}">
                <a16:creationId xmlns:a16="http://schemas.microsoft.com/office/drawing/2014/main" id="{54637270-EDAA-45AB-A221-A9D7B55C82C9}"/>
              </a:ext>
            </a:extLst>
          </p:cNvPr>
          <p:cNvSpPr/>
          <p:nvPr/>
        </p:nvSpPr>
        <p:spPr>
          <a:xfrm rot="3890051">
            <a:off x="6622806" y="1969899"/>
            <a:ext cx="310607" cy="951263"/>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F307C396-AFF1-4096-9CC0-749804879F97}"/>
              </a:ext>
            </a:extLst>
          </p:cNvPr>
          <p:cNvSpPr/>
          <p:nvPr/>
        </p:nvSpPr>
        <p:spPr>
          <a:xfrm rot="10800000">
            <a:off x="7660105" y="4769684"/>
            <a:ext cx="310607" cy="48647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596D87F-3782-47D8-B0D3-27E0D8E6B202}"/>
              </a:ext>
            </a:extLst>
          </p:cNvPr>
          <p:cNvSpPr txBox="1"/>
          <p:nvPr/>
        </p:nvSpPr>
        <p:spPr>
          <a:xfrm>
            <a:off x="3547878" y="1046752"/>
            <a:ext cx="3486769" cy="461665"/>
          </a:xfrm>
          <a:prstGeom prst="rect">
            <a:avLst/>
          </a:prstGeom>
          <a:noFill/>
          <a:ln>
            <a:noFill/>
          </a:ln>
        </p:spPr>
        <p:txBody>
          <a:bodyPr wrap="square" rtlCol="0">
            <a:spAutoFit/>
          </a:bodyPr>
          <a:lstStyle/>
          <a:p>
            <a:r>
              <a:rPr lang="en-US" sz="2400" b="1" dirty="0">
                <a:solidFill>
                  <a:srgbClr val="0070C0"/>
                </a:solidFill>
              </a:rPr>
              <a:t>Beginning of Q-wave</a:t>
            </a:r>
          </a:p>
        </p:txBody>
      </p:sp>
      <p:sp>
        <p:nvSpPr>
          <p:cNvPr id="19" name="TextBox 18">
            <a:extLst>
              <a:ext uri="{FF2B5EF4-FFF2-40B4-BE49-F238E27FC236}">
                <a16:creationId xmlns:a16="http://schemas.microsoft.com/office/drawing/2014/main" id="{BD0372A2-BF6F-439C-906B-6EBD0E6EF530}"/>
              </a:ext>
            </a:extLst>
          </p:cNvPr>
          <p:cNvSpPr txBox="1"/>
          <p:nvPr/>
        </p:nvSpPr>
        <p:spPr>
          <a:xfrm>
            <a:off x="7181232" y="5840939"/>
            <a:ext cx="3486769" cy="461665"/>
          </a:xfrm>
          <a:prstGeom prst="rect">
            <a:avLst/>
          </a:prstGeom>
          <a:noFill/>
          <a:ln>
            <a:noFill/>
          </a:ln>
        </p:spPr>
        <p:txBody>
          <a:bodyPr wrap="square" rtlCol="0">
            <a:spAutoFit/>
          </a:bodyPr>
          <a:lstStyle/>
          <a:p>
            <a:r>
              <a:rPr lang="en-US" sz="2400" b="1" dirty="0">
                <a:solidFill>
                  <a:srgbClr val="0070C0"/>
                </a:solidFill>
              </a:rPr>
              <a:t>End of T-wave</a:t>
            </a:r>
          </a:p>
        </p:txBody>
      </p:sp>
    </p:spTree>
    <p:extLst>
      <p:ext uri="{BB962C8B-B14F-4D97-AF65-F5344CB8AC3E}">
        <p14:creationId xmlns:p14="http://schemas.microsoft.com/office/powerpoint/2010/main" val="88478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4" grpId="0"/>
      <p:bldP spid="15" grpId="0"/>
      <p:bldP spid="12" grpId="0" animBg="1"/>
      <p:bldP spid="17" grpId="0" animBg="1"/>
      <p:bldP spid="18" grpId="0"/>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QT Measurement</a:t>
            </a:r>
          </a:p>
        </p:txBody>
      </p:sp>
      <p:sp>
        <p:nvSpPr>
          <p:cNvPr id="4" name="Content Placeholder 3">
            <a:extLst>
              <a:ext uri="{FF2B5EF4-FFF2-40B4-BE49-F238E27FC236}">
                <a16:creationId xmlns:a16="http://schemas.microsoft.com/office/drawing/2014/main" id="{03CE3AB3-5B4C-48A9-B91C-A50F2A9996BF}"/>
              </a:ext>
            </a:extLst>
          </p:cNvPr>
          <p:cNvSpPr>
            <a:spLocks noGrp="1"/>
          </p:cNvSpPr>
          <p:nvPr>
            <p:ph idx="1"/>
          </p:nvPr>
        </p:nvSpPr>
        <p:spPr/>
        <p:txBody>
          <a:bodyPr/>
          <a:lstStyle/>
          <a:p>
            <a:endParaRPr lang="en-US"/>
          </a:p>
        </p:txBody>
      </p:sp>
      <p:pic>
        <p:nvPicPr>
          <p:cNvPr id="1028" name="Picture 4" descr="Image result for ecg ">
            <a:extLst>
              <a:ext uri="{FF2B5EF4-FFF2-40B4-BE49-F238E27FC236}">
                <a16:creationId xmlns:a16="http://schemas.microsoft.com/office/drawing/2014/main" id="{B9C2D22F-40A6-40C6-A5CB-994CDE120B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93" r="51936" b="9329"/>
          <a:stretch/>
        </p:blipFill>
        <p:spPr bwMode="auto">
          <a:xfrm>
            <a:off x="1523999" y="1165123"/>
            <a:ext cx="9040762" cy="48844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ACE3621-A22F-4B63-858C-505084D1EEBD}"/>
              </a:ext>
            </a:extLst>
          </p:cNvPr>
          <p:cNvSpPr/>
          <p:nvPr/>
        </p:nvSpPr>
        <p:spPr>
          <a:xfrm>
            <a:off x="2290917" y="4881716"/>
            <a:ext cx="1415845" cy="128311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699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B5B36E-2B61-41E2-B62E-E2C119B0A926}"/>
              </a:ext>
            </a:extLst>
          </p:cNvPr>
          <p:cNvSpPr/>
          <p:nvPr/>
        </p:nvSpPr>
        <p:spPr>
          <a:xfrm>
            <a:off x="3478060" y="1042660"/>
            <a:ext cx="5185776" cy="52328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23" name="Title 1"/>
          <p:cNvSpPr>
            <a:spLocks noGrp="1"/>
          </p:cNvSpPr>
          <p:nvPr>
            <p:ph type="title"/>
          </p:nvPr>
        </p:nvSpPr>
        <p:spPr/>
        <p:txBody>
          <a:bodyPr>
            <a:noAutofit/>
          </a:bodyPr>
          <a:lstStyle/>
          <a:p>
            <a:pPr eaLnBrk="1" hangingPunct="1"/>
            <a:r>
              <a:rPr lang="en-US" altLang="en-US" dirty="0"/>
              <a:t>QT Measurement</a:t>
            </a:r>
          </a:p>
        </p:txBody>
      </p:sp>
      <p:pic>
        <p:nvPicPr>
          <p:cNvPr id="1028" name="Picture 4" descr="Image result for ecg ">
            <a:extLst>
              <a:ext uri="{FF2B5EF4-FFF2-40B4-BE49-F238E27FC236}">
                <a16:creationId xmlns:a16="http://schemas.microsoft.com/office/drawing/2014/main" id="{B9C2D22F-40A6-40C6-A5CB-994CDE120B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7" t="73371" r="88396" b="9165"/>
          <a:stretch/>
        </p:blipFill>
        <p:spPr bwMode="auto">
          <a:xfrm>
            <a:off x="3645736" y="1607565"/>
            <a:ext cx="4898496" cy="443926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E0464D5E-3BE1-474F-A530-DE7443D2814B}"/>
              </a:ext>
            </a:extLst>
          </p:cNvPr>
          <p:cNvCxnSpPr/>
          <p:nvPr/>
        </p:nvCxnSpPr>
        <p:spPr>
          <a:xfrm>
            <a:off x="4429432" y="1755052"/>
            <a:ext cx="0" cy="4070555"/>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D315EF7-855D-49BA-93AA-87C6B8BDDEF8}"/>
              </a:ext>
            </a:extLst>
          </p:cNvPr>
          <p:cNvCxnSpPr>
            <a:cxnSpLocks/>
          </p:cNvCxnSpPr>
          <p:nvPr/>
        </p:nvCxnSpPr>
        <p:spPr>
          <a:xfrm>
            <a:off x="7015316" y="1821419"/>
            <a:ext cx="0" cy="3937819"/>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6" name="Right Bracket 5">
            <a:extLst>
              <a:ext uri="{FF2B5EF4-FFF2-40B4-BE49-F238E27FC236}">
                <a16:creationId xmlns:a16="http://schemas.microsoft.com/office/drawing/2014/main" id="{0E77A7AC-44D1-4A04-A094-80700CBEAE66}"/>
              </a:ext>
            </a:extLst>
          </p:cNvPr>
          <p:cNvSpPr/>
          <p:nvPr/>
        </p:nvSpPr>
        <p:spPr>
          <a:xfrm rot="16200000">
            <a:off x="5633884" y="373618"/>
            <a:ext cx="176982" cy="2585884"/>
          </a:xfrm>
          <a:prstGeom prst="righ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CB7B4463-3E03-4CB6-A35C-88401F19D583}"/>
              </a:ext>
            </a:extLst>
          </p:cNvPr>
          <p:cNvSpPr txBox="1"/>
          <p:nvPr/>
        </p:nvSpPr>
        <p:spPr>
          <a:xfrm>
            <a:off x="3645736" y="1042660"/>
            <a:ext cx="4314520" cy="461665"/>
          </a:xfrm>
          <a:prstGeom prst="rect">
            <a:avLst/>
          </a:prstGeom>
          <a:noFill/>
        </p:spPr>
        <p:txBody>
          <a:bodyPr wrap="square" rtlCol="0">
            <a:spAutoFit/>
          </a:bodyPr>
          <a:lstStyle/>
          <a:p>
            <a:pPr algn="ctr"/>
            <a:r>
              <a:rPr lang="en-US" sz="2400" b="1" dirty="0">
                <a:solidFill>
                  <a:srgbClr val="0070C0"/>
                </a:solidFill>
              </a:rPr>
              <a:t>QT = 10 boxes + 30ms = 430ms</a:t>
            </a:r>
          </a:p>
        </p:txBody>
      </p:sp>
    </p:spTree>
    <p:extLst>
      <p:ext uri="{BB962C8B-B14F-4D97-AF65-F5344CB8AC3E}">
        <p14:creationId xmlns:p14="http://schemas.microsoft.com/office/powerpoint/2010/main" val="2707321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395FB6-FFFB-4D4F-B855-CF5AAF6E0310}"/>
              </a:ext>
            </a:extLst>
          </p:cNvPr>
          <p:cNvSpPr txBox="1">
            <a:spLocks/>
          </p:cNvSpPr>
          <p:nvPr/>
        </p:nvSpPr>
        <p:spPr>
          <a:xfrm>
            <a:off x="2068883" y="2504271"/>
            <a:ext cx="8229600" cy="1143000"/>
          </a:xfrm>
          <a:prstGeom prst="rect">
            <a:avLst/>
          </a:prstGeom>
        </p:spPr>
        <p:txBody>
          <a:bodyPr>
            <a:noAutofit/>
          </a:bodyPr>
          <a:lstStyle>
            <a:lvl1pPr algn="l" defTabSz="342900" rtl="0" eaLnBrk="1" latinLnBrk="0" hangingPunct="1">
              <a:spcBef>
                <a:spcPct val="0"/>
              </a:spcBef>
              <a:buNone/>
              <a:defRPr sz="2400" kern="1200">
                <a:solidFill>
                  <a:schemeClr val="tx1"/>
                </a:solidFill>
                <a:latin typeface="+mj-lt"/>
                <a:ea typeface="+mj-ea"/>
                <a:cs typeface="+mj-cs"/>
              </a:defRPr>
            </a:lvl1pPr>
          </a:lstStyle>
          <a:p>
            <a:pPr algn="ctr"/>
            <a:r>
              <a:rPr lang="en-US" sz="4400" dirty="0">
                <a:solidFill>
                  <a:srgbClr val="105A25"/>
                </a:solidFill>
              </a:rPr>
              <a:t>Advanced Cardiac Electrophysiology and ECG Interpretation</a:t>
            </a:r>
          </a:p>
        </p:txBody>
      </p:sp>
      <p:sp>
        <p:nvSpPr>
          <p:cNvPr id="5" name="Title 4">
            <a:extLst>
              <a:ext uri="{FF2B5EF4-FFF2-40B4-BE49-F238E27FC236}">
                <a16:creationId xmlns:a16="http://schemas.microsoft.com/office/drawing/2014/main" id="{55C34B67-3E4C-422B-9EA3-C5FF139C4DFE}"/>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8E9BCAFB-CE81-4786-B88C-132432EC863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967359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Atrial fibrillation</a:t>
            </a:r>
          </a:p>
        </p:txBody>
      </p:sp>
      <p:sp>
        <p:nvSpPr>
          <p:cNvPr id="20" name="TextBox 19">
            <a:extLst>
              <a:ext uri="{FF2B5EF4-FFF2-40B4-BE49-F238E27FC236}">
                <a16:creationId xmlns:a16="http://schemas.microsoft.com/office/drawing/2014/main" id="{686F900E-30B4-43E5-A168-462FD8BAC111}"/>
              </a:ext>
            </a:extLst>
          </p:cNvPr>
          <p:cNvSpPr txBox="1"/>
          <p:nvPr/>
        </p:nvSpPr>
        <p:spPr>
          <a:xfrm>
            <a:off x="7413080" y="6244808"/>
            <a:ext cx="2976140" cy="338554"/>
          </a:xfrm>
          <a:prstGeom prst="rect">
            <a:avLst/>
          </a:prstGeom>
          <a:noFill/>
        </p:spPr>
        <p:txBody>
          <a:bodyPr wrap="square" rtlCol="0">
            <a:spAutoFit/>
          </a:bodyPr>
          <a:lstStyle/>
          <a:p>
            <a:pPr algn="r"/>
            <a:r>
              <a:rPr lang="en-US" sz="1600" dirty="0"/>
              <a:t>Al-Khatib 2003</a:t>
            </a:r>
          </a:p>
        </p:txBody>
      </p:sp>
      <p:sp>
        <p:nvSpPr>
          <p:cNvPr id="5" name="Content Placeholder 2">
            <a:extLst>
              <a:ext uri="{FF2B5EF4-FFF2-40B4-BE49-F238E27FC236}">
                <a16:creationId xmlns:a16="http://schemas.microsoft.com/office/drawing/2014/main" id="{5959128A-8A6A-4F06-A3EE-4B99EB9D9FE3}"/>
              </a:ext>
            </a:extLst>
          </p:cNvPr>
          <p:cNvSpPr txBox="1">
            <a:spLocks/>
          </p:cNvSpPr>
          <p:nvPr/>
        </p:nvSpPr>
        <p:spPr>
          <a:xfrm>
            <a:off x="1981200" y="1148664"/>
            <a:ext cx="3685302" cy="4351338"/>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Difficult to calculate QTc due to variability in RR intervals</a:t>
            </a:r>
          </a:p>
          <a:p>
            <a:r>
              <a:rPr lang="en-US" sz="2800" dirty="0"/>
              <a:t>Two methods to correct</a:t>
            </a:r>
          </a:p>
          <a:p>
            <a:pPr lvl="1"/>
            <a:r>
              <a:rPr lang="en-US" sz="2400" dirty="0"/>
              <a:t>Average several complexes (the more the better)</a:t>
            </a:r>
          </a:p>
          <a:p>
            <a:pPr lvl="1"/>
            <a:r>
              <a:rPr lang="en-US" sz="2400" dirty="0"/>
              <a:t>Average the longest and shortest complex.</a:t>
            </a:r>
          </a:p>
        </p:txBody>
      </p:sp>
      <p:pic>
        <p:nvPicPr>
          <p:cNvPr id="6" name="Picture 5">
            <a:extLst>
              <a:ext uri="{FF2B5EF4-FFF2-40B4-BE49-F238E27FC236}">
                <a16:creationId xmlns:a16="http://schemas.microsoft.com/office/drawing/2014/main" id="{56A501F0-C6DD-485D-B9AA-2F59FAC220BF}"/>
              </a:ext>
            </a:extLst>
          </p:cNvPr>
          <p:cNvPicPr>
            <a:picLocks noChangeAspect="1"/>
          </p:cNvPicPr>
          <p:nvPr/>
        </p:nvPicPr>
        <p:blipFill rotWithShape="1">
          <a:blip r:embed="rId3">
            <a:extLst>
              <a:ext uri="{28A0092B-C50C-407E-A947-70E740481C1C}">
                <a14:useLocalDpi xmlns:a14="http://schemas.microsoft.com/office/drawing/2010/main" val="0"/>
              </a:ext>
            </a:extLst>
          </a:blip>
          <a:srcRect l="41048" t="19326" r="7823" b="10387"/>
          <a:stretch/>
        </p:blipFill>
        <p:spPr>
          <a:xfrm>
            <a:off x="5837952" y="1173657"/>
            <a:ext cx="4551268" cy="3910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9961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noAutofit/>
          </a:bodyPr>
          <a:lstStyle/>
          <a:p>
            <a:pPr eaLnBrk="1" hangingPunct="1"/>
            <a:r>
              <a:rPr lang="en-US" altLang="en-US" dirty="0"/>
              <a:t>Ventricular Pacing or BBB</a:t>
            </a:r>
          </a:p>
        </p:txBody>
      </p:sp>
      <p:sp>
        <p:nvSpPr>
          <p:cNvPr id="4" name="Rectangle 3">
            <a:extLst>
              <a:ext uri="{FF2B5EF4-FFF2-40B4-BE49-F238E27FC236}">
                <a16:creationId xmlns:a16="http://schemas.microsoft.com/office/drawing/2014/main" id="{8767D5FB-3A74-40B0-AC59-FBA29234ADC1}"/>
              </a:ext>
            </a:extLst>
          </p:cNvPr>
          <p:cNvSpPr/>
          <p:nvPr/>
        </p:nvSpPr>
        <p:spPr>
          <a:xfrm>
            <a:off x="1812100" y="1417638"/>
            <a:ext cx="8621239" cy="423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6F900E-30B4-43E5-A168-462FD8BAC111}"/>
              </a:ext>
            </a:extLst>
          </p:cNvPr>
          <p:cNvSpPr txBox="1"/>
          <p:nvPr/>
        </p:nvSpPr>
        <p:spPr>
          <a:xfrm>
            <a:off x="4690374" y="6233665"/>
            <a:ext cx="5742964" cy="338554"/>
          </a:xfrm>
          <a:prstGeom prst="rect">
            <a:avLst/>
          </a:prstGeom>
          <a:noFill/>
        </p:spPr>
        <p:txBody>
          <a:bodyPr wrap="square" rtlCol="0">
            <a:spAutoFit/>
          </a:bodyPr>
          <a:lstStyle/>
          <a:p>
            <a:pPr algn="r"/>
            <a:r>
              <a:rPr lang="en-US" sz="1600" dirty="0"/>
              <a:t>Funk et al 2021</a:t>
            </a:r>
          </a:p>
        </p:txBody>
      </p:sp>
      <p:pic>
        <p:nvPicPr>
          <p:cNvPr id="8" name="Picture 7" descr="Screen Clipping">
            <a:extLst>
              <a:ext uri="{FF2B5EF4-FFF2-40B4-BE49-F238E27FC236}">
                <a16:creationId xmlns:a16="http://schemas.microsoft.com/office/drawing/2014/main" id="{9135A148-BC36-4C7F-BDE4-35B743A985D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 r="66974" b="54274"/>
          <a:stretch/>
        </p:blipFill>
        <p:spPr>
          <a:xfrm>
            <a:off x="7261303" y="2768955"/>
            <a:ext cx="2964626" cy="1965590"/>
          </a:xfrm>
          <a:prstGeom prst="rect">
            <a:avLst/>
          </a:prstGeom>
          <a:effectLst>
            <a:outerShdw blurRad="50800" dist="38100" dir="2700000" algn="tl" rotWithShape="0">
              <a:prstClr val="black">
                <a:alpha val="40000"/>
              </a:prstClr>
            </a:outerShdw>
          </a:effectLst>
        </p:spPr>
      </p:pic>
      <p:sp>
        <p:nvSpPr>
          <p:cNvPr id="9" name="TextBox 9">
            <a:extLst>
              <a:ext uri="{FF2B5EF4-FFF2-40B4-BE49-F238E27FC236}">
                <a16:creationId xmlns:a16="http://schemas.microsoft.com/office/drawing/2014/main" id="{7A51C187-04D0-4172-9C7A-578A1270729B}"/>
              </a:ext>
            </a:extLst>
          </p:cNvPr>
          <p:cNvSpPr txBox="1">
            <a:spLocks noChangeArrowheads="1"/>
          </p:cNvSpPr>
          <p:nvPr/>
        </p:nvSpPr>
        <p:spPr bwMode="auto">
          <a:xfrm>
            <a:off x="7672761" y="2170193"/>
            <a:ext cx="5799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defRPr/>
            </a:pPr>
            <a:r>
              <a:rPr lang="en-US" altLang="en-US" sz="1800" b="1" dirty="0">
                <a:solidFill>
                  <a:srgbClr val="FF0000"/>
                </a:solidFill>
              </a:rPr>
              <a:t>QRS</a:t>
            </a:r>
          </a:p>
        </p:txBody>
      </p:sp>
      <p:sp>
        <p:nvSpPr>
          <p:cNvPr id="10" name="Left Bracket 9">
            <a:extLst>
              <a:ext uri="{FF2B5EF4-FFF2-40B4-BE49-F238E27FC236}">
                <a16:creationId xmlns:a16="http://schemas.microsoft.com/office/drawing/2014/main" id="{70BB6FF0-D1C9-4C8F-A2AB-A16319C7B5BC}"/>
              </a:ext>
            </a:extLst>
          </p:cNvPr>
          <p:cNvSpPr/>
          <p:nvPr/>
        </p:nvSpPr>
        <p:spPr>
          <a:xfrm rot="5400000">
            <a:off x="8013442" y="2410856"/>
            <a:ext cx="96987" cy="655292"/>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342900">
              <a:defRPr/>
            </a:pPr>
            <a:endParaRPr lang="en-US" sz="1350">
              <a:solidFill>
                <a:prstClr val="black"/>
              </a:solidFill>
              <a:latin typeface="Calibri" panose="020F0502020204030204"/>
            </a:endParaRPr>
          </a:p>
        </p:txBody>
      </p:sp>
      <p:sp>
        <p:nvSpPr>
          <p:cNvPr id="11" name="Left Bracket 10">
            <a:extLst>
              <a:ext uri="{FF2B5EF4-FFF2-40B4-BE49-F238E27FC236}">
                <a16:creationId xmlns:a16="http://schemas.microsoft.com/office/drawing/2014/main" id="{ECD64EBC-8CBC-4A11-AFE6-EFFA999E55CA}"/>
              </a:ext>
            </a:extLst>
          </p:cNvPr>
          <p:cNvSpPr/>
          <p:nvPr/>
        </p:nvSpPr>
        <p:spPr>
          <a:xfrm rot="16200000" flipV="1">
            <a:off x="8565828" y="3781172"/>
            <a:ext cx="186076" cy="1781577"/>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defRPr/>
            </a:pPr>
            <a:endParaRPr lang="en-US" sz="1350">
              <a:solidFill>
                <a:srgbClr val="00B0F0"/>
              </a:solidFill>
              <a:latin typeface="Calibri" panose="020F0502020204030204"/>
            </a:endParaRPr>
          </a:p>
        </p:txBody>
      </p:sp>
      <p:sp>
        <p:nvSpPr>
          <p:cNvPr id="12" name="TextBox 11">
            <a:extLst>
              <a:ext uri="{FF2B5EF4-FFF2-40B4-BE49-F238E27FC236}">
                <a16:creationId xmlns:a16="http://schemas.microsoft.com/office/drawing/2014/main" id="{19352D14-52B2-45F5-8D66-FCC21E40AEBE}"/>
              </a:ext>
            </a:extLst>
          </p:cNvPr>
          <p:cNvSpPr txBox="1"/>
          <p:nvPr/>
        </p:nvSpPr>
        <p:spPr>
          <a:xfrm>
            <a:off x="8216936" y="4686421"/>
            <a:ext cx="496803" cy="415498"/>
          </a:xfrm>
          <a:prstGeom prst="rect">
            <a:avLst/>
          </a:prstGeom>
          <a:noFill/>
        </p:spPr>
        <p:txBody>
          <a:bodyPr wrap="none" rtlCol="0">
            <a:spAutoFit/>
          </a:bodyPr>
          <a:lstStyle/>
          <a:p>
            <a:pPr defTabSz="342900">
              <a:defRPr/>
            </a:pPr>
            <a:r>
              <a:rPr lang="en-US" sz="2100" b="1" dirty="0">
                <a:solidFill>
                  <a:srgbClr val="FF0000"/>
                </a:solidFill>
                <a:latin typeface="Calibri" panose="020F0502020204030204"/>
              </a:rPr>
              <a:t>QT</a:t>
            </a:r>
          </a:p>
        </p:txBody>
      </p:sp>
      <p:sp>
        <p:nvSpPr>
          <p:cNvPr id="13" name="TextBox 9">
            <a:extLst>
              <a:ext uri="{FF2B5EF4-FFF2-40B4-BE49-F238E27FC236}">
                <a16:creationId xmlns:a16="http://schemas.microsoft.com/office/drawing/2014/main" id="{20EFBCC9-7DEF-42A0-BB31-F589ABEBA301}"/>
              </a:ext>
            </a:extLst>
          </p:cNvPr>
          <p:cNvSpPr txBox="1">
            <a:spLocks noChangeArrowheads="1"/>
          </p:cNvSpPr>
          <p:nvPr/>
        </p:nvSpPr>
        <p:spPr bwMode="auto">
          <a:xfrm>
            <a:off x="6096001" y="2786996"/>
            <a:ext cx="14991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r">
              <a:defRPr/>
            </a:pPr>
            <a:r>
              <a:rPr lang="en-US" altLang="en-US" sz="2100" dirty="0">
                <a:solidFill>
                  <a:srgbClr val="0070C0"/>
                </a:solidFill>
              </a:rPr>
              <a:t>Pacing spike</a:t>
            </a:r>
          </a:p>
        </p:txBody>
      </p:sp>
      <p:cxnSp>
        <p:nvCxnSpPr>
          <p:cNvPr id="14" name="Connector: Curved 13">
            <a:extLst>
              <a:ext uri="{FF2B5EF4-FFF2-40B4-BE49-F238E27FC236}">
                <a16:creationId xmlns:a16="http://schemas.microsoft.com/office/drawing/2014/main" id="{09DF8016-A3A7-430E-A8C3-5AE4D47C3378}"/>
              </a:ext>
            </a:extLst>
          </p:cNvPr>
          <p:cNvCxnSpPr>
            <a:cxnSpLocks/>
          </p:cNvCxnSpPr>
          <p:nvPr/>
        </p:nvCxnSpPr>
        <p:spPr>
          <a:xfrm>
            <a:off x="7572585" y="2987578"/>
            <a:ext cx="109468" cy="181369"/>
          </a:xfrm>
          <a:prstGeom prst="curvedConnector2">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Left Bracket 14">
            <a:extLst>
              <a:ext uri="{FF2B5EF4-FFF2-40B4-BE49-F238E27FC236}">
                <a16:creationId xmlns:a16="http://schemas.microsoft.com/office/drawing/2014/main" id="{E34E00DB-AAA4-4042-A5B7-BB52F2D59699}"/>
              </a:ext>
            </a:extLst>
          </p:cNvPr>
          <p:cNvSpPr/>
          <p:nvPr/>
        </p:nvSpPr>
        <p:spPr>
          <a:xfrm rot="5400000">
            <a:off x="8913890" y="2009156"/>
            <a:ext cx="100188" cy="1126284"/>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342900">
              <a:defRPr/>
            </a:pPr>
            <a:endParaRPr lang="en-US" sz="1350">
              <a:solidFill>
                <a:prstClr val="black"/>
              </a:solidFill>
              <a:latin typeface="Calibri" panose="020F0502020204030204"/>
            </a:endParaRPr>
          </a:p>
        </p:txBody>
      </p:sp>
      <p:sp>
        <p:nvSpPr>
          <p:cNvPr id="16" name="TextBox 9">
            <a:extLst>
              <a:ext uri="{FF2B5EF4-FFF2-40B4-BE49-F238E27FC236}">
                <a16:creationId xmlns:a16="http://schemas.microsoft.com/office/drawing/2014/main" id="{5C79DB2E-A548-4931-9473-E2A7C64BDAFA}"/>
              </a:ext>
            </a:extLst>
          </p:cNvPr>
          <p:cNvSpPr txBox="1">
            <a:spLocks noChangeArrowheads="1"/>
          </p:cNvSpPr>
          <p:nvPr/>
        </p:nvSpPr>
        <p:spPr bwMode="auto">
          <a:xfrm>
            <a:off x="8743616" y="2091854"/>
            <a:ext cx="375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defRPr/>
            </a:pPr>
            <a:r>
              <a:rPr lang="en-US" altLang="en-US" sz="1800" b="1" dirty="0">
                <a:solidFill>
                  <a:srgbClr val="FF0000"/>
                </a:solidFill>
              </a:rPr>
              <a:t>JT</a:t>
            </a:r>
          </a:p>
        </p:txBody>
      </p:sp>
      <p:sp>
        <p:nvSpPr>
          <p:cNvPr id="17" name="TextBox 9">
            <a:extLst>
              <a:ext uri="{FF2B5EF4-FFF2-40B4-BE49-F238E27FC236}">
                <a16:creationId xmlns:a16="http://schemas.microsoft.com/office/drawing/2014/main" id="{89E30C10-6C75-4B0F-95AB-B94169B71DC8}"/>
              </a:ext>
            </a:extLst>
          </p:cNvPr>
          <p:cNvSpPr txBox="1">
            <a:spLocks noChangeArrowheads="1"/>
          </p:cNvSpPr>
          <p:nvPr/>
        </p:nvSpPr>
        <p:spPr bwMode="auto">
          <a:xfrm>
            <a:off x="7895292" y="3340999"/>
            <a:ext cx="14991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r">
              <a:defRPr/>
            </a:pPr>
            <a:r>
              <a:rPr lang="en-US" altLang="en-US" sz="2100" dirty="0">
                <a:solidFill>
                  <a:srgbClr val="0070C0"/>
                </a:solidFill>
              </a:rPr>
              <a:t>J-point</a:t>
            </a:r>
          </a:p>
        </p:txBody>
      </p:sp>
      <p:cxnSp>
        <p:nvCxnSpPr>
          <p:cNvPr id="18" name="Connector: Curved 17">
            <a:extLst>
              <a:ext uri="{FF2B5EF4-FFF2-40B4-BE49-F238E27FC236}">
                <a16:creationId xmlns:a16="http://schemas.microsoft.com/office/drawing/2014/main" id="{799C430C-3396-4C6A-A8D6-43C69F462425}"/>
              </a:ext>
            </a:extLst>
          </p:cNvPr>
          <p:cNvCxnSpPr>
            <a:cxnSpLocks/>
          </p:cNvCxnSpPr>
          <p:nvPr/>
        </p:nvCxnSpPr>
        <p:spPr>
          <a:xfrm flipH="1" flipV="1">
            <a:off x="8453739" y="3288734"/>
            <a:ext cx="109468" cy="181369"/>
          </a:xfrm>
          <a:prstGeom prst="curvedConnector2">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B75D2203-3E8B-4051-A2E6-38138B0CCBDC}"/>
              </a:ext>
            </a:extLst>
          </p:cNvPr>
          <p:cNvSpPr txBox="1">
            <a:spLocks/>
          </p:cNvSpPr>
          <p:nvPr/>
        </p:nvSpPr>
        <p:spPr>
          <a:xfrm>
            <a:off x="1913659" y="1733315"/>
            <a:ext cx="8483026" cy="1192058"/>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Widening of QRS leads to prolongation of QTc without perturbation of repolarization</a:t>
            </a:r>
          </a:p>
          <a:p>
            <a:r>
              <a:rPr lang="en-US" sz="2400" dirty="0"/>
              <a:t>Correct for Wide QRS:</a:t>
            </a:r>
          </a:p>
          <a:p>
            <a:pPr marL="342900" lvl="1" indent="0">
              <a:buNone/>
            </a:pPr>
            <a:endParaRPr lang="en-US" sz="2100" dirty="0"/>
          </a:p>
          <a:p>
            <a:endParaRPr lang="en-US" sz="2400" dirty="0"/>
          </a:p>
        </p:txBody>
      </p:sp>
      <p:sp>
        <p:nvSpPr>
          <p:cNvPr id="22" name="Content Placeholder 2">
            <a:extLst>
              <a:ext uri="{FF2B5EF4-FFF2-40B4-BE49-F238E27FC236}">
                <a16:creationId xmlns:a16="http://schemas.microsoft.com/office/drawing/2014/main" id="{462D68A6-557A-45C8-86FD-39853DBAA4AB}"/>
              </a:ext>
            </a:extLst>
          </p:cNvPr>
          <p:cNvSpPr txBox="1">
            <a:spLocks/>
          </p:cNvSpPr>
          <p:nvPr/>
        </p:nvSpPr>
        <p:spPr>
          <a:xfrm>
            <a:off x="2246979" y="2931508"/>
            <a:ext cx="5063647" cy="3263504"/>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a:t>Bogossian</a:t>
            </a:r>
            <a:r>
              <a:rPr lang="en-US" sz="2400" dirty="0"/>
              <a:t> Method </a:t>
            </a:r>
          </a:p>
          <a:p>
            <a:pPr marL="0" indent="0">
              <a:buNone/>
            </a:pPr>
            <a:r>
              <a:rPr lang="en-US" sz="2400" dirty="0"/>
              <a:t>	QT = (QT-0.50*QRS) </a:t>
            </a:r>
          </a:p>
          <a:p>
            <a:r>
              <a:rPr lang="en-US" sz="2400" dirty="0" err="1"/>
              <a:t>JTc</a:t>
            </a:r>
            <a:r>
              <a:rPr lang="en-US" sz="2400" dirty="0"/>
              <a:t>: </a:t>
            </a:r>
            <a:r>
              <a:rPr lang="en-US" sz="2400" dirty="0" err="1"/>
              <a:t>JTc</a:t>
            </a:r>
            <a:r>
              <a:rPr lang="en-US" sz="2400" dirty="0"/>
              <a:t> = QTc-QRS</a:t>
            </a:r>
          </a:p>
          <a:p>
            <a:pPr marL="0" indent="0">
              <a:buNone/>
            </a:pPr>
            <a:r>
              <a:rPr lang="en-US" sz="2100" dirty="0"/>
              <a:t>	</a:t>
            </a:r>
            <a:r>
              <a:rPr lang="en-US" sz="1800" dirty="0"/>
              <a:t>(upper limit: man = 355ms, woman = 372ms)</a:t>
            </a:r>
          </a:p>
          <a:p>
            <a:r>
              <a:rPr lang="en-US" sz="2400" dirty="0"/>
              <a:t>Use Linear Regression HR Correction</a:t>
            </a:r>
            <a:endParaRPr lang="en-US" sz="1800" dirty="0"/>
          </a:p>
          <a:p>
            <a:pPr lvl="1"/>
            <a:endParaRPr lang="en-US" sz="1800" dirty="0"/>
          </a:p>
        </p:txBody>
      </p:sp>
    </p:spTree>
    <p:extLst>
      <p:ext uri="{BB962C8B-B14F-4D97-AF65-F5344CB8AC3E}">
        <p14:creationId xmlns:p14="http://schemas.microsoft.com/office/powerpoint/2010/main" val="3679505855"/>
      </p:ext>
    </p:extLst>
  </p:cSld>
  <p:clrMapOvr>
    <a:masterClrMapping/>
  </p:clrMapOvr>
  <p:transition/>
</p:sld>
</file>

<file path=ppt/theme/theme1.xml><?xml version="1.0" encoding="utf-8"?>
<a:theme xmlns:a="http://schemas.openxmlformats.org/drawingml/2006/main" name="APM template">
  <a:themeElements>
    <a:clrScheme name="Custom 15">
      <a:dk1>
        <a:sysClr val="windowText" lastClr="000000"/>
      </a:dk1>
      <a:lt1>
        <a:sysClr val="window" lastClr="FFFFFF"/>
      </a:lt1>
      <a:dk2>
        <a:srgbClr val="1F497D"/>
      </a:dk2>
      <a:lt2>
        <a:srgbClr val="EEECE1"/>
      </a:lt2>
      <a:accent1>
        <a:srgbClr val="CCCC33"/>
      </a:accent1>
      <a:accent2>
        <a:srgbClr val="0066CC"/>
      </a:accent2>
      <a:accent3>
        <a:srgbClr val="3399CC"/>
      </a:accent3>
      <a:accent4>
        <a:srgbClr val="99CC66"/>
      </a:accent4>
      <a:accent5>
        <a:srgbClr val="666666"/>
      </a:accent5>
      <a:accent6>
        <a:srgbClr val="3185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2C9C77E-7F59-4562-AC6A-C6F3C96BAC6A}" vid="{B8FB10BF-8001-47BC-9267-63EA1BB6F6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1B7F35BAB62E459D559428A31CA9C2" ma:contentTypeVersion="17" ma:contentTypeDescription="Create a new document." ma:contentTypeScope="" ma:versionID="493f2d6b807df0935bed6656de074bef">
  <xsd:schema xmlns:xsd="http://www.w3.org/2001/XMLSchema" xmlns:xs="http://www.w3.org/2001/XMLSchema" xmlns:p="http://schemas.microsoft.com/office/2006/metadata/properties" xmlns:ns1="http://schemas.microsoft.com/sharepoint/v3" xmlns:ns2="7f3cf475-0395-4332-a22f-87d7b85be7f2" xmlns:ns3="d5af13c4-72b1-41c9-8507-7e9ed24d93ac" targetNamespace="http://schemas.microsoft.com/office/2006/metadata/properties" ma:root="true" ma:fieldsID="a1dce2381ccd3c7c0a6efa79122b1529" ns1:_="" ns2:_="" ns3:_="">
    <xsd:import namespace="http://schemas.microsoft.com/sharepoint/v3"/>
    <xsd:import namespace="7f3cf475-0395-4332-a22f-87d7b85be7f2"/>
    <xsd:import namespace="d5af13c4-72b1-41c9-8507-7e9ed24d93a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cf475-0395-4332-a22f-87d7b85be7f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5af13c4-72b1-41c9-8507-7e9ed24d93a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60AA4B-0C74-43BA-862E-50B2110804B8}">
  <ds:schemaRefs>
    <ds:schemaRef ds:uri="http://www.w3.org/XML/1998/namespace"/>
    <ds:schemaRef ds:uri="http://schemas.microsoft.com/office/infopath/2007/PartnerControls"/>
    <ds:schemaRef ds:uri="http://purl.org/dc/dcmitype/"/>
    <ds:schemaRef ds:uri="http://schemas.microsoft.com/office/2006/documentManagement/types"/>
    <ds:schemaRef ds:uri="d5af13c4-72b1-41c9-8507-7e9ed24d93ac"/>
    <ds:schemaRef ds:uri="http://purl.org/dc/elements/1.1/"/>
    <ds:schemaRef ds:uri="http://purl.org/dc/terms/"/>
    <ds:schemaRef ds:uri="http://schemas.microsoft.com/office/2006/metadata/properties"/>
    <ds:schemaRef ds:uri="7f3cf475-0395-4332-a22f-87d7b85be7f2"/>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FF9DFF95-2760-4E94-A17F-852976032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f3cf475-0395-4332-a22f-87d7b85be7f2"/>
    <ds:schemaRef ds:uri="d5af13c4-72b1-41c9-8507-7e9ed24d93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F9EE7F-82E1-4A4A-ACA8-B0A781BE49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ACLP_template</Template>
  <TotalTime>1640</TotalTime>
  <Words>13415</Words>
  <Application>Microsoft Macintosh PowerPoint</Application>
  <PresentationFormat>Widescreen</PresentationFormat>
  <Paragraphs>1084</Paragraphs>
  <Slides>124</Slides>
  <Notes>104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124</vt:i4>
      </vt:variant>
    </vt:vector>
  </HeadingPairs>
  <TitlesOfParts>
    <vt:vector size="136" baseType="lpstr">
      <vt:lpstr>AdvOTe521d66a</vt:lpstr>
      <vt:lpstr>AdvOTe521d66a+20</vt:lpstr>
      <vt:lpstr>AdvOTe521d66a+fb</vt:lpstr>
      <vt:lpstr>Arial</vt:lpstr>
      <vt:lpstr>BlinkMacSystemFont</vt:lpstr>
      <vt:lpstr>Calibri</vt:lpstr>
      <vt:lpstr>Cambria Math</vt:lpstr>
      <vt:lpstr>Lucida Grande</vt:lpstr>
      <vt:lpstr>Symbol</vt:lpstr>
      <vt:lpstr>Times New Roman</vt:lpstr>
      <vt:lpstr>Wingdings</vt:lpstr>
      <vt:lpstr>APM template</vt:lpstr>
      <vt:lpstr>QTc Prolongation and Psychiatric Medications:    An In-Depth Guide for the CL Psychiatrist</vt:lpstr>
      <vt:lpstr>INTRODUCTION</vt:lpstr>
      <vt:lpstr>COURSE FACULTY</vt:lpstr>
      <vt:lpstr>COURSE FACULTY</vt:lpstr>
      <vt:lpstr>COURSE FACULTY</vt:lpstr>
      <vt:lpstr>COURSE OBJECTIVES</vt:lpstr>
      <vt:lpstr>AGENDA</vt:lpstr>
      <vt:lpstr>FACULTY DISCLOSURES</vt:lpstr>
      <vt:lpstr>Torsades De Pointes                          and QTc Prolongation</vt:lpstr>
      <vt:lpstr>Torsades de Pointes (TdP)</vt:lpstr>
      <vt:lpstr>Torsades de Pointes (TdP)</vt:lpstr>
      <vt:lpstr>Medications &amp; Risk of TdP</vt:lpstr>
      <vt:lpstr>Mechanism Drug-Induced TdP</vt:lpstr>
      <vt:lpstr>Risk Factors for TdP</vt:lpstr>
      <vt:lpstr>QT Interval: What is it?</vt:lpstr>
      <vt:lpstr>QT Interval is HR Dependent</vt:lpstr>
      <vt:lpstr>QTc Correction Formulas</vt:lpstr>
      <vt:lpstr>QTc Nomogram</vt:lpstr>
      <vt:lpstr>QTc Correction Methods</vt:lpstr>
      <vt:lpstr>QTc Correction Methods</vt:lpstr>
      <vt:lpstr>QTc Correction Methods</vt:lpstr>
      <vt:lpstr>QTc Normal Ranges</vt:lpstr>
      <vt:lpstr>Ventricular Arrhythmias</vt:lpstr>
      <vt:lpstr>Brugada Syndrome</vt:lpstr>
      <vt:lpstr>Psychopharmacology</vt:lpstr>
      <vt:lpstr>Limitations of Available Data </vt:lpstr>
      <vt:lpstr>PowerPoint Presentation</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Antidepressants</vt:lpstr>
      <vt:lpstr>FACULTY DISCLOSURES</vt:lpstr>
      <vt:lpstr>PowerPoint Presentation</vt:lpstr>
      <vt:lpstr>Typical Antipsychotics</vt:lpstr>
      <vt:lpstr>Typical Antipsychotics</vt:lpstr>
      <vt:lpstr>Haloperidol</vt:lpstr>
      <vt:lpstr>Intravenous Haloperidol</vt:lpstr>
      <vt:lpstr>Intravenous Haloperidol’s Unclear Risks</vt:lpstr>
      <vt:lpstr>Recommendations for the Use of Intravenous Haloperidol</vt:lpstr>
      <vt:lpstr>PowerPoint Presentation</vt:lpstr>
      <vt:lpstr>Atypical Antipsychotics</vt:lpstr>
      <vt:lpstr>Atypical Antipsychotics</vt:lpstr>
      <vt:lpstr>Atypical Antipsychotics</vt:lpstr>
      <vt:lpstr>Atypical Antipsychotics</vt:lpstr>
      <vt:lpstr>Atypical Antipsychotics</vt:lpstr>
      <vt:lpstr>Atypical Antipsychotics</vt:lpstr>
      <vt:lpstr>Antipsychotics</vt:lpstr>
      <vt:lpstr>Antipsychotics</vt:lpstr>
      <vt:lpstr>PowerPoint Presentation</vt:lpstr>
      <vt:lpstr> Mood Stabilizers</vt:lpstr>
      <vt:lpstr>Mood Stabilizers</vt:lpstr>
      <vt:lpstr>Mood Stabilizers</vt:lpstr>
      <vt:lpstr> Mood Stabilizers</vt:lpstr>
      <vt:lpstr>PowerPoint Presentation</vt:lpstr>
      <vt:lpstr>Stimulants and Stimulant-Like Medications</vt:lpstr>
      <vt:lpstr>Stimulants and Stimulant-Like Medications</vt:lpstr>
      <vt:lpstr>Stimulants and Stimulant-Like Medications</vt:lpstr>
      <vt:lpstr>Stimulants and Stimulant-Like Medications</vt:lpstr>
      <vt:lpstr>PowerPoint Presentation</vt:lpstr>
      <vt:lpstr>Other Psychotropics</vt:lpstr>
      <vt:lpstr>Other Psychotropics</vt:lpstr>
      <vt:lpstr>PowerPoint Presentation</vt:lpstr>
      <vt:lpstr>Opioids</vt:lpstr>
      <vt:lpstr>Opioids</vt:lpstr>
      <vt:lpstr>Opioids</vt:lpstr>
      <vt:lpstr>PowerPoint Presentation</vt:lpstr>
      <vt:lpstr>Non-Psychotropic Medications</vt:lpstr>
      <vt:lpstr>Non-Psychotropic Medications</vt:lpstr>
      <vt:lpstr>Psychopharmacology</vt:lpstr>
      <vt:lpstr>Faculty disclosures</vt:lpstr>
      <vt:lpstr>Basics of Cardiac Electrophysiology and ECG Interpretation</vt:lpstr>
      <vt:lpstr>ELECTROPHYSIOLOGY and ECG</vt:lpstr>
      <vt:lpstr>When to order an ECG</vt:lpstr>
      <vt:lpstr>Who can interpret an ECG?</vt:lpstr>
      <vt:lpstr>Basics of ECG Interpretation</vt:lpstr>
      <vt:lpstr>Basics of ECG Interpretation</vt:lpstr>
      <vt:lpstr>Measuring Heart Rate</vt:lpstr>
      <vt:lpstr>Measuring Heart Rate</vt:lpstr>
      <vt:lpstr>Measuring Heart Rate</vt:lpstr>
      <vt:lpstr>QT Measurement</vt:lpstr>
      <vt:lpstr>QT Measurement</vt:lpstr>
      <vt:lpstr>QT Measurement</vt:lpstr>
      <vt:lpstr>QT Measurement</vt:lpstr>
      <vt:lpstr>PowerPoint Presentation</vt:lpstr>
      <vt:lpstr>Atrial fibrillation</vt:lpstr>
      <vt:lpstr>Ventricular Pacing or BBB</vt:lpstr>
      <vt:lpstr>Ventricular Pacing or BBB</vt:lpstr>
      <vt:lpstr>Case</vt:lpstr>
      <vt:lpstr>Case</vt:lpstr>
      <vt:lpstr>Transmural Dispersion of Repolarization</vt:lpstr>
      <vt:lpstr>Transmural Dispersion of Repolarization</vt:lpstr>
      <vt:lpstr>What about U-waves?</vt:lpstr>
      <vt:lpstr>What about U-waves?</vt:lpstr>
      <vt:lpstr>What about U-waves?</vt:lpstr>
      <vt:lpstr>Tpeak-Tend (Tp-Te)</vt:lpstr>
      <vt:lpstr>QT Dispersion</vt:lpstr>
      <vt:lpstr>Risk Stratification &amp; Mitigation</vt:lpstr>
      <vt:lpstr>Risk Stratification &amp; Mitigation</vt:lpstr>
      <vt:lpstr>Risk Stratification &amp; Mitigation</vt:lpstr>
      <vt:lpstr>Risk Stratification &amp; Mitigation</vt:lpstr>
      <vt:lpstr>Risk Stratification &amp; Mitigation</vt:lpstr>
      <vt:lpstr>Risk Stratification &amp; Mitigation</vt:lpstr>
      <vt:lpstr>Prescribing a QT-Prolonging Medication: When to Consult Cardiology? </vt:lpstr>
      <vt:lpstr>High-Risk Mitigation Strategies: Cardiac Overdrive Pacing</vt:lpstr>
      <vt:lpstr>High-Risk Mitigation Strategies: Cardiac Overdrive Pacing</vt:lpstr>
      <vt:lpstr>High-Risk Mitigation Strategies: Hemodialysis</vt:lpstr>
      <vt:lpstr>Summary</vt:lpstr>
      <vt:lpstr>SUMMARY</vt:lpstr>
      <vt:lpstr>SUMMARY</vt:lpstr>
      <vt:lpstr>SUMMARY</vt:lpstr>
      <vt:lpstr>Interactive Cases and Q&amp;A at Live Session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Riester</dc:creator>
  <cp:lastModifiedBy>Beach, Scott,M.D.</cp:lastModifiedBy>
  <cp:revision>13</cp:revision>
  <dcterms:created xsi:type="dcterms:W3CDTF">2020-09-23T18:24:29Z</dcterms:created>
  <dcterms:modified xsi:type="dcterms:W3CDTF">2021-09-27T12:54:41Z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0x010100381B7F35BAB62E459D559428A31CA9C2</vt:lpwstr>
  </property>
</Properties>
</file>