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3"/>
  </p:notesMasterIdLst>
  <p:handoutMasterIdLst>
    <p:handoutMasterId r:id="rId74"/>
  </p:handoutMasterIdLst>
  <p:sldIdLst>
    <p:sldId id="258" r:id="rId5"/>
    <p:sldId id="269" r:id="rId6"/>
    <p:sldId id="621" r:id="rId7"/>
    <p:sldId id="623" r:id="rId8"/>
    <p:sldId id="625" r:id="rId9"/>
    <p:sldId id="622" r:id="rId10"/>
    <p:sldId id="617" r:id="rId11"/>
    <p:sldId id="311" r:id="rId12"/>
    <p:sldId id="264" r:id="rId13"/>
    <p:sldId id="270" r:id="rId14"/>
    <p:sldId id="290" r:id="rId15"/>
    <p:sldId id="276" r:id="rId16"/>
    <p:sldId id="297" r:id="rId17"/>
    <p:sldId id="618" r:id="rId18"/>
    <p:sldId id="316" r:id="rId19"/>
    <p:sldId id="312" r:id="rId20"/>
    <p:sldId id="620" r:id="rId21"/>
    <p:sldId id="619" r:id="rId22"/>
    <p:sldId id="313" r:id="rId23"/>
    <p:sldId id="302" r:id="rId24"/>
    <p:sldId id="624" r:id="rId25"/>
    <p:sldId id="256" r:id="rId26"/>
    <p:sldId id="257" r:id="rId27"/>
    <p:sldId id="626" r:id="rId28"/>
    <p:sldId id="259" r:id="rId29"/>
    <p:sldId id="271" r:id="rId30"/>
    <p:sldId id="260" r:id="rId31"/>
    <p:sldId id="261" r:id="rId32"/>
    <p:sldId id="262" r:id="rId33"/>
    <p:sldId id="263" r:id="rId34"/>
    <p:sldId id="627" r:id="rId35"/>
    <p:sldId id="265" r:id="rId36"/>
    <p:sldId id="266" r:id="rId37"/>
    <p:sldId id="267" r:id="rId38"/>
    <p:sldId id="268" r:id="rId39"/>
    <p:sldId id="628" r:id="rId40"/>
    <p:sldId id="321" r:id="rId41"/>
    <p:sldId id="279" r:id="rId42"/>
    <p:sldId id="280" r:id="rId43"/>
    <p:sldId id="281" r:id="rId44"/>
    <p:sldId id="282" r:id="rId45"/>
    <p:sldId id="283" r:id="rId46"/>
    <p:sldId id="284" r:id="rId47"/>
    <p:sldId id="323" r:id="rId48"/>
    <p:sldId id="324" r:id="rId49"/>
    <p:sldId id="326" r:id="rId50"/>
    <p:sldId id="327" r:id="rId51"/>
    <p:sldId id="328" r:id="rId52"/>
    <p:sldId id="329" r:id="rId53"/>
    <p:sldId id="330" r:id="rId54"/>
    <p:sldId id="331" r:id="rId55"/>
    <p:sldId id="332" r:id="rId56"/>
    <p:sldId id="333" r:id="rId57"/>
    <p:sldId id="336" r:id="rId58"/>
    <p:sldId id="334" r:id="rId59"/>
    <p:sldId id="629" r:id="rId60"/>
    <p:sldId id="630" r:id="rId61"/>
    <p:sldId id="631" r:id="rId62"/>
    <p:sldId id="632" r:id="rId63"/>
    <p:sldId id="633" r:id="rId64"/>
    <p:sldId id="634" r:id="rId65"/>
    <p:sldId id="635" r:id="rId66"/>
    <p:sldId id="636" r:id="rId67"/>
    <p:sldId id="637" r:id="rId68"/>
    <p:sldId id="638" r:id="rId69"/>
    <p:sldId id="639" r:id="rId70"/>
    <p:sldId id="640" r:id="rId71"/>
    <p:sldId id="641"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8"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FFDE"/>
    <a:srgbClr val="81D297"/>
    <a:srgbClr val="177D38"/>
    <a:srgbClr val="66A677"/>
    <a:srgbClr val="105A25"/>
    <a:srgbClr val="3891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9" autoAdjust="0"/>
    <p:restoredTop sz="95673"/>
  </p:normalViewPr>
  <p:slideViewPr>
    <p:cSldViewPr snapToGrid="0" snapToObjects="1" showGuides="1">
      <p:cViewPr varScale="1">
        <p:scale>
          <a:sx n="103" d="100"/>
          <a:sy n="103" d="100"/>
        </p:scale>
        <p:origin x="760" y="168"/>
      </p:cViewPr>
      <p:guideLst>
        <p:guide orient="horz" pos="4228"/>
        <p:guide pos="384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0009BD-8F19-0B44-8E85-44C88B02A425}" type="datetimeFigureOut">
              <a:rPr lang="en-US" smtClean="0"/>
              <a:t>10/27/21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F5F82E-548B-494F-89A6-3B3ADDAECC67}" type="slidenum">
              <a:rPr lang="en-US" smtClean="0"/>
              <a:t>‹#›</a:t>
            </a:fld>
            <a:endParaRPr lang="en-US"/>
          </a:p>
        </p:txBody>
      </p:sp>
    </p:spTree>
    <p:extLst>
      <p:ext uri="{BB962C8B-B14F-4D97-AF65-F5344CB8AC3E}">
        <p14:creationId xmlns:p14="http://schemas.microsoft.com/office/powerpoint/2010/main" val="17701107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4CD39A-F679-DF43-BBE4-8BF4AC45CCF4}" type="datetimeFigureOut">
              <a:rPr lang="en-US" smtClean="0"/>
              <a:t>10/27/21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5259CE-35B4-F249-A2D4-2A860B274D7B}" type="slidenum">
              <a:rPr lang="en-US" smtClean="0"/>
              <a:t>‹#›</a:t>
            </a:fld>
            <a:endParaRPr lang="en-US"/>
          </a:p>
        </p:txBody>
      </p:sp>
    </p:spTree>
    <p:extLst>
      <p:ext uri="{BB962C8B-B14F-4D97-AF65-F5344CB8AC3E}">
        <p14:creationId xmlns:p14="http://schemas.microsoft.com/office/powerpoint/2010/main" val="190701226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1" dirty="0"/>
              <a:t>Association vs. Causality</a:t>
            </a:r>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8</a:t>
            </a:fld>
            <a:endParaRPr lang="en-US"/>
          </a:p>
        </p:txBody>
      </p:sp>
    </p:spTree>
    <p:extLst>
      <p:ext uri="{BB962C8B-B14F-4D97-AF65-F5344CB8AC3E}">
        <p14:creationId xmlns:p14="http://schemas.microsoft.com/office/powerpoint/2010/main" val="780496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2E2E2E"/>
                </a:solidFill>
                <a:latin typeface="Georgia"/>
                <a:ea typeface="Georgia"/>
                <a:cs typeface="Georgia"/>
                <a:sym typeface="Georgia"/>
              </a:rPr>
              <a:t>In addition to significant agitation and attentional impairment, examinations were notable for varying degrees of myoclonus (or involuntary muscle jerks), rigidity or stiffness, alogia or poverty of speech, and abulia, or low motivation. When we consider these symptoms together, they may seem disparate, but they actually lie on a continuum [click] from normal motor exam, to catatonia. And conditions on this continuum are often related to dopamine depletion conditions like Parkinson’s disease or even </a:t>
            </a:r>
            <a:r>
              <a:rPr lang="en-US" sz="1200" dirty="0" err="1">
                <a:solidFill>
                  <a:srgbClr val="2E2E2E"/>
                </a:solidFill>
                <a:latin typeface="Georgia"/>
                <a:ea typeface="Georgia"/>
                <a:cs typeface="Georgia"/>
                <a:sym typeface="Georgia"/>
              </a:rPr>
              <a:t>overblockade</a:t>
            </a:r>
            <a:r>
              <a:rPr lang="en-US" sz="1200" dirty="0">
                <a:solidFill>
                  <a:srgbClr val="2E2E2E"/>
                </a:solidFill>
                <a:latin typeface="Georgia"/>
                <a:ea typeface="Georgia"/>
                <a:cs typeface="Georgia"/>
                <a:sym typeface="Georgia"/>
              </a:rPr>
              <a:t> at the D2 receptor which we can see when we use high potency neuroleptics like haloperidol.  In general, these symptoms were suggestive of two things. First, that COVID-19 somehow involved the nervous system, and the second is that it might involve the dopamine system.</a:t>
            </a:r>
            <a:endParaRPr lang="en-US" dirty="0"/>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29</a:t>
            </a:fld>
            <a:endParaRPr lang="en-US"/>
          </a:p>
        </p:txBody>
      </p:sp>
    </p:spTree>
    <p:extLst>
      <p:ext uri="{BB962C8B-B14F-4D97-AF65-F5344CB8AC3E}">
        <p14:creationId xmlns:p14="http://schemas.microsoft.com/office/powerpoint/2010/main" val="285558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2E2E2E"/>
                </a:solidFill>
                <a:latin typeface="Georgia"/>
                <a:ea typeface="Georgia"/>
                <a:cs typeface="Georgia"/>
                <a:sym typeface="Georgia"/>
              </a:rPr>
              <a:t>Interestingly, the covid-19 delirium group seemed to respond to medications differently (click click). Something was going on here. </a:t>
            </a:r>
            <a:endParaRPr lang="en-US" dirty="0"/>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30</a:t>
            </a:fld>
            <a:endParaRPr lang="en-US"/>
          </a:p>
        </p:txBody>
      </p:sp>
    </p:spTree>
    <p:extLst>
      <p:ext uri="{BB962C8B-B14F-4D97-AF65-F5344CB8AC3E}">
        <p14:creationId xmlns:p14="http://schemas.microsoft.com/office/powerpoint/2010/main" val="1211955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dk1"/>
                </a:solidFill>
              </a:rPr>
              <a:t>To begin to answer that question, we asked a follow up. Have previous </a:t>
            </a:r>
            <a:r>
              <a:rPr lang="en-US" dirty="0" err="1">
                <a:solidFill>
                  <a:schemeClr val="dk1"/>
                </a:solidFill>
              </a:rPr>
              <a:t>coronoaviruses</a:t>
            </a:r>
            <a:r>
              <a:rPr lang="en-US" dirty="0">
                <a:solidFill>
                  <a:schemeClr val="dk1"/>
                </a:solidFill>
              </a:rPr>
              <a:t> been associated with the central nervous </a:t>
            </a:r>
            <a:r>
              <a:rPr lang="en-US" dirty="0" err="1">
                <a:solidFill>
                  <a:schemeClr val="dk1"/>
                </a:solidFill>
              </a:rPr>
              <a:t>sytem</a:t>
            </a:r>
            <a:r>
              <a:rPr lang="en-US" dirty="0">
                <a:solidFill>
                  <a:schemeClr val="dk1"/>
                </a:solidFill>
              </a:rPr>
              <a:t>? We reviewed that literature to see if it could in any way guide us in better understanding what we were seeing. In studies of Severe acute respiratory syndrome (SARS) [click], caused by SARS-</a:t>
            </a:r>
            <a:r>
              <a:rPr lang="en-US" dirty="0" err="1">
                <a:solidFill>
                  <a:schemeClr val="dk1"/>
                </a:solidFill>
              </a:rPr>
              <a:t>Cov</a:t>
            </a:r>
            <a:r>
              <a:rPr lang="en-US" dirty="0">
                <a:solidFill>
                  <a:schemeClr val="dk1"/>
                </a:solidFill>
              </a:rPr>
              <a:t> (-1): CNS symptoms included polyneuropathy, myopathy and stroke were often observed. [click] An autopsy study showed SARS-</a:t>
            </a:r>
            <a:r>
              <a:rPr lang="en-US" dirty="0" err="1">
                <a:solidFill>
                  <a:schemeClr val="dk1"/>
                </a:solidFill>
              </a:rPr>
              <a:t>Cov</a:t>
            </a:r>
            <a:r>
              <a:rPr lang="en-US" dirty="0">
                <a:solidFill>
                  <a:schemeClr val="dk1"/>
                </a:solidFill>
              </a:rPr>
              <a:t> RNA in cortical neurons and [click] an animal study, the viral RNA was  deposited in brainstem and hypothalamus. In MERS (middle eastern respiratory syndrome coronavirus) [click], a study from Saudi </a:t>
            </a:r>
            <a:r>
              <a:rPr lang="en-US" dirty="0" err="1">
                <a:solidFill>
                  <a:schemeClr val="dk1"/>
                </a:solidFill>
              </a:rPr>
              <a:t>arabia</a:t>
            </a:r>
            <a:r>
              <a:rPr lang="en-US" dirty="0">
                <a:solidFill>
                  <a:schemeClr val="dk1"/>
                </a:solidFill>
              </a:rPr>
              <a:t> ¼ cases had altered mental status and 9% seizures, coma, motor deficits and weakness. MRI abnormalities throughout the brain were also noted. Taken together, these results strongly suggested the </a:t>
            </a:r>
            <a:r>
              <a:rPr lang="en-US" dirty="0" err="1">
                <a:solidFill>
                  <a:schemeClr val="dk1"/>
                </a:solidFill>
              </a:rPr>
              <a:t>neuroinvasive</a:t>
            </a:r>
            <a:r>
              <a:rPr lang="en-US" dirty="0">
                <a:solidFill>
                  <a:schemeClr val="dk1"/>
                </a:solidFill>
              </a:rPr>
              <a:t> potential of coronaviruses, though the mechanism of the invasion was not clear.</a:t>
            </a:r>
            <a:endParaRPr lang="en-US" dirty="0"/>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32</a:t>
            </a:fld>
            <a:endParaRPr lang="en-US"/>
          </a:p>
        </p:txBody>
      </p:sp>
    </p:spTree>
    <p:extLst>
      <p:ext uri="{BB962C8B-B14F-4D97-AF65-F5344CB8AC3E}">
        <p14:creationId xmlns:p14="http://schemas.microsoft.com/office/powerpoint/2010/main" val="802799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 dirty="0"/>
              <a:t>Early studies were starting to come out of china and </a:t>
            </a:r>
            <a:r>
              <a:rPr lang="en-US" dirty="0"/>
              <a:t>E</a:t>
            </a:r>
            <a:r>
              <a:rPr lang="en" dirty="0" err="1"/>
              <a:t>urope</a:t>
            </a:r>
            <a:r>
              <a:rPr lang="en" dirty="0"/>
              <a:t>. [click] In </a:t>
            </a:r>
            <a:r>
              <a:rPr lang="en" dirty="0" err="1"/>
              <a:t>wuhan</a:t>
            </a:r>
            <a:r>
              <a:rPr lang="en" dirty="0"/>
              <a:t>, [click] 36% of the people had altered mental status [click] Strasburg [click] - 85% of people w/AMS. 69% agitation. They reported [click] Corticospinal track signs and [click] executive dysfunction, with a [click] subset having [click] leptomeningeal </a:t>
            </a:r>
            <a:r>
              <a:rPr lang="en" dirty="0" err="1"/>
              <a:t>enhancedment</a:t>
            </a:r>
            <a:r>
              <a:rPr lang="en" dirty="0"/>
              <a:t> and [click] hypoperfusion in frontal lobes on imaging. At this point, it seemed likely that there was CNS invasion, which was confirmed in Follow up studies at [click] university of  Michigan. They too showed [click] enhancement of leptomeningeal spaces c/f encephalitis. The question is, how did it get into the CNS?</a:t>
            </a:r>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33</a:t>
            </a:fld>
            <a:endParaRPr lang="en-US"/>
          </a:p>
        </p:txBody>
      </p:sp>
    </p:spTree>
    <p:extLst>
      <p:ext uri="{BB962C8B-B14F-4D97-AF65-F5344CB8AC3E}">
        <p14:creationId xmlns:p14="http://schemas.microsoft.com/office/powerpoint/2010/main" val="1317977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Back to Spring 2020. Another weird symptom was starting to crop up in COVID patients, anosmia – or inability to smell. This quickly gained traction [click] as people realized that up to 80% of patients were presenting with loss of smell. Fast forward to a few months ago, in an autopsy study of 33 patients with COVID, 1/3 had experienced altered mental status, 2/3 had virus in nasal mucosa, and 1/3 in olfactory bulb &amp; cerebellum. Interestingly, there were lower levels of virus in the oral mucosa and in the carotid artery, indicating that this was not just hematogenous spread.  It strongly suggested that nasal entry might be really important.</a:t>
            </a:r>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34</a:t>
            </a:fld>
            <a:endParaRPr lang="en-US"/>
          </a:p>
        </p:txBody>
      </p:sp>
    </p:spTree>
    <p:extLst>
      <p:ext uri="{BB962C8B-B14F-4D97-AF65-F5344CB8AC3E}">
        <p14:creationId xmlns:p14="http://schemas.microsoft.com/office/powerpoint/2010/main" val="209413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Kumar and colleagues put forth a similar pathophysiologic hypothesis, that the most likely direct path SARS-cov-2 takes to get into the CNS is through the nose.</a:t>
            </a:r>
          </a:p>
          <a:p>
            <a:pPr marL="0" lvl="0" indent="0" algn="l" rtl="0">
              <a:spcBef>
                <a:spcPts val="0"/>
              </a:spcBef>
              <a:spcAft>
                <a:spcPts val="0"/>
              </a:spcAft>
              <a:buNone/>
            </a:pPr>
            <a:r>
              <a:rPr lang="en-US" dirty="0"/>
              <a:t>Specifically, virus in the nose binds to intranasal ace2 receptors on the olfactory mucosa, which sit just a cribriform plate away from the olfactory bulb. [click[. They propose that the virus then crawls up the synapse via retrograde transmission, and makes its way to the CNS.</a:t>
            </a:r>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35</a:t>
            </a:fld>
            <a:endParaRPr lang="en-US"/>
          </a:p>
        </p:txBody>
      </p:sp>
    </p:spTree>
    <p:extLst>
      <p:ext uri="{BB962C8B-B14F-4D97-AF65-F5344CB8AC3E}">
        <p14:creationId xmlns:p14="http://schemas.microsoft.com/office/powerpoint/2010/main" val="2322835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Once in the </a:t>
            </a:r>
            <a:r>
              <a:rPr lang="en-US" dirty="0" err="1"/>
              <a:t>cns</a:t>
            </a:r>
            <a:r>
              <a:rPr lang="en-US" dirty="0"/>
              <a:t>, the virus has free reign. Neurons, astrocytes, microglia and </a:t>
            </a:r>
            <a:r>
              <a:rPr lang="en-US" dirty="0" err="1"/>
              <a:t>oligodendoctyes</a:t>
            </a:r>
            <a:r>
              <a:rPr lang="en-US" dirty="0"/>
              <a:t> all have that ACE2 receptors. Furthermore, the olfactory bulb sends direct projections to hippocampus, amygdala, and [click]. orbitofrontal cortex. I want to pause here for a moment because this is really important. Remember how we talked about the weird exam findings? Catatonia, akinetic mutism, abulia? These motor findings are often associated with lesions to that medial forebrain area, right next to that cribriform plate, where Sars-Cov-2 can directly deposit. </a:t>
            </a:r>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36</a:t>
            </a:fld>
            <a:endParaRPr lang="en-US"/>
          </a:p>
        </p:txBody>
      </p:sp>
    </p:spTree>
    <p:extLst>
      <p:ext uri="{BB962C8B-B14F-4D97-AF65-F5344CB8AC3E}">
        <p14:creationId xmlns:p14="http://schemas.microsoft.com/office/powerpoint/2010/main" val="576659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that isn’t the whole story. Not all autopsy samples showed covid 19 in the actual brain, and not all patients have the same exam. For the second part of this talk, I will walk you through other pathophysiologic mechanisms that result in AMS secondary to </a:t>
            </a:r>
            <a:r>
              <a:rPr lang="en-US" noProof="0" dirty="0"/>
              <a:t>COVID</a:t>
            </a:r>
            <a:r>
              <a:rPr lang="en-US" dirty="0"/>
              <a:t>, including [click] cytokine storm, [click] prolonged </a:t>
            </a:r>
            <a:r>
              <a:rPr lang="en-US" dirty="0" err="1"/>
              <a:t>intubatation</a:t>
            </a:r>
            <a:r>
              <a:rPr lang="en-US" dirty="0"/>
              <a:t>, and [click] </a:t>
            </a:r>
            <a:r>
              <a:rPr lang="en-US" dirty="0" err="1"/>
              <a:t>cns</a:t>
            </a:r>
            <a:r>
              <a:rPr lang="en-US" dirty="0"/>
              <a:t> sequala. </a:t>
            </a:r>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37</a:t>
            </a:fld>
            <a:endParaRPr lang="en-US"/>
          </a:p>
        </p:txBody>
      </p:sp>
    </p:spTree>
    <p:extLst>
      <p:ext uri="{BB962C8B-B14F-4D97-AF65-F5344CB8AC3E}">
        <p14:creationId xmlns:p14="http://schemas.microsoft.com/office/powerpoint/2010/main" val="1210917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afe874078d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afe874078d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with have the brain, the blood brain barrier, and the cytokines and immune cells hanging out nicely in the lumen of the vessels. To the right is one of those funny pictures that you get if you google a cytokine storm.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afe874078d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afe874078d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the setting of an infection</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sample in mind</a:t>
            </a:r>
          </a:p>
        </p:txBody>
      </p:sp>
      <p:sp>
        <p:nvSpPr>
          <p:cNvPr id="4" name="Slide Number Placeholder 3"/>
          <p:cNvSpPr>
            <a:spLocks noGrp="1"/>
          </p:cNvSpPr>
          <p:nvPr>
            <p:ph type="sldNum" sz="quarter" idx="5"/>
          </p:nvPr>
        </p:nvSpPr>
        <p:spPr/>
        <p:txBody>
          <a:bodyPr/>
          <a:lstStyle/>
          <a:p>
            <a:fld id="{205259CE-35B4-F249-A2D4-2A860B274D7B}" type="slidenum">
              <a:rPr lang="en-US" smtClean="0"/>
              <a:t>9</a:t>
            </a:fld>
            <a:endParaRPr lang="en-US"/>
          </a:p>
        </p:txBody>
      </p:sp>
    </p:spTree>
    <p:extLst>
      <p:ext uri="{BB962C8B-B14F-4D97-AF65-F5344CB8AC3E}">
        <p14:creationId xmlns:p14="http://schemas.microsoft.com/office/powerpoint/2010/main" val="314014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afe874078d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afe874078d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blood-brain-barrier loosens</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afe874078d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afe874078d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Allowing all of those cytokines to flow out of the lumen</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afe874078d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afe874078d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deposit in the brain. Cytokines then stimulate macrophages, which can also carry virus into the brain as well.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afe874078d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afe874078d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quick note about the blood brain barrier – it is especially leaky right here [click], in that medial prefrontal area, that same area that is thought to relate to our motor findings. And, if you recall, that same area that the olfactory bulb sits next to. We suspect that this inflammatory response is also related to our altered mental status findings.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 there is more…</a:t>
            </a:r>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44</a:t>
            </a:fld>
            <a:endParaRPr lang="en-US"/>
          </a:p>
        </p:txBody>
      </p:sp>
    </p:spTree>
    <p:extLst>
      <p:ext uri="{BB962C8B-B14F-4D97-AF65-F5344CB8AC3E}">
        <p14:creationId xmlns:p14="http://schemas.microsoft.com/office/powerpoint/2010/main" val="3895825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You’ll remember that there was a huge ventilator shortage early in the pandemic, to the point where GM stopped making cars and started making ventilators. [click] Why the big deal about covid? Well, these people had such profound fluid in their lungs that they needed a really high PEEP or positive end expiratory pressure, to keep them from collapsing. As such, “click” you need DEEP sedation (Richmond agitation sedation scale of -5), which essentially means these patients are paralyzed so their muscles provide no resistance to the ventilator [click]. And they required sedation for a long time. Furthermore, they were often sedated with highly </a:t>
            </a:r>
            <a:r>
              <a:rPr lang="en-US" dirty="0" err="1"/>
              <a:t>deliriogenic</a:t>
            </a:r>
            <a:r>
              <a:rPr lang="en-US" dirty="0"/>
              <a:t> medications such as [click], the </a:t>
            </a:r>
            <a:r>
              <a:rPr lang="en-US" dirty="0" err="1"/>
              <a:t>gabaergic</a:t>
            </a:r>
            <a:r>
              <a:rPr lang="en-US" dirty="0"/>
              <a:t> medications propofol and midazolam, and opiates such as fentanyl drips. This care takes place in the ICU, which is already disruptive. Given the infectious nature of the virus, staff minimize their interactions and there is no family around for reorientation. This is a recipe for </a:t>
            </a:r>
            <a:r>
              <a:rPr lang="en-US" dirty="0" err="1"/>
              <a:t>protractracted</a:t>
            </a:r>
            <a:r>
              <a:rPr lang="en-US" dirty="0"/>
              <a:t> delirium</a:t>
            </a:r>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45</a:t>
            </a:fld>
            <a:endParaRPr lang="en-US"/>
          </a:p>
        </p:txBody>
      </p:sp>
    </p:spTree>
    <p:extLst>
      <p:ext uri="{BB962C8B-B14F-4D97-AF65-F5344CB8AC3E}">
        <p14:creationId xmlns:p14="http://schemas.microsoft.com/office/powerpoint/2010/main" val="1303812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These patients’ brains also experiences sequelae of the peripheral processes occurring in their bodies.</a:t>
            </a:r>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46</a:t>
            </a:fld>
            <a:endParaRPr lang="en-US"/>
          </a:p>
        </p:txBody>
      </p:sp>
    </p:spTree>
    <p:extLst>
      <p:ext uri="{BB962C8B-B14F-4D97-AF65-F5344CB8AC3E}">
        <p14:creationId xmlns:p14="http://schemas.microsoft.com/office/powerpoint/2010/main" val="3718232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COVID-19 is associated with significant hematologic abnormalities, with a high risk of both bleeding and clotting, leading to stroke[click] and hemorrhage[click]. These neural insults greatly increased the risk of seizures, further worsening patients’ mental status.</a:t>
            </a:r>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47</a:t>
            </a:fld>
            <a:endParaRPr lang="en-US"/>
          </a:p>
        </p:txBody>
      </p:sp>
    </p:spTree>
    <p:extLst>
      <p:ext uri="{BB962C8B-B14F-4D97-AF65-F5344CB8AC3E}">
        <p14:creationId xmlns:p14="http://schemas.microsoft.com/office/powerpoint/2010/main" val="3133987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And this is in addition to the “normal” causes of delirium. In summary, numerous factors converge on the brain to lead to covid delirium. </a:t>
            </a:r>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48</a:t>
            </a:fld>
            <a:endParaRPr lang="en-US"/>
          </a:p>
        </p:txBody>
      </p:sp>
    </p:spTree>
    <p:extLst>
      <p:ext uri="{BB962C8B-B14F-4D97-AF65-F5344CB8AC3E}">
        <p14:creationId xmlns:p14="http://schemas.microsoft.com/office/powerpoint/2010/main" val="4208553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brief on treatment, which is it’s own whole talk. The meat of the paper I lead focused on unique pharmacologic recommendations for covid delirium. We borrowed from normal delirium literature, and have extrapolated due to what we know re: covid. I will start with Melatonin -&gt; not only is it known to be low in delirious patients, and not only does it help with sleep/wake cycle regulation, it is immune regulating and has even been implicated in the treatment of </a:t>
            </a:r>
            <a:r>
              <a:rPr lang="en-US" dirty="0" err="1"/>
              <a:t>ebola</a:t>
            </a:r>
            <a:r>
              <a:rPr lang="en-US" dirty="0"/>
              <a:t>. Unless someone is severely immunocompromised, we recommend all covid patients be on it. </a:t>
            </a:r>
          </a:p>
        </p:txBody>
      </p:sp>
      <p:sp>
        <p:nvSpPr>
          <p:cNvPr id="4" name="Slide Number Placeholder 3"/>
          <p:cNvSpPr>
            <a:spLocks noGrp="1"/>
          </p:cNvSpPr>
          <p:nvPr>
            <p:ph type="sldNum" sz="quarter" idx="5"/>
          </p:nvPr>
        </p:nvSpPr>
        <p:spPr/>
        <p:txBody>
          <a:bodyPr/>
          <a:lstStyle/>
          <a:p>
            <a:fld id="{205259CE-35B4-F249-A2D4-2A860B274D7B}" type="slidenum">
              <a:rPr lang="en-US" smtClean="0"/>
              <a:t>49</a:t>
            </a:fld>
            <a:endParaRPr lang="en-US"/>
          </a:p>
        </p:txBody>
      </p:sp>
    </p:spTree>
    <p:extLst>
      <p:ext uri="{BB962C8B-B14F-4D97-AF65-F5344CB8AC3E}">
        <p14:creationId xmlns:p14="http://schemas.microsoft.com/office/powerpoint/2010/main" val="836501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to ACLP for allowing me to present and to </a:t>
            </a:r>
            <a:r>
              <a:rPr lang="en-US" dirty="0" err="1"/>
              <a:t>scott</a:t>
            </a:r>
            <a:r>
              <a:rPr lang="en-US" dirty="0"/>
              <a:t> beach for inviting me to be a part of this panel.</a:t>
            </a:r>
          </a:p>
        </p:txBody>
      </p:sp>
      <p:sp>
        <p:nvSpPr>
          <p:cNvPr id="4" name="Slide Number Placeholder 3"/>
          <p:cNvSpPr>
            <a:spLocks noGrp="1"/>
          </p:cNvSpPr>
          <p:nvPr>
            <p:ph type="sldNum" sz="quarter" idx="5"/>
          </p:nvPr>
        </p:nvSpPr>
        <p:spPr/>
        <p:txBody>
          <a:bodyPr/>
          <a:lstStyle/>
          <a:p>
            <a:fld id="{205259CE-35B4-F249-A2D4-2A860B274D7B}" type="slidenum">
              <a:rPr lang="en-US" smtClean="0"/>
              <a:t>22</a:t>
            </a:fld>
            <a:endParaRPr lang="en-US"/>
          </a:p>
        </p:txBody>
      </p:sp>
    </p:spTree>
    <p:extLst>
      <p:ext uri="{BB962C8B-B14F-4D97-AF65-F5344CB8AC3E}">
        <p14:creationId xmlns:p14="http://schemas.microsoft.com/office/powerpoint/2010/main" val="4215378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Alpha-2 agonists, especially dexmedetomidine in the ICU and clonidine on the floors) seemed to be great. Mechanistically, they bind to presynaptic receptors and shut down the secretion of more </a:t>
            </a:r>
            <a:r>
              <a:rPr lang="en-US" dirty="0" err="1"/>
              <a:t>norepi</a:t>
            </a:r>
            <a:r>
              <a:rPr lang="en-US" dirty="0"/>
              <a:t> and epi. They are excellent benzo and opiate sparing sedating medications. [click] They are also great as they do not prolong the qt and increase risk for </a:t>
            </a:r>
            <a:r>
              <a:rPr lang="en-US" dirty="0" err="1"/>
              <a:t>torsades</a:t>
            </a:r>
            <a:r>
              <a:rPr lang="en-US" dirty="0"/>
              <a:t>. The challenges are that you are limited if someone is hypotensive or bradycardic. </a:t>
            </a:r>
          </a:p>
        </p:txBody>
      </p:sp>
      <p:sp>
        <p:nvSpPr>
          <p:cNvPr id="4" name="Slide Number Placeholder 3"/>
          <p:cNvSpPr>
            <a:spLocks noGrp="1"/>
          </p:cNvSpPr>
          <p:nvPr>
            <p:ph type="sldNum" sz="quarter" idx="5"/>
          </p:nvPr>
        </p:nvSpPr>
        <p:spPr/>
        <p:txBody>
          <a:bodyPr/>
          <a:lstStyle/>
          <a:p>
            <a:fld id="{205259CE-35B4-F249-A2D4-2A860B274D7B}" type="slidenum">
              <a:rPr lang="en-US" smtClean="0"/>
              <a:t>50</a:t>
            </a:fld>
            <a:endParaRPr lang="en-US"/>
          </a:p>
        </p:txBody>
      </p:sp>
    </p:spTree>
    <p:extLst>
      <p:ext uri="{BB962C8B-B14F-4D97-AF65-F5344CB8AC3E}">
        <p14:creationId xmlns:p14="http://schemas.microsoft.com/office/powerpoint/2010/main" val="642676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Neuroleptics[click] are also an option and we used them liberally, usually in addition to alpha-2 agents or if patient experienced significant psychosis. We defaulted to [click] low potency agents given the motor symptoms we were observing. If there were no motor signs, IV haloperidol is a good option- it does not have any respiratory sedation associated with it, and also has binding through the sigma receptor, which is known to be related to immune function. If you all recall, earlier this year, there was a study that showed that taking 300 mg of fluvoxamine could reduce the rate of hospitalization for people diagnosed with covid. The mechanism here was also due to fluvoxamine’s action at the sigma 1 receptor.  If you do use haloperidol, we recommend monitoring the motor exam closely. </a:t>
            </a:r>
          </a:p>
        </p:txBody>
      </p:sp>
      <p:sp>
        <p:nvSpPr>
          <p:cNvPr id="4" name="Slide Number Placeholder 3"/>
          <p:cNvSpPr>
            <a:spLocks noGrp="1"/>
          </p:cNvSpPr>
          <p:nvPr>
            <p:ph type="sldNum" sz="quarter" idx="5"/>
          </p:nvPr>
        </p:nvSpPr>
        <p:spPr/>
        <p:txBody>
          <a:bodyPr/>
          <a:lstStyle/>
          <a:p>
            <a:fld id="{205259CE-35B4-F249-A2D4-2A860B274D7B}" type="slidenum">
              <a:rPr lang="en-US" smtClean="0"/>
              <a:t>51</a:t>
            </a:fld>
            <a:endParaRPr lang="en-US"/>
          </a:p>
        </p:txBody>
      </p:sp>
    </p:spTree>
    <p:extLst>
      <p:ext uri="{BB962C8B-B14F-4D97-AF65-F5344CB8AC3E}">
        <p14:creationId xmlns:p14="http://schemas.microsoft.com/office/powerpoint/2010/main" val="2386684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Valproic acid, assuming the patient has good liver and pancreas function, is another great choice. IT is especially good for people who have had strokes or are seizing. Lastly, trazodone is another option. A lot of the super sick people are elderly, and there is moderate evidence for agitation treatment in elderly patients with neurocognitive disorders. It also spares the respiratory centers and does not work directly through the dopamine system.</a:t>
            </a:r>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52</a:t>
            </a:fld>
            <a:endParaRPr lang="en-US"/>
          </a:p>
        </p:txBody>
      </p:sp>
    </p:spTree>
    <p:extLst>
      <p:ext uri="{BB962C8B-B14F-4D97-AF65-F5344CB8AC3E}">
        <p14:creationId xmlns:p14="http://schemas.microsoft.com/office/powerpoint/2010/main" val="2608587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 note on </a:t>
            </a:r>
            <a:r>
              <a:rPr lang="en-US" dirty="0" err="1"/>
              <a:t>Remdesivir</a:t>
            </a:r>
            <a:r>
              <a:rPr lang="en-US" dirty="0"/>
              <a:t>, which is used widely now. It is metabolized by 3a4 and 2d6, and can lower the levels of carbamazepine and phenytoin. Recommend doing an interaction check.</a:t>
            </a:r>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53</a:t>
            </a:fld>
            <a:endParaRPr lang="en-US"/>
          </a:p>
        </p:txBody>
      </p:sp>
    </p:spTree>
    <p:extLst>
      <p:ext uri="{BB962C8B-B14F-4D97-AF65-F5344CB8AC3E}">
        <p14:creationId xmlns:p14="http://schemas.microsoft.com/office/powerpoint/2010/main" val="1877086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54</a:t>
            </a:fld>
            <a:endParaRPr lang="en-US"/>
          </a:p>
        </p:txBody>
      </p:sp>
    </p:spTree>
    <p:extLst>
      <p:ext uri="{BB962C8B-B14F-4D97-AF65-F5344CB8AC3E}">
        <p14:creationId xmlns:p14="http://schemas.microsoft.com/office/powerpoint/2010/main" val="2170935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55</a:t>
            </a:fld>
            <a:endParaRPr lang="en-US"/>
          </a:p>
        </p:txBody>
      </p:sp>
    </p:spTree>
    <p:extLst>
      <p:ext uri="{BB962C8B-B14F-4D97-AF65-F5344CB8AC3E}">
        <p14:creationId xmlns:p14="http://schemas.microsoft.com/office/powerpoint/2010/main" val="1276520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 name="Google Shape;3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 name="Google Shape;4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f12c3e72d4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 name="Google Shape;50;gf12c3e72d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f12c3e72d4_0_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Randomly happened to be two women</a:t>
            </a:r>
            <a:endParaRPr/>
          </a:p>
        </p:txBody>
      </p:sp>
      <p:sp>
        <p:nvSpPr>
          <p:cNvPr id="57" name="Google Shape;57;gf12c3e72d4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I did my CL fellowship at MGH  from 2019-2020. In late </a:t>
            </a:r>
            <a:r>
              <a:rPr lang="en-US" dirty="0" err="1"/>
              <a:t>february</a:t>
            </a:r>
            <a:r>
              <a:rPr lang="en-US" dirty="0"/>
              <a:t> 29th, a block from my sweet apartment, in TD garden, the sports stadium was filled with fans watching the </a:t>
            </a:r>
            <a:r>
              <a:rPr lang="en-US" dirty="0" err="1"/>
              <a:t>celtics</a:t>
            </a:r>
            <a:r>
              <a:rPr lang="en-US" dirty="0"/>
              <a:t>. </a:t>
            </a:r>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23</a:t>
            </a:fld>
            <a:endParaRPr lang="en-US"/>
          </a:p>
        </p:txBody>
      </p:sp>
    </p:spTree>
    <p:extLst>
      <p:ext uri="{BB962C8B-B14F-4D97-AF65-F5344CB8AC3E}">
        <p14:creationId xmlns:p14="http://schemas.microsoft.com/office/powerpoint/2010/main" val="1541554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f12c3e72d4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gf12c3e72d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f12c3e72d4_0_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From this point forward I will call all persistent symptoms from COVID-19 infection occuring greater than 3-4 weeks from initial infection, Long COVID</a:t>
            </a:r>
            <a:endParaRPr/>
          </a:p>
        </p:txBody>
      </p:sp>
      <p:sp>
        <p:nvSpPr>
          <p:cNvPr id="82" name="Google Shape;82;gf12c3e72d4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f12c3e72d4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Introduce a few studies that led us to our current understanding of Long COVID</a:t>
            </a:r>
            <a:endParaRPr/>
          </a:p>
        </p:txBody>
      </p:sp>
      <p:sp>
        <p:nvSpPr>
          <p:cNvPr id="90" name="Google Shape;90;gf12c3e72d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f12c3e72d4_0_1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was the highest quality study comparing various groups through the pandemic and the presene of persistent symptoms. </a:t>
            </a:r>
            <a:endParaRPr/>
          </a:p>
          <a:p>
            <a:pPr marL="0" lvl="0" indent="0" algn="l" rtl="0">
              <a:spcBef>
                <a:spcPts val="0"/>
              </a:spcBef>
              <a:spcAft>
                <a:spcPts val="0"/>
              </a:spcAft>
              <a:buNone/>
            </a:pPr>
            <a:r>
              <a:rPr lang="en-US"/>
              <a:t>After this study was released “long COVID” gained credibility as a distinct clinical entity separate from the myriad factors affecting those living through the pandemic</a:t>
            </a:r>
            <a:endParaRPr/>
          </a:p>
        </p:txBody>
      </p:sp>
      <p:sp>
        <p:nvSpPr>
          <p:cNvPr id="100" name="Google Shape;100;gf12c3e72d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f12c3e72d4_0_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gf12c3e72d4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f12c3e72d4_0_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gf12c3e72d4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f12c3e72d4_0_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gf12c3e72d4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f12c3e72d4_0_1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endParaRPr/>
          </a:p>
        </p:txBody>
      </p:sp>
      <p:sp>
        <p:nvSpPr>
          <p:cNvPr id="146" name="Google Shape;146;gf12c3e72d4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f12c3e72d4_0_1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f12c3e72d4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[PAUSE} All of sudden, things changed.</a:t>
            </a:r>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24</a:t>
            </a:fld>
            <a:endParaRPr lang="en-US"/>
          </a:p>
        </p:txBody>
      </p:sp>
    </p:spTree>
    <p:extLst>
      <p:ext uri="{BB962C8B-B14F-4D97-AF65-F5344CB8AC3E}">
        <p14:creationId xmlns:p14="http://schemas.microsoft.com/office/powerpoint/2010/main" val="3952172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group is all too familiar with how the story went. In Boston, and at MGH specifically, the numbers of confirmed coronavirus patients continued to rise, as well as those in the ICU. What this graph does not show is that about a week later, at our peak, we had about 400 covid patients in the hospital. Not surprisingly, the volume of calls about mental status changes in patients with COVID also started to rise, as did our consults. Most of the experience I gained with covid -19 and its sequela came from these first few months, before we had monoclonal antibodies, or had a handle on steroids and </a:t>
            </a:r>
            <a:r>
              <a:rPr lang="en-US" dirty="0" err="1"/>
              <a:t>remdesivir</a:t>
            </a:r>
            <a:r>
              <a:rPr lang="en-US" dirty="0"/>
              <a:t>. </a:t>
            </a:r>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25</a:t>
            </a:fld>
            <a:endParaRPr lang="en-US"/>
          </a:p>
        </p:txBody>
      </p:sp>
    </p:spTree>
    <p:extLst>
      <p:ext uri="{BB962C8B-B14F-4D97-AF65-F5344CB8AC3E}">
        <p14:creationId xmlns:p14="http://schemas.microsoft.com/office/powerpoint/2010/main" val="174016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I’m starting with the clinical presentation on purpose - back in March, we knew very little, and really only had the clinical picture to guide us. We knew this clinical syndrome was caused by SARS-Cov-2 and that Wuhan, China had been particularly hit hard. If you can walk yourself back to March and April, you were presumed to be UNLIKELY to have it if you didn’t have a fever.  Anosmia and diarrhea were barely characterized as symptoms, and the idea of asymptomatic transmission was completely foreign. But that’s where we were. </a:t>
            </a:r>
            <a:r>
              <a:rPr lang="en-US" dirty="0">
                <a:solidFill>
                  <a:schemeClr val="dk1"/>
                </a:solidFill>
              </a:rPr>
              <a:t>At first the hospital was only testing for people for COVID if they had the most common symptoms. Once they liberalized testing to every person who came into the ED, we started noticing some patterns.</a:t>
            </a:r>
            <a:endParaRPr lang="en-US" dirty="0"/>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26</a:t>
            </a:fld>
            <a:endParaRPr lang="en-US"/>
          </a:p>
        </p:txBody>
      </p:sp>
    </p:spTree>
    <p:extLst>
      <p:ext uri="{BB962C8B-B14F-4D97-AF65-F5344CB8AC3E}">
        <p14:creationId xmlns:p14="http://schemas.microsoft.com/office/powerpoint/2010/main" val="586265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see a lot of sick people in the ED, and sick people are often delirious. But the # of delirious patients seemed to be flying sky high. Some of them had the cardinal symptoms of COVID (fever, cough, sob). But others seemed well enough, with altered mental status being their only presenting symptom</a:t>
            </a:r>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27</a:t>
            </a:fld>
            <a:endParaRPr lang="en-US"/>
          </a:p>
        </p:txBody>
      </p:sp>
    </p:spTree>
    <p:extLst>
      <p:ext uri="{BB962C8B-B14F-4D97-AF65-F5344CB8AC3E}">
        <p14:creationId xmlns:p14="http://schemas.microsoft.com/office/powerpoint/2010/main" val="289816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then started receiving calls from the floors. This is a picture I took of my first day back, on the entrance to one of our covid wards. I tell you, it is no fun to cross that threshold. Anyway, primary teams were reporting really wild agitation, and catatonia symptoms. Additionally, they were having an incredibly hard time getting people off of vents in the ICUs. We had a challenge at this time - our team was almost entirely quarantined, PPE was short, and we were trying to figure out how to do telepsychiatry. Given these strange signs and symptoms that teams were reporting, we made the decision that we were going to do in person examinations for these patients, with a special focus on the neurological assessment. </a:t>
            </a:r>
          </a:p>
          <a:p>
            <a:endParaRPr lang="en-US" dirty="0"/>
          </a:p>
        </p:txBody>
      </p:sp>
      <p:sp>
        <p:nvSpPr>
          <p:cNvPr id="4" name="Slide Number Placeholder 3"/>
          <p:cNvSpPr>
            <a:spLocks noGrp="1"/>
          </p:cNvSpPr>
          <p:nvPr>
            <p:ph type="sldNum" sz="quarter" idx="5"/>
          </p:nvPr>
        </p:nvSpPr>
        <p:spPr/>
        <p:txBody>
          <a:bodyPr/>
          <a:lstStyle/>
          <a:p>
            <a:fld id="{205259CE-35B4-F249-A2D4-2A860B274D7B}" type="slidenum">
              <a:rPr lang="en-US" smtClean="0"/>
              <a:t>28</a:t>
            </a:fld>
            <a:endParaRPr lang="en-US"/>
          </a:p>
        </p:txBody>
      </p:sp>
    </p:spTree>
    <p:extLst>
      <p:ext uri="{BB962C8B-B14F-4D97-AF65-F5344CB8AC3E}">
        <p14:creationId xmlns:p14="http://schemas.microsoft.com/office/powerpoint/2010/main" val="134233918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rgbClr val="66A677">
                <a:alpha val="35000"/>
              </a:srgbClr>
            </a:gs>
            <a:gs pos="50000">
              <a:srgbClr val="FFFFFF">
                <a:alpha val="48000"/>
              </a:srgbClr>
            </a:gs>
            <a:gs pos="100000">
              <a:srgbClr val="389155">
                <a:alpha val="20000"/>
              </a:srgbClr>
            </a:gs>
          </a:gsLst>
          <a:lin ang="3420000" scaled="0"/>
          <a:tileRect/>
        </a:gradFill>
        <a:effectLst/>
      </p:bgPr>
    </p:bg>
    <p:spTree>
      <p:nvGrpSpPr>
        <p:cNvPr id="1" name=""/>
        <p:cNvGrpSpPr/>
        <p:nvPr/>
      </p:nvGrpSpPr>
      <p:grpSpPr>
        <a:xfrm>
          <a:off x="0" y="0"/>
          <a:ext cx="0" cy="0"/>
          <a:chOff x="0" y="0"/>
          <a:chExt cx="0" cy="0"/>
        </a:xfrm>
      </p:grpSpPr>
      <p:pic>
        <p:nvPicPr>
          <p:cNvPr id="16" name="Picture 15" descr="White bands.psd"/>
          <p:cNvPicPr>
            <a:picLocks noChangeAspect="1"/>
          </p:cNvPicPr>
          <p:nvPr userDrawn="1"/>
        </p:nvPicPr>
        <p:blipFill>
          <a:blip r:embed="rId2">
            <a:alphaModFix amt="45000"/>
            <a:extLst>
              <a:ext uri="{BEBA8EAE-BF5A-486C-A8C5-ECC9F3942E4B}">
                <a14:imgProps xmlns:a14="http://schemas.microsoft.com/office/drawing/2010/main">
                  <a14:imgLayer r:embed="rId3">
                    <a14:imgEffect>
                      <a14:sharpenSoften amount="67000"/>
                    </a14:imgEffect>
                  </a14:imgLayer>
                </a14:imgProps>
              </a:ext>
              <a:ext uri="{28A0092B-C50C-407E-A947-70E740481C1C}">
                <a14:useLocalDpi xmlns:a14="http://schemas.microsoft.com/office/drawing/2010/main" val="0"/>
              </a:ext>
            </a:extLst>
          </a:blip>
          <a:stretch>
            <a:fillRect/>
          </a:stretch>
        </p:blipFill>
        <p:spPr>
          <a:xfrm>
            <a:off x="222249" y="1221184"/>
            <a:ext cx="9282993" cy="5467147"/>
          </a:xfrm>
          <a:prstGeom prst="rect">
            <a:avLst/>
          </a:prstGeom>
        </p:spPr>
      </p:pic>
      <p:sp>
        <p:nvSpPr>
          <p:cNvPr id="2" name="Title 1"/>
          <p:cNvSpPr>
            <a:spLocks noGrp="1"/>
          </p:cNvSpPr>
          <p:nvPr>
            <p:ph type="ctrTitle" hasCustomPrompt="1"/>
          </p:nvPr>
        </p:nvSpPr>
        <p:spPr>
          <a:xfrm>
            <a:off x="1675718" y="2553747"/>
            <a:ext cx="8844801" cy="1019176"/>
          </a:xfrm>
        </p:spPr>
        <p:txBody>
          <a:bodyPr>
            <a:normAutofit/>
          </a:bodyPr>
          <a:lstStyle>
            <a:lvl1pPr algn="ctr">
              <a:defRPr sz="4000">
                <a:solidFill>
                  <a:srgbClr val="177D38"/>
                </a:solidFill>
              </a:defRPr>
            </a:lvl1pPr>
          </a:lstStyle>
          <a:p>
            <a:r>
              <a:rPr lang="en-US" dirty="0"/>
              <a:t>Title Goes Here</a:t>
            </a:r>
          </a:p>
        </p:txBody>
      </p:sp>
      <p:sp>
        <p:nvSpPr>
          <p:cNvPr id="3" name="Subtitle 2"/>
          <p:cNvSpPr>
            <a:spLocks noGrp="1"/>
          </p:cNvSpPr>
          <p:nvPr>
            <p:ph type="subTitle" idx="1" hasCustomPrompt="1"/>
          </p:nvPr>
        </p:nvSpPr>
        <p:spPr>
          <a:xfrm>
            <a:off x="1726516" y="3581910"/>
            <a:ext cx="8743203" cy="695325"/>
          </a:xfrm>
        </p:spPr>
        <p:txBody>
          <a:bodyPr>
            <a:normAutofit/>
          </a:bodyPr>
          <a:lstStyle>
            <a:lvl1pPr marL="0" indent="0" algn="ctr">
              <a:buNone/>
              <a:defRPr sz="2800">
                <a:solidFill>
                  <a:schemeClr val="accent5">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25" name="TextBox 24"/>
          <p:cNvSpPr txBox="1"/>
          <p:nvPr userDrawn="1"/>
        </p:nvSpPr>
        <p:spPr>
          <a:xfrm>
            <a:off x="1870428" y="5927934"/>
            <a:ext cx="8455379" cy="461665"/>
          </a:xfrm>
          <a:prstGeom prst="rect">
            <a:avLst/>
          </a:prstGeom>
          <a:noFill/>
        </p:spPr>
        <p:txBody>
          <a:bodyPr wrap="square" rtlCol="0">
            <a:spAutoFit/>
          </a:bodyPr>
          <a:lstStyle/>
          <a:p>
            <a:pPr algn="ctr"/>
            <a:r>
              <a:rPr lang="en-US" sz="2400" b="0" kern="1200" dirty="0">
                <a:solidFill>
                  <a:srgbClr val="105A25"/>
                </a:solidFill>
                <a:latin typeface="+mn-lt"/>
                <a:ea typeface="+mn-ea"/>
                <a:cs typeface="+mn-cs"/>
              </a:rPr>
              <a:t>ACADEMY OF CONSULTATION-LIAISON PSYCHIATRY</a:t>
            </a:r>
            <a:endParaRPr lang="en-US" sz="2400" b="0" dirty="0">
              <a:solidFill>
                <a:srgbClr val="105A25"/>
              </a:solidFill>
            </a:endParaRPr>
          </a:p>
        </p:txBody>
      </p:sp>
      <p:sp>
        <p:nvSpPr>
          <p:cNvPr id="26" name="TextBox 25"/>
          <p:cNvSpPr txBox="1"/>
          <p:nvPr userDrawn="1"/>
        </p:nvSpPr>
        <p:spPr>
          <a:xfrm>
            <a:off x="289984" y="6293597"/>
            <a:ext cx="11616267" cy="369332"/>
          </a:xfrm>
          <a:prstGeom prst="rect">
            <a:avLst/>
          </a:prstGeom>
          <a:noFill/>
        </p:spPr>
        <p:txBody>
          <a:bodyPr wrap="square" rtlCol="0">
            <a:spAutoFit/>
          </a:bodyPr>
          <a:lstStyle/>
          <a:p>
            <a:pPr algn="ctr"/>
            <a:r>
              <a:rPr lang="en-US" sz="1800" kern="1200" dirty="0">
                <a:solidFill>
                  <a:srgbClr val="389155"/>
                </a:solidFill>
                <a:latin typeface="+mn-lt"/>
                <a:ea typeface="+mn-ea"/>
                <a:cs typeface="+mn-cs"/>
              </a:rPr>
              <a:t>Advancing Integrated Psychiatric Care for the Medically Ill</a:t>
            </a:r>
            <a:endParaRPr lang="en-US" sz="1800" dirty="0">
              <a:solidFill>
                <a:srgbClr val="389155"/>
              </a:solidFill>
            </a:endParaRPr>
          </a:p>
        </p:txBody>
      </p:sp>
      <p:sp>
        <p:nvSpPr>
          <p:cNvPr id="27" name="Rectangle 26"/>
          <p:cNvSpPr/>
          <p:nvPr userDrawn="1"/>
        </p:nvSpPr>
        <p:spPr>
          <a:xfrm>
            <a:off x="56447" y="67731"/>
            <a:ext cx="12074591" cy="6722533"/>
          </a:xfrm>
          <a:prstGeom prst="rect">
            <a:avLst/>
          </a:prstGeom>
          <a:noFill/>
          <a:ln w="152400" cap="sq" cmpd="sng">
            <a:solidFill>
              <a:srgbClr val="66A677"/>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8" name="Rectangle 27"/>
          <p:cNvSpPr/>
          <p:nvPr userDrawn="1"/>
        </p:nvSpPr>
        <p:spPr>
          <a:xfrm>
            <a:off x="146756" y="177799"/>
            <a:ext cx="11898488" cy="6561667"/>
          </a:xfrm>
          <a:prstGeom prst="rect">
            <a:avLst/>
          </a:prstGeom>
          <a:noFill/>
          <a:ln w="76200" cap="sq" cmpd="sng">
            <a:solidFill>
              <a:srgbClr val="105A25"/>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4" descr="A picture containing drawing&#10;&#10;Description automatically generated">
            <a:extLst>
              <a:ext uri="{FF2B5EF4-FFF2-40B4-BE49-F238E27FC236}">
                <a16:creationId xmlns:a16="http://schemas.microsoft.com/office/drawing/2014/main" id="{D5C007CC-4C52-49E7-A3C5-671006195797}"/>
              </a:ext>
            </a:extLst>
          </p:cNvPr>
          <p:cNvPicPr>
            <a:picLocks noChangeAspect="1"/>
          </p:cNvPicPr>
          <p:nvPr userDrawn="1"/>
        </p:nvPicPr>
        <p:blipFill>
          <a:blip r:embed="rId4"/>
          <a:stretch>
            <a:fillRect/>
          </a:stretch>
        </p:blipFill>
        <p:spPr>
          <a:xfrm>
            <a:off x="5179098" y="610118"/>
            <a:ext cx="1829288" cy="1829288"/>
          </a:xfrm>
          <a:prstGeom prst="rect">
            <a:avLst/>
          </a:prstGeom>
        </p:spPr>
      </p:pic>
    </p:spTree>
    <p:extLst>
      <p:ext uri="{BB962C8B-B14F-4D97-AF65-F5344CB8AC3E}">
        <p14:creationId xmlns:p14="http://schemas.microsoft.com/office/powerpoint/2010/main" val="4239522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0">
              <a:schemeClr val="bg1"/>
            </a:gs>
            <a:gs pos="100000">
              <a:srgbClr val="81D297">
                <a:alpha val="10000"/>
              </a:srgbClr>
            </a:gs>
          </a:gsLst>
          <a:lin ang="312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rgbClr val="105A25"/>
                </a:solidFill>
              </a:defRPr>
            </a:lvl1pPr>
          </a:lstStyle>
          <a:p>
            <a:r>
              <a:rPr lang="en-US"/>
              <a:t>Click to edit Master title style</a:t>
            </a:r>
            <a:endParaRPr lang="en-US" dirty="0"/>
          </a:p>
        </p:txBody>
      </p:sp>
      <p:sp>
        <p:nvSpPr>
          <p:cNvPr id="3" name="Content Placeholder 2"/>
          <p:cNvSpPr>
            <a:spLocks noGrp="1"/>
          </p:cNvSpPr>
          <p:nvPr>
            <p:ph idx="1"/>
          </p:nvPr>
        </p:nvSpPr>
        <p:spPr/>
        <p:txBody>
          <a:bodyPr>
            <a:noAutofit/>
          </a:bodyPr>
          <a:lstStyle>
            <a:lvl1pPr marL="228600" indent="-228600">
              <a:buClr>
                <a:srgbClr val="177D38"/>
              </a:buClr>
              <a:defRPr/>
            </a:lvl1pPr>
            <a:lvl2pPr marL="627063" indent="-228600">
              <a:buClr>
                <a:srgbClr val="177D38"/>
              </a:buClr>
              <a:buFont typeface="Lucida Grande"/>
              <a:buChar char="–"/>
              <a:defRPr/>
            </a:lvl2pPr>
            <a:lvl3pPr>
              <a:buClr>
                <a:srgbClr val="177D38"/>
              </a:buClr>
              <a:defRPr/>
            </a:lvl3pPr>
            <a:lvl4pPr>
              <a:buClr>
                <a:srgbClr val="177D38"/>
              </a:buClr>
              <a:defRPr/>
            </a:lvl4pPr>
            <a:lvl5pPr>
              <a:buClr>
                <a:srgbClr val="177D38"/>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606389" y="6474884"/>
            <a:ext cx="483616" cy="365125"/>
          </a:xfrm>
          <a:noFill/>
          <a:ln>
            <a:noFill/>
          </a:ln>
        </p:spPr>
        <p:txBody>
          <a:bodyPr/>
          <a:lstStyle>
            <a:lvl1pPr algn="r">
              <a:defRPr sz="1000">
                <a:solidFill>
                  <a:srgbClr val="177D38"/>
                </a:solidFill>
              </a:defRPr>
            </a:lvl1pPr>
          </a:lstStyle>
          <a:p>
            <a:fld id="{68CDBAF2-F266-C14C-8ABF-54B90D837FA3}" type="slidenum">
              <a:rPr lang="en-US" smtClean="0"/>
              <a:pPr/>
              <a:t>‹#›</a:t>
            </a:fld>
            <a:endParaRPr lang="en-US" dirty="0"/>
          </a:p>
        </p:txBody>
      </p:sp>
      <p:grpSp>
        <p:nvGrpSpPr>
          <p:cNvPr id="40" name="Group 39"/>
          <p:cNvGrpSpPr/>
          <p:nvPr userDrawn="1"/>
        </p:nvGrpSpPr>
        <p:grpSpPr>
          <a:xfrm>
            <a:off x="678729" y="28282"/>
            <a:ext cx="11535851" cy="290045"/>
            <a:chOff x="0" y="0"/>
            <a:chExt cx="9153144" cy="265851"/>
          </a:xfrm>
        </p:grpSpPr>
        <p:sp>
          <p:nvSpPr>
            <p:cNvPr id="12" name="Rectangle 11"/>
            <p:cNvSpPr/>
            <p:nvPr userDrawn="1"/>
          </p:nvSpPr>
          <p:spPr>
            <a:xfrm>
              <a:off x="0" y="0"/>
              <a:ext cx="9153144" cy="59267"/>
            </a:xfrm>
            <a:prstGeom prst="rect">
              <a:avLst/>
            </a:prstGeom>
            <a:solidFill>
              <a:srgbClr val="177D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54343"/>
              <a:ext cx="9153144" cy="68411"/>
            </a:xfrm>
            <a:prstGeom prst="rect">
              <a:avLst/>
            </a:prstGeom>
            <a:solidFill>
              <a:srgbClr val="66A6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0" y="118532"/>
              <a:ext cx="9153144" cy="50123"/>
            </a:xfrm>
            <a:prstGeom prst="rect">
              <a:avLst/>
            </a:prstGeom>
            <a:solidFill>
              <a:srgbClr val="105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0" y="160866"/>
              <a:ext cx="9153144" cy="104985"/>
            </a:xfrm>
            <a:prstGeom prst="rect">
              <a:avLst/>
            </a:prstGeom>
            <a:solidFill>
              <a:srgbClr val="3891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
        <p:nvSpPr>
          <p:cNvPr id="47" name="TextBox 46"/>
          <p:cNvSpPr txBox="1"/>
          <p:nvPr userDrawn="1"/>
        </p:nvSpPr>
        <p:spPr>
          <a:xfrm>
            <a:off x="120651" y="6534094"/>
            <a:ext cx="8455379" cy="246221"/>
          </a:xfrm>
          <a:prstGeom prst="rect">
            <a:avLst/>
          </a:prstGeom>
          <a:noFill/>
        </p:spPr>
        <p:txBody>
          <a:bodyPr wrap="square" rtlCol="0">
            <a:spAutoFit/>
          </a:bodyPr>
          <a:lstStyle/>
          <a:p>
            <a:pPr algn="l"/>
            <a:r>
              <a:rPr lang="en-US" sz="1000" b="0" kern="1200" dirty="0">
                <a:solidFill>
                  <a:srgbClr val="105A25"/>
                </a:solidFill>
                <a:latin typeface="+mn-lt"/>
                <a:ea typeface="+mn-ea"/>
                <a:cs typeface="+mn-cs"/>
              </a:rPr>
              <a:t>Academy of Consultation-Liaison Psychiatry</a:t>
            </a:r>
            <a:endParaRPr lang="en-US" sz="1000" b="0" dirty="0">
              <a:solidFill>
                <a:srgbClr val="105A25"/>
              </a:solidFill>
            </a:endParaRPr>
          </a:p>
        </p:txBody>
      </p:sp>
      <p:pic>
        <p:nvPicPr>
          <p:cNvPr id="5" name="Picture 4" descr="A picture containing drawing&#10;&#10;Description automatically generated">
            <a:extLst>
              <a:ext uri="{FF2B5EF4-FFF2-40B4-BE49-F238E27FC236}">
                <a16:creationId xmlns:a16="http://schemas.microsoft.com/office/drawing/2014/main" id="{332D079E-D821-416A-8815-52795C84D8CC}"/>
              </a:ext>
            </a:extLst>
          </p:cNvPr>
          <p:cNvPicPr>
            <a:picLocks noChangeAspect="1"/>
          </p:cNvPicPr>
          <p:nvPr userDrawn="1"/>
        </p:nvPicPr>
        <p:blipFill>
          <a:blip r:embed="rId2"/>
          <a:stretch>
            <a:fillRect/>
          </a:stretch>
        </p:blipFill>
        <p:spPr>
          <a:xfrm>
            <a:off x="13119" y="20086"/>
            <a:ext cx="596481" cy="596481"/>
          </a:xfrm>
          <a:prstGeom prst="rect">
            <a:avLst/>
          </a:prstGeom>
        </p:spPr>
      </p:pic>
    </p:spTree>
    <p:extLst>
      <p:ext uri="{BB962C8B-B14F-4D97-AF65-F5344CB8AC3E}">
        <p14:creationId xmlns:p14="http://schemas.microsoft.com/office/powerpoint/2010/main" val="1270419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12444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DBAF2-F266-C14C-8ABF-54B90D837FA3}" type="slidenum">
              <a:rPr lang="en-US" smtClean="0"/>
              <a:t>‹#›</a:t>
            </a:fld>
            <a:endParaRPr lang="en-US"/>
          </a:p>
        </p:txBody>
      </p:sp>
    </p:spTree>
    <p:extLst>
      <p:ext uri="{BB962C8B-B14F-4D97-AF65-F5344CB8AC3E}">
        <p14:creationId xmlns:p14="http://schemas.microsoft.com/office/powerpoint/2010/main" val="236727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CA12E-241B-8743-A48C-EBC3E9976975}"/>
              </a:ext>
            </a:extLst>
          </p:cNvPr>
          <p:cNvSpPr>
            <a:spLocks noGrp="1"/>
          </p:cNvSpPr>
          <p:nvPr>
            <p:ph type="ctrTitle"/>
          </p:nvPr>
        </p:nvSpPr>
        <p:spPr/>
        <p:txBody>
          <a:bodyPr>
            <a:normAutofit fontScale="90000"/>
          </a:bodyPr>
          <a:lstStyle/>
          <a:p>
            <a:r>
              <a:rPr lang="en-US" dirty="0"/>
              <a:t>Neuropsychiatric Manifestations of COVID-19</a:t>
            </a:r>
          </a:p>
        </p:txBody>
      </p:sp>
      <p:sp>
        <p:nvSpPr>
          <p:cNvPr id="3" name="Subtitle 2">
            <a:extLst>
              <a:ext uri="{FF2B5EF4-FFF2-40B4-BE49-F238E27FC236}">
                <a16:creationId xmlns:a16="http://schemas.microsoft.com/office/drawing/2014/main" id="{0D868C9C-681B-0B4A-A559-EF3B54CAB8D8}"/>
              </a:ext>
            </a:extLst>
          </p:cNvPr>
          <p:cNvSpPr>
            <a:spLocks noGrp="1"/>
          </p:cNvSpPr>
          <p:nvPr>
            <p:ph type="subTitle" idx="1"/>
          </p:nvPr>
        </p:nvSpPr>
        <p:spPr>
          <a:xfrm>
            <a:off x="1726516" y="3581910"/>
            <a:ext cx="8743203" cy="1630170"/>
          </a:xfrm>
        </p:spPr>
        <p:txBody>
          <a:bodyPr>
            <a:normAutofit fontScale="92500" lnSpcReduction="20000"/>
          </a:bodyPr>
          <a:lstStyle/>
          <a:p>
            <a:r>
              <a:rPr lang="en-US" dirty="0"/>
              <a:t>Scott R. Beach, MD, FACLP</a:t>
            </a:r>
          </a:p>
          <a:p>
            <a:r>
              <a:rPr lang="en-US" dirty="0"/>
              <a:t>Erica Baller, MD, MS</a:t>
            </a:r>
          </a:p>
          <a:p>
            <a:r>
              <a:rPr lang="en-US" dirty="0"/>
              <a:t>Christian Hicks, MD</a:t>
            </a:r>
          </a:p>
          <a:p>
            <a:r>
              <a:rPr lang="en-US" dirty="0"/>
              <a:t>Davin Quinn, MD, FACLP</a:t>
            </a:r>
          </a:p>
          <a:p>
            <a:endParaRPr lang="en-US" dirty="0"/>
          </a:p>
        </p:txBody>
      </p:sp>
    </p:spTree>
    <p:extLst>
      <p:ext uri="{BB962C8B-B14F-4D97-AF65-F5344CB8AC3E}">
        <p14:creationId xmlns:p14="http://schemas.microsoft.com/office/powerpoint/2010/main" val="3431565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830EF-CA0E-9C41-A54F-86541C5DCDB5}"/>
              </a:ext>
            </a:extLst>
          </p:cNvPr>
          <p:cNvSpPr>
            <a:spLocks noGrp="1"/>
          </p:cNvSpPr>
          <p:nvPr>
            <p:ph type="title"/>
          </p:nvPr>
        </p:nvSpPr>
        <p:spPr/>
        <p:txBody>
          <a:bodyPr/>
          <a:lstStyle/>
          <a:p>
            <a:r>
              <a:rPr lang="en-US" dirty="0"/>
              <a:t>MRI Findings in COVID-19</a:t>
            </a:r>
          </a:p>
        </p:txBody>
      </p:sp>
      <p:sp>
        <p:nvSpPr>
          <p:cNvPr id="3" name="Content Placeholder 2">
            <a:extLst>
              <a:ext uri="{FF2B5EF4-FFF2-40B4-BE49-F238E27FC236}">
                <a16:creationId xmlns:a16="http://schemas.microsoft.com/office/drawing/2014/main" id="{45ADB28E-708B-EE48-9869-435AD4C046F8}"/>
              </a:ext>
            </a:extLst>
          </p:cNvPr>
          <p:cNvSpPr>
            <a:spLocks noGrp="1"/>
          </p:cNvSpPr>
          <p:nvPr>
            <p:ph idx="1"/>
          </p:nvPr>
        </p:nvSpPr>
        <p:spPr/>
        <p:txBody>
          <a:bodyPr/>
          <a:lstStyle/>
          <a:p>
            <a:r>
              <a:rPr lang="en-US" dirty="0"/>
              <a:t>40% abnormal scans in one study</a:t>
            </a:r>
          </a:p>
          <a:p>
            <a:r>
              <a:rPr lang="en-US" dirty="0"/>
              <a:t>Severe disease and intubation were predictive of imaging findings</a:t>
            </a:r>
          </a:p>
          <a:p>
            <a:r>
              <a:rPr lang="en-US" dirty="0"/>
              <a:t>Many distinctive neuroradiologic patterns</a:t>
            </a:r>
          </a:p>
          <a:p>
            <a:pPr lvl="1"/>
            <a:r>
              <a:rPr lang="en-US" dirty="0"/>
              <a:t>Signal abnormalities in medial temporal lobe</a:t>
            </a:r>
          </a:p>
          <a:p>
            <a:pPr lvl="1"/>
            <a:r>
              <a:rPr lang="en-US" dirty="0"/>
              <a:t>Leptomeningeal enhancement</a:t>
            </a:r>
          </a:p>
          <a:p>
            <a:pPr lvl="1"/>
            <a:r>
              <a:rPr lang="en-US" dirty="0"/>
              <a:t>Acute necrotizing encephalopathy</a:t>
            </a:r>
          </a:p>
          <a:p>
            <a:pPr lvl="1"/>
            <a:r>
              <a:rPr lang="en-US" dirty="0"/>
              <a:t>Middle cerebellar peduncle hyperintense lesions</a:t>
            </a:r>
          </a:p>
          <a:p>
            <a:pPr lvl="1"/>
            <a:r>
              <a:rPr lang="en-US" dirty="0"/>
              <a:t>Non-confluent multifocal white matter hyperintense lesions with associated hemorrhagic lesions</a:t>
            </a:r>
          </a:p>
          <a:p>
            <a:pPr lvl="1"/>
            <a:r>
              <a:rPr lang="en-US" dirty="0"/>
              <a:t>White matter microhemorrhages</a:t>
            </a:r>
          </a:p>
          <a:p>
            <a:pPr lvl="1"/>
            <a:r>
              <a:rPr lang="en-US" dirty="0"/>
              <a:t>Confluent supratentorial white matter hyperintensities</a:t>
            </a:r>
          </a:p>
          <a:p>
            <a:pPr lvl="1"/>
            <a:r>
              <a:rPr lang="en-US" dirty="0"/>
              <a:t>Lesions in the splenium of corpus callosum, clinically silent CVA’s</a:t>
            </a:r>
          </a:p>
          <a:p>
            <a:pPr marL="457200" lvl="1" indent="0">
              <a:buNone/>
            </a:pPr>
            <a:endParaRPr lang="en-US" dirty="0"/>
          </a:p>
          <a:p>
            <a:pPr marL="457200" lvl="1" indent="0" algn="r">
              <a:buNone/>
            </a:pPr>
            <a:r>
              <a:rPr lang="en-US" sz="1400" dirty="0" err="1"/>
              <a:t>Aragao</a:t>
            </a:r>
            <a:r>
              <a:rPr lang="en-US" sz="1400" dirty="0"/>
              <a:t> 2021, Helms 2020, Ellul 2020, Kremer 2020</a:t>
            </a:r>
          </a:p>
        </p:txBody>
      </p:sp>
    </p:spTree>
    <p:extLst>
      <p:ext uri="{BB962C8B-B14F-4D97-AF65-F5344CB8AC3E}">
        <p14:creationId xmlns:p14="http://schemas.microsoft.com/office/powerpoint/2010/main" val="378429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409BB-EECD-634E-AC58-7106C7EA61AD}"/>
              </a:ext>
            </a:extLst>
          </p:cNvPr>
          <p:cNvSpPr>
            <a:spLocks noGrp="1"/>
          </p:cNvSpPr>
          <p:nvPr>
            <p:ph type="title"/>
          </p:nvPr>
        </p:nvSpPr>
        <p:spPr/>
        <p:txBody>
          <a:bodyPr>
            <a:normAutofit/>
          </a:bodyPr>
          <a:lstStyle/>
          <a:p>
            <a:r>
              <a:rPr lang="en-US" dirty="0"/>
              <a:t>Workup of COVID-19 Neuropsychiatric Symptoms</a:t>
            </a:r>
          </a:p>
        </p:txBody>
      </p:sp>
      <p:sp>
        <p:nvSpPr>
          <p:cNvPr id="3" name="Content Placeholder 2">
            <a:extLst>
              <a:ext uri="{FF2B5EF4-FFF2-40B4-BE49-F238E27FC236}">
                <a16:creationId xmlns:a16="http://schemas.microsoft.com/office/drawing/2014/main" id="{F29302E6-B2E3-6F42-AAE2-325E20647F86}"/>
              </a:ext>
            </a:extLst>
          </p:cNvPr>
          <p:cNvSpPr>
            <a:spLocks noGrp="1"/>
          </p:cNvSpPr>
          <p:nvPr>
            <p:ph idx="1"/>
          </p:nvPr>
        </p:nvSpPr>
        <p:spPr/>
        <p:txBody>
          <a:bodyPr/>
          <a:lstStyle/>
          <a:p>
            <a:r>
              <a:rPr lang="en-US" dirty="0"/>
              <a:t>Consider altered mental status as a prompt for COVID PCR testing in all patients</a:t>
            </a:r>
          </a:p>
          <a:p>
            <a:pPr lvl="1"/>
            <a:r>
              <a:rPr lang="en-US" dirty="0"/>
              <a:t>WHO now considered it a core symptom</a:t>
            </a:r>
          </a:p>
          <a:p>
            <a:pPr lvl="1"/>
            <a:r>
              <a:rPr lang="en-US" dirty="0"/>
              <a:t>6</a:t>
            </a:r>
            <a:r>
              <a:rPr lang="en-US" baseline="30000" dirty="0"/>
              <a:t>th</a:t>
            </a:r>
            <a:r>
              <a:rPr lang="en-US" dirty="0"/>
              <a:t> most common presenting sign and 37% don’t have associated symptoms</a:t>
            </a:r>
          </a:p>
          <a:p>
            <a:r>
              <a:rPr lang="en-US" dirty="0"/>
              <a:t>Basic bloodwork, including CRP, for COVID+ patients with delirium</a:t>
            </a:r>
          </a:p>
          <a:p>
            <a:r>
              <a:rPr lang="en-US" dirty="0"/>
              <a:t>MRI may reveal specific pathology (silent CVA’s, encephalitis, AHNE)</a:t>
            </a:r>
          </a:p>
          <a:p>
            <a:r>
              <a:rPr lang="en-US" dirty="0"/>
              <a:t>EEG and CSF findings less likely to be helpful</a:t>
            </a:r>
          </a:p>
          <a:p>
            <a:r>
              <a:rPr lang="en-US" b="1" i="1" dirty="0"/>
              <a:t>Utility of test must be balanced with risks of further exposure</a:t>
            </a:r>
          </a:p>
          <a:p>
            <a:pPr marL="0" indent="0" algn="r">
              <a:buNone/>
            </a:pPr>
            <a:endParaRPr lang="en-US" sz="1200" dirty="0"/>
          </a:p>
          <a:p>
            <a:pPr marL="0" indent="0" algn="r">
              <a:buNone/>
            </a:pPr>
            <a:endParaRPr lang="en-US" sz="1200" dirty="0"/>
          </a:p>
          <a:p>
            <a:pPr marL="0" indent="0" algn="r">
              <a:buNone/>
            </a:pPr>
            <a:endParaRPr lang="en-US" sz="1200" dirty="0"/>
          </a:p>
          <a:p>
            <a:pPr marL="0" indent="0" algn="r">
              <a:buNone/>
            </a:pPr>
            <a:r>
              <a:rPr lang="en-US" sz="1800" dirty="0"/>
              <a:t>Kennedy 2021</a:t>
            </a:r>
          </a:p>
        </p:txBody>
      </p:sp>
    </p:spTree>
    <p:extLst>
      <p:ext uri="{BB962C8B-B14F-4D97-AF65-F5344CB8AC3E}">
        <p14:creationId xmlns:p14="http://schemas.microsoft.com/office/powerpoint/2010/main" val="2175057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8206-D8D9-B94B-896B-D79DA793A439}"/>
              </a:ext>
            </a:extLst>
          </p:cNvPr>
          <p:cNvSpPr>
            <a:spLocks noGrp="1"/>
          </p:cNvSpPr>
          <p:nvPr>
            <p:ph type="title"/>
          </p:nvPr>
        </p:nvSpPr>
        <p:spPr/>
        <p:txBody>
          <a:bodyPr>
            <a:normAutofit/>
          </a:bodyPr>
          <a:lstStyle/>
          <a:p>
            <a:r>
              <a:rPr lang="en-US" dirty="0"/>
              <a:t>Psychotic Disorders and COVID-19</a:t>
            </a:r>
          </a:p>
        </p:txBody>
      </p:sp>
      <p:sp>
        <p:nvSpPr>
          <p:cNvPr id="3" name="Content Placeholder 2">
            <a:extLst>
              <a:ext uri="{FF2B5EF4-FFF2-40B4-BE49-F238E27FC236}">
                <a16:creationId xmlns:a16="http://schemas.microsoft.com/office/drawing/2014/main" id="{EAC185DF-DAEC-ED4E-8849-DED346AAB849}"/>
              </a:ext>
            </a:extLst>
          </p:cNvPr>
          <p:cNvSpPr>
            <a:spLocks noGrp="1"/>
          </p:cNvSpPr>
          <p:nvPr>
            <p:ph idx="1"/>
          </p:nvPr>
        </p:nvSpPr>
        <p:spPr/>
        <p:txBody>
          <a:bodyPr>
            <a:normAutofit/>
          </a:bodyPr>
          <a:lstStyle/>
          <a:p>
            <a:r>
              <a:rPr lang="en-US" dirty="0"/>
              <a:t>Schizophrenia-spectrum illnesses are one of the strongest risk factors for mortality in COVID</a:t>
            </a:r>
          </a:p>
          <a:p>
            <a:r>
              <a:rPr lang="en-US" dirty="0"/>
              <a:t>Treatment with clozapine associated with increased risk of COVID-19</a:t>
            </a:r>
          </a:p>
          <a:p>
            <a:pPr lvl="1"/>
            <a:r>
              <a:rPr lang="en-US" dirty="0"/>
              <a:t>Lymphopenia common</a:t>
            </a:r>
          </a:p>
          <a:p>
            <a:pPr lvl="1"/>
            <a:r>
              <a:rPr lang="en-US" dirty="0"/>
              <a:t>Higher rates of pneumonia in patients on clozapine</a:t>
            </a:r>
          </a:p>
          <a:p>
            <a:r>
              <a:rPr lang="en-US" dirty="0"/>
              <a:t>Clozapine levels may increase by 2-fold</a:t>
            </a:r>
          </a:p>
          <a:p>
            <a:pPr lvl="1"/>
            <a:r>
              <a:rPr lang="en-US" dirty="0"/>
              <a:t>Consider cutting dose in half for any patients who develop fever</a:t>
            </a:r>
          </a:p>
          <a:p>
            <a:pPr marL="0" indent="0" algn="r">
              <a:buNone/>
            </a:pPr>
            <a:endParaRPr lang="en-US" sz="1600" dirty="0"/>
          </a:p>
          <a:p>
            <a:pPr marL="0" indent="0" algn="r">
              <a:buNone/>
            </a:pPr>
            <a:r>
              <a:rPr lang="en-US" sz="1600" dirty="0"/>
              <a:t>Dotson 2020, Bilbul 2020</a:t>
            </a:r>
          </a:p>
          <a:p>
            <a:endParaRPr lang="en-US" dirty="0"/>
          </a:p>
        </p:txBody>
      </p:sp>
    </p:spTree>
    <p:extLst>
      <p:ext uri="{BB962C8B-B14F-4D97-AF65-F5344CB8AC3E}">
        <p14:creationId xmlns:p14="http://schemas.microsoft.com/office/powerpoint/2010/main" val="1503178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EEB0-8A54-0749-A696-6281A5FC692B}"/>
              </a:ext>
            </a:extLst>
          </p:cNvPr>
          <p:cNvSpPr>
            <a:spLocks noGrp="1"/>
          </p:cNvSpPr>
          <p:nvPr>
            <p:ph type="title"/>
          </p:nvPr>
        </p:nvSpPr>
        <p:spPr/>
        <p:txBody>
          <a:bodyPr/>
          <a:lstStyle/>
          <a:p>
            <a:r>
              <a:rPr lang="en-US" dirty="0"/>
              <a:t>New Psychosis in COVID-19</a:t>
            </a:r>
          </a:p>
        </p:txBody>
      </p:sp>
      <p:sp>
        <p:nvSpPr>
          <p:cNvPr id="3" name="Content Placeholder 2">
            <a:extLst>
              <a:ext uri="{FF2B5EF4-FFF2-40B4-BE49-F238E27FC236}">
                <a16:creationId xmlns:a16="http://schemas.microsoft.com/office/drawing/2014/main" id="{F4AA54F3-DA3F-F346-8367-42573E88D914}"/>
              </a:ext>
            </a:extLst>
          </p:cNvPr>
          <p:cNvSpPr>
            <a:spLocks noGrp="1"/>
          </p:cNvSpPr>
          <p:nvPr>
            <p:ph idx="1"/>
          </p:nvPr>
        </p:nvSpPr>
        <p:spPr/>
        <p:txBody>
          <a:bodyPr>
            <a:normAutofit/>
          </a:bodyPr>
          <a:lstStyle/>
          <a:p>
            <a:r>
              <a:rPr lang="en-US" dirty="0"/>
              <a:t>Early case series in </a:t>
            </a:r>
            <a:r>
              <a:rPr lang="en-US" i="1" dirty="0"/>
              <a:t>Psychosomatics</a:t>
            </a:r>
          </a:p>
          <a:p>
            <a:r>
              <a:rPr lang="en-US" dirty="0"/>
              <a:t>Nearly 100 cases reported thus far</a:t>
            </a:r>
          </a:p>
          <a:p>
            <a:r>
              <a:rPr lang="en-US" dirty="0"/>
              <a:t>Of patients with “altered mental status” in one series, nearly 25% had non-delirium psychosis</a:t>
            </a:r>
          </a:p>
          <a:p>
            <a:r>
              <a:rPr lang="en-US" dirty="0"/>
              <a:t>Symptoms of psychosis have included delusions, hallucinations, disorganized thinking and behavior, and catatonia</a:t>
            </a:r>
          </a:p>
          <a:p>
            <a:r>
              <a:rPr lang="en-US" dirty="0"/>
              <a:t>Most common presentation is a brief or reactive psychosis, appearing consistent with Acute and Transient Psychotic Disorder</a:t>
            </a:r>
          </a:p>
          <a:p>
            <a:r>
              <a:rPr lang="en-US" dirty="0"/>
              <a:t>Mean age is higher than would be expected for new-onset psychosis (40)</a:t>
            </a:r>
          </a:p>
          <a:p>
            <a:pPr marL="0" indent="0" algn="r">
              <a:buNone/>
            </a:pPr>
            <a:endParaRPr lang="en-US" sz="1400" dirty="0"/>
          </a:p>
          <a:p>
            <a:pPr marL="0" indent="0" algn="r">
              <a:buNone/>
            </a:pPr>
            <a:endParaRPr lang="en-US" sz="1400" dirty="0"/>
          </a:p>
          <a:p>
            <a:pPr marL="0" indent="0" algn="r">
              <a:buNone/>
            </a:pPr>
            <a:r>
              <a:rPr lang="en-US" sz="1400" dirty="0" err="1"/>
              <a:t>Ferrando</a:t>
            </a:r>
            <a:r>
              <a:rPr lang="en-US" sz="1400" dirty="0"/>
              <a:t> 2020; </a:t>
            </a:r>
            <a:r>
              <a:rPr lang="en-US" sz="1400" dirty="0" err="1"/>
              <a:t>Varatharaj</a:t>
            </a:r>
            <a:r>
              <a:rPr lang="en-US" sz="1400" dirty="0"/>
              <a:t> 2020; Watson 2021</a:t>
            </a:r>
          </a:p>
        </p:txBody>
      </p:sp>
    </p:spTree>
    <p:extLst>
      <p:ext uri="{BB962C8B-B14F-4D97-AF65-F5344CB8AC3E}">
        <p14:creationId xmlns:p14="http://schemas.microsoft.com/office/powerpoint/2010/main" val="1146406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BA42-33CF-B342-9AB2-4BDBFAD95375}"/>
              </a:ext>
            </a:extLst>
          </p:cNvPr>
          <p:cNvSpPr>
            <a:spLocks noGrp="1"/>
          </p:cNvSpPr>
          <p:nvPr>
            <p:ph type="title"/>
          </p:nvPr>
        </p:nvSpPr>
        <p:spPr/>
        <p:txBody>
          <a:bodyPr/>
          <a:lstStyle/>
          <a:p>
            <a:r>
              <a:rPr lang="en-US" dirty="0"/>
              <a:t>New Psychosis in COVID-19: Cause or Association</a:t>
            </a:r>
          </a:p>
        </p:txBody>
      </p:sp>
      <p:sp>
        <p:nvSpPr>
          <p:cNvPr id="3" name="Content Placeholder 2">
            <a:extLst>
              <a:ext uri="{FF2B5EF4-FFF2-40B4-BE49-F238E27FC236}">
                <a16:creationId xmlns:a16="http://schemas.microsoft.com/office/drawing/2014/main" id="{1C7A8379-F9FC-7A46-A09F-D6E0127AF416}"/>
              </a:ext>
            </a:extLst>
          </p:cNvPr>
          <p:cNvSpPr>
            <a:spLocks noGrp="1"/>
          </p:cNvSpPr>
          <p:nvPr>
            <p:ph idx="1"/>
          </p:nvPr>
        </p:nvSpPr>
        <p:spPr/>
        <p:txBody>
          <a:bodyPr/>
          <a:lstStyle/>
          <a:p>
            <a:r>
              <a:rPr lang="en-US" sz="2000" dirty="0"/>
              <a:t>Increasing evidence for infection as a cause of psychosis</a:t>
            </a:r>
          </a:p>
          <a:p>
            <a:pPr lvl="1"/>
            <a:r>
              <a:rPr lang="en-US" sz="1800" dirty="0"/>
              <a:t>GWAS studies localizing to MHC for schizophrenia risk; autoimmune disorders</a:t>
            </a:r>
          </a:p>
          <a:p>
            <a:pPr lvl="1"/>
            <a:r>
              <a:rPr lang="en-US" sz="1800" dirty="0"/>
              <a:t>Epidemiologic studies showing psychosis risk increases with severe infection, maternal infection</a:t>
            </a:r>
          </a:p>
          <a:p>
            <a:r>
              <a:rPr lang="en-US" sz="2000" dirty="0"/>
              <a:t>Many confounding factors</a:t>
            </a:r>
          </a:p>
          <a:p>
            <a:pPr lvl="1"/>
            <a:r>
              <a:rPr lang="en-US" sz="1800" dirty="0"/>
              <a:t>Other Reasons for psychosis: Delirium; Medication effect (steroids, hydroxychloroquine, antibiotics, antivirals [</a:t>
            </a:r>
            <a:r>
              <a:rPr lang="en-US" sz="1800" dirty="0" err="1"/>
              <a:t>favipiravir</a:t>
            </a:r>
            <a:r>
              <a:rPr lang="en-US" sz="1800" dirty="0"/>
              <a:t>]); Prior psychiatric history; Substance use; Other medical conditions associated with psychosis; Being postpartum</a:t>
            </a:r>
          </a:p>
          <a:p>
            <a:pPr lvl="1"/>
            <a:r>
              <a:rPr lang="en-US" sz="1800" dirty="0"/>
              <a:t>Stress and stigma of the virus, itself</a:t>
            </a:r>
          </a:p>
          <a:p>
            <a:pPr lvl="1"/>
            <a:r>
              <a:rPr lang="en-US" sz="1800" dirty="0"/>
              <a:t>Confirmation of COVID-19 (active vs recent)</a:t>
            </a:r>
          </a:p>
          <a:p>
            <a:pPr lvl="1"/>
            <a:r>
              <a:rPr lang="en-US" sz="1800" dirty="0"/>
              <a:t>Clear selection bias</a:t>
            </a:r>
          </a:p>
          <a:p>
            <a:r>
              <a:rPr lang="en-US" sz="2000" dirty="0"/>
              <a:t>Risk of a new onset psychosis in the first 90 days after COVID infection was similar to that for other control events (influenza, URI, </a:t>
            </a:r>
            <a:r>
              <a:rPr lang="en-US" sz="2000" dirty="0" err="1"/>
              <a:t>etc</a:t>
            </a:r>
            <a:r>
              <a:rPr lang="en-US" sz="2000" dirty="0"/>
              <a:t>)</a:t>
            </a:r>
          </a:p>
          <a:p>
            <a:pPr lvl="1"/>
            <a:r>
              <a:rPr lang="en-US" sz="1800" dirty="0"/>
              <a:t>When relapses were included, the rate was 1%, which was higher than for control events</a:t>
            </a:r>
          </a:p>
          <a:p>
            <a:pPr marL="0" indent="0" algn="r">
              <a:buNone/>
            </a:pPr>
            <a:r>
              <a:rPr lang="en-US" sz="1400" dirty="0"/>
              <a:t>Watson 2021; </a:t>
            </a:r>
            <a:r>
              <a:rPr lang="en-US" sz="1400" dirty="0" err="1"/>
              <a:t>Taquet</a:t>
            </a:r>
            <a:r>
              <a:rPr lang="en-US" sz="1400" dirty="0"/>
              <a:t> 2020</a:t>
            </a:r>
          </a:p>
          <a:p>
            <a:pPr marL="0"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138ED4DE-884F-AE46-B02A-E5674F0F790E}"/>
              </a:ext>
            </a:extLst>
          </p:cNvPr>
          <p:cNvSpPr>
            <a:spLocks noGrp="1"/>
          </p:cNvSpPr>
          <p:nvPr>
            <p:ph type="sldNum" sz="quarter" idx="12"/>
          </p:nvPr>
        </p:nvSpPr>
        <p:spPr/>
        <p:txBody>
          <a:bodyPr/>
          <a:lstStyle/>
          <a:p>
            <a:fld id="{68CDBAF2-F266-C14C-8ABF-54B90D837FA3}" type="slidenum">
              <a:rPr lang="en-US" smtClean="0"/>
              <a:pPr/>
              <a:t>14</a:t>
            </a:fld>
            <a:endParaRPr lang="en-US" dirty="0"/>
          </a:p>
        </p:txBody>
      </p:sp>
    </p:spTree>
    <p:extLst>
      <p:ext uri="{BB962C8B-B14F-4D97-AF65-F5344CB8AC3E}">
        <p14:creationId xmlns:p14="http://schemas.microsoft.com/office/powerpoint/2010/main" val="3194186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BE3CA-D6F5-B148-BAF8-94DEC884F1D0}"/>
              </a:ext>
            </a:extLst>
          </p:cNvPr>
          <p:cNvSpPr>
            <a:spLocks noGrp="1"/>
          </p:cNvSpPr>
          <p:nvPr>
            <p:ph type="title"/>
          </p:nvPr>
        </p:nvSpPr>
        <p:spPr/>
        <p:txBody>
          <a:bodyPr/>
          <a:lstStyle/>
          <a:p>
            <a:r>
              <a:rPr lang="en-US" dirty="0"/>
              <a:t>Psychosis in COVID-19: A Novel Cause</a:t>
            </a:r>
          </a:p>
        </p:txBody>
      </p:sp>
      <p:sp>
        <p:nvSpPr>
          <p:cNvPr id="3" name="Content Placeholder 2">
            <a:extLst>
              <a:ext uri="{FF2B5EF4-FFF2-40B4-BE49-F238E27FC236}">
                <a16:creationId xmlns:a16="http://schemas.microsoft.com/office/drawing/2014/main" id="{6434A85B-A722-0941-BB97-2E393F220B72}"/>
              </a:ext>
            </a:extLst>
          </p:cNvPr>
          <p:cNvSpPr>
            <a:spLocks noGrp="1"/>
          </p:cNvSpPr>
          <p:nvPr>
            <p:ph idx="1"/>
          </p:nvPr>
        </p:nvSpPr>
        <p:spPr/>
        <p:txBody>
          <a:bodyPr/>
          <a:lstStyle/>
          <a:p>
            <a:r>
              <a:rPr lang="en-US" dirty="0"/>
              <a:t>30yo male presented with new-onset psychosis and hyper-religiosity; progressed to developing insomnia and cognitive slowing</a:t>
            </a:r>
          </a:p>
          <a:p>
            <a:r>
              <a:rPr lang="en-US" dirty="0"/>
              <a:t>Insufficient response to antipsychotics</a:t>
            </a:r>
          </a:p>
          <a:p>
            <a:r>
              <a:rPr lang="en-US" dirty="0"/>
              <a:t>Robust response to IVIG</a:t>
            </a:r>
          </a:p>
          <a:p>
            <a:r>
              <a:rPr lang="en-US" dirty="0"/>
              <a:t>Tested CSF for anti-neural autoantibodies using anatomic mouse brain tissue staining</a:t>
            </a:r>
          </a:p>
          <a:p>
            <a:r>
              <a:rPr lang="en-US" dirty="0"/>
              <a:t>Novel antibody detected localized to layer II/III callosal cortical neurons, which have been implicated in schizophrenia</a:t>
            </a:r>
          </a:p>
          <a:p>
            <a:endParaRPr lang="en-US" dirty="0"/>
          </a:p>
          <a:p>
            <a:pPr marL="0" indent="0" algn="r">
              <a:buNone/>
            </a:pPr>
            <a:r>
              <a:rPr lang="en-US" sz="2000" dirty="0"/>
              <a:t>McAlpine 2021</a:t>
            </a:r>
          </a:p>
        </p:txBody>
      </p:sp>
    </p:spTree>
    <p:extLst>
      <p:ext uri="{BB962C8B-B14F-4D97-AF65-F5344CB8AC3E}">
        <p14:creationId xmlns:p14="http://schemas.microsoft.com/office/powerpoint/2010/main" val="4287234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4B92-321A-3443-8548-3ED12B9A3D1A}"/>
              </a:ext>
            </a:extLst>
          </p:cNvPr>
          <p:cNvSpPr>
            <a:spLocks noGrp="1"/>
          </p:cNvSpPr>
          <p:nvPr>
            <p:ph type="title"/>
          </p:nvPr>
        </p:nvSpPr>
        <p:spPr/>
        <p:txBody>
          <a:bodyPr/>
          <a:lstStyle/>
          <a:p>
            <a:r>
              <a:rPr lang="en-US" dirty="0"/>
              <a:t>Catatonia and Akinetic Mutism in COVID-19</a:t>
            </a:r>
          </a:p>
        </p:txBody>
      </p:sp>
      <p:sp>
        <p:nvSpPr>
          <p:cNvPr id="3" name="Content Placeholder 2">
            <a:extLst>
              <a:ext uri="{FF2B5EF4-FFF2-40B4-BE49-F238E27FC236}">
                <a16:creationId xmlns:a16="http://schemas.microsoft.com/office/drawing/2014/main" id="{138BD699-C73F-D94B-A24A-A90A85399E5A}"/>
              </a:ext>
            </a:extLst>
          </p:cNvPr>
          <p:cNvSpPr>
            <a:spLocks noGrp="1"/>
          </p:cNvSpPr>
          <p:nvPr>
            <p:ph idx="1"/>
          </p:nvPr>
        </p:nvSpPr>
        <p:spPr/>
        <p:txBody>
          <a:bodyPr/>
          <a:lstStyle/>
          <a:p>
            <a:r>
              <a:rPr lang="en-US" sz="2000" dirty="0"/>
              <a:t>Early reports of catatonia in </a:t>
            </a:r>
            <a:r>
              <a:rPr lang="en-US" sz="2000" i="1" dirty="0"/>
              <a:t>Psychosomatics</a:t>
            </a:r>
            <a:r>
              <a:rPr lang="en-US" sz="2000" dirty="0"/>
              <a:t> and on the ACLP listserv</a:t>
            </a:r>
          </a:p>
          <a:p>
            <a:r>
              <a:rPr lang="en-US" sz="2000" dirty="0"/>
              <a:t>Anecdotal observation at MGH of patients developing immobility, abulia, alogia that was unresponsive to benzodiazepines</a:t>
            </a:r>
          </a:p>
          <a:p>
            <a:r>
              <a:rPr lang="en-US" sz="2000" dirty="0"/>
              <a:t>Akinetic mutism</a:t>
            </a:r>
          </a:p>
          <a:p>
            <a:pPr lvl="1"/>
            <a:r>
              <a:rPr lang="en-US" sz="1800" dirty="0"/>
              <a:t>Syndrome in which patients are awake but mute and with a profound motivational deficit</a:t>
            </a:r>
          </a:p>
          <a:p>
            <a:pPr lvl="1"/>
            <a:r>
              <a:rPr lang="en-US" sz="1800" dirty="0"/>
              <a:t>May represent a pure “motor catatonia”</a:t>
            </a:r>
          </a:p>
          <a:p>
            <a:pPr lvl="1"/>
            <a:r>
              <a:rPr lang="en-US" sz="1800" dirty="0"/>
              <a:t>Lacks affective and some behavioral components of catatonia</a:t>
            </a:r>
          </a:p>
          <a:p>
            <a:pPr lvl="2"/>
            <a:r>
              <a:rPr lang="en-US" sz="1600" dirty="0"/>
              <a:t>Waxy flexibility is absent</a:t>
            </a:r>
          </a:p>
          <a:p>
            <a:pPr lvl="1"/>
            <a:r>
              <a:rPr lang="en-US" sz="1800" dirty="0"/>
              <a:t>Classically associated with brain injury but well-described in toxic/metabolic insults</a:t>
            </a:r>
          </a:p>
          <a:p>
            <a:pPr lvl="1"/>
            <a:r>
              <a:rPr lang="en-US" sz="1800" dirty="0"/>
              <a:t>Vulnerability conveyed by states of dopamine depletion</a:t>
            </a:r>
          </a:p>
          <a:p>
            <a:pPr lvl="2"/>
            <a:r>
              <a:rPr lang="en-US" sz="1600" dirty="0"/>
              <a:t>Pro-inflammatory state may impair the dopaminergic </a:t>
            </a:r>
            <a:r>
              <a:rPr lang="en-US" sz="1600" dirty="0" err="1"/>
              <a:t>mesocorticolimbic</a:t>
            </a:r>
            <a:r>
              <a:rPr lang="en-US" sz="1600" dirty="0"/>
              <a:t> pathways required for motivation and movement</a:t>
            </a:r>
          </a:p>
          <a:p>
            <a:pPr lvl="1"/>
            <a:r>
              <a:rPr lang="en-US" sz="1800" dirty="0"/>
              <a:t>Can be a subtype of delayed post-hypoxic leukoencephalopathy (DPHL)</a:t>
            </a:r>
          </a:p>
          <a:p>
            <a:pPr marL="0" indent="0" algn="r">
              <a:buNone/>
            </a:pPr>
            <a:r>
              <a:rPr lang="en-US" sz="1600" dirty="0"/>
              <a:t>Fisher, 1989; Treadway 2019</a:t>
            </a:r>
            <a:endParaRPr lang="en-US" sz="3200" dirty="0"/>
          </a:p>
        </p:txBody>
      </p:sp>
    </p:spTree>
    <p:extLst>
      <p:ext uri="{BB962C8B-B14F-4D97-AF65-F5344CB8AC3E}">
        <p14:creationId xmlns:p14="http://schemas.microsoft.com/office/powerpoint/2010/main" val="3287292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9CE07-2DE7-314D-B933-0E683DB7CCBA}"/>
              </a:ext>
            </a:extLst>
          </p:cNvPr>
          <p:cNvSpPr>
            <a:spLocks noGrp="1"/>
          </p:cNvSpPr>
          <p:nvPr>
            <p:ph type="title"/>
          </p:nvPr>
        </p:nvSpPr>
        <p:spPr/>
        <p:txBody>
          <a:bodyPr/>
          <a:lstStyle/>
          <a:p>
            <a:r>
              <a:rPr lang="en-US" dirty="0"/>
              <a:t>Akinetic Mutism in COVID-19</a:t>
            </a:r>
          </a:p>
        </p:txBody>
      </p:sp>
      <p:sp>
        <p:nvSpPr>
          <p:cNvPr id="3" name="Content Placeholder 2">
            <a:extLst>
              <a:ext uri="{FF2B5EF4-FFF2-40B4-BE49-F238E27FC236}">
                <a16:creationId xmlns:a16="http://schemas.microsoft.com/office/drawing/2014/main" id="{88FC8C84-BBA1-FD43-9714-5F4AC638A2A0}"/>
              </a:ext>
            </a:extLst>
          </p:cNvPr>
          <p:cNvSpPr>
            <a:spLocks noGrp="1"/>
          </p:cNvSpPr>
          <p:nvPr>
            <p:ph idx="1"/>
          </p:nvPr>
        </p:nvSpPr>
        <p:spPr/>
        <p:txBody>
          <a:bodyPr/>
          <a:lstStyle/>
          <a:p>
            <a:r>
              <a:rPr lang="en-US" sz="2000" dirty="0"/>
              <a:t>Three main subgroups of patients appear susceptible:</a:t>
            </a:r>
          </a:p>
          <a:p>
            <a:pPr lvl="1"/>
            <a:r>
              <a:rPr lang="en-US" sz="1800" dirty="0"/>
              <a:t>Severe respiratory illness</a:t>
            </a:r>
          </a:p>
          <a:p>
            <a:pPr lvl="1"/>
            <a:r>
              <a:rPr lang="en-US" sz="1800" dirty="0"/>
              <a:t>Meningoencephalitis</a:t>
            </a:r>
          </a:p>
          <a:p>
            <a:pPr lvl="1"/>
            <a:r>
              <a:rPr lang="en-US" sz="1800" dirty="0"/>
              <a:t>Pre-existing neuropsychiatric vulnerability</a:t>
            </a:r>
          </a:p>
          <a:p>
            <a:r>
              <a:rPr lang="en-US" sz="2000" dirty="0"/>
              <a:t>One study suggested AM in 13% of COVID+ patients, mostly presenting after </a:t>
            </a:r>
            <a:r>
              <a:rPr lang="en-US" sz="2000" dirty="0" err="1"/>
              <a:t>extubation</a:t>
            </a:r>
            <a:endParaRPr lang="en-US" sz="2000" dirty="0"/>
          </a:p>
          <a:p>
            <a:r>
              <a:rPr lang="en-US" sz="2000" dirty="0"/>
              <a:t>Possible mechanisms include systemic inflammation, hypoxic-ischemic injury, coagulopathy and metabolic disturbances</a:t>
            </a:r>
          </a:p>
          <a:p>
            <a:pPr lvl="1"/>
            <a:r>
              <a:rPr lang="en-US" sz="1800" dirty="0"/>
              <a:t>Systemic inflammation may disrupt dopamine synthesis and function</a:t>
            </a:r>
          </a:p>
          <a:p>
            <a:r>
              <a:rPr lang="en-US" sz="2000" dirty="0"/>
              <a:t>MRS in some COVID+ patients shows patterns similar to delayed post-hypoxic leukoencephalopathy</a:t>
            </a:r>
          </a:p>
          <a:p>
            <a:r>
              <a:rPr lang="en-US" sz="2000" dirty="0"/>
              <a:t>Most cases appear to be time-limited (1-2 weeks)</a:t>
            </a:r>
          </a:p>
          <a:p>
            <a:r>
              <a:rPr lang="en-US" sz="2000" dirty="0"/>
              <a:t>Unclear role for pro-dopaminergic medications</a:t>
            </a:r>
          </a:p>
          <a:p>
            <a:r>
              <a:rPr lang="en-US" sz="2000" dirty="0" err="1"/>
              <a:t>LongCOVID</a:t>
            </a:r>
            <a:r>
              <a:rPr lang="en-US" sz="2000" dirty="0"/>
              <a:t> apathy?</a:t>
            </a:r>
          </a:p>
          <a:p>
            <a:pPr marL="0" indent="0" algn="r">
              <a:buNone/>
            </a:pPr>
            <a:r>
              <a:rPr lang="en-US" sz="1600" dirty="0" err="1"/>
              <a:t>Nersesjan</a:t>
            </a:r>
            <a:r>
              <a:rPr lang="en-US" sz="1600" dirty="0"/>
              <a:t> 2021; </a:t>
            </a:r>
            <a:r>
              <a:rPr lang="en-US" sz="1600" dirty="0" err="1"/>
              <a:t>Rapalino</a:t>
            </a:r>
            <a:r>
              <a:rPr lang="en-US" sz="1600" dirty="0"/>
              <a:t> 2020; </a:t>
            </a:r>
            <a:r>
              <a:rPr lang="en-US" sz="1600" dirty="0" err="1"/>
              <a:t>Fusunyan</a:t>
            </a:r>
            <a:r>
              <a:rPr lang="en-US" sz="1600" dirty="0"/>
              <a:t> 2021 </a:t>
            </a:r>
          </a:p>
          <a:p>
            <a:endParaRPr lang="en-US" dirty="0"/>
          </a:p>
        </p:txBody>
      </p:sp>
      <p:sp>
        <p:nvSpPr>
          <p:cNvPr id="4" name="Slide Number Placeholder 3">
            <a:extLst>
              <a:ext uri="{FF2B5EF4-FFF2-40B4-BE49-F238E27FC236}">
                <a16:creationId xmlns:a16="http://schemas.microsoft.com/office/drawing/2014/main" id="{AFE8C589-0FFE-E747-88A0-CEC243431BD0}"/>
              </a:ext>
            </a:extLst>
          </p:cNvPr>
          <p:cNvSpPr>
            <a:spLocks noGrp="1"/>
          </p:cNvSpPr>
          <p:nvPr>
            <p:ph type="sldNum" sz="quarter" idx="12"/>
          </p:nvPr>
        </p:nvSpPr>
        <p:spPr/>
        <p:txBody>
          <a:bodyPr/>
          <a:lstStyle/>
          <a:p>
            <a:fld id="{68CDBAF2-F266-C14C-8ABF-54B90D837FA3}" type="slidenum">
              <a:rPr lang="en-US" smtClean="0"/>
              <a:pPr/>
              <a:t>17</a:t>
            </a:fld>
            <a:endParaRPr lang="en-US" dirty="0"/>
          </a:p>
        </p:txBody>
      </p:sp>
    </p:spTree>
    <p:extLst>
      <p:ext uri="{BB962C8B-B14F-4D97-AF65-F5344CB8AC3E}">
        <p14:creationId xmlns:p14="http://schemas.microsoft.com/office/powerpoint/2010/main" val="568101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334C0-04FE-3A45-A446-C998DD98F67A}"/>
              </a:ext>
            </a:extLst>
          </p:cNvPr>
          <p:cNvSpPr>
            <a:spLocks noGrp="1"/>
          </p:cNvSpPr>
          <p:nvPr>
            <p:ph type="title"/>
          </p:nvPr>
        </p:nvSpPr>
        <p:spPr/>
        <p:txBody>
          <a:bodyPr/>
          <a:lstStyle/>
          <a:p>
            <a:r>
              <a:rPr lang="en-US" dirty="0"/>
              <a:t>COVID-19 and Dementia</a:t>
            </a:r>
          </a:p>
        </p:txBody>
      </p:sp>
      <p:sp>
        <p:nvSpPr>
          <p:cNvPr id="3" name="Content Placeholder 2">
            <a:extLst>
              <a:ext uri="{FF2B5EF4-FFF2-40B4-BE49-F238E27FC236}">
                <a16:creationId xmlns:a16="http://schemas.microsoft.com/office/drawing/2014/main" id="{9A2BBD85-5986-5C47-BC72-3B2AC1C5AB14}"/>
              </a:ext>
            </a:extLst>
          </p:cNvPr>
          <p:cNvSpPr>
            <a:spLocks noGrp="1"/>
          </p:cNvSpPr>
          <p:nvPr>
            <p:ph idx="1"/>
          </p:nvPr>
        </p:nvSpPr>
        <p:spPr/>
        <p:txBody>
          <a:bodyPr/>
          <a:lstStyle/>
          <a:p>
            <a:r>
              <a:rPr lang="en-US" dirty="0"/>
              <a:t>Incidence of first diagnosis of dementia in 14-90 days after infection 1.6% (95% CI 1.2-2.1) in patients &gt; 65 years</a:t>
            </a:r>
          </a:p>
          <a:p>
            <a:pPr lvl="1"/>
            <a:r>
              <a:rPr lang="en-US" dirty="0"/>
              <a:t>2-3 times increased risk for dementia compared with other health events</a:t>
            </a:r>
          </a:p>
          <a:p>
            <a:pPr lvl="1"/>
            <a:r>
              <a:rPr lang="en-US" dirty="0"/>
              <a:t>Incidence of dementia not higher among inpatients</a:t>
            </a:r>
          </a:p>
          <a:p>
            <a:r>
              <a:rPr lang="en-US" dirty="0"/>
              <a:t>Among hospitalized patients, deficits found in working memory, set-shifting, divided attention and processing speed</a:t>
            </a:r>
          </a:p>
          <a:p>
            <a:pPr lvl="1"/>
            <a:r>
              <a:rPr lang="en-US" dirty="0"/>
              <a:t>Executive dysfunction not associated with intubation length or premorbid disease</a:t>
            </a:r>
          </a:p>
          <a:p>
            <a:r>
              <a:rPr lang="en-US" dirty="0"/>
              <a:t>UK Biobank study - loss of grey matter in the left </a:t>
            </a:r>
            <a:r>
              <a:rPr lang="en-US" dirty="0" err="1"/>
              <a:t>parahippocampal</a:t>
            </a:r>
            <a:r>
              <a:rPr lang="en-US" dirty="0"/>
              <a:t> gyrus, the left lateral orbitofrontal cortex and the left insula</a:t>
            </a:r>
          </a:p>
          <a:p>
            <a:pPr lvl="1"/>
            <a:r>
              <a:rPr lang="en-US" dirty="0"/>
              <a:t> Results extended to the anterior cingulate cortex, supramarginal gyrus and temporal pole </a:t>
            </a:r>
          </a:p>
          <a:p>
            <a:pPr marL="0" indent="0">
              <a:buNone/>
            </a:pPr>
            <a:endParaRPr lang="en-US" dirty="0"/>
          </a:p>
          <a:p>
            <a:pPr marL="0" indent="0">
              <a:buNone/>
            </a:pPr>
            <a:endParaRPr lang="en-US" dirty="0"/>
          </a:p>
          <a:p>
            <a:pPr marL="0" indent="0" algn="r">
              <a:buNone/>
            </a:pPr>
            <a:r>
              <a:rPr lang="en-US" sz="1800" dirty="0" err="1"/>
              <a:t>Taquet</a:t>
            </a:r>
            <a:r>
              <a:rPr lang="en-US" sz="1800" dirty="0"/>
              <a:t> 2021; Jaywant 2021; </a:t>
            </a:r>
            <a:r>
              <a:rPr lang="en-US" sz="1800" dirty="0" err="1"/>
              <a:t>Douaud</a:t>
            </a:r>
            <a:r>
              <a:rPr lang="en-US" sz="1800" dirty="0"/>
              <a:t> 2021 (pre-print)</a:t>
            </a:r>
          </a:p>
          <a:p>
            <a:endParaRPr lang="en-US" dirty="0"/>
          </a:p>
        </p:txBody>
      </p:sp>
      <p:sp>
        <p:nvSpPr>
          <p:cNvPr id="4" name="Slide Number Placeholder 3">
            <a:extLst>
              <a:ext uri="{FF2B5EF4-FFF2-40B4-BE49-F238E27FC236}">
                <a16:creationId xmlns:a16="http://schemas.microsoft.com/office/drawing/2014/main" id="{13A2EDF9-2A04-6244-8F84-EEF9CF54A328}"/>
              </a:ext>
            </a:extLst>
          </p:cNvPr>
          <p:cNvSpPr>
            <a:spLocks noGrp="1"/>
          </p:cNvSpPr>
          <p:nvPr>
            <p:ph type="sldNum" sz="quarter" idx="12"/>
          </p:nvPr>
        </p:nvSpPr>
        <p:spPr/>
        <p:txBody>
          <a:bodyPr/>
          <a:lstStyle/>
          <a:p>
            <a:fld id="{68CDBAF2-F266-C14C-8ABF-54B90D837FA3}" type="slidenum">
              <a:rPr lang="en-US" smtClean="0"/>
              <a:pPr/>
              <a:t>18</a:t>
            </a:fld>
            <a:endParaRPr lang="en-US" dirty="0"/>
          </a:p>
        </p:txBody>
      </p:sp>
    </p:spTree>
    <p:extLst>
      <p:ext uri="{BB962C8B-B14F-4D97-AF65-F5344CB8AC3E}">
        <p14:creationId xmlns:p14="http://schemas.microsoft.com/office/powerpoint/2010/main" val="2014915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84C5E-19B7-9141-A5A0-658EABAB2AD9}"/>
              </a:ext>
            </a:extLst>
          </p:cNvPr>
          <p:cNvSpPr>
            <a:spLocks noGrp="1"/>
          </p:cNvSpPr>
          <p:nvPr>
            <p:ph type="title"/>
          </p:nvPr>
        </p:nvSpPr>
        <p:spPr/>
        <p:txBody>
          <a:bodyPr/>
          <a:lstStyle/>
          <a:p>
            <a:r>
              <a:rPr lang="en-US" dirty="0"/>
              <a:t>Mood Disorders and Suicidality in COVID-19</a:t>
            </a:r>
          </a:p>
        </p:txBody>
      </p:sp>
      <p:sp>
        <p:nvSpPr>
          <p:cNvPr id="3" name="Content Placeholder 2">
            <a:extLst>
              <a:ext uri="{FF2B5EF4-FFF2-40B4-BE49-F238E27FC236}">
                <a16:creationId xmlns:a16="http://schemas.microsoft.com/office/drawing/2014/main" id="{135CB28C-0F4D-4946-B38B-19839A37F84F}"/>
              </a:ext>
            </a:extLst>
          </p:cNvPr>
          <p:cNvSpPr>
            <a:spLocks noGrp="1"/>
          </p:cNvSpPr>
          <p:nvPr>
            <p:ph idx="1"/>
          </p:nvPr>
        </p:nvSpPr>
        <p:spPr/>
        <p:txBody>
          <a:bodyPr/>
          <a:lstStyle/>
          <a:p>
            <a:r>
              <a:rPr lang="en-US" dirty="0"/>
              <a:t>Depression has been described as a common outcome </a:t>
            </a:r>
          </a:p>
          <a:p>
            <a:pPr lvl="1"/>
            <a:r>
              <a:rPr lang="en-US" dirty="0"/>
              <a:t>Intermediate timeline somewhere between acute and </a:t>
            </a:r>
            <a:r>
              <a:rPr lang="en-US" dirty="0" err="1"/>
              <a:t>LongCOVID</a:t>
            </a:r>
            <a:endParaRPr lang="en-US" dirty="0"/>
          </a:p>
          <a:p>
            <a:r>
              <a:rPr lang="en-US" dirty="0"/>
              <a:t>Mania has not commonly been reported, though many of the cases of psychosis include maniform features</a:t>
            </a:r>
          </a:p>
          <a:p>
            <a:r>
              <a:rPr lang="en-US" dirty="0"/>
              <a:t>Rates of presentations for suicidality did not increase early in the pandemic</a:t>
            </a:r>
          </a:p>
          <a:p>
            <a:pPr lvl="1"/>
            <a:r>
              <a:rPr lang="en-US" dirty="0"/>
              <a:t>Among patients presenting with SI, a greater proportion were undomiciled</a:t>
            </a:r>
          </a:p>
          <a:p>
            <a:pPr lvl="1"/>
            <a:r>
              <a:rPr lang="en-US" dirty="0"/>
              <a:t>Patients were more likely to cite structural reasons for SI and less likely to cite psychiatric reasons</a:t>
            </a:r>
          </a:p>
          <a:p>
            <a:pPr lvl="1"/>
            <a:endParaRPr lang="en-US" dirty="0"/>
          </a:p>
          <a:p>
            <a:pPr lvl="1"/>
            <a:endParaRPr lang="en-US" dirty="0"/>
          </a:p>
          <a:p>
            <a:pPr marL="0" indent="0" algn="r">
              <a:buNone/>
            </a:pPr>
            <a:r>
              <a:rPr lang="en-US" sz="1800" dirty="0" err="1"/>
              <a:t>Taquet</a:t>
            </a:r>
            <a:r>
              <a:rPr lang="en-US" sz="1800" dirty="0"/>
              <a:t> 2021; McDowell 2021; Grossman 2021</a:t>
            </a:r>
          </a:p>
        </p:txBody>
      </p:sp>
    </p:spTree>
    <p:extLst>
      <p:ext uri="{BB962C8B-B14F-4D97-AF65-F5344CB8AC3E}">
        <p14:creationId xmlns:p14="http://schemas.microsoft.com/office/powerpoint/2010/main" val="4064363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SPEAKERS</a:t>
            </a:r>
          </a:p>
        </p:txBody>
      </p:sp>
      <p:sp>
        <p:nvSpPr>
          <p:cNvPr id="3" name="Content Placeholder 2"/>
          <p:cNvSpPr>
            <a:spLocks noGrp="1"/>
          </p:cNvSpPr>
          <p:nvPr>
            <p:ph idx="1"/>
          </p:nvPr>
        </p:nvSpPr>
        <p:spPr/>
        <p:txBody>
          <a:bodyPr>
            <a:normAutofit/>
          </a:bodyPr>
          <a:lstStyle/>
          <a:p>
            <a:pPr marL="0" indent="0">
              <a:buNone/>
            </a:pPr>
            <a:r>
              <a:rPr lang="en-US" sz="3600" dirty="0"/>
              <a:t>Scott Beach, MD, FACLP</a:t>
            </a:r>
          </a:p>
          <a:p>
            <a:endParaRPr lang="en-US" sz="2800" dirty="0"/>
          </a:p>
          <a:p>
            <a:r>
              <a:rPr lang="en-US" sz="2800" dirty="0"/>
              <a:t>Program Director, MGH/McLean Psychiatry Residency</a:t>
            </a:r>
          </a:p>
          <a:p>
            <a:r>
              <a:rPr lang="en-US" sz="2800" dirty="0"/>
              <a:t>Associate Professor of Psychiatry, Harvard Medical School</a:t>
            </a:r>
          </a:p>
          <a:p>
            <a:r>
              <a:rPr lang="en-US" sz="2800" dirty="0"/>
              <a:t>Attending Psychiatrist on MGH Psychiatric Consultation and Acute Psychiatry Services </a:t>
            </a:r>
          </a:p>
          <a:p>
            <a:r>
              <a:rPr lang="en-US" sz="2800" dirty="0"/>
              <a:t>Interests: QTc prolongation, catatonia, deception syndromes, COVID-19</a:t>
            </a:r>
          </a:p>
          <a:p>
            <a:r>
              <a:rPr lang="en-US" sz="2800" dirty="0"/>
              <a:t>Talk: Acute Neuropsychiatric Manifestations of COVID-19</a:t>
            </a:r>
          </a:p>
        </p:txBody>
      </p:sp>
      <p:pic>
        <p:nvPicPr>
          <p:cNvPr id="4" name="Picture 3">
            <a:extLst>
              <a:ext uri="{FF2B5EF4-FFF2-40B4-BE49-F238E27FC236}">
                <a16:creationId xmlns:a16="http://schemas.microsoft.com/office/drawing/2014/main" id="{EA659A0B-EDDB-4FF4-8FB0-8060FA21E968}"/>
              </a:ext>
            </a:extLst>
          </p:cNvPr>
          <p:cNvPicPr>
            <a:picLocks noChangeAspect="1"/>
          </p:cNvPicPr>
          <p:nvPr/>
        </p:nvPicPr>
        <p:blipFill>
          <a:blip r:embed="rId2"/>
          <a:stretch>
            <a:fillRect/>
          </a:stretch>
        </p:blipFill>
        <p:spPr>
          <a:xfrm>
            <a:off x="9068792" y="618947"/>
            <a:ext cx="1753247" cy="2189378"/>
          </a:xfrm>
          <a:prstGeom prst="rect">
            <a:avLst/>
          </a:prstGeom>
        </p:spPr>
      </p:pic>
    </p:spTree>
    <p:extLst>
      <p:ext uri="{BB962C8B-B14F-4D97-AF65-F5344CB8AC3E}">
        <p14:creationId xmlns:p14="http://schemas.microsoft.com/office/powerpoint/2010/main" val="377590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C2C6-4918-334A-A0A5-9F447D0C0EFE}"/>
              </a:ext>
            </a:extLst>
          </p:cNvPr>
          <p:cNvSpPr>
            <a:spLocks noGrp="1"/>
          </p:cNvSpPr>
          <p:nvPr>
            <p:ph type="title"/>
          </p:nvPr>
        </p:nvSpPr>
        <p:spPr/>
        <p:txBody>
          <a:bodyPr/>
          <a:lstStyle/>
          <a:p>
            <a:r>
              <a:rPr lang="en-US" dirty="0"/>
              <a:t>Antidepressants</a:t>
            </a:r>
          </a:p>
        </p:txBody>
      </p:sp>
      <p:sp>
        <p:nvSpPr>
          <p:cNvPr id="3" name="Content Placeholder 2">
            <a:extLst>
              <a:ext uri="{FF2B5EF4-FFF2-40B4-BE49-F238E27FC236}">
                <a16:creationId xmlns:a16="http://schemas.microsoft.com/office/drawing/2014/main" id="{FD760DDE-8BCA-884F-A84E-475C9D09F27C}"/>
              </a:ext>
            </a:extLst>
          </p:cNvPr>
          <p:cNvSpPr>
            <a:spLocks noGrp="1"/>
          </p:cNvSpPr>
          <p:nvPr>
            <p:ph idx="1"/>
          </p:nvPr>
        </p:nvSpPr>
        <p:spPr/>
        <p:txBody>
          <a:bodyPr>
            <a:normAutofit fontScale="92500" lnSpcReduction="20000"/>
          </a:bodyPr>
          <a:lstStyle/>
          <a:p>
            <a:r>
              <a:rPr lang="en-US" dirty="0"/>
              <a:t>RCT found patients given fluvoxamine 100mg daily x 15 days during mild illness, had a lower likelihood of clinical deterioration compared with those given placebo</a:t>
            </a:r>
          </a:p>
          <a:p>
            <a:pPr lvl="1"/>
            <a:r>
              <a:rPr lang="en-US" dirty="0"/>
              <a:t>152 patients</a:t>
            </a:r>
          </a:p>
          <a:p>
            <a:pPr lvl="1"/>
            <a:r>
              <a:rPr lang="en-US" dirty="0"/>
              <a:t>Clinical deterioration occurred in 0 in the fluvoxamine group and 6 in the placebo group</a:t>
            </a:r>
          </a:p>
          <a:p>
            <a:r>
              <a:rPr lang="en-US" dirty="0"/>
              <a:t>Observational study found association between receiving antidepressant within 48 </a:t>
            </a:r>
            <a:r>
              <a:rPr lang="en-US" dirty="0" err="1"/>
              <a:t>hrs</a:t>
            </a:r>
            <a:r>
              <a:rPr lang="en-US" dirty="0"/>
              <a:t> of admission and reduced risk of intubation or death in hospitalized patients</a:t>
            </a:r>
          </a:p>
          <a:p>
            <a:pPr lvl="1"/>
            <a:r>
              <a:rPr lang="en-US" dirty="0"/>
              <a:t>Held for SSRI and non-SSRI antidepressants</a:t>
            </a:r>
          </a:p>
          <a:p>
            <a:pPr lvl="1"/>
            <a:r>
              <a:rPr lang="en-US" dirty="0"/>
              <a:t>Particularly significant for fluoxetine, escitalopram, paroxetine, venlafaxine</a:t>
            </a:r>
          </a:p>
          <a:p>
            <a:r>
              <a:rPr lang="en-US" dirty="0"/>
              <a:t>Prior studies suggest several antidepressants may inhibit sphingomyelinase activity, which may prevent infection of epithelial cells with SARS-CoV-2</a:t>
            </a:r>
          </a:p>
          <a:p>
            <a:r>
              <a:rPr lang="en-US" dirty="0"/>
              <a:t>Antidepressants may also prevent cytokine storm (Sigma-1 inhibition) and reduce inflammatory mediators</a:t>
            </a:r>
          </a:p>
          <a:p>
            <a:r>
              <a:rPr lang="en-US" dirty="0"/>
              <a:t>Fluoxetine may have antiviral effects on SARS-CoV-2</a:t>
            </a:r>
          </a:p>
          <a:p>
            <a:pPr marL="0" indent="0">
              <a:buNone/>
            </a:pPr>
            <a:endParaRPr lang="en-US" dirty="0"/>
          </a:p>
          <a:p>
            <a:pPr marL="0" indent="0" algn="r">
              <a:buNone/>
            </a:pPr>
            <a:r>
              <a:rPr lang="en-US" sz="1600" dirty="0" err="1"/>
              <a:t>Hoertel</a:t>
            </a:r>
            <a:r>
              <a:rPr lang="en-US" sz="1600" dirty="0"/>
              <a:t> 2021;  </a:t>
            </a:r>
            <a:r>
              <a:rPr lang="en-US" sz="1600" dirty="0" err="1"/>
              <a:t>Lenze</a:t>
            </a:r>
            <a:r>
              <a:rPr lang="en-US" sz="1600" dirty="0"/>
              <a:t> 2020; </a:t>
            </a:r>
            <a:r>
              <a:rPr lang="en-US" sz="1600" dirty="0" err="1"/>
              <a:t>Zimniak</a:t>
            </a:r>
            <a:r>
              <a:rPr lang="en-US" sz="1600" dirty="0"/>
              <a:t> 2020; </a:t>
            </a:r>
            <a:r>
              <a:rPr lang="en-US" sz="1600" dirty="0" err="1"/>
              <a:t>Carpinteiro</a:t>
            </a:r>
            <a:r>
              <a:rPr lang="en-US" sz="1600" dirty="0"/>
              <a:t> 2020</a:t>
            </a:r>
          </a:p>
        </p:txBody>
      </p:sp>
    </p:spTree>
    <p:extLst>
      <p:ext uri="{BB962C8B-B14F-4D97-AF65-F5344CB8AC3E}">
        <p14:creationId xmlns:p14="http://schemas.microsoft.com/office/powerpoint/2010/main" val="4125605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4DBFE-4BB9-DC41-8808-05034C864AF5}"/>
              </a:ext>
            </a:extLst>
          </p:cNvPr>
          <p:cNvSpPr>
            <a:spLocks noGrp="1"/>
          </p:cNvSpPr>
          <p:nvPr>
            <p:ph type="title"/>
          </p:nvPr>
        </p:nvSpPr>
        <p:spPr/>
        <p:txBody>
          <a:bodyPr/>
          <a:lstStyle/>
          <a:p>
            <a:r>
              <a:rPr lang="en-US" dirty="0"/>
              <a:t>Take Home Points</a:t>
            </a:r>
          </a:p>
        </p:txBody>
      </p:sp>
      <p:sp>
        <p:nvSpPr>
          <p:cNvPr id="3" name="Content Placeholder 2">
            <a:extLst>
              <a:ext uri="{FF2B5EF4-FFF2-40B4-BE49-F238E27FC236}">
                <a16:creationId xmlns:a16="http://schemas.microsoft.com/office/drawing/2014/main" id="{B37D5120-BE35-E94D-859A-79D17DF03C56}"/>
              </a:ext>
            </a:extLst>
          </p:cNvPr>
          <p:cNvSpPr>
            <a:spLocks noGrp="1"/>
          </p:cNvSpPr>
          <p:nvPr>
            <p:ph idx="1"/>
          </p:nvPr>
        </p:nvSpPr>
        <p:spPr/>
        <p:txBody>
          <a:bodyPr/>
          <a:lstStyle/>
          <a:p>
            <a:r>
              <a:rPr lang="en-US" dirty="0"/>
              <a:t>Among patients with neuropsychiatric features of COVID-19, most findings on workup are non-specific</a:t>
            </a:r>
          </a:p>
          <a:p>
            <a:r>
              <a:rPr lang="en-US" dirty="0"/>
              <a:t>We must be diligent and thoughtful about considering association, as opposed to causality, in our descriptions of neuropsychiatric sequelae</a:t>
            </a:r>
          </a:p>
          <a:p>
            <a:r>
              <a:rPr lang="en-US" dirty="0"/>
              <a:t>An acute phenomenon resembling akinetic mutism occurs in some of our sickest patients with COVID</a:t>
            </a:r>
          </a:p>
          <a:p>
            <a:r>
              <a:rPr lang="en-US" dirty="0"/>
              <a:t>We still have more questions than answers, particularly with regards to important outcomes like new onset psychosis and dementia</a:t>
            </a:r>
          </a:p>
        </p:txBody>
      </p:sp>
      <p:sp>
        <p:nvSpPr>
          <p:cNvPr id="4" name="Slide Number Placeholder 3">
            <a:extLst>
              <a:ext uri="{FF2B5EF4-FFF2-40B4-BE49-F238E27FC236}">
                <a16:creationId xmlns:a16="http://schemas.microsoft.com/office/drawing/2014/main" id="{8D247802-E147-1F4B-9A5C-63039DCE4EBB}"/>
              </a:ext>
            </a:extLst>
          </p:cNvPr>
          <p:cNvSpPr>
            <a:spLocks noGrp="1"/>
          </p:cNvSpPr>
          <p:nvPr>
            <p:ph type="sldNum" sz="quarter" idx="12"/>
          </p:nvPr>
        </p:nvSpPr>
        <p:spPr/>
        <p:txBody>
          <a:bodyPr/>
          <a:lstStyle/>
          <a:p>
            <a:fld id="{68CDBAF2-F266-C14C-8ABF-54B90D837FA3}" type="slidenum">
              <a:rPr lang="en-US" smtClean="0"/>
              <a:pPr/>
              <a:t>21</a:t>
            </a:fld>
            <a:endParaRPr lang="en-US" dirty="0"/>
          </a:p>
        </p:txBody>
      </p:sp>
    </p:spTree>
    <p:extLst>
      <p:ext uri="{BB962C8B-B14F-4D97-AF65-F5344CB8AC3E}">
        <p14:creationId xmlns:p14="http://schemas.microsoft.com/office/powerpoint/2010/main" val="1583108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Delirium in COVID-19</a:t>
            </a:r>
          </a:p>
        </p:txBody>
      </p:sp>
      <p:sp>
        <p:nvSpPr>
          <p:cNvPr id="3" name="Subtitle 2"/>
          <p:cNvSpPr>
            <a:spLocks noGrp="1"/>
          </p:cNvSpPr>
          <p:nvPr>
            <p:ph type="subTitle" idx="1"/>
          </p:nvPr>
        </p:nvSpPr>
        <p:spPr/>
        <p:txBody>
          <a:bodyPr>
            <a:normAutofit/>
          </a:bodyPr>
          <a:lstStyle/>
          <a:p>
            <a:r>
              <a:rPr lang="en-US" dirty="0">
                <a:solidFill>
                  <a:srgbClr val="177D38"/>
                </a:solidFill>
              </a:rPr>
              <a:t>Presentation, Pathophysiology and Pharmacology</a:t>
            </a:r>
          </a:p>
          <a:p>
            <a:endParaRPr lang="en-US" dirty="0"/>
          </a:p>
        </p:txBody>
      </p:sp>
    </p:spTree>
    <p:extLst>
      <p:ext uri="{BB962C8B-B14F-4D97-AF65-F5344CB8AC3E}">
        <p14:creationId xmlns:p14="http://schemas.microsoft.com/office/powerpoint/2010/main" val="3676199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AC9CE-6474-4E2C-A27C-95D545681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8B15E837-85E1-407B-8EE5-A8A131C41F69}"/>
              </a:ext>
            </a:extLst>
          </p:cNvPr>
          <p:cNvSpPr>
            <a:spLocks noGrp="1"/>
          </p:cNvSpPr>
          <p:nvPr>
            <p:ph type="sldNum" sz="quarter" idx="12"/>
          </p:nvPr>
        </p:nvSpPr>
        <p:spPr/>
        <p:txBody>
          <a:bodyPr/>
          <a:lstStyle/>
          <a:p>
            <a:fld id="{68CDBAF2-F266-C14C-8ABF-54B90D837FA3}" type="slidenum">
              <a:rPr lang="en-US" smtClean="0"/>
              <a:pPr/>
              <a:t>23</a:t>
            </a:fld>
            <a:endParaRPr lang="en-US" dirty="0"/>
          </a:p>
        </p:txBody>
      </p:sp>
      <p:pic>
        <p:nvPicPr>
          <p:cNvPr id="5" name="Google Shape;72;p16">
            <a:extLst>
              <a:ext uri="{FF2B5EF4-FFF2-40B4-BE49-F238E27FC236}">
                <a16:creationId xmlns:a16="http://schemas.microsoft.com/office/drawing/2014/main" id="{5D8EB70D-A729-BF4F-AAA1-9FB3305B412E}"/>
              </a:ext>
            </a:extLst>
          </p:cNvPr>
          <p:cNvPicPr preferRelativeResize="0">
            <a:picLocks noGrp="1"/>
          </p:cNvPicPr>
          <p:nvPr>
            <p:ph idx="1"/>
          </p:nvPr>
        </p:nvPicPr>
        <p:blipFill>
          <a:blip r:embed="rId3">
            <a:alphaModFix/>
          </a:blip>
          <a:stretch>
            <a:fillRect/>
          </a:stretch>
        </p:blipFill>
        <p:spPr>
          <a:xfrm>
            <a:off x="2324100" y="328877"/>
            <a:ext cx="7543799" cy="6200246"/>
          </a:xfrm>
          <a:prstGeom prst="rect">
            <a:avLst/>
          </a:prstGeom>
          <a:noFill/>
          <a:ln>
            <a:noFill/>
          </a:ln>
        </p:spPr>
      </p:pic>
    </p:spTree>
    <p:extLst>
      <p:ext uri="{BB962C8B-B14F-4D97-AF65-F5344CB8AC3E}">
        <p14:creationId xmlns:p14="http://schemas.microsoft.com/office/powerpoint/2010/main" val="2369610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EBA1-B092-1440-9F98-2398699594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EAAD16-380C-9B46-B63E-436BAB3A299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370BA97-64A9-0D44-867A-9A729DE51A52}"/>
              </a:ext>
            </a:extLst>
          </p:cNvPr>
          <p:cNvSpPr>
            <a:spLocks noGrp="1"/>
          </p:cNvSpPr>
          <p:nvPr>
            <p:ph type="sldNum" sz="quarter" idx="12"/>
          </p:nvPr>
        </p:nvSpPr>
        <p:spPr/>
        <p:txBody>
          <a:bodyPr/>
          <a:lstStyle/>
          <a:p>
            <a:fld id="{68CDBAF2-F266-C14C-8ABF-54B90D837FA3}" type="slidenum">
              <a:rPr lang="en-US" smtClean="0"/>
              <a:pPr/>
              <a:t>24</a:t>
            </a:fld>
            <a:endParaRPr lang="en-US" dirty="0"/>
          </a:p>
        </p:txBody>
      </p:sp>
      <p:pic>
        <p:nvPicPr>
          <p:cNvPr id="5" name="Google Shape;77;p17">
            <a:extLst>
              <a:ext uri="{FF2B5EF4-FFF2-40B4-BE49-F238E27FC236}">
                <a16:creationId xmlns:a16="http://schemas.microsoft.com/office/drawing/2014/main" id="{8D1E9354-F1BF-C14F-9843-690724991CB6}"/>
              </a:ext>
            </a:extLst>
          </p:cNvPr>
          <p:cNvPicPr preferRelativeResize="0"/>
          <p:nvPr/>
        </p:nvPicPr>
        <p:blipFill>
          <a:blip r:embed="rId3">
            <a:alphaModFix/>
          </a:blip>
          <a:stretch>
            <a:fillRect/>
          </a:stretch>
        </p:blipFill>
        <p:spPr>
          <a:xfrm>
            <a:off x="1676399" y="1227213"/>
            <a:ext cx="8839202" cy="3222469"/>
          </a:xfrm>
          <a:prstGeom prst="rect">
            <a:avLst/>
          </a:prstGeom>
          <a:noFill/>
          <a:ln w="12700">
            <a:solidFill>
              <a:schemeClr val="tx1"/>
            </a:solidFill>
          </a:ln>
        </p:spPr>
      </p:pic>
    </p:spTree>
    <p:extLst>
      <p:ext uri="{BB962C8B-B14F-4D97-AF65-F5344CB8AC3E}">
        <p14:creationId xmlns:p14="http://schemas.microsoft.com/office/powerpoint/2010/main" val="2841803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5EDAD-580E-054C-85A2-5FCC006409A1}"/>
              </a:ext>
            </a:extLst>
          </p:cNvPr>
          <p:cNvSpPr>
            <a:spLocks noGrp="1"/>
          </p:cNvSpPr>
          <p:nvPr>
            <p:ph type="title"/>
          </p:nvPr>
        </p:nvSpPr>
        <p:spPr/>
        <p:txBody>
          <a:bodyPr/>
          <a:lstStyle/>
          <a:p>
            <a:r>
              <a:rPr lang="en-US" dirty="0"/>
              <a:t>MGH COVID cases March 26</a:t>
            </a:r>
            <a:r>
              <a:rPr lang="en-US" baseline="30000" dirty="0"/>
              <a:t>th</a:t>
            </a:r>
            <a:r>
              <a:rPr lang="en-US" dirty="0"/>
              <a:t> – April 10th</a:t>
            </a:r>
          </a:p>
        </p:txBody>
      </p:sp>
      <p:sp>
        <p:nvSpPr>
          <p:cNvPr id="3" name="Content Placeholder 2">
            <a:extLst>
              <a:ext uri="{FF2B5EF4-FFF2-40B4-BE49-F238E27FC236}">
                <a16:creationId xmlns:a16="http://schemas.microsoft.com/office/drawing/2014/main" id="{F8E4E2FF-C278-2E49-815C-0EE3718FA6D3}"/>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68C328D-792C-B146-8568-33F993D0B253}"/>
              </a:ext>
            </a:extLst>
          </p:cNvPr>
          <p:cNvSpPr>
            <a:spLocks noGrp="1"/>
          </p:cNvSpPr>
          <p:nvPr>
            <p:ph type="sldNum" sz="quarter" idx="12"/>
          </p:nvPr>
        </p:nvSpPr>
        <p:spPr/>
        <p:txBody>
          <a:bodyPr/>
          <a:lstStyle/>
          <a:p>
            <a:fld id="{68CDBAF2-F266-C14C-8ABF-54B90D837FA3}" type="slidenum">
              <a:rPr lang="en-US" smtClean="0"/>
              <a:pPr/>
              <a:t>25</a:t>
            </a:fld>
            <a:endParaRPr lang="en-US" dirty="0"/>
          </a:p>
        </p:txBody>
      </p:sp>
      <p:pic>
        <p:nvPicPr>
          <p:cNvPr id="6" name="Google Shape;109;p23">
            <a:extLst>
              <a:ext uri="{FF2B5EF4-FFF2-40B4-BE49-F238E27FC236}">
                <a16:creationId xmlns:a16="http://schemas.microsoft.com/office/drawing/2014/main" id="{9FFFDF39-50FB-6340-9D0D-39E25BC4B213}"/>
              </a:ext>
            </a:extLst>
          </p:cNvPr>
          <p:cNvPicPr preferRelativeResize="0"/>
          <p:nvPr/>
        </p:nvPicPr>
        <p:blipFill rotWithShape="1">
          <a:blip r:embed="rId3">
            <a:alphaModFix/>
          </a:blip>
          <a:srcRect b="4712"/>
          <a:stretch/>
        </p:blipFill>
        <p:spPr>
          <a:xfrm>
            <a:off x="6066790" y="1998006"/>
            <a:ext cx="5781407" cy="3730351"/>
          </a:xfrm>
          <a:prstGeom prst="rect">
            <a:avLst/>
          </a:prstGeom>
          <a:noFill/>
          <a:ln w="12700">
            <a:solidFill>
              <a:schemeClr val="tx1"/>
            </a:solidFill>
          </a:ln>
        </p:spPr>
      </p:pic>
      <p:pic>
        <p:nvPicPr>
          <p:cNvPr id="7" name="Google Shape;108;p23">
            <a:extLst>
              <a:ext uri="{FF2B5EF4-FFF2-40B4-BE49-F238E27FC236}">
                <a16:creationId xmlns:a16="http://schemas.microsoft.com/office/drawing/2014/main" id="{677E84A4-9F1A-B642-B5F3-D9DAD6A1B6DC}"/>
              </a:ext>
            </a:extLst>
          </p:cNvPr>
          <p:cNvPicPr preferRelativeResize="0"/>
          <p:nvPr/>
        </p:nvPicPr>
        <p:blipFill rotWithShape="1">
          <a:blip r:embed="rId4">
            <a:alphaModFix/>
          </a:blip>
          <a:srcRect/>
          <a:stretch/>
        </p:blipFill>
        <p:spPr>
          <a:xfrm>
            <a:off x="285383" y="1998006"/>
            <a:ext cx="5781407" cy="3730351"/>
          </a:xfrm>
          <a:prstGeom prst="rect">
            <a:avLst/>
          </a:prstGeom>
          <a:noFill/>
          <a:ln w="12700">
            <a:solidFill>
              <a:schemeClr val="tx1"/>
            </a:solidFill>
          </a:ln>
        </p:spPr>
      </p:pic>
    </p:spTree>
    <p:extLst>
      <p:ext uri="{BB962C8B-B14F-4D97-AF65-F5344CB8AC3E}">
        <p14:creationId xmlns:p14="http://schemas.microsoft.com/office/powerpoint/2010/main" val="212216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4A772-F3D6-1F40-ABAD-ECB8E1BECBC4}"/>
              </a:ext>
            </a:extLst>
          </p:cNvPr>
          <p:cNvSpPr>
            <a:spLocks noGrp="1"/>
          </p:cNvSpPr>
          <p:nvPr>
            <p:ph type="title"/>
          </p:nvPr>
        </p:nvSpPr>
        <p:spPr/>
        <p:txBody>
          <a:bodyPr/>
          <a:lstStyle/>
          <a:p>
            <a:r>
              <a:rPr lang="en-US" dirty="0"/>
              <a:t>The Clinical Presentation</a:t>
            </a:r>
          </a:p>
        </p:txBody>
      </p:sp>
      <p:sp>
        <p:nvSpPr>
          <p:cNvPr id="4" name="Slide Number Placeholder 3">
            <a:extLst>
              <a:ext uri="{FF2B5EF4-FFF2-40B4-BE49-F238E27FC236}">
                <a16:creationId xmlns:a16="http://schemas.microsoft.com/office/drawing/2014/main" id="{C24FA7CC-F3EE-AB4F-A267-4243BC3A5E3B}"/>
              </a:ext>
            </a:extLst>
          </p:cNvPr>
          <p:cNvSpPr>
            <a:spLocks noGrp="1"/>
          </p:cNvSpPr>
          <p:nvPr>
            <p:ph type="sldNum" sz="quarter" idx="12"/>
          </p:nvPr>
        </p:nvSpPr>
        <p:spPr/>
        <p:txBody>
          <a:bodyPr/>
          <a:lstStyle/>
          <a:p>
            <a:fld id="{68CDBAF2-F266-C14C-8ABF-54B90D837FA3}" type="slidenum">
              <a:rPr lang="en-US" smtClean="0"/>
              <a:pPr/>
              <a:t>26</a:t>
            </a:fld>
            <a:endParaRPr lang="en-US" dirty="0"/>
          </a:p>
        </p:txBody>
      </p:sp>
      <p:pic>
        <p:nvPicPr>
          <p:cNvPr id="5" name="Google Shape;120;p25">
            <a:extLst>
              <a:ext uri="{FF2B5EF4-FFF2-40B4-BE49-F238E27FC236}">
                <a16:creationId xmlns:a16="http://schemas.microsoft.com/office/drawing/2014/main" id="{4C9D3341-F28E-664B-B800-4C14619F6EAA}"/>
              </a:ext>
            </a:extLst>
          </p:cNvPr>
          <p:cNvPicPr preferRelativeResize="0">
            <a:picLocks noGrp="1"/>
          </p:cNvPicPr>
          <p:nvPr>
            <p:ph idx="1"/>
          </p:nvPr>
        </p:nvPicPr>
        <p:blipFill>
          <a:blip r:embed="rId3">
            <a:alphaModFix/>
          </a:blip>
          <a:stretch>
            <a:fillRect/>
          </a:stretch>
        </p:blipFill>
        <p:spPr>
          <a:xfrm>
            <a:off x="3765550" y="1110734"/>
            <a:ext cx="4660900" cy="5287962"/>
          </a:xfrm>
          <a:prstGeom prst="rect">
            <a:avLst/>
          </a:prstGeom>
          <a:noFill/>
          <a:ln w="12700">
            <a:solidFill>
              <a:schemeClr val="tx1"/>
            </a:solidFill>
          </a:ln>
        </p:spPr>
      </p:pic>
      <p:sp>
        <p:nvSpPr>
          <p:cNvPr id="6" name="Rectangle 5">
            <a:extLst>
              <a:ext uri="{FF2B5EF4-FFF2-40B4-BE49-F238E27FC236}">
                <a16:creationId xmlns:a16="http://schemas.microsoft.com/office/drawing/2014/main" id="{DD3F69A7-6AEB-D940-A18C-22F5CFDD6DF0}"/>
              </a:ext>
            </a:extLst>
          </p:cNvPr>
          <p:cNvSpPr/>
          <p:nvPr/>
        </p:nvSpPr>
        <p:spPr>
          <a:xfrm>
            <a:off x="8511001" y="6398696"/>
            <a:ext cx="3337196" cy="369332"/>
          </a:xfrm>
          <a:prstGeom prst="rect">
            <a:avLst/>
          </a:prstGeom>
        </p:spPr>
        <p:txBody>
          <a:bodyPr wrap="none">
            <a:spAutoFit/>
          </a:bodyPr>
          <a:lstStyle/>
          <a:p>
            <a:pPr lvl="0" algn="ctr"/>
            <a:r>
              <a:rPr lang="en-US" dirty="0"/>
              <a:t>Baller et al.</a:t>
            </a:r>
            <a:r>
              <a:rPr lang="en-US" i="1" dirty="0"/>
              <a:t>, Psychosomatics </a:t>
            </a:r>
            <a:r>
              <a:rPr lang="en-US" dirty="0"/>
              <a:t>2020</a:t>
            </a:r>
          </a:p>
        </p:txBody>
      </p:sp>
    </p:spTree>
    <p:extLst>
      <p:ext uri="{BB962C8B-B14F-4D97-AF65-F5344CB8AC3E}">
        <p14:creationId xmlns:p14="http://schemas.microsoft.com/office/powerpoint/2010/main" val="3782391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9190E-58E2-334F-9374-2F82A08CD338}"/>
              </a:ext>
            </a:extLst>
          </p:cNvPr>
          <p:cNvSpPr>
            <a:spLocks noGrp="1"/>
          </p:cNvSpPr>
          <p:nvPr>
            <p:ph type="title"/>
          </p:nvPr>
        </p:nvSpPr>
        <p:spPr/>
        <p:txBody>
          <a:bodyPr/>
          <a:lstStyle/>
          <a:p>
            <a:r>
              <a:rPr lang="en-US" dirty="0"/>
              <a:t>Mental Status</a:t>
            </a:r>
          </a:p>
        </p:txBody>
      </p:sp>
      <p:sp>
        <p:nvSpPr>
          <p:cNvPr id="3" name="Content Placeholder 2">
            <a:extLst>
              <a:ext uri="{FF2B5EF4-FFF2-40B4-BE49-F238E27FC236}">
                <a16:creationId xmlns:a16="http://schemas.microsoft.com/office/drawing/2014/main" id="{20575DD4-BE2D-054A-9FA5-9801FCFFDA1D}"/>
              </a:ext>
            </a:extLst>
          </p:cNvPr>
          <p:cNvSpPr>
            <a:spLocks noGrp="1"/>
          </p:cNvSpPr>
          <p:nvPr>
            <p:ph idx="1"/>
          </p:nvPr>
        </p:nvSpPr>
        <p:spPr/>
        <p:txBody>
          <a:bodyPr/>
          <a:lstStyle/>
          <a:p>
            <a:r>
              <a:rPr lang="en-US" dirty="0"/>
              <a:t>Delirium</a:t>
            </a:r>
          </a:p>
          <a:p>
            <a:r>
              <a:rPr lang="en-US" dirty="0"/>
              <a:t>Some with respiratory distress</a:t>
            </a:r>
          </a:p>
          <a:p>
            <a:r>
              <a:rPr lang="en-US" dirty="0"/>
              <a:t>Others, AMS was only symptom</a:t>
            </a:r>
          </a:p>
        </p:txBody>
      </p:sp>
      <p:sp>
        <p:nvSpPr>
          <p:cNvPr id="4" name="Slide Number Placeholder 3">
            <a:extLst>
              <a:ext uri="{FF2B5EF4-FFF2-40B4-BE49-F238E27FC236}">
                <a16:creationId xmlns:a16="http://schemas.microsoft.com/office/drawing/2014/main" id="{E030114D-48DA-6B4C-BA4A-5B407DBF621F}"/>
              </a:ext>
            </a:extLst>
          </p:cNvPr>
          <p:cNvSpPr>
            <a:spLocks noGrp="1"/>
          </p:cNvSpPr>
          <p:nvPr>
            <p:ph type="sldNum" sz="quarter" idx="12"/>
          </p:nvPr>
        </p:nvSpPr>
        <p:spPr/>
        <p:txBody>
          <a:bodyPr/>
          <a:lstStyle/>
          <a:p>
            <a:fld id="{68CDBAF2-F266-C14C-8ABF-54B90D837FA3}" type="slidenum">
              <a:rPr lang="en-US" smtClean="0"/>
              <a:pPr/>
              <a:t>27</a:t>
            </a:fld>
            <a:endParaRPr lang="en-US" dirty="0"/>
          </a:p>
        </p:txBody>
      </p:sp>
      <p:pic>
        <p:nvPicPr>
          <p:cNvPr id="8" name="Google Shape;127;p26">
            <a:extLst>
              <a:ext uri="{FF2B5EF4-FFF2-40B4-BE49-F238E27FC236}">
                <a16:creationId xmlns:a16="http://schemas.microsoft.com/office/drawing/2014/main" id="{9EF48FDC-9E3C-3946-96E9-475F57D7E993}"/>
              </a:ext>
            </a:extLst>
          </p:cNvPr>
          <p:cNvPicPr preferRelativeResize="0"/>
          <p:nvPr/>
        </p:nvPicPr>
        <p:blipFill>
          <a:blip r:embed="rId3">
            <a:alphaModFix/>
          </a:blip>
          <a:stretch>
            <a:fillRect/>
          </a:stretch>
        </p:blipFill>
        <p:spPr>
          <a:xfrm>
            <a:off x="5789888" y="731836"/>
            <a:ext cx="6058309" cy="4875349"/>
          </a:xfrm>
          <a:prstGeom prst="rect">
            <a:avLst/>
          </a:prstGeom>
          <a:noFill/>
          <a:ln w="12700">
            <a:solidFill>
              <a:schemeClr val="tx1"/>
            </a:solidFill>
          </a:ln>
        </p:spPr>
      </p:pic>
    </p:spTree>
    <p:extLst>
      <p:ext uri="{BB962C8B-B14F-4D97-AF65-F5344CB8AC3E}">
        <p14:creationId xmlns:p14="http://schemas.microsoft.com/office/powerpoint/2010/main" val="312325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7BA0D-F412-5D43-9131-6FF749D4A26C}"/>
              </a:ext>
            </a:extLst>
          </p:cNvPr>
          <p:cNvSpPr>
            <a:spLocks noGrp="1"/>
          </p:cNvSpPr>
          <p:nvPr>
            <p:ph type="title"/>
          </p:nvPr>
        </p:nvSpPr>
        <p:spPr/>
        <p:txBody>
          <a:bodyPr/>
          <a:lstStyle/>
          <a:p>
            <a:r>
              <a:rPr lang="en-US" dirty="0"/>
              <a:t>A strange hospital course</a:t>
            </a:r>
          </a:p>
        </p:txBody>
      </p:sp>
      <p:sp>
        <p:nvSpPr>
          <p:cNvPr id="3" name="Content Placeholder 2">
            <a:extLst>
              <a:ext uri="{FF2B5EF4-FFF2-40B4-BE49-F238E27FC236}">
                <a16:creationId xmlns:a16="http://schemas.microsoft.com/office/drawing/2014/main" id="{21E20E5C-14DF-C44A-8FF3-BFCC803C4C52}"/>
              </a:ext>
            </a:extLst>
          </p:cNvPr>
          <p:cNvSpPr>
            <a:spLocks noGrp="1"/>
          </p:cNvSpPr>
          <p:nvPr>
            <p:ph idx="1"/>
          </p:nvPr>
        </p:nvSpPr>
        <p:spPr/>
        <p:txBody>
          <a:bodyPr/>
          <a:lstStyle/>
          <a:p>
            <a:r>
              <a:rPr lang="en-US" dirty="0"/>
              <a:t>Agitated delirium</a:t>
            </a:r>
          </a:p>
          <a:p>
            <a:r>
              <a:rPr lang="en-US" dirty="0"/>
              <a:t>Catatonia</a:t>
            </a:r>
          </a:p>
          <a:p>
            <a:r>
              <a:rPr lang="en-US" dirty="0"/>
              <a:t>Difficult vent weaning</a:t>
            </a:r>
          </a:p>
        </p:txBody>
      </p:sp>
      <p:sp>
        <p:nvSpPr>
          <p:cNvPr id="4" name="Slide Number Placeholder 3">
            <a:extLst>
              <a:ext uri="{FF2B5EF4-FFF2-40B4-BE49-F238E27FC236}">
                <a16:creationId xmlns:a16="http://schemas.microsoft.com/office/drawing/2014/main" id="{DB31BCF7-D083-D942-8FAF-B2080B3EF009}"/>
              </a:ext>
            </a:extLst>
          </p:cNvPr>
          <p:cNvSpPr>
            <a:spLocks noGrp="1"/>
          </p:cNvSpPr>
          <p:nvPr>
            <p:ph type="sldNum" sz="quarter" idx="12"/>
          </p:nvPr>
        </p:nvSpPr>
        <p:spPr/>
        <p:txBody>
          <a:bodyPr/>
          <a:lstStyle/>
          <a:p>
            <a:fld id="{68CDBAF2-F266-C14C-8ABF-54B90D837FA3}" type="slidenum">
              <a:rPr lang="en-US" smtClean="0"/>
              <a:pPr/>
              <a:t>28</a:t>
            </a:fld>
            <a:endParaRPr lang="en-US" dirty="0"/>
          </a:p>
        </p:txBody>
      </p:sp>
      <p:pic>
        <p:nvPicPr>
          <p:cNvPr id="6" name="Google Shape;133;p27">
            <a:extLst>
              <a:ext uri="{FF2B5EF4-FFF2-40B4-BE49-F238E27FC236}">
                <a16:creationId xmlns:a16="http://schemas.microsoft.com/office/drawing/2014/main" id="{2D0122D1-D92B-4847-BC37-5E1D28B73FC8}"/>
              </a:ext>
            </a:extLst>
          </p:cNvPr>
          <p:cNvPicPr preferRelativeResize="0"/>
          <p:nvPr/>
        </p:nvPicPr>
        <p:blipFill>
          <a:blip r:embed="rId3">
            <a:alphaModFix/>
          </a:blip>
          <a:stretch>
            <a:fillRect/>
          </a:stretch>
        </p:blipFill>
        <p:spPr>
          <a:xfrm>
            <a:off x="5562600" y="1042162"/>
            <a:ext cx="6285597" cy="4525964"/>
          </a:xfrm>
          <a:prstGeom prst="rect">
            <a:avLst/>
          </a:prstGeom>
          <a:noFill/>
          <a:ln>
            <a:noFill/>
          </a:ln>
        </p:spPr>
      </p:pic>
    </p:spTree>
    <p:extLst>
      <p:ext uri="{BB962C8B-B14F-4D97-AF65-F5344CB8AC3E}">
        <p14:creationId xmlns:p14="http://schemas.microsoft.com/office/powerpoint/2010/main" val="264309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47681-DB5A-704A-B003-3E3A478EFCD1}"/>
              </a:ext>
            </a:extLst>
          </p:cNvPr>
          <p:cNvSpPr>
            <a:spLocks noGrp="1"/>
          </p:cNvSpPr>
          <p:nvPr>
            <p:ph type="title"/>
          </p:nvPr>
        </p:nvSpPr>
        <p:spPr/>
        <p:txBody>
          <a:bodyPr/>
          <a:lstStyle/>
          <a:p>
            <a:r>
              <a:rPr lang="en-US" dirty="0"/>
              <a:t>Our neurologic exam</a:t>
            </a:r>
          </a:p>
        </p:txBody>
      </p:sp>
      <p:sp>
        <p:nvSpPr>
          <p:cNvPr id="3" name="Content Placeholder 2">
            <a:extLst>
              <a:ext uri="{FF2B5EF4-FFF2-40B4-BE49-F238E27FC236}">
                <a16:creationId xmlns:a16="http://schemas.microsoft.com/office/drawing/2014/main" id="{EEAB10D2-840C-8748-AA5B-5EAD846BBD23}"/>
              </a:ext>
            </a:extLst>
          </p:cNvPr>
          <p:cNvSpPr>
            <a:spLocks noGrp="1"/>
          </p:cNvSpPr>
          <p:nvPr>
            <p:ph idx="1"/>
          </p:nvPr>
        </p:nvSpPr>
        <p:spPr/>
        <p:txBody>
          <a:bodyPr/>
          <a:lstStyle/>
          <a:p>
            <a:r>
              <a:rPr lang="en-US" dirty="0"/>
              <a:t>Myoclonus</a:t>
            </a:r>
          </a:p>
          <a:p>
            <a:r>
              <a:rPr lang="en-US" dirty="0"/>
              <a:t>Rigidity</a:t>
            </a:r>
          </a:p>
          <a:p>
            <a:r>
              <a:rPr lang="en-US" dirty="0"/>
              <a:t>Abulia</a:t>
            </a:r>
          </a:p>
          <a:p>
            <a:r>
              <a:rPr lang="en-US" dirty="0"/>
              <a:t>Alogia</a:t>
            </a:r>
          </a:p>
        </p:txBody>
      </p:sp>
      <p:sp>
        <p:nvSpPr>
          <p:cNvPr id="4" name="Slide Number Placeholder 3">
            <a:extLst>
              <a:ext uri="{FF2B5EF4-FFF2-40B4-BE49-F238E27FC236}">
                <a16:creationId xmlns:a16="http://schemas.microsoft.com/office/drawing/2014/main" id="{C1099FAA-2770-7B48-94B7-7B3885941439}"/>
              </a:ext>
            </a:extLst>
          </p:cNvPr>
          <p:cNvSpPr>
            <a:spLocks noGrp="1"/>
          </p:cNvSpPr>
          <p:nvPr>
            <p:ph type="sldNum" sz="quarter" idx="12"/>
          </p:nvPr>
        </p:nvSpPr>
        <p:spPr/>
        <p:txBody>
          <a:bodyPr/>
          <a:lstStyle/>
          <a:p>
            <a:fld id="{68CDBAF2-F266-C14C-8ABF-54B90D837FA3}" type="slidenum">
              <a:rPr lang="en-US" smtClean="0"/>
              <a:pPr/>
              <a:t>29</a:t>
            </a:fld>
            <a:endParaRPr lang="en-US" dirty="0"/>
          </a:p>
        </p:txBody>
      </p:sp>
      <p:grpSp>
        <p:nvGrpSpPr>
          <p:cNvPr id="12" name="Group 11">
            <a:extLst>
              <a:ext uri="{FF2B5EF4-FFF2-40B4-BE49-F238E27FC236}">
                <a16:creationId xmlns:a16="http://schemas.microsoft.com/office/drawing/2014/main" id="{C523DDF5-A5A5-0F45-AB9F-03E4DD8F5CB9}"/>
              </a:ext>
            </a:extLst>
          </p:cNvPr>
          <p:cNvGrpSpPr/>
          <p:nvPr/>
        </p:nvGrpSpPr>
        <p:grpSpPr>
          <a:xfrm>
            <a:off x="1419508" y="3862411"/>
            <a:ext cx="9263569" cy="1015999"/>
            <a:chOff x="1419508" y="3862411"/>
            <a:chExt cx="9263569" cy="1015999"/>
          </a:xfrm>
        </p:grpSpPr>
        <p:sp>
          <p:nvSpPr>
            <p:cNvPr id="5" name="Google Shape;141;p28">
              <a:extLst>
                <a:ext uri="{FF2B5EF4-FFF2-40B4-BE49-F238E27FC236}">
                  <a16:creationId xmlns:a16="http://schemas.microsoft.com/office/drawing/2014/main" id="{874367F2-163C-9E4F-8BEB-27947498557C}"/>
                </a:ext>
              </a:extLst>
            </p:cNvPr>
            <p:cNvSpPr/>
            <p:nvPr/>
          </p:nvSpPr>
          <p:spPr>
            <a:xfrm>
              <a:off x="3095833" y="4131175"/>
              <a:ext cx="1114116" cy="476859"/>
            </a:xfrm>
            <a:prstGeom prst="leftRightArrow">
              <a:avLst>
                <a:gd name="adj1" fmla="val 50000"/>
                <a:gd name="adj2" fmla="val 50000"/>
              </a:avLst>
            </a:prstGeom>
            <a:solidFill>
              <a:srgbClr val="FFFF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2;p28">
              <a:extLst>
                <a:ext uri="{FF2B5EF4-FFF2-40B4-BE49-F238E27FC236}">
                  <a16:creationId xmlns:a16="http://schemas.microsoft.com/office/drawing/2014/main" id="{347932A8-3882-294D-8DD6-CAF41730DF94}"/>
                </a:ext>
              </a:extLst>
            </p:cNvPr>
            <p:cNvSpPr txBox="1"/>
            <p:nvPr/>
          </p:nvSpPr>
          <p:spPr>
            <a:xfrm>
              <a:off x="1419508" y="3862411"/>
              <a:ext cx="1684075" cy="1014388"/>
            </a:xfrm>
            <a:prstGeom prst="rect">
              <a:avLst/>
            </a:prstGeom>
            <a:solidFill>
              <a:schemeClr val="accent2">
                <a:lumMod val="75000"/>
              </a:schemeClr>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FF00"/>
                  </a:solidFill>
                </a:rPr>
                <a:t>Normal Motor Exam</a:t>
              </a:r>
              <a:endParaRPr dirty="0">
                <a:solidFill>
                  <a:srgbClr val="FFFF00"/>
                </a:solidFill>
              </a:endParaRPr>
            </a:p>
          </p:txBody>
        </p:sp>
        <p:sp>
          <p:nvSpPr>
            <p:cNvPr id="7" name="Google Shape;143;p28">
              <a:extLst>
                <a:ext uri="{FF2B5EF4-FFF2-40B4-BE49-F238E27FC236}">
                  <a16:creationId xmlns:a16="http://schemas.microsoft.com/office/drawing/2014/main" id="{47A5C3D0-445B-4141-A16D-047B9FF18721}"/>
                </a:ext>
              </a:extLst>
            </p:cNvPr>
            <p:cNvSpPr txBox="1"/>
            <p:nvPr/>
          </p:nvSpPr>
          <p:spPr>
            <a:xfrm>
              <a:off x="9166718" y="3862411"/>
              <a:ext cx="1516359" cy="1014388"/>
            </a:xfrm>
            <a:prstGeom prst="rect">
              <a:avLst/>
            </a:prstGeom>
            <a:solidFill>
              <a:schemeClr val="accent2">
                <a:lumMod val="75000"/>
              </a:schemeClr>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FF00"/>
                  </a:solidFill>
                </a:rPr>
                <a:t>Catatonia</a:t>
              </a:r>
              <a:endParaRPr dirty="0">
                <a:solidFill>
                  <a:srgbClr val="FFFF00"/>
                </a:solidFill>
              </a:endParaRPr>
            </a:p>
          </p:txBody>
        </p:sp>
        <p:sp>
          <p:nvSpPr>
            <p:cNvPr id="8" name="Google Shape;144;p28">
              <a:extLst>
                <a:ext uri="{FF2B5EF4-FFF2-40B4-BE49-F238E27FC236}">
                  <a16:creationId xmlns:a16="http://schemas.microsoft.com/office/drawing/2014/main" id="{5084054C-28B5-D44D-9E6F-67419CE3A170}"/>
                </a:ext>
              </a:extLst>
            </p:cNvPr>
            <p:cNvSpPr/>
            <p:nvPr/>
          </p:nvSpPr>
          <p:spPr>
            <a:xfrm>
              <a:off x="5566550" y="4160250"/>
              <a:ext cx="1114116" cy="476859"/>
            </a:xfrm>
            <a:prstGeom prst="leftRightArrow">
              <a:avLst>
                <a:gd name="adj1" fmla="val 50000"/>
                <a:gd name="adj2" fmla="val 50000"/>
              </a:avLst>
            </a:prstGeom>
            <a:solidFill>
              <a:srgbClr val="FFFF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5;p28">
              <a:extLst>
                <a:ext uri="{FF2B5EF4-FFF2-40B4-BE49-F238E27FC236}">
                  <a16:creationId xmlns:a16="http://schemas.microsoft.com/office/drawing/2014/main" id="{486340A4-CDD2-CD4B-8DBB-00E61B72DFE1}"/>
                </a:ext>
              </a:extLst>
            </p:cNvPr>
            <p:cNvSpPr/>
            <p:nvPr/>
          </p:nvSpPr>
          <p:spPr>
            <a:xfrm>
              <a:off x="8030269" y="4131174"/>
              <a:ext cx="1114116" cy="476859"/>
            </a:xfrm>
            <a:prstGeom prst="leftRightArrow">
              <a:avLst>
                <a:gd name="adj1" fmla="val 50000"/>
                <a:gd name="adj2" fmla="val 50000"/>
              </a:avLst>
            </a:prstGeom>
            <a:solidFill>
              <a:srgbClr val="FFFF00"/>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6;p28">
              <a:extLst>
                <a:ext uri="{FF2B5EF4-FFF2-40B4-BE49-F238E27FC236}">
                  <a16:creationId xmlns:a16="http://schemas.microsoft.com/office/drawing/2014/main" id="{1546ABEF-DC23-0943-986D-16E8A3D6CBB5}"/>
                </a:ext>
              </a:extLst>
            </p:cNvPr>
            <p:cNvSpPr txBox="1"/>
            <p:nvPr/>
          </p:nvSpPr>
          <p:spPr>
            <a:xfrm>
              <a:off x="4216947" y="3864022"/>
              <a:ext cx="1330673" cy="1014388"/>
            </a:xfrm>
            <a:prstGeom prst="rect">
              <a:avLst/>
            </a:prstGeom>
            <a:solidFill>
              <a:schemeClr val="accent2">
                <a:lumMod val="75000"/>
              </a:schemeClr>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FF00"/>
                  </a:solidFill>
                </a:rPr>
                <a:t>Abulia</a:t>
              </a:r>
              <a:endParaRPr dirty="0">
                <a:solidFill>
                  <a:srgbClr val="FFFF00"/>
                </a:solidFill>
              </a:endParaRPr>
            </a:p>
          </p:txBody>
        </p:sp>
        <p:sp>
          <p:nvSpPr>
            <p:cNvPr id="11" name="Google Shape;147;p28">
              <a:extLst>
                <a:ext uri="{FF2B5EF4-FFF2-40B4-BE49-F238E27FC236}">
                  <a16:creationId xmlns:a16="http://schemas.microsoft.com/office/drawing/2014/main" id="{E10786B9-2993-C543-B787-32E030B8A4E7}"/>
                </a:ext>
              </a:extLst>
            </p:cNvPr>
            <p:cNvSpPr txBox="1"/>
            <p:nvPr/>
          </p:nvSpPr>
          <p:spPr>
            <a:xfrm>
              <a:off x="6680666" y="3862411"/>
              <a:ext cx="1330673" cy="1014388"/>
            </a:xfrm>
            <a:prstGeom prst="rect">
              <a:avLst/>
            </a:prstGeom>
            <a:solidFill>
              <a:schemeClr val="accent2">
                <a:lumMod val="75000"/>
              </a:schemeClr>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FF00"/>
                  </a:solidFill>
                </a:rPr>
                <a:t>Akinetic Mutism</a:t>
              </a:r>
              <a:endParaRPr dirty="0">
                <a:solidFill>
                  <a:srgbClr val="FFFF00"/>
                </a:solidFill>
              </a:endParaRPr>
            </a:p>
          </p:txBody>
        </p:sp>
      </p:grpSp>
    </p:spTree>
    <p:extLst>
      <p:ext uri="{BB962C8B-B14F-4D97-AF65-F5344CB8AC3E}">
        <p14:creationId xmlns:p14="http://schemas.microsoft.com/office/powerpoint/2010/main" val="101085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SPEAKERS</a:t>
            </a:r>
          </a:p>
        </p:txBody>
      </p:sp>
      <p:sp>
        <p:nvSpPr>
          <p:cNvPr id="3" name="Content Placeholder 2"/>
          <p:cNvSpPr>
            <a:spLocks noGrp="1"/>
          </p:cNvSpPr>
          <p:nvPr>
            <p:ph idx="1"/>
          </p:nvPr>
        </p:nvSpPr>
        <p:spPr>
          <a:xfrm>
            <a:off x="609600" y="1600201"/>
            <a:ext cx="11386930" cy="4525963"/>
          </a:xfrm>
        </p:spPr>
        <p:txBody>
          <a:bodyPr>
            <a:normAutofit fontScale="92500"/>
          </a:bodyPr>
          <a:lstStyle/>
          <a:p>
            <a:pPr marL="0" indent="0">
              <a:buNone/>
            </a:pPr>
            <a:r>
              <a:rPr lang="en-US" sz="3600" dirty="0"/>
              <a:t>Erica Baller, MD, MS</a:t>
            </a:r>
          </a:p>
          <a:p>
            <a:endParaRPr lang="en-US" sz="2800" dirty="0"/>
          </a:p>
          <a:p>
            <a:endParaRPr lang="en-US" sz="2800" dirty="0"/>
          </a:p>
          <a:p>
            <a:r>
              <a:rPr lang="en-US" sz="2800" dirty="0"/>
              <a:t>T32 NRSA Neuropsychiatry Postdoctoral Fellow, University of Pennsylvania</a:t>
            </a:r>
          </a:p>
          <a:p>
            <a:r>
              <a:rPr lang="en-US" sz="2800" dirty="0"/>
              <a:t>Attending Psychiatrist on CL Teaching Service, Hospital of the University of Pennsylvania</a:t>
            </a:r>
          </a:p>
          <a:p>
            <a:r>
              <a:rPr lang="en-US" sz="2800" dirty="0"/>
              <a:t>Co-director of Neuroscience Curriculum, Penn Psychiatry Residency</a:t>
            </a:r>
          </a:p>
          <a:p>
            <a:r>
              <a:rPr lang="en-US" sz="2800" dirty="0"/>
              <a:t>Interests: Neuroimaging, psychopharmacology, delirium, COVID-19</a:t>
            </a:r>
          </a:p>
          <a:p>
            <a:r>
              <a:rPr lang="en-US" sz="2800" dirty="0"/>
              <a:t>Talk: Delirium in COVID-19: Presentation, Pathophysiology and Pharmacology</a:t>
            </a:r>
          </a:p>
        </p:txBody>
      </p:sp>
      <p:pic>
        <p:nvPicPr>
          <p:cNvPr id="5" name="Picture 4">
            <a:extLst>
              <a:ext uri="{FF2B5EF4-FFF2-40B4-BE49-F238E27FC236}">
                <a16:creationId xmlns:a16="http://schemas.microsoft.com/office/drawing/2014/main" id="{B150EF3A-A0E7-1949-A05C-6A882DA13C20}"/>
              </a:ext>
            </a:extLst>
          </p:cNvPr>
          <p:cNvPicPr>
            <a:picLocks noChangeAspect="1"/>
          </p:cNvPicPr>
          <p:nvPr/>
        </p:nvPicPr>
        <p:blipFill>
          <a:blip r:embed="rId2"/>
          <a:stretch>
            <a:fillRect/>
          </a:stretch>
        </p:blipFill>
        <p:spPr>
          <a:xfrm>
            <a:off x="7631122" y="731836"/>
            <a:ext cx="2259553" cy="2395331"/>
          </a:xfrm>
          <a:prstGeom prst="rect">
            <a:avLst/>
          </a:prstGeom>
        </p:spPr>
      </p:pic>
    </p:spTree>
    <p:extLst>
      <p:ext uri="{BB962C8B-B14F-4D97-AF65-F5344CB8AC3E}">
        <p14:creationId xmlns:p14="http://schemas.microsoft.com/office/powerpoint/2010/main" val="252816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ACCF6-4D5D-944C-8959-B33BB64EE8FB}"/>
              </a:ext>
            </a:extLst>
          </p:cNvPr>
          <p:cNvSpPr>
            <a:spLocks noGrp="1"/>
          </p:cNvSpPr>
          <p:nvPr>
            <p:ph type="title"/>
          </p:nvPr>
        </p:nvSpPr>
        <p:spPr/>
        <p:txBody>
          <a:bodyPr/>
          <a:lstStyle/>
          <a:p>
            <a:r>
              <a:rPr lang="en-US" dirty="0"/>
              <a:t>Medications working differently</a:t>
            </a:r>
          </a:p>
        </p:txBody>
      </p:sp>
      <p:sp>
        <p:nvSpPr>
          <p:cNvPr id="3" name="Content Placeholder 2">
            <a:extLst>
              <a:ext uri="{FF2B5EF4-FFF2-40B4-BE49-F238E27FC236}">
                <a16:creationId xmlns:a16="http://schemas.microsoft.com/office/drawing/2014/main" id="{3326F42A-0838-E947-BFB0-6F0F78199179}"/>
              </a:ext>
            </a:extLst>
          </p:cNvPr>
          <p:cNvSpPr>
            <a:spLocks noGrp="1"/>
          </p:cNvSpPr>
          <p:nvPr>
            <p:ph idx="1"/>
          </p:nvPr>
        </p:nvSpPr>
        <p:spPr>
          <a:xfrm>
            <a:off x="609600" y="1600201"/>
            <a:ext cx="5985944" cy="4525963"/>
          </a:xfrm>
        </p:spPr>
        <p:txBody>
          <a:bodyPr/>
          <a:lstStyle/>
          <a:p>
            <a:r>
              <a:rPr lang="en-US" dirty="0"/>
              <a:t>Alpha-2 agonists were great</a:t>
            </a:r>
          </a:p>
          <a:p>
            <a:r>
              <a:rPr lang="en-US" dirty="0"/>
              <a:t>Lower potency antipsychotics good</a:t>
            </a:r>
          </a:p>
          <a:p>
            <a:r>
              <a:rPr lang="en-US" dirty="0"/>
              <a:t>More EPS with higher potency D2 antagonists</a:t>
            </a:r>
          </a:p>
          <a:p>
            <a:endParaRPr lang="en-US" dirty="0"/>
          </a:p>
        </p:txBody>
      </p:sp>
      <p:sp>
        <p:nvSpPr>
          <p:cNvPr id="4" name="Slide Number Placeholder 3">
            <a:extLst>
              <a:ext uri="{FF2B5EF4-FFF2-40B4-BE49-F238E27FC236}">
                <a16:creationId xmlns:a16="http://schemas.microsoft.com/office/drawing/2014/main" id="{6DF08FD8-15D9-7344-9F4E-E166D01D8C5C}"/>
              </a:ext>
            </a:extLst>
          </p:cNvPr>
          <p:cNvSpPr>
            <a:spLocks noGrp="1"/>
          </p:cNvSpPr>
          <p:nvPr>
            <p:ph type="sldNum" sz="quarter" idx="12"/>
          </p:nvPr>
        </p:nvSpPr>
        <p:spPr/>
        <p:txBody>
          <a:bodyPr/>
          <a:lstStyle/>
          <a:p>
            <a:fld id="{68CDBAF2-F266-C14C-8ABF-54B90D837FA3}" type="slidenum">
              <a:rPr lang="en-US" smtClean="0"/>
              <a:pPr/>
              <a:t>30</a:t>
            </a:fld>
            <a:endParaRPr lang="en-US" dirty="0"/>
          </a:p>
        </p:txBody>
      </p:sp>
      <p:pic>
        <p:nvPicPr>
          <p:cNvPr id="6" name="Picture 2">
            <a:extLst>
              <a:ext uri="{FF2B5EF4-FFF2-40B4-BE49-F238E27FC236}">
                <a16:creationId xmlns:a16="http://schemas.microsoft.com/office/drawing/2014/main" id="{A8788499-E014-3146-B8D3-FC5C8C1A1B9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2119" y="1836738"/>
            <a:ext cx="6046078" cy="297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69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8F5D6-3A0E-7047-B43B-AD314E8C05A7}"/>
              </a:ext>
            </a:extLst>
          </p:cNvPr>
          <p:cNvSpPr>
            <a:spLocks noGrp="1"/>
          </p:cNvSpPr>
          <p:nvPr>
            <p:ph type="title"/>
          </p:nvPr>
        </p:nvSpPr>
        <p:spPr>
          <a:xfrm>
            <a:off x="2222500" y="2573338"/>
            <a:ext cx="7747000" cy="1143000"/>
          </a:xfrm>
        </p:spPr>
        <p:txBody>
          <a:bodyPr/>
          <a:lstStyle/>
          <a:p>
            <a:r>
              <a:rPr lang="en-US" dirty="0"/>
              <a:t>How does a respiratory virus affect the brain?</a:t>
            </a:r>
          </a:p>
        </p:txBody>
      </p:sp>
      <p:sp>
        <p:nvSpPr>
          <p:cNvPr id="4" name="Slide Number Placeholder 3">
            <a:extLst>
              <a:ext uri="{FF2B5EF4-FFF2-40B4-BE49-F238E27FC236}">
                <a16:creationId xmlns:a16="http://schemas.microsoft.com/office/drawing/2014/main" id="{430FE044-DE17-4B43-9991-C13732786162}"/>
              </a:ext>
            </a:extLst>
          </p:cNvPr>
          <p:cNvSpPr>
            <a:spLocks noGrp="1"/>
          </p:cNvSpPr>
          <p:nvPr>
            <p:ph type="sldNum" sz="quarter" idx="12"/>
          </p:nvPr>
        </p:nvSpPr>
        <p:spPr/>
        <p:txBody>
          <a:bodyPr/>
          <a:lstStyle/>
          <a:p>
            <a:fld id="{68CDBAF2-F266-C14C-8ABF-54B90D837FA3}" type="slidenum">
              <a:rPr lang="en-US" smtClean="0"/>
              <a:pPr/>
              <a:t>31</a:t>
            </a:fld>
            <a:endParaRPr lang="en-US" dirty="0"/>
          </a:p>
        </p:txBody>
      </p:sp>
    </p:spTree>
    <p:extLst>
      <p:ext uri="{BB962C8B-B14F-4D97-AF65-F5344CB8AC3E}">
        <p14:creationId xmlns:p14="http://schemas.microsoft.com/office/powerpoint/2010/main" val="490167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BFB35-A843-B446-BA39-0F99764AFA06}"/>
              </a:ext>
            </a:extLst>
          </p:cNvPr>
          <p:cNvSpPr>
            <a:spLocks noGrp="1"/>
          </p:cNvSpPr>
          <p:nvPr>
            <p:ph type="title"/>
          </p:nvPr>
        </p:nvSpPr>
        <p:spPr/>
        <p:txBody>
          <a:bodyPr/>
          <a:lstStyle/>
          <a:p>
            <a:r>
              <a:rPr lang="en-US" dirty="0"/>
              <a:t>Have previous coronaviruses been associated with the CNS/PNS?</a:t>
            </a:r>
          </a:p>
        </p:txBody>
      </p:sp>
      <p:sp>
        <p:nvSpPr>
          <p:cNvPr id="4" name="Slide Number Placeholder 3">
            <a:extLst>
              <a:ext uri="{FF2B5EF4-FFF2-40B4-BE49-F238E27FC236}">
                <a16:creationId xmlns:a16="http://schemas.microsoft.com/office/drawing/2014/main" id="{1524ED5D-14F9-CD46-B5A9-6EA9921CE954}"/>
              </a:ext>
            </a:extLst>
          </p:cNvPr>
          <p:cNvSpPr>
            <a:spLocks noGrp="1"/>
          </p:cNvSpPr>
          <p:nvPr>
            <p:ph type="sldNum" sz="quarter" idx="12"/>
          </p:nvPr>
        </p:nvSpPr>
        <p:spPr/>
        <p:txBody>
          <a:bodyPr/>
          <a:lstStyle/>
          <a:p>
            <a:fld id="{68CDBAF2-F266-C14C-8ABF-54B90D837FA3}" type="slidenum">
              <a:rPr lang="en-US" smtClean="0"/>
              <a:pPr/>
              <a:t>32</a:t>
            </a:fld>
            <a:endParaRPr lang="en-US" dirty="0"/>
          </a:p>
        </p:txBody>
      </p:sp>
      <p:sp>
        <p:nvSpPr>
          <p:cNvPr id="5" name="Google Shape;164;p31">
            <a:extLst>
              <a:ext uri="{FF2B5EF4-FFF2-40B4-BE49-F238E27FC236}">
                <a16:creationId xmlns:a16="http://schemas.microsoft.com/office/drawing/2014/main" id="{62EE599D-AF24-9445-8F32-DE4CF3BF4234}"/>
              </a:ext>
            </a:extLst>
          </p:cNvPr>
          <p:cNvSpPr txBox="1">
            <a:spLocks/>
          </p:cNvSpPr>
          <p:nvPr/>
        </p:nvSpPr>
        <p:spPr>
          <a:xfrm>
            <a:off x="3039333" y="2181636"/>
            <a:ext cx="2615980" cy="944521"/>
          </a:xfrm>
          <a:prstGeom prst="rect">
            <a:avLst/>
          </a:prstGeom>
        </p:spPr>
        <p:txBody>
          <a:bodyPr spcFirstLastPara="1" vert="horz" wrap="square" lIns="91425" tIns="91425" rIns="91425" bIns="91425" rtlCol="0" anchor="b" anchorCtr="0">
            <a:noAutofit/>
          </a:bodyPr>
          <a:lstStyle>
            <a:lvl1pPr algn="l" defTabSz="457200" rtl="0" eaLnBrk="1" latinLnBrk="0" hangingPunct="1">
              <a:spcBef>
                <a:spcPct val="0"/>
              </a:spcBef>
              <a:buNone/>
              <a:defRPr sz="3200" kern="1200">
                <a:solidFill>
                  <a:srgbClr val="105A25"/>
                </a:solidFill>
                <a:latin typeface="+mj-lt"/>
                <a:ea typeface="+mj-ea"/>
                <a:cs typeface="+mj-cs"/>
              </a:defRPr>
            </a:lvl1pPr>
          </a:lstStyle>
          <a:p>
            <a:pPr algn="ctr">
              <a:spcBef>
                <a:spcPts val="0"/>
              </a:spcBef>
            </a:pPr>
            <a:r>
              <a:rPr lang="en-US" sz="3600" dirty="0">
                <a:solidFill>
                  <a:schemeClr val="tx1"/>
                </a:solidFill>
              </a:rPr>
              <a:t>SARS-</a:t>
            </a:r>
            <a:r>
              <a:rPr lang="en-US" sz="3600" dirty="0" err="1">
                <a:solidFill>
                  <a:schemeClr val="tx1"/>
                </a:solidFill>
              </a:rPr>
              <a:t>Cov</a:t>
            </a:r>
            <a:endParaRPr lang="en-US" sz="3600" dirty="0">
              <a:solidFill>
                <a:schemeClr val="tx1"/>
              </a:solidFill>
            </a:endParaRPr>
          </a:p>
        </p:txBody>
      </p:sp>
      <p:sp>
        <p:nvSpPr>
          <p:cNvPr id="6" name="Google Shape;165;p31">
            <a:extLst>
              <a:ext uri="{FF2B5EF4-FFF2-40B4-BE49-F238E27FC236}">
                <a16:creationId xmlns:a16="http://schemas.microsoft.com/office/drawing/2014/main" id="{0838AF59-1EE1-1A4C-8F4F-884B75D7754B}"/>
              </a:ext>
            </a:extLst>
          </p:cNvPr>
          <p:cNvSpPr txBox="1">
            <a:spLocks/>
          </p:cNvSpPr>
          <p:nvPr/>
        </p:nvSpPr>
        <p:spPr>
          <a:xfrm>
            <a:off x="7844677" y="2372704"/>
            <a:ext cx="2615979" cy="849105"/>
          </a:xfrm>
          <a:prstGeom prst="rect">
            <a:avLst/>
          </a:prstGeom>
        </p:spPr>
        <p:txBody>
          <a:bodyPr spcFirstLastPara="1" vert="horz" wrap="square" lIns="91425" tIns="91425" rIns="91425" bIns="91425" rtlCol="0" anchor="t" anchorCtr="0">
            <a:noAutofit/>
          </a:bodyPr>
          <a:lstStyle>
            <a:lvl1pPr marL="228600" indent="-228600" algn="l" defTabSz="457200" rtl="0" eaLnBrk="1" latinLnBrk="0" hangingPunct="1">
              <a:spcBef>
                <a:spcPct val="20000"/>
              </a:spcBef>
              <a:buClr>
                <a:srgbClr val="177D38"/>
              </a:buClr>
              <a:buFont typeface="Wingdings" charset="2"/>
              <a:buChar char="§"/>
              <a:defRPr sz="2400" kern="1200">
                <a:solidFill>
                  <a:schemeClr val="tx1"/>
                </a:solidFill>
                <a:latin typeface="+mn-lt"/>
                <a:ea typeface="+mn-ea"/>
                <a:cs typeface="+mn-cs"/>
              </a:defRPr>
            </a:lvl1pPr>
            <a:lvl2pPr marL="627063" indent="-228600" algn="l" defTabSz="457200" rtl="0" eaLnBrk="1" latinLnBrk="0" hangingPunct="1">
              <a:spcBef>
                <a:spcPct val="20000"/>
              </a:spcBef>
              <a:buClr>
                <a:srgbClr val="177D38"/>
              </a:buClr>
              <a:buFont typeface="Lucida Grande"/>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rgbClr val="177D38"/>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Clr>
                <a:srgbClr val="177D38"/>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rgbClr val="177D38"/>
              </a:buClr>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Wingdings" charset="2"/>
              <a:buNone/>
            </a:pPr>
            <a:r>
              <a:rPr lang="en-US" sz="3600" dirty="0"/>
              <a:t>MERS-</a:t>
            </a:r>
            <a:r>
              <a:rPr lang="en-US" sz="3600" dirty="0" err="1"/>
              <a:t>Cov</a:t>
            </a:r>
            <a:endParaRPr lang="en-US" sz="3600" dirty="0"/>
          </a:p>
        </p:txBody>
      </p:sp>
      <p:pic>
        <p:nvPicPr>
          <p:cNvPr id="7" name="Picture 2">
            <a:extLst>
              <a:ext uri="{FF2B5EF4-FFF2-40B4-BE49-F238E27FC236}">
                <a16:creationId xmlns:a16="http://schemas.microsoft.com/office/drawing/2014/main" id="{6B492571-0829-2F47-9035-92DE6DB0CD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5" r="12676"/>
          <a:stretch/>
        </p:blipFill>
        <p:spPr bwMode="auto">
          <a:xfrm>
            <a:off x="1647592" y="1878795"/>
            <a:ext cx="1612084" cy="15502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ERS | pathology | Britannica">
            <a:extLst>
              <a:ext uri="{FF2B5EF4-FFF2-40B4-BE49-F238E27FC236}">
                <a16:creationId xmlns:a16="http://schemas.microsoft.com/office/drawing/2014/main" id="{74A2FD4B-555C-FF47-8022-7EC507CC64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51" t="12986" r="10950" b="13429"/>
          <a:stretch/>
        </p:blipFill>
        <p:spPr bwMode="auto">
          <a:xfrm>
            <a:off x="6411800" y="1878796"/>
            <a:ext cx="1612083" cy="15502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0E7E49-7AB7-EF42-8E67-7683A265691B}"/>
              </a:ext>
            </a:extLst>
          </p:cNvPr>
          <p:cNvSpPr txBox="1"/>
          <p:nvPr/>
        </p:nvSpPr>
        <p:spPr>
          <a:xfrm>
            <a:off x="1447800" y="3496816"/>
            <a:ext cx="4508500" cy="1323439"/>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2000" dirty="0">
                <a:solidFill>
                  <a:schemeClr val="tx1"/>
                </a:solidFill>
              </a:rPr>
              <a:t>Polyneuropathy, myopathy and stroke</a:t>
            </a:r>
          </a:p>
          <a:p>
            <a:pPr marL="285750" indent="-285750">
              <a:buClr>
                <a:schemeClr val="tx1"/>
              </a:buClr>
              <a:buFont typeface="Arial" panose="020B0604020202020204" pitchFamily="34" charset="0"/>
              <a:buChar char="•"/>
            </a:pPr>
            <a:r>
              <a:rPr lang="en-US" sz="2000" dirty="0">
                <a:solidFill>
                  <a:schemeClr val="tx1"/>
                </a:solidFill>
              </a:rPr>
              <a:t>Autopsy: RNA in cortical neurons </a:t>
            </a:r>
          </a:p>
          <a:p>
            <a:pPr marL="285750" indent="-285750">
              <a:buClr>
                <a:schemeClr val="tx1"/>
              </a:buClr>
              <a:buFont typeface="Arial" panose="020B0604020202020204" pitchFamily="34" charset="0"/>
              <a:buChar char="•"/>
            </a:pPr>
            <a:r>
              <a:rPr lang="en-US" sz="2000" dirty="0">
                <a:solidFill>
                  <a:schemeClr val="tx1"/>
                </a:solidFill>
              </a:rPr>
              <a:t>Animal study: RNA in brainstem and hypothalamus</a:t>
            </a:r>
          </a:p>
        </p:txBody>
      </p:sp>
      <p:sp>
        <p:nvSpPr>
          <p:cNvPr id="10" name="TextBox 9">
            <a:extLst>
              <a:ext uri="{FF2B5EF4-FFF2-40B4-BE49-F238E27FC236}">
                <a16:creationId xmlns:a16="http://schemas.microsoft.com/office/drawing/2014/main" id="{65EDDFEA-DE1E-394A-B62D-1E35BB22B12C}"/>
              </a:ext>
            </a:extLst>
          </p:cNvPr>
          <p:cNvSpPr txBox="1"/>
          <p:nvPr/>
        </p:nvSpPr>
        <p:spPr>
          <a:xfrm>
            <a:off x="6235702" y="3515155"/>
            <a:ext cx="4716765" cy="1323439"/>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2000" dirty="0">
                <a:solidFill>
                  <a:schemeClr val="tx1"/>
                </a:solidFill>
              </a:rPr>
              <a:t>25% AMS, 9% seizures</a:t>
            </a:r>
          </a:p>
          <a:p>
            <a:pPr marL="285750" indent="-285750">
              <a:buClr>
                <a:schemeClr val="tx1"/>
              </a:buClr>
              <a:buFont typeface="Arial" panose="020B0604020202020204" pitchFamily="34" charset="0"/>
              <a:buChar char="•"/>
            </a:pPr>
            <a:r>
              <a:rPr lang="en-US" sz="2000" dirty="0">
                <a:solidFill>
                  <a:schemeClr val="tx1"/>
                </a:solidFill>
              </a:rPr>
              <a:t>Coma, ataxia, focal motor weakness</a:t>
            </a:r>
          </a:p>
          <a:p>
            <a:pPr marL="285750" indent="-285750">
              <a:buClr>
                <a:schemeClr val="tx1"/>
              </a:buClr>
              <a:buFont typeface="Arial" panose="020B0604020202020204" pitchFamily="34" charset="0"/>
              <a:buChar char="•"/>
            </a:pPr>
            <a:r>
              <a:rPr lang="en-US" sz="2000" dirty="0">
                <a:solidFill>
                  <a:schemeClr val="tx1"/>
                </a:solidFill>
              </a:rPr>
              <a:t>MRI T2 hyperintensities in cortex, basal ganglia, brainstem, cerebellum</a:t>
            </a:r>
          </a:p>
        </p:txBody>
      </p:sp>
      <p:sp>
        <p:nvSpPr>
          <p:cNvPr id="11" name="Google Shape;121;p25">
            <a:extLst>
              <a:ext uri="{FF2B5EF4-FFF2-40B4-BE49-F238E27FC236}">
                <a16:creationId xmlns:a16="http://schemas.microsoft.com/office/drawing/2014/main" id="{BF49B1BE-EBCD-3F49-9650-50C079CC30BA}"/>
              </a:ext>
            </a:extLst>
          </p:cNvPr>
          <p:cNvSpPr txBox="1">
            <a:spLocks/>
          </p:cNvSpPr>
          <p:nvPr/>
        </p:nvSpPr>
        <p:spPr>
          <a:xfrm>
            <a:off x="9621590" y="6274902"/>
            <a:ext cx="2570410" cy="290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1200" dirty="0">
                <a:solidFill>
                  <a:schemeClr val="tx1"/>
                </a:solidFill>
              </a:rPr>
              <a:t>Baller et al., </a:t>
            </a:r>
            <a:r>
              <a:rPr lang="en-US" sz="1200" i="1" dirty="0">
                <a:solidFill>
                  <a:schemeClr val="tx1"/>
                </a:solidFill>
              </a:rPr>
              <a:t>Psychosomatics</a:t>
            </a:r>
            <a:r>
              <a:rPr lang="en-US" sz="1200" dirty="0">
                <a:solidFill>
                  <a:schemeClr val="tx1"/>
                </a:solidFill>
              </a:rPr>
              <a:t> 2020</a:t>
            </a:r>
          </a:p>
          <a:p>
            <a:endParaRPr lang="en-US" sz="1200" dirty="0">
              <a:solidFill>
                <a:schemeClr val="tx1"/>
              </a:solidFill>
            </a:endParaRPr>
          </a:p>
        </p:txBody>
      </p:sp>
    </p:spTree>
    <p:extLst>
      <p:ext uri="{BB962C8B-B14F-4D97-AF65-F5344CB8AC3E}">
        <p14:creationId xmlns:p14="http://schemas.microsoft.com/office/powerpoint/2010/main" val="23987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13CB-4C0D-AB49-9543-DAE5631A7740}"/>
              </a:ext>
            </a:extLst>
          </p:cNvPr>
          <p:cNvSpPr>
            <a:spLocks noGrp="1"/>
          </p:cNvSpPr>
          <p:nvPr>
            <p:ph type="title"/>
          </p:nvPr>
        </p:nvSpPr>
        <p:spPr/>
        <p:txBody>
          <a:bodyPr/>
          <a:lstStyle/>
          <a:p>
            <a:r>
              <a:rPr lang="en-US" dirty="0"/>
              <a:t>SARS Cov-2</a:t>
            </a:r>
          </a:p>
        </p:txBody>
      </p:sp>
      <p:sp>
        <p:nvSpPr>
          <p:cNvPr id="4" name="Slide Number Placeholder 3">
            <a:extLst>
              <a:ext uri="{FF2B5EF4-FFF2-40B4-BE49-F238E27FC236}">
                <a16:creationId xmlns:a16="http://schemas.microsoft.com/office/drawing/2014/main" id="{E130A292-9D0F-D44B-87CE-C3ADA138FF43}"/>
              </a:ext>
            </a:extLst>
          </p:cNvPr>
          <p:cNvSpPr>
            <a:spLocks noGrp="1"/>
          </p:cNvSpPr>
          <p:nvPr>
            <p:ph type="sldNum" sz="quarter" idx="12"/>
          </p:nvPr>
        </p:nvSpPr>
        <p:spPr/>
        <p:txBody>
          <a:bodyPr/>
          <a:lstStyle/>
          <a:p>
            <a:fld id="{68CDBAF2-F266-C14C-8ABF-54B90D837FA3}" type="slidenum">
              <a:rPr lang="en-US" smtClean="0"/>
              <a:pPr/>
              <a:t>33</a:t>
            </a:fld>
            <a:endParaRPr lang="en-US" dirty="0"/>
          </a:p>
        </p:txBody>
      </p:sp>
      <p:pic>
        <p:nvPicPr>
          <p:cNvPr id="5" name="Picture 6" descr="Coronavirus &amp; COVID-19 Overview: Symptoms, Risks, Prevention, Treatment &amp;  More">
            <a:extLst>
              <a:ext uri="{FF2B5EF4-FFF2-40B4-BE49-F238E27FC236}">
                <a16:creationId xmlns:a16="http://schemas.microsoft.com/office/drawing/2014/main" id="{9519FB42-39DE-EC4B-9D5E-1E94941E01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08" t="17970" r="26806" b="13595"/>
          <a:stretch/>
        </p:blipFill>
        <p:spPr bwMode="auto">
          <a:xfrm>
            <a:off x="6928182" y="1049594"/>
            <a:ext cx="4321579" cy="4382793"/>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21;p25">
            <a:extLst>
              <a:ext uri="{FF2B5EF4-FFF2-40B4-BE49-F238E27FC236}">
                <a16:creationId xmlns:a16="http://schemas.microsoft.com/office/drawing/2014/main" id="{16ECF967-9C50-9A4D-8F0B-E1E8DC4207C8}"/>
              </a:ext>
            </a:extLst>
          </p:cNvPr>
          <p:cNvSpPr txBox="1">
            <a:spLocks/>
          </p:cNvSpPr>
          <p:nvPr/>
        </p:nvSpPr>
        <p:spPr>
          <a:xfrm>
            <a:off x="9549092" y="6367346"/>
            <a:ext cx="2540913" cy="290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1200" dirty="0">
                <a:solidFill>
                  <a:schemeClr val="tx1"/>
                </a:solidFill>
              </a:rPr>
              <a:t>Baller et al., </a:t>
            </a:r>
            <a:r>
              <a:rPr lang="en-US" sz="1200" i="1" dirty="0">
                <a:solidFill>
                  <a:schemeClr val="tx1"/>
                </a:solidFill>
              </a:rPr>
              <a:t>Psychosomatics</a:t>
            </a:r>
            <a:r>
              <a:rPr lang="en-US" sz="1200" dirty="0">
                <a:solidFill>
                  <a:schemeClr val="tx1"/>
                </a:solidFill>
              </a:rPr>
              <a:t> 2020</a:t>
            </a:r>
          </a:p>
          <a:p>
            <a:r>
              <a:rPr lang="en-US" sz="1200" dirty="0">
                <a:solidFill>
                  <a:schemeClr val="tx1"/>
                </a:solidFill>
              </a:rPr>
              <a:t>Helms et al.</a:t>
            </a:r>
            <a:r>
              <a:rPr lang="en-US" sz="1200" i="1" dirty="0">
                <a:solidFill>
                  <a:schemeClr val="tx1"/>
                </a:solidFill>
              </a:rPr>
              <a:t>, NEJM </a:t>
            </a:r>
            <a:r>
              <a:rPr lang="en-US" sz="1200" dirty="0">
                <a:solidFill>
                  <a:schemeClr val="tx1"/>
                </a:solidFill>
              </a:rPr>
              <a:t>2020</a:t>
            </a:r>
          </a:p>
          <a:p>
            <a:r>
              <a:rPr lang="en-US" sz="1200" dirty="0">
                <a:solidFill>
                  <a:schemeClr val="tx1"/>
                </a:solidFill>
              </a:rPr>
              <a:t>Mao et al., </a:t>
            </a:r>
            <a:r>
              <a:rPr lang="en-US" sz="1200" i="1" dirty="0">
                <a:solidFill>
                  <a:schemeClr val="tx1"/>
                </a:solidFill>
              </a:rPr>
              <a:t>JAMA Neurology</a:t>
            </a:r>
            <a:r>
              <a:rPr lang="en-US" sz="1200" dirty="0">
                <a:solidFill>
                  <a:schemeClr val="tx1"/>
                </a:solidFill>
              </a:rPr>
              <a:t> 2020</a:t>
            </a:r>
          </a:p>
          <a:p>
            <a:r>
              <a:rPr lang="en-US" sz="1200" dirty="0" err="1">
                <a:solidFill>
                  <a:schemeClr val="tx1"/>
                </a:solidFill>
              </a:rPr>
              <a:t>Ragheb</a:t>
            </a:r>
            <a:r>
              <a:rPr lang="en-US" sz="1200" dirty="0">
                <a:solidFill>
                  <a:schemeClr val="tx1"/>
                </a:solidFill>
              </a:rPr>
              <a:t> et al., </a:t>
            </a:r>
            <a:r>
              <a:rPr lang="en-US" sz="1200" i="1" dirty="0">
                <a:solidFill>
                  <a:schemeClr val="tx1"/>
                </a:solidFill>
              </a:rPr>
              <a:t>BMJ Open </a:t>
            </a:r>
            <a:r>
              <a:rPr lang="en-US" sz="1200" dirty="0">
                <a:solidFill>
                  <a:schemeClr val="tx1"/>
                </a:solidFill>
              </a:rPr>
              <a:t>2021</a:t>
            </a:r>
          </a:p>
        </p:txBody>
      </p:sp>
      <p:sp>
        <p:nvSpPr>
          <p:cNvPr id="8" name="Content Placeholder 2">
            <a:extLst>
              <a:ext uri="{FF2B5EF4-FFF2-40B4-BE49-F238E27FC236}">
                <a16:creationId xmlns:a16="http://schemas.microsoft.com/office/drawing/2014/main" id="{51FA7D00-B2A0-3142-B029-DB3A6B14D9A1}"/>
              </a:ext>
            </a:extLst>
          </p:cNvPr>
          <p:cNvSpPr>
            <a:spLocks noGrp="1"/>
          </p:cNvSpPr>
          <p:nvPr>
            <p:ph idx="1"/>
          </p:nvPr>
        </p:nvSpPr>
        <p:spPr>
          <a:xfrm>
            <a:off x="609600" y="1166018"/>
            <a:ext cx="5985944" cy="4525963"/>
          </a:xfrm>
        </p:spPr>
        <p:txBody>
          <a:bodyPr/>
          <a:lstStyle/>
          <a:p>
            <a:r>
              <a:rPr lang="en-US" dirty="0"/>
              <a:t>Wuhan</a:t>
            </a:r>
          </a:p>
          <a:p>
            <a:pPr lvl="1"/>
            <a:r>
              <a:rPr lang="en-US" dirty="0"/>
              <a:t>AMS + stroke in 36% of admitted patients</a:t>
            </a:r>
          </a:p>
          <a:p>
            <a:r>
              <a:rPr lang="en-US" dirty="0"/>
              <a:t>Strasburg</a:t>
            </a:r>
          </a:p>
          <a:p>
            <a:pPr lvl="1"/>
            <a:r>
              <a:rPr lang="en-US" dirty="0"/>
              <a:t>85% with AMS, </a:t>
            </a:r>
            <a:r>
              <a:rPr lang="en-US" dirty="0">
                <a:solidFill>
                  <a:srgbClr val="FF45FF"/>
                </a:solidFill>
              </a:rPr>
              <a:t>69% with agitation</a:t>
            </a:r>
          </a:p>
          <a:p>
            <a:pPr lvl="1"/>
            <a:r>
              <a:rPr lang="en-US" dirty="0"/>
              <a:t>Corticospinal tract signs</a:t>
            </a:r>
          </a:p>
          <a:p>
            <a:pPr lvl="1"/>
            <a:r>
              <a:rPr lang="en-US" dirty="0"/>
              <a:t>Executive dysfunction</a:t>
            </a:r>
          </a:p>
          <a:p>
            <a:pPr lvl="1"/>
            <a:r>
              <a:rPr lang="en-US" dirty="0"/>
              <a:t>Imaging</a:t>
            </a:r>
          </a:p>
          <a:p>
            <a:pPr lvl="2"/>
            <a:r>
              <a:rPr lang="en-US" dirty="0"/>
              <a:t>Enhancement of leptomeningeal spaces</a:t>
            </a:r>
          </a:p>
          <a:p>
            <a:pPr lvl="2"/>
            <a:r>
              <a:rPr lang="en-US" dirty="0"/>
              <a:t>Hypoperfusion in frontal lobes</a:t>
            </a:r>
          </a:p>
          <a:p>
            <a:r>
              <a:rPr lang="en-US" dirty="0"/>
              <a:t>University of Michigan</a:t>
            </a:r>
          </a:p>
          <a:p>
            <a:pPr lvl="1"/>
            <a:r>
              <a:rPr lang="en-US" dirty="0"/>
              <a:t>Leptomeningeal enhancement</a:t>
            </a:r>
          </a:p>
          <a:p>
            <a:pPr lvl="1"/>
            <a:endParaRPr lang="en-US" dirty="0"/>
          </a:p>
        </p:txBody>
      </p:sp>
    </p:spTree>
    <p:extLst>
      <p:ext uri="{BB962C8B-B14F-4D97-AF65-F5344CB8AC3E}">
        <p14:creationId xmlns:p14="http://schemas.microsoft.com/office/powerpoint/2010/main" val="79682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15A6C-73CF-964F-9390-EA13EE4FE055}"/>
              </a:ext>
            </a:extLst>
          </p:cNvPr>
          <p:cNvSpPr>
            <a:spLocks noGrp="1"/>
          </p:cNvSpPr>
          <p:nvPr>
            <p:ph type="title"/>
          </p:nvPr>
        </p:nvSpPr>
        <p:spPr/>
        <p:txBody>
          <a:bodyPr/>
          <a:lstStyle/>
          <a:p>
            <a:r>
              <a:rPr lang="en-US" dirty="0"/>
              <a:t>Anosmia</a:t>
            </a:r>
          </a:p>
        </p:txBody>
      </p:sp>
      <p:sp>
        <p:nvSpPr>
          <p:cNvPr id="3" name="Content Placeholder 2">
            <a:extLst>
              <a:ext uri="{FF2B5EF4-FFF2-40B4-BE49-F238E27FC236}">
                <a16:creationId xmlns:a16="http://schemas.microsoft.com/office/drawing/2014/main" id="{4BE809EE-2A99-BC4D-B4F2-35ED2D0F1949}"/>
              </a:ext>
            </a:extLst>
          </p:cNvPr>
          <p:cNvSpPr>
            <a:spLocks noGrp="1"/>
          </p:cNvSpPr>
          <p:nvPr>
            <p:ph idx="1"/>
          </p:nvPr>
        </p:nvSpPr>
        <p:spPr/>
        <p:txBody>
          <a:bodyPr/>
          <a:lstStyle/>
          <a:p>
            <a:r>
              <a:rPr lang="en-US" dirty="0"/>
              <a:t>Up to 80% of COVID-19 infections</a:t>
            </a:r>
          </a:p>
          <a:p>
            <a:r>
              <a:rPr lang="en-US" dirty="0"/>
              <a:t>Autopsy study of 33 patients</a:t>
            </a:r>
          </a:p>
          <a:p>
            <a:pPr lvl="1"/>
            <a:r>
              <a:rPr lang="en-US" dirty="0"/>
              <a:t>1/3 had altered mental status</a:t>
            </a:r>
          </a:p>
          <a:p>
            <a:pPr lvl="1"/>
            <a:r>
              <a:rPr lang="en-US" dirty="0"/>
              <a:t>2/3 SARS-Cov-2 RNA in nasal mucosa</a:t>
            </a:r>
          </a:p>
          <a:p>
            <a:pPr lvl="1"/>
            <a:r>
              <a:rPr lang="en-US" dirty="0"/>
              <a:t>1/3 RNA in olfactory bulb</a:t>
            </a:r>
          </a:p>
          <a:p>
            <a:pPr lvl="1"/>
            <a:r>
              <a:rPr lang="en-US" dirty="0"/>
              <a:t>Lower levels in oral mucosa and carotid artery</a:t>
            </a:r>
          </a:p>
        </p:txBody>
      </p:sp>
      <p:sp>
        <p:nvSpPr>
          <p:cNvPr id="4" name="Slide Number Placeholder 3">
            <a:extLst>
              <a:ext uri="{FF2B5EF4-FFF2-40B4-BE49-F238E27FC236}">
                <a16:creationId xmlns:a16="http://schemas.microsoft.com/office/drawing/2014/main" id="{DF49FCDE-D837-7349-883C-57E472EF64BC}"/>
              </a:ext>
            </a:extLst>
          </p:cNvPr>
          <p:cNvSpPr>
            <a:spLocks noGrp="1"/>
          </p:cNvSpPr>
          <p:nvPr>
            <p:ph type="sldNum" sz="quarter" idx="12"/>
          </p:nvPr>
        </p:nvSpPr>
        <p:spPr/>
        <p:txBody>
          <a:bodyPr/>
          <a:lstStyle/>
          <a:p>
            <a:fld id="{68CDBAF2-F266-C14C-8ABF-54B90D837FA3}" type="slidenum">
              <a:rPr lang="en-US" smtClean="0"/>
              <a:pPr/>
              <a:t>34</a:t>
            </a:fld>
            <a:endParaRPr lang="en-US" dirty="0"/>
          </a:p>
        </p:txBody>
      </p:sp>
      <p:pic>
        <p:nvPicPr>
          <p:cNvPr id="5" name="Picture 4">
            <a:extLst>
              <a:ext uri="{FF2B5EF4-FFF2-40B4-BE49-F238E27FC236}">
                <a16:creationId xmlns:a16="http://schemas.microsoft.com/office/drawing/2014/main" id="{BF9C3220-75CC-204F-8CBD-7C29FB63F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3453" y="731836"/>
            <a:ext cx="4408947" cy="50085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6" name="Google Shape;121;p25">
            <a:extLst>
              <a:ext uri="{FF2B5EF4-FFF2-40B4-BE49-F238E27FC236}">
                <a16:creationId xmlns:a16="http://schemas.microsoft.com/office/drawing/2014/main" id="{253DCEFF-15B6-B04A-BB73-83CC8BDF93A1}"/>
              </a:ext>
            </a:extLst>
          </p:cNvPr>
          <p:cNvSpPr txBox="1">
            <a:spLocks/>
          </p:cNvSpPr>
          <p:nvPr/>
        </p:nvSpPr>
        <p:spPr>
          <a:xfrm>
            <a:off x="9562597" y="6018627"/>
            <a:ext cx="2019803" cy="290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1200" dirty="0">
                <a:solidFill>
                  <a:schemeClr val="tx1"/>
                </a:solidFill>
              </a:rPr>
              <a:t>Meinhardt et al., </a:t>
            </a:r>
            <a:r>
              <a:rPr lang="en-US" sz="1200" i="1" dirty="0">
                <a:solidFill>
                  <a:schemeClr val="tx1"/>
                </a:solidFill>
              </a:rPr>
              <a:t>Nature Neuroscience</a:t>
            </a:r>
            <a:r>
              <a:rPr lang="en-US" sz="1200" dirty="0">
                <a:solidFill>
                  <a:schemeClr val="tx1"/>
                </a:solidFill>
              </a:rPr>
              <a:t> 2020</a:t>
            </a:r>
          </a:p>
        </p:txBody>
      </p:sp>
    </p:spTree>
    <p:extLst>
      <p:ext uri="{BB962C8B-B14F-4D97-AF65-F5344CB8AC3E}">
        <p14:creationId xmlns:p14="http://schemas.microsoft.com/office/powerpoint/2010/main" val="156945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C8CD-1846-E948-87CD-4EA4C69D4295}"/>
              </a:ext>
            </a:extLst>
          </p:cNvPr>
          <p:cNvSpPr>
            <a:spLocks noGrp="1"/>
          </p:cNvSpPr>
          <p:nvPr>
            <p:ph type="title"/>
          </p:nvPr>
        </p:nvSpPr>
        <p:spPr/>
        <p:txBody>
          <a:bodyPr/>
          <a:lstStyle/>
          <a:p>
            <a:r>
              <a:rPr lang="en-US" dirty="0"/>
              <a:t>CNS Invasion through olfactory bulb</a:t>
            </a:r>
          </a:p>
        </p:txBody>
      </p:sp>
      <p:sp>
        <p:nvSpPr>
          <p:cNvPr id="4" name="Slide Number Placeholder 3">
            <a:extLst>
              <a:ext uri="{FF2B5EF4-FFF2-40B4-BE49-F238E27FC236}">
                <a16:creationId xmlns:a16="http://schemas.microsoft.com/office/drawing/2014/main" id="{E0956A5A-7D3D-1244-B969-CF871EE93128}"/>
              </a:ext>
            </a:extLst>
          </p:cNvPr>
          <p:cNvSpPr>
            <a:spLocks noGrp="1"/>
          </p:cNvSpPr>
          <p:nvPr>
            <p:ph type="sldNum" sz="quarter" idx="12"/>
          </p:nvPr>
        </p:nvSpPr>
        <p:spPr/>
        <p:txBody>
          <a:bodyPr/>
          <a:lstStyle/>
          <a:p>
            <a:fld id="{68CDBAF2-F266-C14C-8ABF-54B90D837FA3}" type="slidenum">
              <a:rPr lang="en-US" smtClean="0"/>
              <a:pPr/>
              <a:t>35</a:t>
            </a:fld>
            <a:endParaRPr lang="en-US" dirty="0"/>
          </a:p>
        </p:txBody>
      </p:sp>
      <p:pic>
        <p:nvPicPr>
          <p:cNvPr id="5" name="Picture 2">
            <a:extLst>
              <a:ext uri="{FF2B5EF4-FFF2-40B4-BE49-F238E27FC236}">
                <a16:creationId xmlns:a16="http://schemas.microsoft.com/office/drawing/2014/main" id="{2E241B36-657F-4844-808F-B907DDF767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01" b="45914"/>
          <a:stretch/>
        </p:blipFill>
        <p:spPr bwMode="auto">
          <a:xfrm>
            <a:off x="0" y="1538145"/>
            <a:ext cx="12045602" cy="392341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21;p25">
            <a:extLst>
              <a:ext uri="{FF2B5EF4-FFF2-40B4-BE49-F238E27FC236}">
                <a16:creationId xmlns:a16="http://schemas.microsoft.com/office/drawing/2014/main" id="{54EF5AA0-4D01-FD4E-89E9-0D006720A81B}"/>
              </a:ext>
            </a:extLst>
          </p:cNvPr>
          <p:cNvSpPr txBox="1">
            <a:spLocks/>
          </p:cNvSpPr>
          <p:nvPr/>
        </p:nvSpPr>
        <p:spPr>
          <a:xfrm>
            <a:off x="9935497" y="6293262"/>
            <a:ext cx="2019803" cy="290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1200" dirty="0">
                <a:solidFill>
                  <a:schemeClr val="tx1"/>
                </a:solidFill>
              </a:rPr>
              <a:t>Adapted from Kumar et al., </a:t>
            </a:r>
            <a:r>
              <a:rPr lang="en-US" sz="1200" i="1" dirty="0">
                <a:solidFill>
                  <a:schemeClr val="tx1"/>
                </a:solidFill>
              </a:rPr>
              <a:t>J Mol </a:t>
            </a:r>
            <a:r>
              <a:rPr lang="en-US" sz="1200" i="1" dirty="0" err="1">
                <a:solidFill>
                  <a:schemeClr val="tx1"/>
                </a:solidFill>
              </a:rPr>
              <a:t>Neurosc</a:t>
            </a:r>
            <a:r>
              <a:rPr lang="en-US" sz="1200" dirty="0" err="1">
                <a:solidFill>
                  <a:schemeClr val="tx1"/>
                </a:solidFill>
              </a:rPr>
              <a:t>i</a:t>
            </a:r>
            <a:r>
              <a:rPr lang="en-US" sz="1200" dirty="0">
                <a:solidFill>
                  <a:schemeClr val="tx1"/>
                </a:solidFill>
              </a:rPr>
              <a:t> 2021</a:t>
            </a:r>
          </a:p>
        </p:txBody>
      </p:sp>
      <p:sp>
        <p:nvSpPr>
          <p:cNvPr id="7" name="Rectangle 6">
            <a:extLst>
              <a:ext uri="{FF2B5EF4-FFF2-40B4-BE49-F238E27FC236}">
                <a16:creationId xmlns:a16="http://schemas.microsoft.com/office/drawing/2014/main" id="{9B55BFB4-7CAD-A74B-9DDB-701DFF90DBDA}"/>
              </a:ext>
            </a:extLst>
          </p:cNvPr>
          <p:cNvSpPr/>
          <p:nvPr/>
        </p:nvSpPr>
        <p:spPr>
          <a:xfrm>
            <a:off x="5650299" y="1478061"/>
            <a:ext cx="6439706" cy="4558553"/>
          </a:xfrm>
          <a:prstGeom prst="rect">
            <a:avLst/>
          </a:prstGeom>
          <a:solidFill>
            <a:srgbClr val="EAF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3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04A8-AAE5-9C4A-BCD7-4B50572798DE}"/>
              </a:ext>
            </a:extLst>
          </p:cNvPr>
          <p:cNvSpPr>
            <a:spLocks noGrp="1"/>
          </p:cNvSpPr>
          <p:nvPr>
            <p:ph type="title"/>
          </p:nvPr>
        </p:nvSpPr>
        <p:spPr/>
        <p:txBody>
          <a:bodyPr/>
          <a:lstStyle/>
          <a:p>
            <a:r>
              <a:rPr lang="en-US" dirty="0"/>
              <a:t>SARS-Cov-2 Attachment in brain</a:t>
            </a:r>
          </a:p>
        </p:txBody>
      </p:sp>
      <p:sp>
        <p:nvSpPr>
          <p:cNvPr id="4" name="Slide Number Placeholder 3">
            <a:extLst>
              <a:ext uri="{FF2B5EF4-FFF2-40B4-BE49-F238E27FC236}">
                <a16:creationId xmlns:a16="http://schemas.microsoft.com/office/drawing/2014/main" id="{8C85A7F5-7BD2-EC43-AA80-4F0776487860}"/>
              </a:ext>
            </a:extLst>
          </p:cNvPr>
          <p:cNvSpPr>
            <a:spLocks noGrp="1"/>
          </p:cNvSpPr>
          <p:nvPr>
            <p:ph type="sldNum" sz="quarter" idx="12"/>
          </p:nvPr>
        </p:nvSpPr>
        <p:spPr/>
        <p:txBody>
          <a:bodyPr/>
          <a:lstStyle/>
          <a:p>
            <a:fld id="{68CDBAF2-F266-C14C-8ABF-54B90D837FA3}" type="slidenum">
              <a:rPr lang="en-US" smtClean="0"/>
              <a:pPr/>
              <a:t>36</a:t>
            </a:fld>
            <a:endParaRPr lang="en-US" dirty="0"/>
          </a:p>
        </p:txBody>
      </p:sp>
      <p:sp>
        <p:nvSpPr>
          <p:cNvPr id="7" name="Google Shape;121;p25">
            <a:extLst>
              <a:ext uri="{FF2B5EF4-FFF2-40B4-BE49-F238E27FC236}">
                <a16:creationId xmlns:a16="http://schemas.microsoft.com/office/drawing/2014/main" id="{91C6CFB8-2960-EC4A-8607-FE6A09703007}"/>
              </a:ext>
            </a:extLst>
          </p:cNvPr>
          <p:cNvSpPr txBox="1">
            <a:spLocks/>
          </p:cNvSpPr>
          <p:nvPr/>
        </p:nvSpPr>
        <p:spPr>
          <a:xfrm>
            <a:off x="9828394" y="6293262"/>
            <a:ext cx="2019803" cy="290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1200" dirty="0">
                <a:solidFill>
                  <a:schemeClr val="tx1"/>
                </a:solidFill>
              </a:rPr>
              <a:t>Adapted from Kumar et al., </a:t>
            </a:r>
            <a:r>
              <a:rPr lang="en-US" sz="1200" i="1" dirty="0">
                <a:solidFill>
                  <a:schemeClr val="tx1"/>
                </a:solidFill>
              </a:rPr>
              <a:t>J Mol </a:t>
            </a:r>
            <a:r>
              <a:rPr lang="en-US" sz="1200" i="1" dirty="0" err="1">
                <a:solidFill>
                  <a:schemeClr val="tx1"/>
                </a:solidFill>
              </a:rPr>
              <a:t>Neurosc</a:t>
            </a:r>
            <a:r>
              <a:rPr lang="en-US" sz="1200" dirty="0" err="1">
                <a:solidFill>
                  <a:schemeClr val="tx1"/>
                </a:solidFill>
              </a:rPr>
              <a:t>i</a:t>
            </a:r>
            <a:r>
              <a:rPr lang="en-US" sz="1200" dirty="0">
                <a:solidFill>
                  <a:schemeClr val="tx1"/>
                </a:solidFill>
              </a:rPr>
              <a:t> 2021</a:t>
            </a:r>
          </a:p>
        </p:txBody>
      </p:sp>
      <p:pic>
        <p:nvPicPr>
          <p:cNvPr id="8" name="Picture 4" descr="Schematic view of the human olfactory system. The primary and secondary...  | Download Scientific Diagram">
            <a:extLst>
              <a:ext uri="{FF2B5EF4-FFF2-40B4-BE49-F238E27FC236}">
                <a16:creationId xmlns:a16="http://schemas.microsoft.com/office/drawing/2014/main" id="{E44B57CA-E555-4641-9462-DC73694E9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715" y="1183342"/>
            <a:ext cx="6461843" cy="396822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9" name="Picture 6" descr="Study finds astrocytes critical in progression of Huntington's disease">
            <a:extLst>
              <a:ext uri="{FF2B5EF4-FFF2-40B4-BE49-F238E27FC236}">
                <a16:creationId xmlns:a16="http://schemas.microsoft.com/office/drawing/2014/main" id="{33716622-EF6E-F14D-9B6F-75700062F2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9167" y="1782959"/>
            <a:ext cx="2625694" cy="15754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APOE-Activated Microglia Could Form Link Between Tau Tangles and  Neurodegeneration, Suggests Mouse Study | Technology Networks">
            <a:extLst>
              <a:ext uri="{FF2B5EF4-FFF2-40B4-BE49-F238E27FC236}">
                <a16:creationId xmlns:a16="http://schemas.microsoft.com/office/drawing/2014/main" id="{B3B44897-2ACC-BA46-BAB5-D17938D893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71" r="9715" b="-1"/>
          <a:stretch/>
        </p:blipFill>
        <p:spPr bwMode="auto">
          <a:xfrm>
            <a:off x="256261" y="3362988"/>
            <a:ext cx="2502907" cy="15420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Understanding Neurons' Role in the Nervous System">
            <a:extLst>
              <a:ext uri="{FF2B5EF4-FFF2-40B4-BE49-F238E27FC236}">
                <a16:creationId xmlns:a16="http://schemas.microsoft.com/office/drawing/2014/main" id="{91EDE969-A7F6-0B4B-854D-70FA48AB10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262" y="1517416"/>
            <a:ext cx="2502905" cy="18747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Oligodendrocyte Progenitor Cells: Production and Uses">
            <a:extLst>
              <a:ext uri="{FF2B5EF4-FFF2-40B4-BE49-F238E27FC236}">
                <a16:creationId xmlns:a16="http://schemas.microsoft.com/office/drawing/2014/main" id="{9D7E86F5-1E77-3346-AF17-AEC5C00EF5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38" t="9704" r="5612" b="7786"/>
          <a:stretch/>
        </p:blipFill>
        <p:spPr bwMode="auto">
          <a:xfrm>
            <a:off x="2759166" y="3358375"/>
            <a:ext cx="2625696" cy="1737228"/>
          </a:xfrm>
          <a:prstGeom prst="rect">
            <a:avLst/>
          </a:prstGeom>
          <a:noFill/>
          <a:extLst>
            <a:ext uri="{909E8E84-426E-40DD-AFC4-6F175D3DCCD1}">
              <a14:hiddenFill xmlns:a14="http://schemas.microsoft.com/office/drawing/2010/main">
                <a:solidFill>
                  <a:srgbClr val="FFFFFF"/>
                </a:solidFill>
              </a14:hiddenFill>
            </a:ext>
          </a:extLst>
        </p:spPr>
      </p:pic>
      <p:sp>
        <p:nvSpPr>
          <p:cNvPr id="13" name="5-Point Star 12">
            <a:extLst>
              <a:ext uri="{FF2B5EF4-FFF2-40B4-BE49-F238E27FC236}">
                <a16:creationId xmlns:a16="http://schemas.microsoft.com/office/drawing/2014/main" id="{902E92D7-29D6-954C-A5BF-807317FD36A2}"/>
              </a:ext>
            </a:extLst>
          </p:cNvPr>
          <p:cNvSpPr/>
          <p:nvPr/>
        </p:nvSpPr>
        <p:spPr>
          <a:xfrm>
            <a:off x="7666539" y="3218951"/>
            <a:ext cx="442453" cy="278847"/>
          </a:xfrm>
          <a:prstGeom prst="star5">
            <a:avLst/>
          </a:prstGeom>
          <a:solidFill>
            <a:srgbClr val="FF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32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FEC91-CB37-CA43-BE06-EBAA194142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8A7C72-3966-AF40-9C2C-68AEC576FBB3}"/>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4F69143E-B4FD-3542-9896-332E7ED2CEB2}"/>
              </a:ext>
            </a:extLst>
          </p:cNvPr>
          <p:cNvSpPr>
            <a:spLocks noGrp="1"/>
          </p:cNvSpPr>
          <p:nvPr>
            <p:ph type="sldNum" sz="quarter" idx="12"/>
          </p:nvPr>
        </p:nvSpPr>
        <p:spPr/>
        <p:txBody>
          <a:bodyPr/>
          <a:lstStyle/>
          <a:p>
            <a:fld id="{68CDBAF2-F266-C14C-8ABF-54B90D837FA3}" type="slidenum">
              <a:rPr lang="en-US" smtClean="0"/>
              <a:pPr/>
              <a:t>37</a:t>
            </a:fld>
            <a:endParaRPr lang="en-US" dirty="0"/>
          </a:p>
        </p:txBody>
      </p:sp>
      <p:sp>
        <p:nvSpPr>
          <p:cNvPr id="18" name="Google Shape;191;p35">
            <a:extLst>
              <a:ext uri="{FF2B5EF4-FFF2-40B4-BE49-F238E27FC236}">
                <a16:creationId xmlns:a16="http://schemas.microsoft.com/office/drawing/2014/main" id="{FE508057-4BC6-7D44-8CDF-57CFCC5CABDB}"/>
              </a:ext>
            </a:extLst>
          </p:cNvPr>
          <p:cNvSpPr txBox="1">
            <a:spLocks/>
          </p:cNvSpPr>
          <p:nvPr/>
        </p:nvSpPr>
        <p:spPr>
          <a:xfrm>
            <a:off x="3861600" y="2776000"/>
            <a:ext cx="4276700" cy="763600"/>
          </a:xfrm>
          <a:prstGeom prst="rect">
            <a:avLst/>
          </a:prstGeom>
          <a:effectLst>
            <a:outerShdw blurRad="57150" dist="19050" dir="5400000" algn="bl" rotWithShape="0">
              <a:srgbClr val="000000">
                <a:alpha val="50000"/>
              </a:srgbClr>
            </a:outerShdw>
          </a:effectLst>
        </p:spPr>
        <p:txBody>
          <a:bodyPr spcFirstLastPara="1" vert="horz" wrap="square" lIns="121900" tIns="121900" rIns="121900" bIns="121900" rtlCol="0" anchor="t" anchorCtr="0">
            <a:noAutofit/>
          </a:bodyPr>
          <a:lstStyle>
            <a:lvl1pPr algn="l" defTabSz="457200" rtl="0" eaLnBrk="1" latinLnBrk="0" hangingPunct="1">
              <a:spcBef>
                <a:spcPct val="0"/>
              </a:spcBef>
              <a:buNone/>
              <a:defRPr sz="3200" kern="1200">
                <a:solidFill>
                  <a:srgbClr val="105A25"/>
                </a:solidFill>
                <a:latin typeface="+mj-lt"/>
                <a:ea typeface="+mj-ea"/>
                <a:cs typeface="+mj-cs"/>
              </a:defRPr>
            </a:lvl1pPr>
          </a:lstStyle>
          <a:p>
            <a:pPr algn="ctr"/>
            <a:r>
              <a:rPr lang="en-US" dirty="0">
                <a:solidFill>
                  <a:schemeClr val="tx1"/>
                </a:solidFill>
              </a:rPr>
              <a:t>COVID-19 Delirium </a:t>
            </a:r>
          </a:p>
        </p:txBody>
      </p:sp>
      <p:cxnSp>
        <p:nvCxnSpPr>
          <p:cNvPr id="19" name="Google Shape;192;p35">
            <a:extLst>
              <a:ext uri="{FF2B5EF4-FFF2-40B4-BE49-F238E27FC236}">
                <a16:creationId xmlns:a16="http://schemas.microsoft.com/office/drawing/2014/main" id="{D1B16B77-EC0C-0145-90A4-D25199CA6B64}"/>
              </a:ext>
            </a:extLst>
          </p:cNvPr>
          <p:cNvCxnSpPr/>
          <p:nvPr/>
        </p:nvCxnSpPr>
        <p:spPr>
          <a:xfrm>
            <a:off x="6096000" y="3451067"/>
            <a:ext cx="2624800" cy="1127600"/>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cxnSp>
        <p:nvCxnSpPr>
          <p:cNvPr id="20" name="Google Shape;193;p35">
            <a:extLst>
              <a:ext uri="{FF2B5EF4-FFF2-40B4-BE49-F238E27FC236}">
                <a16:creationId xmlns:a16="http://schemas.microsoft.com/office/drawing/2014/main" id="{4BE7410E-90AD-8F48-9F81-315F3B2E43F5}"/>
              </a:ext>
            </a:extLst>
          </p:cNvPr>
          <p:cNvCxnSpPr/>
          <p:nvPr/>
        </p:nvCxnSpPr>
        <p:spPr>
          <a:xfrm>
            <a:off x="6096000" y="3461863"/>
            <a:ext cx="12800" cy="1201600"/>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cxnSp>
        <p:nvCxnSpPr>
          <p:cNvPr id="21" name="Google Shape;194;p35">
            <a:extLst>
              <a:ext uri="{FF2B5EF4-FFF2-40B4-BE49-F238E27FC236}">
                <a16:creationId xmlns:a16="http://schemas.microsoft.com/office/drawing/2014/main" id="{28FDC03C-8988-CC49-B94E-0A348FE9E172}"/>
              </a:ext>
            </a:extLst>
          </p:cNvPr>
          <p:cNvCxnSpPr/>
          <p:nvPr/>
        </p:nvCxnSpPr>
        <p:spPr>
          <a:xfrm flipH="1">
            <a:off x="3424000" y="3451067"/>
            <a:ext cx="2672000" cy="1192000"/>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sp>
        <p:nvSpPr>
          <p:cNvPr id="22" name="Google Shape;195;p35">
            <a:extLst>
              <a:ext uri="{FF2B5EF4-FFF2-40B4-BE49-F238E27FC236}">
                <a16:creationId xmlns:a16="http://schemas.microsoft.com/office/drawing/2014/main" id="{04C49BE1-9318-AC4A-9000-9374429C89F3}"/>
              </a:ext>
            </a:extLst>
          </p:cNvPr>
          <p:cNvSpPr txBox="1"/>
          <p:nvPr/>
        </p:nvSpPr>
        <p:spPr>
          <a:xfrm>
            <a:off x="2230100" y="4800767"/>
            <a:ext cx="2250000" cy="809200"/>
          </a:xfrm>
          <a:prstGeom prst="rect">
            <a:avLst/>
          </a:prstGeom>
          <a:noFill/>
          <a:ln>
            <a:noFill/>
          </a:ln>
        </p:spPr>
        <p:txBody>
          <a:bodyPr spcFirstLastPara="1" wrap="square" lIns="121900" tIns="121900" rIns="121900" bIns="121900" anchor="t" anchorCtr="0">
            <a:noAutofit/>
          </a:bodyPr>
          <a:lstStyle/>
          <a:p>
            <a:pPr algn="ctr"/>
            <a:r>
              <a:rPr lang="en" sz="2400" dirty="0"/>
              <a:t>Cytokine Storm</a:t>
            </a:r>
            <a:endParaRPr sz="2400" dirty="0"/>
          </a:p>
        </p:txBody>
      </p:sp>
      <p:sp>
        <p:nvSpPr>
          <p:cNvPr id="23" name="Google Shape;196;p35">
            <a:extLst>
              <a:ext uri="{FF2B5EF4-FFF2-40B4-BE49-F238E27FC236}">
                <a16:creationId xmlns:a16="http://schemas.microsoft.com/office/drawing/2014/main" id="{6C31D4B2-3770-334D-A6D0-852BF00BDAC6}"/>
              </a:ext>
            </a:extLst>
          </p:cNvPr>
          <p:cNvSpPr txBox="1"/>
          <p:nvPr/>
        </p:nvSpPr>
        <p:spPr>
          <a:xfrm>
            <a:off x="5356800" y="4744667"/>
            <a:ext cx="1556928" cy="809200"/>
          </a:xfrm>
          <a:prstGeom prst="rect">
            <a:avLst/>
          </a:prstGeom>
          <a:noFill/>
          <a:ln>
            <a:noFill/>
          </a:ln>
        </p:spPr>
        <p:txBody>
          <a:bodyPr spcFirstLastPara="1" wrap="square" lIns="121900" tIns="121900" rIns="121900" bIns="121900" anchor="t" anchorCtr="0">
            <a:noAutofit/>
          </a:bodyPr>
          <a:lstStyle/>
          <a:p>
            <a:pPr algn="ctr"/>
            <a:r>
              <a:rPr lang="en" sz="2400" dirty="0"/>
              <a:t>Prolonged Intubation</a:t>
            </a:r>
            <a:endParaRPr sz="2400" dirty="0"/>
          </a:p>
        </p:txBody>
      </p:sp>
      <p:sp>
        <p:nvSpPr>
          <p:cNvPr id="24" name="Google Shape;197;p35">
            <a:extLst>
              <a:ext uri="{FF2B5EF4-FFF2-40B4-BE49-F238E27FC236}">
                <a16:creationId xmlns:a16="http://schemas.microsoft.com/office/drawing/2014/main" id="{B71B607B-5AFB-D943-8911-ECFA22D88DE0}"/>
              </a:ext>
            </a:extLst>
          </p:cNvPr>
          <p:cNvSpPr txBox="1"/>
          <p:nvPr/>
        </p:nvSpPr>
        <p:spPr>
          <a:xfrm>
            <a:off x="7641100" y="4800767"/>
            <a:ext cx="2250000" cy="809200"/>
          </a:xfrm>
          <a:prstGeom prst="rect">
            <a:avLst/>
          </a:prstGeom>
          <a:noFill/>
          <a:ln>
            <a:noFill/>
          </a:ln>
        </p:spPr>
        <p:txBody>
          <a:bodyPr spcFirstLastPara="1" wrap="square" lIns="121900" tIns="121900" rIns="121900" bIns="121900" anchor="t" anchorCtr="0">
            <a:noAutofit/>
          </a:bodyPr>
          <a:lstStyle/>
          <a:p>
            <a:pPr algn="ctr"/>
            <a:r>
              <a:rPr lang="en" sz="2400" dirty="0"/>
              <a:t>CNS Sequelae</a:t>
            </a:r>
            <a:endParaRPr sz="2400" dirty="0"/>
          </a:p>
        </p:txBody>
      </p:sp>
      <p:pic>
        <p:nvPicPr>
          <p:cNvPr id="25" name="Google Shape;198;p35">
            <a:extLst>
              <a:ext uri="{FF2B5EF4-FFF2-40B4-BE49-F238E27FC236}">
                <a16:creationId xmlns:a16="http://schemas.microsoft.com/office/drawing/2014/main" id="{89040010-72D6-8B4B-91B6-AEE52E1661A2}"/>
              </a:ext>
            </a:extLst>
          </p:cNvPr>
          <p:cNvPicPr preferRelativeResize="0"/>
          <p:nvPr/>
        </p:nvPicPr>
        <p:blipFill rotWithShape="1">
          <a:blip r:embed="rId3">
            <a:alphaModFix/>
          </a:blip>
          <a:srcRect t="3679"/>
          <a:stretch/>
        </p:blipFill>
        <p:spPr>
          <a:xfrm>
            <a:off x="3966100" y="200033"/>
            <a:ext cx="4172200" cy="2575968"/>
          </a:xfrm>
          <a:prstGeom prst="rect">
            <a:avLst/>
          </a:prstGeom>
          <a:noFill/>
          <a:ln>
            <a:noFill/>
          </a:ln>
        </p:spPr>
      </p:pic>
      <p:sp>
        <p:nvSpPr>
          <p:cNvPr id="13" name="5-Point Star 12">
            <a:extLst>
              <a:ext uri="{FF2B5EF4-FFF2-40B4-BE49-F238E27FC236}">
                <a16:creationId xmlns:a16="http://schemas.microsoft.com/office/drawing/2014/main" id="{15664FEE-1921-3A4E-A879-13736B4AD33A}"/>
              </a:ext>
            </a:extLst>
          </p:cNvPr>
          <p:cNvSpPr/>
          <p:nvPr/>
        </p:nvSpPr>
        <p:spPr>
          <a:xfrm>
            <a:off x="1900497" y="4978952"/>
            <a:ext cx="442453" cy="278847"/>
          </a:xfrm>
          <a:prstGeom prst="star5">
            <a:avLst/>
          </a:prstGeom>
          <a:solidFill>
            <a:srgbClr val="FF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821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dirty="0">
                <a:solidFill>
                  <a:srgbClr val="FFFF00"/>
                </a:solidFill>
              </a:rPr>
              <a:t>Cytokine Storm</a:t>
            </a:r>
            <a:endParaRPr dirty="0">
              <a:solidFill>
                <a:srgbClr val="FFFF00"/>
              </a:solidFill>
            </a:endParaRPr>
          </a:p>
        </p:txBody>
      </p:sp>
      <p:sp>
        <p:nvSpPr>
          <p:cNvPr id="204" name="Google Shape;204;p36"/>
          <p:cNvSpPr txBox="1">
            <a:spLocks noGrp="1"/>
          </p:cNvSpPr>
          <p:nvPr>
            <p:ph type="body" idx="1"/>
          </p:nvPr>
        </p:nvSpPr>
        <p:spPr>
          <a:xfrm>
            <a:off x="415600" y="1437967"/>
            <a:ext cx="7508000" cy="4374000"/>
          </a:xfrm>
          <a:prstGeom prst="rect">
            <a:avLst/>
          </a:prstGeom>
        </p:spPr>
        <p:txBody>
          <a:bodyPr spcFirstLastPara="1" vert="horz" wrap="square" lIns="121900" tIns="121900" rIns="121900" bIns="121900" rtlCol="0" anchor="t" anchorCtr="0">
            <a:noAutofit/>
          </a:bodyPr>
          <a:lstStyle/>
          <a:p>
            <a:pPr marL="0" indent="0">
              <a:buNone/>
            </a:pPr>
            <a:r>
              <a:rPr lang="en">
                <a:solidFill>
                  <a:srgbClr val="FFFFFF"/>
                </a:solidFill>
              </a:rPr>
              <a:t> </a:t>
            </a:r>
            <a:endParaRPr>
              <a:solidFill>
                <a:srgbClr val="FFFFFF"/>
              </a:solidFill>
            </a:endParaRPr>
          </a:p>
          <a:p>
            <a:pPr indent="0">
              <a:spcBef>
                <a:spcPts val="2133"/>
              </a:spcBef>
              <a:spcAft>
                <a:spcPts val="2133"/>
              </a:spcAft>
              <a:buNone/>
            </a:pPr>
            <a:endParaRPr>
              <a:solidFill>
                <a:srgbClr val="FFFFFF"/>
              </a:solidFill>
            </a:endParaRPr>
          </a:p>
        </p:txBody>
      </p:sp>
      <p:pic>
        <p:nvPicPr>
          <p:cNvPr id="205" name="Google Shape;205;p36"/>
          <p:cNvPicPr preferRelativeResize="0"/>
          <p:nvPr/>
        </p:nvPicPr>
        <p:blipFill rotWithShape="1">
          <a:blip r:embed="rId3">
            <a:alphaModFix/>
          </a:blip>
          <a:srcRect l="46879"/>
          <a:stretch/>
        </p:blipFill>
        <p:spPr>
          <a:xfrm>
            <a:off x="7283634" y="1951634"/>
            <a:ext cx="4809700" cy="3159833"/>
          </a:xfrm>
          <a:prstGeom prst="rect">
            <a:avLst/>
          </a:prstGeom>
          <a:noFill/>
          <a:ln>
            <a:noFill/>
          </a:ln>
        </p:spPr>
      </p:pic>
      <p:sp>
        <p:nvSpPr>
          <p:cNvPr id="206" name="Google Shape;206;p36"/>
          <p:cNvSpPr/>
          <p:nvPr/>
        </p:nvSpPr>
        <p:spPr>
          <a:xfrm>
            <a:off x="3257500"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7" name="Google Shape;207;p36"/>
          <p:cNvSpPr/>
          <p:nvPr/>
        </p:nvSpPr>
        <p:spPr>
          <a:xfrm>
            <a:off x="4512400"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8" name="Google Shape;208;p36"/>
          <p:cNvSpPr/>
          <p:nvPr/>
        </p:nvSpPr>
        <p:spPr>
          <a:xfrm>
            <a:off x="4331900" y="12433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9" name="Google Shape;209;p36"/>
          <p:cNvSpPr/>
          <p:nvPr/>
        </p:nvSpPr>
        <p:spPr>
          <a:xfrm>
            <a:off x="5156033" y="10486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0" name="Google Shape;210;p36"/>
          <p:cNvSpPr/>
          <p:nvPr/>
        </p:nvSpPr>
        <p:spPr>
          <a:xfrm>
            <a:off x="5787200" y="1356967"/>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1" name="Google Shape;211;p36"/>
          <p:cNvSpPr/>
          <p:nvPr/>
        </p:nvSpPr>
        <p:spPr>
          <a:xfrm>
            <a:off x="3914167" y="10486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2" name="Google Shape;212;p36"/>
          <p:cNvSpPr/>
          <p:nvPr/>
        </p:nvSpPr>
        <p:spPr>
          <a:xfrm>
            <a:off x="6397900" y="10486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3" name="Google Shape;213;p36"/>
          <p:cNvSpPr/>
          <p:nvPr/>
        </p:nvSpPr>
        <p:spPr>
          <a:xfrm>
            <a:off x="5763200"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14" name="Google Shape;214;p36"/>
          <p:cNvPicPr preferRelativeResize="0"/>
          <p:nvPr/>
        </p:nvPicPr>
        <p:blipFill>
          <a:blip r:embed="rId4">
            <a:alphaModFix/>
          </a:blip>
          <a:stretch>
            <a:fillRect/>
          </a:stretch>
        </p:blipFill>
        <p:spPr>
          <a:xfrm>
            <a:off x="3810243" y="2270530"/>
            <a:ext cx="3114624" cy="2462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solidFill>
                  <a:srgbClr val="FFFF00"/>
                </a:solidFill>
              </a:rPr>
              <a:t>Cytokine Storm</a:t>
            </a:r>
            <a:endParaRPr>
              <a:solidFill>
                <a:srgbClr val="FFFF00"/>
              </a:solidFill>
            </a:endParaRPr>
          </a:p>
        </p:txBody>
      </p:sp>
      <p:sp>
        <p:nvSpPr>
          <p:cNvPr id="220" name="Google Shape;220;p37"/>
          <p:cNvSpPr txBox="1">
            <a:spLocks noGrp="1"/>
          </p:cNvSpPr>
          <p:nvPr>
            <p:ph type="body" idx="1"/>
          </p:nvPr>
        </p:nvSpPr>
        <p:spPr>
          <a:xfrm>
            <a:off x="415600" y="1438033"/>
            <a:ext cx="7508000" cy="4374000"/>
          </a:xfrm>
          <a:prstGeom prst="rect">
            <a:avLst/>
          </a:prstGeom>
        </p:spPr>
        <p:txBody>
          <a:bodyPr spcFirstLastPara="1" vert="horz" wrap="square" lIns="121900" tIns="121900" rIns="121900" bIns="121900" rtlCol="0" anchor="t" anchorCtr="0">
            <a:noAutofit/>
          </a:bodyPr>
          <a:lstStyle/>
          <a:p>
            <a:pPr marL="0" indent="0">
              <a:buNone/>
            </a:pPr>
            <a:r>
              <a:rPr lang="en">
                <a:solidFill>
                  <a:srgbClr val="FF0000"/>
                </a:solidFill>
              </a:rPr>
              <a:t>INFECTION   </a:t>
            </a:r>
            <a:r>
              <a:rPr lang="en"/>
              <a:t> </a:t>
            </a:r>
            <a:r>
              <a:rPr lang="en">
                <a:solidFill>
                  <a:srgbClr val="FFFFFF"/>
                </a:solidFill>
              </a:rPr>
              <a:t>-&gt; </a:t>
            </a:r>
            <a:endParaRPr>
              <a:solidFill>
                <a:srgbClr val="FFFFFF"/>
              </a:solidFill>
            </a:endParaRPr>
          </a:p>
          <a:p>
            <a:pPr indent="0">
              <a:spcBef>
                <a:spcPts val="2133"/>
              </a:spcBef>
              <a:spcAft>
                <a:spcPts val="2133"/>
              </a:spcAft>
              <a:buNone/>
            </a:pPr>
            <a:endParaRPr>
              <a:solidFill>
                <a:srgbClr val="FFFFFF"/>
              </a:solidFill>
            </a:endParaRPr>
          </a:p>
        </p:txBody>
      </p:sp>
      <p:pic>
        <p:nvPicPr>
          <p:cNvPr id="221" name="Google Shape;221;p37"/>
          <p:cNvPicPr preferRelativeResize="0"/>
          <p:nvPr/>
        </p:nvPicPr>
        <p:blipFill rotWithShape="1">
          <a:blip r:embed="rId3">
            <a:alphaModFix/>
          </a:blip>
          <a:srcRect l="46879"/>
          <a:stretch/>
        </p:blipFill>
        <p:spPr>
          <a:xfrm>
            <a:off x="7283634" y="1951634"/>
            <a:ext cx="4809700" cy="3159833"/>
          </a:xfrm>
          <a:prstGeom prst="rect">
            <a:avLst/>
          </a:prstGeom>
          <a:noFill/>
          <a:ln>
            <a:noFill/>
          </a:ln>
        </p:spPr>
      </p:pic>
      <p:sp>
        <p:nvSpPr>
          <p:cNvPr id="222" name="Google Shape;222;p37"/>
          <p:cNvSpPr/>
          <p:nvPr/>
        </p:nvSpPr>
        <p:spPr>
          <a:xfrm>
            <a:off x="3257500"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3" name="Google Shape;223;p37"/>
          <p:cNvSpPr/>
          <p:nvPr/>
        </p:nvSpPr>
        <p:spPr>
          <a:xfrm>
            <a:off x="4512400"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4" name="Google Shape;224;p37"/>
          <p:cNvSpPr/>
          <p:nvPr/>
        </p:nvSpPr>
        <p:spPr>
          <a:xfrm>
            <a:off x="4331900" y="12433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5" name="Google Shape;225;p37"/>
          <p:cNvSpPr/>
          <p:nvPr/>
        </p:nvSpPr>
        <p:spPr>
          <a:xfrm>
            <a:off x="5156033" y="10486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6" name="Google Shape;226;p37"/>
          <p:cNvSpPr/>
          <p:nvPr/>
        </p:nvSpPr>
        <p:spPr>
          <a:xfrm>
            <a:off x="5787200" y="1356967"/>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7" name="Google Shape;227;p37"/>
          <p:cNvSpPr/>
          <p:nvPr/>
        </p:nvSpPr>
        <p:spPr>
          <a:xfrm>
            <a:off x="3914167" y="10486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8" name="Google Shape;228;p37"/>
          <p:cNvSpPr/>
          <p:nvPr/>
        </p:nvSpPr>
        <p:spPr>
          <a:xfrm>
            <a:off x="6397900" y="10486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9" name="Google Shape;229;p37"/>
          <p:cNvSpPr/>
          <p:nvPr/>
        </p:nvSpPr>
        <p:spPr>
          <a:xfrm>
            <a:off x="5763200"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30" name="Google Shape;230;p37"/>
          <p:cNvPicPr preferRelativeResize="0"/>
          <p:nvPr/>
        </p:nvPicPr>
        <p:blipFill>
          <a:blip r:embed="rId4">
            <a:alphaModFix/>
          </a:blip>
          <a:stretch>
            <a:fillRect/>
          </a:stretch>
        </p:blipFill>
        <p:spPr>
          <a:xfrm>
            <a:off x="3810243" y="2270530"/>
            <a:ext cx="3114624" cy="2462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SPEAKERS</a:t>
            </a:r>
          </a:p>
        </p:txBody>
      </p:sp>
      <p:sp>
        <p:nvSpPr>
          <p:cNvPr id="3" name="Content Placeholder 2"/>
          <p:cNvSpPr>
            <a:spLocks noGrp="1"/>
          </p:cNvSpPr>
          <p:nvPr>
            <p:ph idx="1"/>
          </p:nvPr>
        </p:nvSpPr>
        <p:spPr>
          <a:xfrm>
            <a:off x="609600" y="1600201"/>
            <a:ext cx="9017480" cy="4525963"/>
          </a:xfrm>
        </p:spPr>
        <p:txBody>
          <a:bodyPr vert="horz" lIns="91440" tIns="45720" rIns="91440" bIns="45720" rtlCol="0" anchor="t">
            <a:normAutofit/>
          </a:bodyPr>
          <a:lstStyle/>
          <a:p>
            <a:pPr marL="0" indent="0">
              <a:buNone/>
            </a:pPr>
            <a:r>
              <a:rPr lang="en-US" sz="3600" dirty="0"/>
              <a:t>Christian Hicks, MD</a:t>
            </a:r>
          </a:p>
          <a:p>
            <a:endParaRPr lang="en-US" sz="2800" dirty="0"/>
          </a:p>
          <a:p>
            <a:endParaRPr lang="en-US" sz="2800" dirty="0"/>
          </a:p>
          <a:p>
            <a:r>
              <a:rPr lang="en-US" sz="2800" dirty="0"/>
              <a:t>Attending Psychiatrist, Columbia University Medical Center, Comprehensive Psychiatric Emergency Program</a:t>
            </a:r>
            <a:endParaRPr lang="en-US" sz="2800" dirty="0">
              <a:cs typeface="Calibri"/>
            </a:endParaRPr>
          </a:p>
          <a:p>
            <a:r>
              <a:rPr lang="en-US" sz="2800" dirty="0"/>
              <a:t>Interests: Neuropsychiatry, COVID-19, Long COVID</a:t>
            </a:r>
          </a:p>
          <a:p>
            <a:r>
              <a:rPr lang="en-US" sz="2800" dirty="0">
                <a:cs typeface="Calibri"/>
              </a:rPr>
              <a:t>Talk: Chronic Sequelae of COVID Infection: Focus on </a:t>
            </a:r>
            <a:r>
              <a:rPr lang="en-US" sz="2800" dirty="0" err="1">
                <a:cs typeface="Calibri"/>
              </a:rPr>
              <a:t>LongCOVID</a:t>
            </a:r>
            <a:endParaRPr lang="en-US" sz="2800" dirty="0">
              <a:cs typeface="Calibri"/>
            </a:endParaRPr>
          </a:p>
        </p:txBody>
      </p:sp>
      <p:pic>
        <p:nvPicPr>
          <p:cNvPr id="5" name="Picture 5">
            <a:extLst>
              <a:ext uri="{FF2B5EF4-FFF2-40B4-BE49-F238E27FC236}">
                <a16:creationId xmlns:a16="http://schemas.microsoft.com/office/drawing/2014/main" id="{A322E404-AE63-496F-B57D-7E4020A9577A}"/>
              </a:ext>
            </a:extLst>
          </p:cNvPr>
          <p:cNvPicPr>
            <a:picLocks noChangeAspect="1"/>
          </p:cNvPicPr>
          <p:nvPr/>
        </p:nvPicPr>
        <p:blipFill rotWithShape="1">
          <a:blip r:embed="rId2"/>
          <a:srcRect l="27923" t="9867" r="13613" b="38667"/>
          <a:stretch/>
        </p:blipFill>
        <p:spPr>
          <a:xfrm>
            <a:off x="9133456" y="576408"/>
            <a:ext cx="2207625" cy="2550685"/>
          </a:xfrm>
          <a:prstGeom prst="rect">
            <a:avLst/>
          </a:prstGeom>
        </p:spPr>
      </p:pic>
    </p:spTree>
    <p:extLst>
      <p:ext uri="{BB962C8B-B14F-4D97-AF65-F5344CB8AC3E}">
        <p14:creationId xmlns:p14="http://schemas.microsoft.com/office/powerpoint/2010/main" val="1122835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solidFill>
                  <a:srgbClr val="FFFF00"/>
                </a:solidFill>
              </a:rPr>
              <a:t>Cytokine Storm</a:t>
            </a:r>
            <a:endParaRPr>
              <a:solidFill>
                <a:srgbClr val="FFFF00"/>
              </a:solidFill>
            </a:endParaRPr>
          </a:p>
        </p:txBody>
      </p:sp>
      <p:sp>
        <p:nvSpPr>
          <p:cNvPr id="236" name="Google Shape;236;p38"/>
          <p:cNvSpPr txBox="1">
            <a:spLocks noGrp="1"/>
          </p:cNvSpPr>
          <p:nvPr>
            <p:ph type="body" idx="1"/>
          </p:nvPr>
        </p:nvSpPr>
        <p:spPr>
          <a:xfrm>
            <a:off x="415600" y="1437967"/>
            <a:ext cx="7508000" cy="4374000"/>
          </a:xfrm>
          <a:prstGeom prst="rect">
            <a:avLst/>
          </a:prstGeom>
        </p:spPr>
        <p:txBody>
          <a:bodyPr spcFirstLastPara="1" vert="horz" wrap="square" lIns="121900" tIns="121900" rIns="121900" bIns="121900" rtlCol="0" anchor="t" anchorCtr="0">
            <a:noAutofit/>
          </a:bodyPr>
          <a:lstStyle/>
          <a:p>
            <a:pPr marL="0" indent="0">
              <a:buNone/>
            </a:pPr>
            <a:r>
              <a:rPr lang="en">
                <a:solidFill>
                  <a:srgbClr val="FF0000"/>
                </a:solidFill>
              </a:rPr>
              <a:t>INFECTION    </a:t>
            </a:r>
            <a:r>
              <a:rPr lang="en">
                <a:solidFill>
                  <a:srgbClr val="FFFFFF"/>
                </a:solidFill>
              </a:rPr>
              <a:t>-&gt; </a:t>
            </a:r>
            <a:endParaRPr>
              <a:solidFill>
                <a:srgbClr val="FFFFFF"/>
              </a:solidFill>
            </a:endParaRPr>
          </a:p>
          <a:p>
            <a:pPr indent="0">
              <a:spcBef>
                <a:spcPts val="2133"/>
              </a:spcBef>
              <a:spcAft>
                <a:spcPts val="2133"/>
              </a:spcAft>
              <a:buNone/>
            </a:pPr>
            <a:endParaRPr>
              <a:solidFill>
                <a:srgbClr val="FFFFFF"/>
              </a:solidFill>
            </a:endParaRPr>
          </a:p>
        </p:txBody>
      </p:sp>
      <p:pic>
        <p:nvPicPr>
          <p:cNvPr id="237" name="Google Shape;237;p38"/>
          <p:cNvPicPr preferRelativeResize="0"/>
          <p:nvPr/>
        </p:nvPicPr>
        <p:blipFill rotWithShape="1">
          <a:blip r:embed="rId3">
            <a:alphaModFix/>
          </a:blip>
          <a:srcRect l="46879"/>
          <a:stretch/>
        </p:blipFill>
        <p:spPr>
          <a:xfrm>
            <a:off x="7283634" y="1951634"/>
            <a:ext cx="4809700" cy="3159833"/>
          </a:xfrm>
          <a:prstGeom prst="rect">
            <a:avLst/>
          </a:prstGeom>
          <a:noFill/>
          <a:ln>
            <a:noFill/>
          </a:ln>
        </p:spPr>
      </p:pic>
      <p:sp>
        <p:nvSpPr>
          <p:cNvPr id="238" name="Google Shape;238;p38"/>
          <p:cNvSpPr/>
          <p:nvPr/>
        </p:nvSpPr>
        <p:spPr>
          <a:xfrm>
            <a:off x="3244800"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9" name="Google Shape;239;p38"/>
          <p:cNvSpPr/>
          <p:nvPr/>
        </p:nvSpPr>
        <p:spPr>
          <a:xfrm>
            <a:off x="4634233"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0" name="Google Shape;240;p38"/>
          <p:cNvSpPr/>
          <p:nvPr/>
        </p:nvSpPr>
        <p:spPr>
          <a:xfrm>
            <a:off x="5994400"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1" name="Google Shape;241;p38"/>
          <p:cNvSpPr/>
          <p:nvPr/>
        </p:nvSpPr>
        <p:spPr>
          <a:xfrm>
            <a:off x="4331900" y="12433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2" name="Google Shape;242;p38"/>
          <p:cNvSpPr/>
          <p:nvPr/>
        </p:nvSpPr>
        <p:spPr>
          <a:xfrm>
            <a:off x="5156033" y="10486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3" name="Google Shape;243;p38"/>
          <p:cNvSpPr/>
          <p:nvPr/>
        </p:nvSpPr>
        <p:spPr>
          <a:xfrm>
            <a:off x="5787200" y="1356967"/>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4" name="Google Shape;244;p38"/>
          <p:cNvSpPr/>
          <p:nvPr/>
        </p:nvSpPr>
        <p:spPr>
          <a:xfrm>
            <a:off x="3914167" y="10486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5" name="Google Shape;245;p38"/>
          <p:cNvSpPr/>
          <p:nvPr/>
        </p:nvSpPr>
        <p:spPr>
          <a:xfrm>
            <a:off x="6397900" y="10486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46" name="Google Shape;246;p38"/>
          <p:cNvPicPr preferRelativeResize="0"/>
          <p:nvPr/>
        </p:nvPicPr>
        <p:blipFill>
          <a:blip r:embed="rId4">
            <a:alphaModFix/>
          </a:blip>
          <a:stretch>
            <a:fillRect/>
          </a:stretch>
        </p:blipFill>
        <p:spPr>
          <a:xfrm>
            <a:off x="3810243" y="2270530"/>
            <a:ext cx="3114624" cy="2462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solidFill>
                  <a:srgbClr val="FFFF00"/>
                </a:solidFill>
              </a:rPr>
              <a:t>Cytokine Storm</a:t>
            </a:r>
            <a:endParaRPr>
              <a:solidFill>
                <a:srgbClr val="FFFF00"/>
              </a:solidFill>
            </a:endParaRPr>
          </a:p>
        </p:txBody>
      </p:sp>
      <p:sp>
        <p:nvSpPr>
          <p:cNvPr id="252" name="Google Shape;252;p39"/>
          <p:cNvSpPr txBox="1">
            <a:spLocks noGrp="1"/>
          </p:cNvSpPr>
          <p:nvPr>
            <p:ph type="body" idx="1"/>
          </p:nvPr>
        </p:nvSpPr>
        <p:spPr>
          <a:xfrm>
            <a:off x="415600" y="1437967"/>
            <a:ext cx="7508000" cy="4374000"/>
          </a:xfrm>
          <a:prstGeom prst="rect">
            <a:avLst/>
          </a:prstGeom>
        </p:spPr>
        <p:txBody>
          <a:bodyPr spcFirstLastPara="1" vert="horz" wrap="square" lIns="121900" tIns="121900" rIns="121900" bIns="121900" rtlCol="0" anchor="t" anchorCtr="0">
            <a:noAutofit/>
          </a:bodyPr>
          <a:lstStyle/>
          <a:p>
            <a:pPr marL="0" indent="0">
              <a:buNone/>
            </a:pPr>
            <a:r>
              <a:rPr lang="en">
                <a:solidFill>
                  <a:srgbClr val="FF0000"/>
                </a:solidFill>
              </a:rPr>
              <a:t>INFECTION    </a:t>
            </a:r>
            <a:r>
              <a:rPr lang="en">
                <a:solidFill>
                  <a:schemeClr val="dk1"/>
                </a:solidFill>
              </a:rPr>
              <a:t>-&gt; </a:t>
            </a:r>
            <a:r>
              <a:rPr lang="en">
                <a:solidFill>
                  <a:srgbClr val="FFFFFF"/>
                </a:solidFill>
              </a:rPr>
              <a:t> </a:t>
            </a:r>
            <a:endParaRPr>
              <a:solidFill>
                <a:srgbClr val="FFFFFF"/>
              </a:solidFill>
            </a:endParaRPr>
          </a:p>
          <a:p>
            <a:pPr indent="0">
              <a:spcBef>
                <a:spcPts val="2133"/>
              </a:spcBef>
              <a:spcAft>
                <a:spcPts val="2133"/>
              </a:spcAft>
              <a:buNone/>
            </a:pPr>
            <a:endParaRPr>
              <a:solidFill>
                <a:srgbClr val="FFFFFF"/>
              </a:solidFill>
            </a:endParaRPr>
          </a:p>
        </p:txBody>
      </p:sp>
      <p:pic>
        <p:nvPicPr>
          <p:cNvPr id="253" name="Google Shape;253;p39"/>
          <p:cNvPicPr preferRelativeResize="0"/>
          <p:nvPr/>
        </p:nvPicPr>
        <p:blipFill rotWithShape="1">
          <a:blip r:embed="rId3">
            <a:alphaModFix/>
          </a:blip>
          <a:srcRect l="46879"/>
          <a:stretch/>
        </p:blipFill>
        <p:spPr>
          <a:xfrm>
            <a:off x="7283634" y="1951634"/>
            <a:ext cx="4809700" cy="3159833"/>
          </a:xfrm>
          <a:prstGeom prst="rect">
            <a:avLst/>
          </a:prstGeom>
          <a:noFill/>
          <a:ln>
            <a:noFill/>
          </a:ln>
        </p:spPr>
      </p:pic>
      <p:sp>
        <p:nvSpPr>
          <p:cNvPr id="254" name="Google Shape;254;p39"/>
          <p:cNvSpPr/>
          <p:nvPr/>
        </p:nvSpPr>
        <p:spPr>
          <a:xfrm>
            <a:off x="3244800"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5" name="Google Shape;255;p39"/>
          <p:cNvSpPr/>
          <p:nvPr/>
        </p:nvSpPr>
        <p:spPr>
          <a:xfrm>
            <a:off x="4634233"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6" name="Google Shape;256;p39"/>
          <p:cNvSpPr/>
          <p:nvPr/>
        </p:nvSpPr>
        <p:spPr>
          <a:xfrm>
            <a:off x="5994400"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7" name="Google Shape;257;p39"/>
          <p:cNvSpPr/>
          <p:nvPr/>
        </p:nvSpPr>
        <p:spPr>
          <a:xfrm>
            <a:off x="4331900" y="12433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8" name="Google Shape;258;p39"/>
          <p:cNvSpPr/>
          <p:nvPr/>
        </p:nvSpPr>
        <p:spPr>
          <a:xfrm>
            <a:off x="5836900" y="1867667"/>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9" name="Google Shape;259;p39"/>
          <p:cNvSpPr/>
          <p:nvPr/>
        </p:nvSpPr>
        <p:spPr>
          <a:xfrm>
            <a:off x="5787200" y="1356967"/>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0" name="Google Shape;260;p39"/>
          <p:cNvSpPr/>
          <p:nvPr/>
        </p:nvSpPr>
        <p:spPr>
          <a:xfrm>
            <a:off x="4495600" y="17569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61" name="Google Shape;261;p39"/>
          <p:cNvPicPr preferRelativeResize="0"/>
          <p:nvPr/>
        </p:nvPicPr>
        <p:blipFill>
          <a:blip r:embed="rId4">
            <a:alphaModFix/>
          </a:blip>
          <a:stretch>
            <a:fillRect/>
          </a:stretch>
        </p:blipFill>
        <p:spPr>
          <a:xfrm>
            <a:off x="3810243" y="2270530"/>
            <a:ext cx="3114624" cy="2462500"/>
          </a:xfrm>
          <a:prstGeom prst="rect">
            <a:avLst/>
          </a:prstGeom>
          <a:noFill/>
          <a:ln>
            <a:noFill/>
          </a:ln>
        </p:spPr>
      </p:pic>
      <p:sp>
        <p:nvSpPr>
          <p:cNvPr id="262" name="Google Shape;262;p39"/>
          <p:cNvSpPr/>
          <p:nvPr/>
        </p:nvSpPr>
        <p:spPr>
          <a:xfrm>
            <a:off x="5529533" y="2509067"/>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3" name="Google Shape;263;p39"/>
          <p:cNvSpPr/>
          <p:nvPr/>
        </p:nvSpPr>
        <p:spPr>
          <a:xfrm flipH="1">
            <a:off x="4491584" y="19601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64" name="Google Shape;264;p39"/>
          <p:cNvSpPr/>
          <p:nvPr/>
        </p:nvSpPr>
        <p:spPr>
          <a:xfrm>
            <a:off x="4171800" y="2509067"/>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solidFill>
                  <a:srgbClr val="FFFF00"/>
                </a:solidFill>
              </a:rPr>
              <a:t>Cytokine Storm</a:t>
            </a:r>
            <a:endParaRPr>
              <a:solidFill>
                <a:srgbClr val="FFFF00"/>
              </a:solidFill>
            </a:endParaRPr>
          </a:p>
        </p:txBody>
      </p:sp>
      <p:sp>
        <p:nvSpPr>
          <p:cNvPr id="270" name="Google Shape;270;p40"/>
          <p:cNvSpPr txBox="1">
            <a:spLocks noGrp="1"/>
          </p:cNvSpPr>
          <p:nvPr>
            <p:ph type="body" idx="1"/>
          </p:nvPr>
        </p:nvSpPr>
        <p:spPr>
          <a:xfrm>
            <a:off x="415600" y="1437967"/>
            <a:ext cx="7508000" cy="4374000"/>
          </a:xfrm>
          <a:prstGeom prst="rect">
            <a:avLst/>
          </a:prstGeom>
        </p:spPr>
        <p:txBody>
          <a:bodyPr spcFirstLastPara="1" vert="horz" wrap="square" lIns="121900" tIns="121900" rIns="121900" bIns="121900" rtlCol="0" anchor="t" anchorCtr="0">
            <a:noAutofit/>
          </a:bodyPr>
          <a:lstStyle/>
          <a:p>
            <a:pPr marL="0" indent="0">
              <a:buNone/>
            </a:pPr>
            <a:r>
              <a:rPr lang="en">
                <a:solidFill>
                  <a:srgbClr val="FF0000"/>
                </a:solidFill>
              </a:rPr>
              <a:t>INFECTION    </a:t>
            </a:r>
            <a:r>
              <a:rPr lang="en">
                <a:solidFill>
                  <a:schemeClr val="dk1"/>
                </a:solidFill>
              </a:rPr>
              <a:t>-&gt; </a:t>
            </a:r>
            <a:r>
              <a:rPr lang="en">
                <a:solidFill>
                  <a:srgbClr val="FFFFFF"/>
                </a:solidFill>
              </a:rPr>
              <a:t> </a:t>
            </a:r>
            <a:endParaRPr>
              <a:solidFill>
                <a:srgbClr val="FFFFFF"/>
              </a:solidFill>
            </a:endParaRPr>
          </a:p>
          <a:p>
            <a:pPr indent="0">
              <a:spcBef>
                <a:spcPts val="2133"/>
              </a:spcBef>
              <a:spcAft>
                <a:spcPts val="2133"/>
              </a:spcAft>
              <a:buNone/>
            </a:pPr>
            <a:endParaRPr>
              <a:solidFill>
                <a:srgbClr val="FFFFFF"/>
              </a:solidFill>
            </a:endParaRPr>
          </a:p>
        </p:txBody>
      </p:sp>
      <p:pic>
        <p:nvPicPr>
          <p:cNvPr id="271" name="Google Shape;271;p40"/>
          <p:cNvPicPr preferRelativeResize="0"/>
          <p:nvPr/>
        </p:nvPicPr>
        <p:blipFill rotWithShape="1">
          <a:blip r:embed="rId3">
            <a:alphaModFix/>
          </a:blip>
          <a:srcRect l="46879"/>
          <a:stretch/>
        </p:blipFill>
        <p:spPr>
          <a:xfrm>
            <a:off x="7283634" y="1951634"/>
            <a:ext cx="4809700" cy="3159833"/>
          </a:xfrm>
          <a:prstGeom prst="rect">
            <a:avLst/>
          </a:prstGeom>
          <a:noFill/>
          <a:ln>
            <a:noFill/>
          </a:ln>
        </p:spPr>
      </p:pic>
      <p:sp>
        <p:nvSpPr>
          <p:cNvPr id="272" name="Google Shape;272;p40"/>
          <p:cNvSpPr/>
          <p:nvPr/>
        </p:nvSpPr>
        <p:spPr>
          <a:xfrm>
            <a:off x="3244800"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3" name="Google Shape;273;p40"/>
          <p:cNvSpPr/>
          <p:nvPr/>
        </p:nvSpPr>
        <p:spPr>
          <a:xfrm>
            <a:off x="4634233"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4" name="Google Shape;274;p40"/>
          <p:cNvSpPr/>
          <p:nvPr/>
        </p:nvSpPr>
        <p:spPr>
          <a:xfrm>
            <a:off x="5994400"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75" name="Google Shape;275;p40"/>
          <p:cNvPicPr preferRelativeResize="0"/>
          <p:nvPr/>
        </p:nvPicPr>
        <p:blipFill>
          <a:blip r:embed="rId4">
            <a:alphaModFix/>
          </a:blip>
          <a:stretch>
            <a:fillRect/>
          </a:stretch>
        </p:blipFill>
        <p:spPr>
          <a:xfrm>
            <a:off x="3810243" y="2270530"/>
            <a:ext cx="3114624" cy="2462500"/>
          </a:xfrm>
          <a:prstGeom prst="rect">
            <a:avLst/>
          </a:prstGeom>
          <a:noFill/>
          <a:ln>
            <a:noFill/>
          </a:ln>
        </p:spPr>
      </p:pic>
      <p:sp>
        <p:nvSpPr>
          <p:cNvPr id="276" name="Google Shape;276;p40"/>
          <p:cNvSpPr/>
          <p:nvPr/>
        </p:nvSpPr>
        <p:spPr>
          <a:xfrm>
            <a:off x="4495600" y="3527617"/>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7" name="Google Shape;277;p40"/>
          <p:cNvSpPr/>
          <p:nvPr/>
        </p:nvSpPr>
        <p:spPr>
          <a:xfrm>
            <a:off x="4495600" y="17569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 name="Google Shape;278;p40"/>
          <p:cNvSpPr/>
          <p:nvPr/>
        </p:nvSpPr>
        <p:spPr>
          <a:xfrm flipH="1">
            <a:off x="5054051" y="3041900"/>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9" name="Google Shape;279;p40"/>
          <p:cNvSpPr/>
          <p:nvPr/>
        </p:nvSpPr>
        <p:spPr>
          <a:xfrm>
            <a:off x="4379000" y="3041900"/>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0" name="Google Shape;280;p40"/>
          <p:cNvSpPr/>
          <p:nvPr/>
        </p:nvSpPr>
        <p:spPr>
          <a:xfrm>
            <a:off x="5836900" y="1867667"/>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1" name="Google Shape;281;p40"/>
          <p:cNvSpPr/>
          <p:nvPr/>
        </p:nvSpPr>
        <p:spPr>
          <a:xfrm>
            <a:off x="5629700" y="28963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2" name="Google Shape;282;p40"/>
          <p:cNvSpPr/>
          <p:nvPr/>
        </p:nvSpPr>
        <p:spPr>
          <a:xfrm>
            <a:off x="6096000" y="3236600"/>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83" name="Google Shape;283;p40"/>
          <p:cNvSpPr/>
          <p:nvPr/>
        </p:nvSpPr>
        <p:spPr>
          <a:xfrm>
            <a:off x="5992400" y="3434200"/>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en">
                <a:solidFill>
                  <a:srgbClr val="FFFF00"/>
                </a:solidFill>
              </a:rPr>
              <a:t>Cytokine Storm</a:t>
            </a:r>
            <a:endParaRPr>
              <a:solidFill>
                <a:srgbClr val="FFFF00"/>
              </a:solidFill>
            </a:endParaRPr>
          </a:p>
        </p:txBody>
      </p:sp>
      <p:sp>
        <p:nvSpPr>
          <p:cNvPr id="289" name="Google Shape;289;p41"/>
          <p:cNvSpPr txBox="1">
            <a:spLocks noGrp="1"/>
          </p:cNvSpPr>
          <p:nvPr>
            <p:ph type="body" idx="1"/>
          </p:nvPr>
        </p:nvSpPr>
        <p:spPr>
          <a:xfrm>
            <a:off x="415600" y="1437967"/>
            <a:ext cx="7508000" cy="4374000"/>
          </a:xfrm>
          <a:prstGeom prst="rect">
            <a:avLst/>
          </a:prstGeom>
        </p:spPr>
        <p:txBody>
          <a:bodyPr spcFirstLastPara="1" vert="horz" wrap="square" lIns="121900" tIns="121900" rIns="121900" bIns="121900" rtlCol="0" anchor="t" anchorCtr="0">
            <a:noAutofit/>
          </a:bodyPr>
          <a:lstStyle/>
          <a:p>
            <a:pPr marL="0" indent="0">
              <a:buNone/>
            </a:pPr>
            <a:r>
              <a:rPr lang="en">
                <a:solidFill>
                  <a:srgbClr val="FF0000"/>
                </a:solidFill>
              </a:rPr>
              <a:t>INFECTION    </a:t>
            </a:r>
            <a:r>
              <a:rPr lang="en">
                <a:solidFill>
                  <a:schemeClr val="dk1"/>
                </a:solidFill>
              </a:rPr>
              <a:t>-&gt; </a:t>
            </a:r>
            <a:r>
              <a:rPr lang="en">
                <a:solidFill>
                  <a:srgbClr val="FFFFFF"/>
                </a:solidFill>
              </a:rPr>
              <a:t> </a:t>
            </a:r>
            <a:endParaRPr>
              <a:solidFill>
                <a:srgbClr val="FFFFFF"/>
              </a:solidFill>
            </a:endParaRPr>
          </a:p>
          <a:p>
            <a:pPr indent="0">
              <a:spcBef>
                <a:spcPts val="2133"/>
              </a:spcBef>
              <a:spcAft>
                <a:spcPts val="2133"/>
              </a:spcAft>
              <a:buNone/>
            </a:pPr>
            <a:endParaRPr>
              <a:solidFill>
                <a:srgbClr val="FFFFFF"/>
              </a:solidFill>
            </a:endParaRPr>
          </a:p>
        </p:txBody>
      </p:sp>
      <p:pic>
        <p:nvPicPr>
          <p:cNvPr id="290" name="Google Shape;290;p41"/>
          <p:cNvPicPr preferRelativeResize="0"/>
          <p:nvPr/>
        </p:nvPicPr>
        <p:blipFill rotWithShape="1">
          <a:blip r:embed="rId3">
            <a:alphaModFix/>
          </a:blip>
          <a:srcRect l="46879"/>
          <a:stretch/>
        </p:blipFill>
        <p:spPr>
          <a:xfrm>
            <a:off x="7283634" y="1951634"/>
            <a:ext cx="4809700" cy="3159833"/>
          </a:xfrm>
          <a:prstGeom prst="rect">
            <a:avLst/>
          </a:prstGeom>
          <a:noFill/>
          <a:ln>
            <a:noFill/>
          </a:ln>
        </p:spPr>
      </p:pic>
      <p:sp>
        <p:nvSpPr>
          <p:cNvPr id="291" name="Google Shape;291;p41"/>
          <p:cNvSpPr/>
          <p:nvPr/>
        </p:nvSpPr>
        <p:spPr>
          <a:xfrm>
            <a:off x="3244800"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2" name="Google Shape;292;p41"/>
          <p:cNvSpPr/>
          <p:nvPr/>
        </p:nvSpPr>
        <p:spPr>
          <a:xfrm>
            <a:off x="4634233"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3" name="Google Shape;293;p41"/>
          <p:cNvSpPr/>
          <p:nvPr/>
        </p:nvSpPr>
        <p:spPr>
          <a:xfrm>
            <a:off x="5994400" y="1578833"/>
            <a:ext cx="1250800" cy="424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94" name="Google Shape;294;p41"/>
          <p:cNvPicPr preferRelativeResize="0"/>
          <p:nvPr/>
        </p:nvPicPr>
        <p:blipFill>
          <a:blip r:embed="rId4">
            <a:alphaModFix/>
          </a:blip>
          <a:stretch>
            <a:fillRect/>
          </a:stretch>
        </p:blipFill>
        <p:spPr>
          <a:xfrm>
            <a:off x="3810243" y="2270530"/>
            <a:ext cx="3114624" cy="2462500"/>
          </a:xfrm>
          <a:prstGeom prst="rect">
            <a:avLst/>
          </a:prstGeom>
          <a:noFill/>
          <a:ln>
            <a:noFill/>
          </a:ln>
        </p:spPr>
      </p:pic>
      <p:sp>
        <p:nvSpPr>
          <p:cNvPr id="295" name="Google Shape;295;p41"/>
          <p:cNvSpPr/>
          <p:nvPr/>
        </p:nvSpPr>
        <p:spPr>
          <a:xfrm>
            <a:off x="4495600" y="3527617"/>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6" name="Google Shape;296;p41"/>
          <p:cNvSpPr/>
          <p:nvPr/>
        </p:nvSpPr>
        <p:spPr>
          <a:xfrm>
            <a:off x="4495600" y="17569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7" name="Google Shape;297;p41"/>
          <p:cNvSpPr/>
          <p:nvPr/>
        </p:nvSpPr>
        <p:spPr>
          <a:xfrm flipH="1">
            <a:off x="5054051" y="3041900"/>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8" name="Google Shape;298;p41"/>
          <p:cNvSpPr/>
          <p:nvPr/>
        </p:nvSpPr>
        <p:spPr>
          <a:xfrm>
            <a:off x="4379000" y="3041900"/>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9" name="Google Shape;299;p41"/>
          <p:cNvSpPr/>
          <p:nvPr/>
        </p:nvSpPr>
        <p:spPr>
          <a:xfrm>
            <a:off x="5836900" y="1867667"/>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0" name="Google Shape;300;p41"/>
          <p:cNvSpPr/>
          <p:nvPr/>
        </p:nvSpPr>
        <p:spPr>
          <a:xfrm>
            <a:off x="5629700" y="2896333"/>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1" name="Google Shape;301;p41"/>
          <p:cNvSpPr/>
          <p:nvPr/>
        </p:nvSpPr>
        <p:spPr>
          <a:xfrm>
            <a:off x="6096000" y="3236600"/>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2" name="Google Shape;302;p41"/>
          <p:cNvSpPr/>
          <p:nvPr/>
        </p:nvSpPr>
        <p:spPr>
          <a:xfrm>
            <a:off x="5992400" y="3434200"/>
            <a:ext cx="207216" cy="194688"/>
          </a:xfrm>
          <a:prstGeom prst="cloud">
            <a:avLst/>
          </a:prstGeom>
          <a:solidFill>
            <a:srgbClr val="FF00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 name="5-Point Star 1">
            <a:extLst>
              <a:ext uri="{FF2B5EF4-FFF2-40B4-BE49-F238E27FC236}">
                <a16:creationId xmlns:a16="http://schemas.microsoft.com/office/drawing/2014/main" id="{A7B002AF-615E-0347-B90A-B47098DEA512}"/>
              </a:ext>
            </a:extLst>
          </p:cNvPr>
          <p:cNvSpPr/>
          <p:nvPr/>
        </p:nvSpPr>
        <p:spPr>
          <a:xfrm>
            <a:off x="6096001" y="3493573"/>
            <a:ext cx="389452" cy="291780"/>
          </a:xfrm>
          <a:prstGeom prst="star5">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FEC91-CB37-CA43-BE06-EBAA194142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8A7C72-3966-AF40-9C2C-68AEC576FBB3}"/>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4F69143E-B4FD-3542-9896-332E7ED2CEB2}"/>
              </a:ext>
            </a:extLst>
          </p:cNvPr>
          <p:cNvSpPr>
            <a:spLocks noGrp="1"/>
          </p:cNvSpPr>
          <p:nvPr>
            <p:ph type="sldNum" sz="quarter" idx="12"/>
          </p:nvPr>
        </p:nvSpPr>
        <p:spPr/>
        <p:txBody>
          <a:bodyPr/>
          <a:lstStyle/>
          <a:p>
            <a:fld id="{68CDBAF2-F266-C14C-8ABF-54B90D837FA3}" type="slidenum">
              <a:rPr lang="en-US" smtClean="0"/>
              <a:pPr/>
              <a:t>44</a:t>
            </a:fld>
            <a:endParaRPr lang="en-US" dirty="0"/>
          </a:p>
        </p:txBody>
      </p:sp>
      <p:sp>
        <p:nvSpPr>
          <p:cNvPr id="18" name="Google Shape;191;p35">
            <a:extLst>
              <a:ext uri="{FF2B5EF4-FFF2-40B4-BE49-F238E27FC236}">
                <a16:creationId xmlns:a16="http://schemas.microsoft.com/office/drawing/2014/main" id="{FE508057-4BC6-7D44-8CDF-57CFCC5CABDB}"/>
              </a:ext>
            </a:extLst>
          </p:cNvPr>
          <p:cNvSpPr txBox="1">
            <a:spLocks/>
          </p:cNvSpPr>
          <p:nvPr/>
        </p:nvSpPr>
        <p:spPr>
          <a:xfrm>
            <a:off x="3861600" y="2776000"/>
            <a:ext cx="4276700" cy="763600"/>
          </a:xfrm>
          <a:prstGeom prst="rect">
            <a:avLst/>
          </a:prstGeom>
          <a:effectLst>
            <a:outerShdw blurRad="57150" dist="19050" dir="5400000" algn="bl" rotWithShape="0">
              <a:srgbClr val="000000">
                <a:alpha val="50000"/>
              </a:srgbClr>
            </a:outerShdw>
          </a:effectLst>
        </p:spPr>
        <p:txBody>
          <a:bodyPr spcFirstLastPara="1" vert="horz" wrap="square" lIns="121900" tIns="121900" rIns="121900" bIns="121900" rtlCol="0" anchor="t" anchorCtr="0">
            <a:noAutofit/>
          </a:bodyPr>
          <a:lstStyle>
            <a:lvl1pPr algn="l" defTabSz="457200" rtl="0" eaLnBrk="1" latinLnBrk="0" hangingPunct="1">
              <a:spcBef>
                <a:spcPct val="0"/>
              </a:spcBef>
              <a:buNone/>
              <a:defRPr sz="3200" kern="1200">
                <a:solidFill>
                  <a:srgbClr val="105A25"/>
                </a:solidFill>
                <a:latin typeface="+mj-lt"/>
                <a:ea typeface="+mj-ea"/>
                <a:cs typeface="+mj-cs"/>
              </a:defRPr>
            </a:lvl1pPr>
          </a:lstStyle>
          <a:p>
            <a:pPr algn="ctr"/>
            <a:r>
              <a:rPr lang="en-US" dirty="0">
                <a:solidFill>
                  <a:schemeClr val="tx1"/>
                </a:solidFill>
              </a:rPr>
              <a:t>COVID-19 Delirium </a:t>
            </a:r>
          </a:p>
        </p:txBody>
      </p:sp>
      <p:cxnSp>
        <p:nvCxnSpPr>
          <p:cNvPr id="19" name="Google Shape;192;p35">
            <a:extLst>
              <a:ext uri="{FF2B5EF4-FFF2-40B4-BE49-F238E27FC236}">
                <a16:creationId xmlns:a16="http://schemas.microsoft.com/office/drawing/2014/main" id="{D1B16B77-EC0C-0145-90A4-D25199CA6B64}"/>
              </a:ext>
            </a:extLst>
          </p:cNvPr>
          <p:cNvCxnSpPr/>
          <p:nvPr/>
        </p:nvCxnSpPr>
        <p:spPr>
          <a:xfrm>
            <a:off x="6096000" y="3451067"/>
            <a:ext cx="2624800" cy="1127600"/>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cxnSp>
        <p:nvCxnSpPr>
          <p:cNvPr id="20" name="Google Shape;193;p35">
            <a:extLst>
              <a:ext uri="{FF2B5EF4-FFF2-40B4-BE49-F238E27FC236}">
                <a16:creationId xmlns:a16="http://schemas.microsoft.com/office/drawing/2014/main" id="{4BE7410E-90AD-8F48-9F81-315F3B2E43F5}"/>
              </a:ext>
            </a:extLst>
          </p:cNvPr>
          <p:cNvCxnSpPr/>
          <p:nvPr/>
        </p:nvCxnSpPr>
        <p:spPr>
          <a:xfrm>
            <a:off x="6096000" y="3461863"/>
            <a:ext cx="12800" cy="1201600"/>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cxnSp>
        <p:nvCxnSpPr>
          <p:cNvPr id="21" name="Google Shape;194;p35">
            <a:extLst>
              <a:ext uri="{FF2B5EF4-FFF2-40B4-BE49-F238E27FC236}">
                <a16:creationId xmlns:a16="http://schemas.microsoft.com/office/drawing/2014/main" id="{28FDC03C-8988-CC49-B94E-0A348FE9E172}"/>
              </a:ext>
            </a:extLst>
          </p:cNvPr>
          <p:cNvCxnSpPr/>
          <p:nvPr/>
        </p:nvCxnSpPr>
        <p:spPr>
          <a:xfrm flipH="1">
            <a:off x="3424000" y="3451067"/>
            <a:ext cx="2672000" cy="1192000"/>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sp>
        <p:nvSpPr>
          <p:cNvPr id="22" name="Google Shape;195;p35">
            <a:extLst>
              <a:ext uri="{FF2B5EF4-FFF2-40B4-BE49-F238E27FC236}">
                <a16:creationId xmlns:a16="http://schemas.microsoft.com/office/drawing/2014/main" id="{04C49BE1-9318-AC4A-9000-9374429C89F3}"/>
              </a:ext>
            </a:extLst>
          </p:cNvPr>
          <p:cNvSpPr txBox="1"/>
          <p:nvPr/>
        </p:nvSpPr>
        <p:spPr>
          <a:xfrm>
            <a:off x="2230100" y="4800767"/>
            <a:ext cx="2250000" cy="809200"/>
          </a:xfrm>
          <a:prstGeom prst="rect">
            <a:avLst/>
          </a:prstGeom>
          <a:noFill/>
          <a:ln>
            <a:noFill/>
          </a:ln>
        </p:spPr>
        <p:txBody>
          <a:bodyPr spcFirstLastPara="1" wrap="square" lIns="121900" tIns="121900" rIns="121900" bIns="121900" anchor="t" anchorCtr="0">
            <a:noAutofit/>
          </a:bodyPr>
          <a:lstStyle/>
          <a:p>
            <a:pPr algn="ctr"/>
            <a:r>
              <a:rPr lang="en" sz="2400" dirty="0"/>
              <a:t>Cytokine Storm</a:t>
            </a:r>
            <a:endParaRPr sz="2400" dirty="0"/>
          </a:p>
        </p:txBody>
      </p:sp>
      <p:sp>
        <p:nvSpPr>
          <p:cNvPr id="23" name="Google Shape;196;p35">
            <a:extLst>
              <a:ext uri="{FF2B5EF4-FFF2-40B4-BE49-F238E27FC236}">
                <a16:creationId xmlns:a16="http://schemas.microsoft.com/office/drawing/2014/main" id="{6C31D4B2-3770-334D-A6D0-852BF00BDAC6}"/>
              </a:ext>
            </a:extLst>
          </p:cNvPr>
          <p:cNvSpPr txBox="1"/>
          <p:nvPr/>
        </p:nvSpPr>
        <p:spPr>
          <a:xfrm>
            <a:off x="5356800" y="4744667"/>
            <a:ext cx="1556928" cy="809200"/>
          </a:xfrm>
          <a:prstGeom prst="rect">
            <a:avLst/>
          </a:prstGeom>
          <a:noFill/>
          <a:ln>
            <a:noFill/>
          </a:ln>
        </p:spPr>
        <p:txBody>
          <a:bodyPr spcFirstLastPara="1" wrap="square" lIns="121900" tIns="121900" rIns="121900" bIns="121900" anchor="t" anchorCtr="0">
            <a:noAutofit/>
          </a:bodyPr>
          <a:lstStyle/>
          <a:p>
            <a:pPr algn="ctr"/>
            <a:r>
              <a:rPr lang="en" sz="2400" dirty="0"/>
              <a:t>Prolonged Intubation</a:t>
            </a:r>
            <a:endParaRPr sz="2400" dirty="0"/>
          </a:p>
        </p:txBody>
      </p:sp>
      <p:sp>
        <p:nvSpPr>
          <p:cNvPr id="24" name="Google Shape;197;p35">
            <a:extLst>
              <a:ext uri="{FF2B5EF4-FFF2-40B4-BE49-F238E27FC236}">
                <a16:creationId xmlns:a16="http://schemas.microsoft.com/office/drawing/2014/main" id="{B71B607B-5AFB-D943-8911-ECFA22D88DE0}"/>
              </a:ext>
            </a:extLst>
          </p:cNvPr>
          <p:cNvSpPr txBox="1"/>
          <p:nvPr/>
        </p:nvSpPr>
        <p:spPr>
          <a:xfrm>
            <a:off x="7641100" y="4800767"/>
            <a:ext cx="2250000" cy="809200"/>
          </a:xfrm>
          <a:prstGeom prst="rect">
            <a:avLst/>
          </a:prstGeom>
          <a:noFill/>
          <a:ln>
            <a:noFill/>
          </a:ln>
        </p:spPr>
        <p:txBody>
          <a:bodyPr spcFirstLastPara="1" wrap="square" lIns="121900" tIns="121900" rIns="121900" bIns="121900" anchor="t" anchorCtr="0">
            <a:noAutofit/>
          </a:bodyPr>
          <a:lstStyle/>
          <a:p>
            <a:pPr algn="ctr"/>
            <a:r>
              <a:rPr lang="en" sz="2400" dirty="0"/>
              <a:t>CNS Sequelae</a:t>
            </a:r>
            <a:endParaRPr sz="2400" dirty="0"/>
          </a:p>
        </p:txBody>
      </p:sp>
      <p:pic>
        <p:nvPicPr>
          <p:cNvPr id="25" name="Google Shape;198;p35">
            <a:extLst>
              <a:ext uri="{FF2B5EF4-FFF2-40B4-BE49-F238E27FC236}">
                <a16:creationId xmlns:a16="http://schemas.microsoft.com/office/drawing/2014/main" id="{89040010-72D6-8B4B-91B6-AEE52E1661A2}"/>
              </a:ext>
            </a:extLst>
          </p:cNvPr>
          <p:cNvPicPr preferRelativeResize="0"/>
          <p:nvPr/>
        </p:nvPicPr>
        <p:blipFill rotWithShape="1">
          <a:blip r:embed="rId3">
            <a:alphaModFix/>
          </a:blip>
          <a:srcRect t="3679"/>
          <a:stretch/>
        </p:blipFill>
        <p:spPr>
          <a:xfrm>
            <a:off x="3966100" y="200033"/>
            <a:ext cx="4172200" cy="2575968"/>
          </a:xfrm>
          <a:prstGeom prst="rect">
            <a:avLst/>
          </a:prstGeom>
          <a:noFill/>
          <a:ln>
            <a:noFill/>
          </a:ln>
        </p:spPr>
      </p:pic>
      <p:sp>
        <p:nvSpPr>
          <p:cNvPr id="13" name="5-Point Star 12">
            <a:extLst>
              <a:ext uri="{FF2B5EF4-FFF2-40B4-BE49-F238E27FC236}">
                <a16:creationId xmlns:a16="http://schemas.microsoft.com/office/drawing/2014/main" id="{15664FEE-1921-3A4E-A879-13736B4AD33A}"/>
              </a:ext>
            </a:extLst>
          </p:cNvPr>
          <p:cNvSpPr/>
          <p:nvPr/>
        </p:nvSpPr>
        <p:spPr>
          <a:xfrm>
            <a:off x="4986245" y="4926520"/>
            <a:ext cx="442453" cy="278847"/>
          </a:xfrm>
          <a:prstGeom prst="star5">
            <a:avLst/>
          </a:prstGeom>
          <a:solidFill>
            <a:srgbClr val="FF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542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4AEF6-D022-8F49-A742-D6CB8058354D}"/>
              </a:ext>
            </a:extLst>
          </p:cNvPr>
          <p:cNvSpPr>
            <a:spLocks noGrp="1"/>
          </p:cNvSpPr>
          <p:nvPr>
            <p:ph type="title"/>
          </p:nvPr>
        </p:nvSpPr>
        <p:spPr/>
        <p:txBody>
          <a:bodyPr/>
          <a:lstStyle/>
          <a:p>
            <a:r>
              <a:rPr lang="en-US" dirty="0"/>
              <a:t>Prolonged Intubation</a:t>
            </a:r>
          </a:p>
        </p:txBody>
      </p:sp>
      <p:sp>
        <p:nvSpPr>
          <p:cNvPr id="3" name="Content Placeholder 2">
            <a:extLst>
              <a:ext uri="{FF2B5EF4-FFF2-40B4-BE49-F238E27FC236}">
                <a16:creationId xmlns:a16="http://schemas.microsoft.com/office/drawing/2014/main" id="{3C0914B4-E7B8-1E49-BA53-FAC2B65CBD3B}"/>
              </a:ext>
            </a:extLst>
          </p:cNvPr>
          <p:cNvSpPr>
            <a:spLocks noGrp="1"/>
          </p:cNvSpPr>
          <p:nvPr>
            <p:ph idx="1"/>
          </p:nvPr>
        </p:nvSpPr>
        <p:spPr/>
        <p:txBody>
          <a:bodyPr/>
          <a:lstStyle/>
          <a:p>
            <a:r>
              <a:rPr lang="en-US" dirty="0"/>
              <a:t>DEEP sedation (RASS -5)</a:t>
            </a:r>
          </a:p>
          <a:p>
            <a:r>
              <a:rPr lang="en-US" dirty="0"/>
              <a:t>Sedated for a LONG time</a:t>
            </a:r>
          </a:p>
          <a:p>
            <a:pPr lvl="1"/>
            <a:r>
              <a:rPr lang="en-US" dirty="0"/>
              <a:t>Propofol, midazolam, fentanyl</a:t>
            </a:r>
          </a:p>
          <a:p>
            <a:r>
              <a:rPr lang="en-US" dirty="0"/>
              <a:t>No family for redirection</a:t>
            </a:r>
          </a:p>
          <a:p>
            <a:endParaRPr lang="en-US" dirty="0"/>
          </a:p>
        </p:txBody>
      </p:sp>
      <p:sp>
        <p:nvSpPr>
          <p:cNvPr id="4" name="Slide Number Placeholder 3">
            <a:extLst>
              <a:ext uri="{FF2B5EF4-FFF2-40B4-BE49-F238E27FC236}">
                <a16:creationId xmlns:a16="http://schemas.microsoft.com/office/drawing/2014/main" id="{4FD7F3B9-A4F0-1E48-958D-8D226E424D37}"/>
              </a:ext>
            </a:extLst>
          </p:cNvPr>
          <p:cNvSpPr>
            <a:spLocks noGrp="1"/>
          </p:cNvSpPr>
          <p:nvPr>
            <p:ph type="sldNum" sz="quarter" idx="12"/>
          </p:nvPr>
        </p:nvSpPr>
        <p:spPr/>
        <p:txBody>
          <a:bodyPr/>
          <a:lstStyle/>
          <a:p>
            <a:fld id="{68CDBAF2-F266-C14C-8ABF-54B90D837FA3}" type="slidenum">
              <a:rPr lang="en-US" smtClean="0"/>
              <a:pPr/>
              <a:t>45</a:t>
            </a:fld>
            <a:endParaRPr lang="en-US" dirty="0"/>
          </a:p>
        </p:txBody>
      </p:sp>
      <p:pic>
        <p:nvPicPr>
          <p:cNvPr id="5" name="Google Shape;310;p42">
            <a:extLst>
              <a:ext uri="{FF2B5EF4-FFF2-40B4-BE49-F238E27FC236}">
                <a16:creationId xmlns:a16="http://schemas.microsoft.com/office/drawing/2014/main" id="{DAD9EC84-441C-8043-AA18-71268079430C}"/>
              </a:ext>
            </a:extLst>
          </p:cNvPr>
          <p:cNvPicPr preferRelativeResize="0"/>
          <p:nvPr/>
        </p:nvPicPr>
        <p:blipFill>
          <a:blip r:embed="rId3">
            <a:alphaModFix/>
          </a:blip>
          <a:stretch>
            <a:fillRect/>
          </a:stretch>
        </p:blipFill>
        <p:spPr>
          <a:xfrm>
            <a:off x="6104034" y="1683611"/>
            <a:ext cx="5773967" cy="3842300"/>
          </a:xfrm>
          <a:prstGeom prst="rect">
            <a:avLst/>
          </a:prstGeom>
          <a:noFill/>
          <a:ln>
            <a:noFill/>
          </a:ln>
        </p:spPr>
      </p:pic>
      <p:sp>
        <p:nvSpPr>
          <p:cNvPr id="6" name="Rectangle 5">
            <a:extLst>
              <a:ext uri="{FF2B5EF4-FFF2-40B4-BE49-F238E27FC236}">
                <a16:creationId xmlns:a16="http://schemas.microsoft.com/office/drawing/2014/main" id="{C1073FD4-D4EF-E041-9AB0-0FCEC78E3CA0}"/>
              </a:ext>
            </a:extLst>
          </p:cNvPr>
          <p:cNvSpPr/>
          <p:nvPr/>
        </p:nvSpPr>
        <p:spPr>
          <a:xfrm>
            <a:off x="8686852" y="6398696"/>
            <a:ext cx="2985497" cy="369332"/>
          </a:xfrm>
          <a:prstGeom prst="rect">
            <a:avLst/>
          </a:prstGeom>
        </p:spPr>
        <p:txBody>
          <a:bodyPr wrap="none">
            <a:spAutoFit/>
          </a:bodyPr>
          <a:lstStyle/>
          <a:p>
            <a:pPr lvl="0" algn="ctr"/>
            <a:r>
              <a:rPr lang="en-US" dirty="0" err="1"/>
              <a:t>Ragheb</a:t>
            </a:r>
            <a:r>
              <a:rPr lang="en-US" dirty="0"/>
              <a:t> et al.</a:t>
            </a:r>
            <a:r>
              <a:rPr lang="en-US" i="1" dirty="0"/>
              <a:t>, BMJ Open </a:t>
            </a:r>
            <a:r>
              <a:rPr lang="en-US" dirty="0"/>
              <a:t>2021</a:t>
            </a:r>
          </a:p>
        </p:txBody>
      </p:sp>
    </p:spTree>
    <p:extLst>
      <p:ext uri="{BB962C8B-B14F-4D97-AF65-F5344CB8AC3E}">
        <p14:creationId xmlns:p14="http://schemas.microsoft.com/office/powerpoint/2010/main" val="85943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FEC91-CB37-CA43-BE06-EBAA194142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B8A7C72-3966-AF40-9C2C-68AEC576FBB3}"/>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4F69143E-B4FD-3542-9896-332E7ED2CEB2}"/>
              </a:ext>
            </a:extLst>
          </p:cNvPr>
          <p:cNvSpPr>
            <a:spLocks noGrp="1"/>
          </p:cNvSpPr>
          <p:nvPr>
            <p:ph type="sldNum" sz="quarter" idx="12"/>
          </p:nvPr>
        </p:nvSpPr>
        <p:spPr/>
        <p:txBody>
          <a:bodyPr/>
          <a:lstStyle/>
          <a:p>
            <a:fld id="{68CDBAF2-F266-C14C-8ABF-54B90D837FA3}" type="slidenum">
              <a:rPr lang="en-US" smtClean="0"/>
              <a:pPr/>
              <a:t>46</a:t>
            </a:fld>
            <a:endParaRPr lang="en-US" dirty="0"/>
          </a:p>
        </p:txBody>
      </p:sp>
      <p:sp>
        <p:nvSpPr>
          <p:cNvPr id="18" name="Google Shape;191;p35">
            <a:extLst>
              <a:ext uri="{FF2B5EF4-FFF2-40B4-BE49-F238E27FC236}">
                <a16:creationId xmlns:a16="http://schemas.microsoft.com/office/drawing/2014/main" id="{FE508057-4BC6-7D44-8CDF-57CFCC5CABDB}"/>
              </a:ext>
            </a:extLst>
          </p:cNvPr>
          <p:cNvSpPr txBox="1">
            <a:spLocks/>
          </p:cNvSpPr>
          <p:nvPr/>
        </p:nvSpPr>
        <p:spPr>
          <a:xfrm>
            <a:off x="3861600" y="2776000"/>
            <a:ext cx="4276700" cy="763600"/>
          </a:xfrm>
          <a:prstGeom prst="rect">
            <a:avLst/>
          </a:prstGeom>
          <a:effectLst>
            <a:outerShdw blurRad="57150" dist="19050" dir="5400000" algn="bl" rotWithShape="0">
              <a:srgbClr val="000000">
                <a:alpha val="50000"/>
              </a:srgbClr>
            </a:outerShdw>
          </a:effectLst>
        </p:spPr>
        <p:txBody>
          <a:bodyPr spcFirstLastPara="1" vert="horz" wrap="square" lIns="121900" tIns="121900" rIns="121900" bIns="121900" rtlCol="0" anchor="t" anchorCtr="0">
            <a:noAutofit/>
          </a:bodyPr>
          <a:lstStyle>
            <a:lvl1pPr algn="l" defTabSz="457200" rtl="0" eaLnBrk="1" latinLnBrk="0" hangingPunct="1">
              <a:spcBef>
                <a:spcPct val="0"/>
              </a:spcBef>
              <a:buNone/>
              <a:defRPr sz="3200" kern="1200">
                <a:solidFill>
                  <a:srgbClr val="105A25"/>
                </a:solidFill>
                <a:latin typeface="+mj-lt"/>
                <a:ea typeface="+mj-ea"/>
                <a:cs typeface="+mj-cs"/>
              </a:defRPr>
            </a:lvl1pPr>
          </a:lstStyle>
          <a:p>
            <a:pPr algn="ctr"/>
            <a:r>
              <a:rPr lang="en-US" dirty="0">
                <a:solidFill>
                  <a:schemeClr val="tx1"/>
                </a:solidFill>
              </a:rPr>
              <a:t>COVID-19 Delirium </a:t>
            </a:r>
          </a:p>
        </p:txBody>
      </p:sp>
      <p:cxnSp>
        <p:nvCxnSpPr>
          <p:cNvPr id="19" name="Google Shape;192;p35">
            <a:extLst>
              <a:ext uri="{FF2B5EF4-FFF2-40B4-BE49-F238E27FC236}">
                <a16:creationId xmlns:a16="http://schemas.microsoft.com/office/drawing/2014/main" id="{D1B16B77-EC0C-0145-90A4-D25199CA6B64}"/>
              </a:ext>
            </a:extLst>
          </p:cNvPr>
          <p:cNvCxnSpPr/>
          <p:nvPr/>
        </p:nvCxnSpPr>
        <p:spPr>
          <a:xfrm>
            <a:off x="6096000" y="3451067"/>
            <a:ext cx="2624800" cy="1127600"/>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cxnSp>
        <p:nvCxnSpPr>
          <p:cNvPr id="20" name="Google Shape;193;p35">
            <a:extLst>
              <a:ext uri="{FF2B5EF4-FFF2-40B4-BE49-F238E27FC236}">
                <a16:creationId xmlns:a16="http://schemas.microsoft.com/office/drawing/2014/main" id="{4BE7410E-90AD-8F48-9F81-315F3B2E43F5}"/>
              </a:ext>
            </a:extLst>
          </p:cNvPr>
          <p:cNvCxnSpPr/>
          <p:nvPr/>
        </p:nvCxnSpPr>
        <p:spPr>
          <a:xfrm>
            <a:off x="6096000" y="3461863"/>
            <a:ext cx="12800" cy="1201600"/>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cxnSp>
        <p:nvCxnSpPr>
          <p:cNvPr id="21" name="Google Shape;194;p35">
            <a:extLst>
              <a:ext uri="{FF2B5EF4-FFF2-40B4-BE49-F238E27FC236}">
                <a16:creationId xmlns:a16="http://schemas.microsoft.com/office/drawing/2014/main" id="{28FDC03C-8988-CC49-B94E-0A348FE9E172}"/>
              </a:ext>
            </a:extLst>
          </p:cNvPr>
          <p:cNvCxnSpPr/>
          <p:nvPr/>
        </p:nvCxnSpPr>
        <p:spPr>
          <a:xfrm flipH="1">
            <a:off x="3424000" y="3451067"/>
            <a:ext cx="2672000" cy="1192000"/>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sp>
        <p:nvSpPr>
          <p:cNvPr id="22" name="Google Shape;195;p35">
            <a:extLst>
              <a:ext uri="{FF2B5EF4-FFF2-40B4-BE49-F238E27FC236}">
                <a16:creationId xmlns:a16="http://schemas.microsoft.com/office/drawing/2014/main" id="{04C49BE1-9318-AC4A-9000-9374429C89F3}"/>
              </a:ext>
            </a:extLst>
          </p:cNvPr>
          <p:cNvSpPr txBox="1"/>
          <p:nvPr/>
        </p:nvSpPr>
        <p:spPr>
          <a:xfrm>
            <a:off x="2230100" y="4800767"/>
            <a:ext cx="2250000" cy="809200"/>
          </a:xfrm>
          <a:prstGeom prst="rect">
            <a:avLst/>
          </a:prstGeom>
          <a:noFill/>
          <a:ln>
            <a:noFill/>
          </a:ln>
        </p:spPr>
        <p:txBody>
          <a:bodyPr spcFirstLastPara="1" wrap="square" lIns="121900" tIns="121900" rIns="121900" bIns="121900" anchor="t" anchorCtr="0">
            <a:noAutofit/>
          </a:bodyPr>
          <a:lstStyle/>
          <a:p>
            <a:pPr algn="ctr"/>
            <a:r>
              <a:rPr lang="en" sz="2400" dirty="0"/>
              <a:t>Cytokine Storm</a:t>
            </a:r>
            <a:endParaRPr sz="2400" dirty="0"/>
          </a:p>
        </p:txBody>
      </p:sp>
      <p:sp>
        <p:nvSpPr>
          <p:cNvPr id="23" name="Google Shape;196;p35">
            <a:extLst>
              <a:ext uri="{FF2B5EF4-FFF2-40B4-BE49-F238E27FC236}">
                <a16:creationId xmlns:a16="http://schemas.microsoft.com/office/drawing/2014/main" id="{6C31D4B2-3770-334D-A6D0-852BF00BDAC6}"/>
              </a:ext>
            </a:extLst>
          </p:cNvPr>
          <p:cNvSpPr txBox="1"/>
          <p:nvPr/>
        </p:nvSpPr>
        <p:spPr>
          <a:xfrm>
            <a:off x="5356800" y="4744667"/>
            <a:ext cx="1556928" cy="809200"/>
          </a:xfrm>
          <a:prstGeom prst="rect">
            <a:avLst/>
          </a:prstGeom>
          <a:noFill/>
          <a:ln>
            <a:noFill/>
          </a:ln>
        </p:spPr>
        <p:txBody>
          <a:bodyPr spcFirstLastPara="1" wrap="square" lIns="121900" tIns="121900" rIns="121900" bIns="121900" anchor="t" anchorCtr="0">
            <a:noAutofit/>
          </a:bodyPr>
          <a:lstStyle/>
          <a:p>
            <a:pPr algn="ctr"/>
            <a:r>
              <a:rPr lang="en" sz="2400" dirty="0"/>
              <a:t>Prolonged Intubation</a:t>
            </a:r>
            <a:endParaRPr sz="2400" dirty="0"/>
          </a:p>
        </p:txBody>
      </p:sp>
      <p:sp>
        <p:nvSpPr>
          <p:cNvPr id="24" name="Google Shape;197;p35">
            <a:extLst>
              <a:ext uri="{FF2B5EF4-FFF2-40B4-BE49-F238E27FC236}">
                <a16:creationId xmlns:a16="http://schemas.microsoft.com/office/drawing/2014/main" id="{B71B607B-5AFB-D943-8911-ECFA22D88DE0}"/>
              </a:ext>
            </a:extLst>
          </p:cNvPr>
          <p:cNvSpPr txBox="1"/>
          <p:nvPr/>
        </p:nvSpPr>
        <p:spPr>
          <a:xfrm>
            <a:off x="7641100" y="4800767"/>
            <a:ext cx="2250000" cy="809200"/>
          </a:xfrm>
          <a:prstGeom prst="rect">
            <a:avLst/>
          </a:prstGeom>
          <a:noFill/>
          <a:ln>
            <a:noFill/>
          </a:ln>
        </p:spPr>
        <p:txBody>
          <a:bodyPr spcFirstLastPara="1" wrap="square" lIns="121900" tIns="121900" rIns="121900" bIns="121900" anchor="t" anchorCtr="0">
            <a:noAutofit/>
          </a:bodyPr>
          <a:lstStyle/>
          <a:p>
            <a:pPr algn="ctr"/>
            <a:r>
              <a:rPr lang="en" sz="2400" dirty="0"/>
              <a:t>CNS Sequelae</a:t>
            </a:r>
            <a:endParaRPr sz="2400" dirty="0"/>
          </a:p>
        </p:txBody>
      </p:sp>
      <p:pic>
        <p:nvPicPr>
          <p:cNvPr id="25" name="Google Shape;198;p35">
            <a:extLst>
              <a:ext uri="{FF2B5EF4-FFF2-40B4-BE49-F238E27FC236}">
                <a16:creationId xmlns:a16="http://schemas.microsoft.com/office/drawing/2014/main" id="{89040010-72D6-8B4B-91B6-AEE52E1661A2}"/>
              </a:ext>
            </a:extLst>
          </p:cNvPr>
          <p:cNvPicPr preferRelativeResize="0"/>
          <p:nvPr/>
        </p:nvPicPr>
        <p:blipFill rotWithShape="1">
          <a:blip r:embed="rId3">
            <a:alphaModFix/>
          </a:blip>
          <a:srcRect t="3679"/>
          <a:stretch/>
        </p:blipFill>
        <p:spPr>
          <a:xfrm>
            <a:off x="3966100" y="200033"/>
            <a:ext cx="4172200" cy="2575968"/>
          </a:xfrm>
          <a:prstGeom prst="rect">
            <a:avLst/>
          </a:prstGeom>
          <a:noFill/>
          <a:ln>
            <a:noFill/>
          </a:ln>
        </p:spPr>
      </p:pic>
      <p:sp>
        <p:nvSpPr>
          <p:cNvPr id="13" name="5-Point Star 12">
            <a:extLst>
              <a:ext uri="{FF2B5EF4-FFF2-40B4-BE49-F238E27FC236}">
                <a16:creationId xmlns:a16="http://schemas.microsoft.com/office/drawing/2014/main" id="{15664FEE-1921-3A4E-A879-13736B4AD33A}"/>
              </a:ext>
            </a:extLst>
          </p:cNvPr>
          <p:cNvSpPr/>
          <p:nvPr/>
        </p:nvSpPr>
        <p:spPr>
          <a:xfrm>
            <a:off x="7507400" y="4953195"/>
            <a:ext cx="442453" cy="278847"/>
          </a:xfrm>
          <a:prstGeom prst="star5">
            <a:avLst/>
          </a:prstGeom>
          <a:solidFill>
            <a:srgbClr val="FF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357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CC38C-06E6-B345-A2FD-A2672E3C4388}"/>
              </a:ext>
            </a:extLst>
          </p:cNvPr>
          <p:cNvSpPr>
            <a:spLocks noGrp="1"/>
          </p:cNvSpPr>
          <p:nvPr>
            <p:ph type="title"/>
          </p:nvPr>
        </p:nvSpPr>
        <p:spPr/>
        <p:txBody>
          <a:bodyPr/>
          <a:lstStyle/>
          <a:p>
            <a:r>
              <a:rPr lang="en-US" dirty="0"/>
              <a:t>CNS Sequela</a:t>
            </a:r>
          </a:p>
        </p:txBody>
      </p:sp>
      <p:sp>
        <p:nvSpPr>
          <p:cNvPr id="3" name="Content Placeholder 2">
            <a:extLst>
              <a:ext uri="{FF2B5EF4-FFF2-40B4-BE49-F238E27FC236}">
                <a16:creationId xmlns:a16="http://schemas.microsoft.com/office/drawing/2014/main" id="{7744F704-1C4C-3845-A338-35B8F88414CE}"/>
              </a:ext>
            </a:extLst>
          </p:cNvPr>
          <p:cNvSpPr>
            <a:spLocks noGrp="1"/>
          </p:cNvSpPr>
          <p:nvPr>
            <p:ph idx="1"/>
          </p:nvPr>
        </p:nvSpPr>
        <p:spPr/>
        <p:txBody>
          <a:bodyPr/>
          <a:lstStyle/>
          <a:p>
            <a:r>
              <a:rPr lang="en-US" dirty="0"/>
              <a:t>Stroke</a:t>
            </a:r>
          </a:p>
          <a:p>
            <a:r>
              <a:rPr lang="en-US" dirty="0"/>
              <a:t>Hemorrhage</a:t>
            </a:r>
          </a:p>
          <a:p>
            <a:r>
              <a:rPr lang="en-US" dirty="0"/>
              <a:t>Seizure</a:t>
            </a:r>
          </a:p>
        </p:txBody>
      </p:sp>
      <p:sp>
        <p:nvSpPr>
          <p:cNvPr id="4" name="Slide Number Placeholder 3">
            <a:extLst>
              <a:ext uri="{FF2B5EF4-FFF2-40B4-BE49-F238E27FC236}">
                <a16:creationId xmlns:a16="http://schemas.microsoft.com/office/drawing/2014/main" id="{496863A1-DED3-A242-AC56-F74FB8BCADEC}"/>
              </a:ext>
            </a:extLst>
          </p:cNvPr>
          <p:cNvSpPr>
            <a:spLocks noGrp="1"/>
          </p:cNvSpPr>
          <p:nvPr>
            <p:ph type="sldNum" sz="quarter" idx="12"/>
          </p:nvPr>
        </p:nvSpPr>
        <p:spPr/>
        <p:txBody>
          <a:bodyPr/>
          <a:lstStyle/>
          <a:p>
            <a:fld id="{68CDBAF2-F266-C14C-8ABF-54B90D837FA3}" type="slidenum">
              <a:rPr lang="en-US" smtClean="0"/>
              <a:pPr/>
              <a:t>47</a:t>
            </a:fld>
            <a:endParaRPr lang="en-US" dirty="0"/>
          </a:p>
        </p:txBody>
      </p:sp>
      <p:pic>
        <p:nvPicPr>
          <p:cNvPr id="5" name="Google Shape;317;p43">
            <a:extLst>
              <a:ext uri="{FF2B5EF4-FFF2-40B4-BE49-F238E27FC236}">
                <a16:creationId xmlns:a16="http://schemas.microsoft.com/office/drawing/2014/main" id="{BD71BD5C-5E0F-5441-A189-2DF34CD2BBAC}"/>
              </a:ext>
            </a:extLst>
          </p:cNvPr>
          <p:cNvPicPr preferRelativeResize="0"/>
          <p:nvPr/>
        </p:nvPicPr>
        <p:blipFill rotWithShape="1">
          <a:blip r:embed="rId3">
            <a:alphaModFix/>
          </a:blip>
          <a:srcRect l="504" t="3136" r="514" b="4348"/>
          <a:stretch/>
        </p:blipFill>
        <p:spPr>
          <a:xfrm>
            <a:off x="4079700" y="1254233"/>
            <a:ext cx="8057467" cy="4293200"/>
          </a:xfrm>
          <a:prstGeom prst="rect">
            <a:avLst/>
          </a:prstGeom>
          <a:noFill/>
          <a:ln>
            <a:noFill/>
          </a:ln>
        </p:spPr>
      </p:pic>
      <p:sp>
        <p:nvSpPr>
          <p:cNvPr id="6" name="Rectangle 5">
            <a:extLst>
              <a:ext uri="{FF2B5EF4-FFF2-40B4-BE49-F238E27FC236}">
                <a16:creationId xmlns:a16="http://schemas.microsoft.com/office/drawing/2014/main" id="{3E064610-2555-694C-B873-0F1332D087E2}"/>
              </a:ext>
            </a:extLst>
          </p:cNvPr>
          <p:cNvSpPr/>
          <p:nvPr/>
        </p:nvSpPr>
        <p:spPr>
          <a:xfrm>
            <a:off x="8620893" y="6085199"/>
            <a:ext cx="2985496" cy="646331"/>
          </a:xfrm>
          <a:prstGeom prst="rect">
            <a:avLst/>
          </a:prstGeom>
        </p:spPr>
        <p:txBody>
          <a:bodyPr wrap="none">
            <a:spAutoFit/>
          </a:bodyPr>
          <a:lstStyle/>
          <a:p>
            <a:pPr lvl="0" algn="ctr"/>
            <a:r>
              <a:rPr lang="en-US" dirty="0" err="1"/>
              <a:t>Ntaios</a:t>
            </a:r>
            <a:r>
              <a:rPr lang="en-US" dirty="0"/>
              <a:t> et al., </a:t>
            </a:r>
            <a:r>
              <a:rPr lang="en-US" i="1" dirty="0"/>
              <a:t>Stroke </a:t>
            </a:r>
            <a:r>
              <a:rPr lang="en-US" dirty="0"/>
              <a:t>2020</a:t>
            </a:r>
          </a:p>
          <a:p>
            <a:pPr lvl="0" algn="ctr"/>
            <a:r>
              <a:rPr lang="en-US" dirty="0" err="1"/>
              <a:t>Ragheb</a:t>
            </a:r>
            <a:r>
              <a:rPr lang="en-US" dirty="0"/>
              <a:t> et al.</a:t>
            </a:r>
            <a:r>
              <a:rPr lang="en-US" i="1" dirty="0"/>
              <a:t>, BMJ Open </a:t>
            </a:r>
            <a:r>
              <a:rPr lang="en-US" dirty="0"/>
              <a:t>2021</a:t>
            </a:r>
          </a:p>
        </p:txBody>
      </p:sp>
    </p:spTree>
    <p:extLst>
      <p:ext uri="{BB962C8B-B14F-4D97-AF65-F5344CB8AC3E}">
        <p14:creationId xmlns:p14="http://schemas.microsoft.com/office/powerpoint/2010/main" val="415192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BA461-EE44-C742-A1E1-C51581E93917}"/>
              </a:ext>
            </a:extLst>
          </p:cNvPr>
          <p:cNvSpPr>
            <a:spLocks noGrp="1"/>
          </p:cNvSpPr>
          <p:nvPr>
            <p:ph type="title"/>
          </p:nvPr>
        </p:nvSpPr>
        <p:spPr/>
        <p:txBody>
          <a:bodyPr/>
          <a:lstStyle/>
          <a:p>
            <a:r>
              <a:rPr lang="en-US" dirty="0"/>
              <a:t>Summary of Pathophysiology</a:t>
            </a:r>
          </a:p>
        </p:txBody>
      </p:sp>
      <p:sp>
        <p:nvSpPr>
          <p:cNvPr id="4" name="Slide Number Placeholder 3">
            <a:extLst>
              <a:ext uri="{FF2B5EF4-FFF2-40B4-BE49-F238E27FC236}">
                <a16:creationId xmlns:a16="http://schemas.microsoft.com/office/drawing/2014/main" id="{F0EBD07B-43D0-E84D-B7BC-98907F2156C8}"/>
              </a:ext>
            </a:extLst>
          </p:cNvPr>
          <p:cNvSpPr>
            <a:spLocks noGrp="1"/>
          </p:cNvSpPr>
          <p:nvPr>
            <p:ph type="sldNum" sz="quarter" idx="12"/>
          </p:nvPr>
        </p:nvSpPr>
        <p:spPr>
          <a:ln>
            <a:solidFill>
              <a:schemeClr val="tx1"/>
            </a:solidFill>
          </a:ln>
        </p:spPr>
        <p:txBody>
          <a:bodyPr/>
          <a:lstStyle/>
          <a:p>
            <a:fld id="{68CDBAF2-F266-C14C-8ABF-54B90D837FA3}" type="slidenum">
              <a:rPr lang="en-US" smtClean="0"/>
              <a:pPr/>
              <a:t>48</a:t>
            </a:fld>
            <a:endParaRPr lang="en-US" dirty="0"/>
          </a:p>
        </p:txBody>
      </p:sp>
      <p:cxnSp>
        <p:nvCxnSpPr>
          <p:cNvPr id="5" name="Google Shape;192;p35">
            <a:extLst>
              <a:ext uri="{FF2B5EF4-FFF2-40B4-BE49-F238E27FC236}">
                <a16:creationId xmlns:a16="http://schemas.microsoft.com/office/drawing/2014/main" id="{8E80C604-7CA4-0047-AB38-DAC94EA37C2C}"/>
              </a:ext>
            </a:extLst>
          </p:cNvPr>
          <p:cNvCxnSpPr>
            <a:cxnSpLocks/>
            <a:stCxn id="11" idx="1"/>
          </p:cNvCxnSpPr>
          <p:nvPr/>
        </p:nvCxnSpPr>
        <p:spPr>
          <a:xfrm flipH="1" flipV="1">
            <a:off x="8346003" y="4908982"/>
            <a:ext cx="1069789" cy="125693"/>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cxnSp>
        <p:nvCxnSpPr>
          <p:cNvPr id="6" name="Google Shape;193;p35">
            <a:extLst>
              <a:ext uri="{FF2B5EF4-FFF2-40B4-BE49-F238E27FC236}">
                <a16:creationId xmlns:a16="http://schemas.microsoft.com/office/drawing/2014/main" id="{7634C3C5-A901-9745-8F8F-85B868CC6EA6}"/>
              </a:ext>
            </a:extLst>
          </p:cNvPr>
          <p:cNvCxnSpPr>
            <a:cxnSpLocks/>
          </p:cNvCxnSpPr>
          <p:nvPr/>
        </p:nvCxnSpPr>
        <p:spPr>
          <a:xfrm flipH="1">
            <a:off x="8323200" y="3248761"/>
            <a:ext cx="1092593" cy="0"/>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cxnSp>
        <p:nvCxnSpPr>
          <p:cNvPr id="7" name="Google Shape;194;p35">
            <a:extLst>
              <a:ext uri="{FF2B5EF4-FFF2-40B4-BE49-F238E27FC236}">
                <a16:creationId xmlns:a16="http://schemas.microsoft.com/office/drawing/2014/main" id="{7642E65E-C15E-974C-BE9A-15FA0028F859}"/>
              </a:ext>
            </a:extLst>
          </p:cNvPr>
          <p:cNvCxnSpPr>
            <a:cxnSpLocks/>
            <a:stCxn id="12" idx="3"/>
          </p:cNvCxnSpPr>
          <p:nvPr/>
        </p:nvCxnSpPr>
        <p:spPr>
          <a:xfrm flipV="1">
            <a:off x="2806192" y="4609752"/>
            <a:ext cx="1257189" cy="421660"/>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sp>
        <p:nvSpPr>
          <p:cNvPr id="8" name="Google Shape;195;p35">
            <a:extLst>
              <a:ext uri="{FF2B5EF4-FFF2-40B4-BE49-F238E27FC236}">
                <a16:creationId xmlns:a16="http://schemas.microsoft.com/office/drawing/2014/main" id="{BA7DBBD1-CE04-0541-AB65-4792A568D50F}"/>
              </a:ext>
            </a:extLst>
          </p:cNvPr>
          <p:cNvSpPr txBox="1"/>
          <p:nvPr/>
        </p:nvSpPr>
        <p:spPr>
          <a:xfrm>
            <a:off x="556192" y="3248761"/>
            <a:ext cx="2250000" cy="602748"/>
          </a:xfrm>
          <a:prstGeom prst="rect">
            <a:avLst/>
          </a:prstGeom>
          <a:noFill/>
          <a:ln>
            <a:noFill/>
          </a:ln>
        </p:spPr>
        <p:txBody>
          <a:bodyPr spcFirstLastPara="1" wrap="square" lIns="121900" tIns="121900" rIns="121900" bIns="121900" anchor="t" anchorCtr="0">
            <a:noAutofit/>
          </a:bodyPr>
          <a:lstStyle/>
          <a:p>
            <a:pPr algn="ctr"/>
            <a:r>
              <a:rPr lang="en" sz="2400" dirty="0"/>
              <a:t>Cytokine Storm</a:t>
            </a:r>
            <a:endParaRPr sz="2400" dirty="0"/>
          </a:p>
        </p:txBody>
      </p:sp>
      <p:sp>
        <p:nvSpPr>
          <p:cNvPr id="9" name="Google Shape;196;p35">
            <a:extLst>
              <a:ext uri="{FF2B5EF4-FFF2-40B4-BE49-F238E27FC236}">
                <a16:creationId xmlns:a16="http://schemas.microsoft.com/office/drawing/2014/main" id="{7DB4014C-6E9A-5346-9778-40BEAC2CB430}"/>
              </a:ext>
            </a:extLst>
          </p:cNvPr>
          <p:cNvSpPr txBox="1"/>
          <p:nvPr/>
        </p:nvSpPr>
        <p:spPr>
          <a:xfrm>
            <a:off x="6498519" y="1018028"/>
            <a:ext cx="2699889" cy="806068"/>
          </a:xfrm>
          <a:prstGeom prst="rect">
            <a:avLst/>
          </a:prstGeom>
          <a:noFill/>
          <a:ln>
            <a:noFill/>
          </a:ln>
        </p:spPr>
        <p:txBody>
          <a:bodyPr spcFirstLastPara="1" wrap="square" lIns="121900" tIns="121900" rIns="121900" bIns="121900" anchor="t" anchorCtr="0">
            <a:noAutofit/>
          </a:bodyPr>
          <a:lstStyle/>
          <a:p>
            <a:pPr algn="ctr"/>
            <a:r>
              <a:rPr lang="en" sz="2400" dirty="0"/>
              <a:t>Prolonged Intubation</a:t>
            </a:r>
            <a:endParaRPr sz="2400" dirty="0"/>
          </a:p>
        </p:txBody>
      </p:sp>
      <p:sp>
        <p:nvSpPr>
          <p:cNvPr id="10" name="Google Shape;197;p35">
            <a:extLst>
              <a:ext uri="{FF2B5EF4-FFF2-40B4-BE49-F238E27FC236}">
                <a16:creationId xmlns:a16="http://schemas.microsoft.com/office/drawing/2014/main" id="{F2FE9F5E-5CFD-524A-A2E7-20EB4EF240B0}"/>
              </a:ext>
            </a:extLst>
          </p:cNvPr>
          <p:cNvSpPr txBox="1"/>
          <p:nvPr/>
        </p:nvSpPr>
        <p:spPr>
          <a:xfrm>
            <a:off x="1939620" y="5988056"/>
            <a:ext cx="2250000" cy="597541"/>
          </a:xfrm>
          <a:prstGeom prst="rect">
            <a:avLst/>
          </a:prstGeom>
          <a:noFill/>
          <a:ln>
            <a:noFill/>
          </a:ln>
        </p:spPr>
        <p:txBody>
          <a:bodyPr spcFirstLastPara="1" wrap="square" lIns="121900" tIns="121900" rIns="121900" bIns="121900" anchor="t" anchorCtr="0">
            <a:noAutofit/>
          </a:bodyPr>
          <a:lstStyle/>
          <a:p>
            <a:pPr algn="ctr"/>
            <a:r>
              <a:rPr lang="en" sz="2400" dirty="0"/>
              <a:t>CNS Sequelae</a:t>
            </a:r>
            <a:endParaRPr sz="2400" dirty="0"/>
          </a:p>
        </p:txBody>
      </p:sp>
      <p:sp>
        <p:nvSpPr>
          <p:cNvPr id="11" name="Google Shape;197;p35">
            <a:extLst>
              <a:ext uri="{FF2B5EF4-FFF2-40B4-BE49-F238E27FC236}">
                <a16:creationId xmlns:a16="http://schemas.microsoft.com/office/drawing/2014/main" id="{08F3DB33-A21A-0944-BDA4-AAF561BDCCF7}"/>
              </a:ext>
            </a:extLst>
          </p:cNvPr>
          <p:cNvSpPr txBox="1"/>
          <p:nvPr/>
        </p:nvSpPr>
        <p:spPr>
          <a:xfrm>
            <a:off x="9415792" y="4735444"/>
            <a:ext cx="2250000" cy="598463"/>
          </a:xfrm>
          <a:prstGeom prst="rect">
            <a:avLst/>
          </a:prstGeom>
          <a:noFill/>
          <a:ln>
            <a:noFill/>
          </a:ln>
        </p:spPr>
        <p:txBody>
          <a:bodyPr spcFirstLastPara="1" wrap="square" lIns="121900" tIns="121900" rIns="121900" bIns="121900" anchor="t" anchorCtr="0">
            <a:noAutofit/>
          </a:bodyPr>
          <a:lstStyle/>
          <a:p>
            <a:pPr algn="ctr"/>
            <a:r>
              <a:rPr lang="en" sz="2400" dirty="0"/>
              <a:t>Immobilization</a:t>
            </a:r>
            <a:endParaRPr sz="2400" dirty="0"/>
          </a:p>
        </p:txBody>
      </p:sp>
      <p:sp>
        <p:nvSpPr>
          <p:cNvPr id="12" name="Google Shape;197;p35">
            <a:extLst>
              <a:ext uri="{FF2B5EF4-FFF2-40B4-BE49-F238E27FC236}">
                <a16:creationId xmlns:a16="http://schemas.microsoft.com/office/drawing/2014/main" id="{CD984C0D-65B1-8846-83C5-044F715D29AF}"/>
              </a:ext>
            </a:extLst>
          </p:cNvPr>
          <p:cNvSpPr txBox="1"/>
          <p:nvPr/>
        </p:nvSpPr>
        <p:spPr>
          <a:xfrm>
            <a:off x="526208" y="4609752"/>
            <a:ext cx="2279984" cy="843320"/>
          </a:xfrm>
          <a:prstGeom prst="rect">
            <a:avLst/>
          </a:prstGeom>
          <a:noFill/>
          <a:ln>
            <a:noFill/>
          </a:ln>
        </p:spPr>
        <p:txBody>
          <a:bodyPr spcFirstLastPara="1" wrap="square" lIns="121900" tIns="121900" rIns="121900" bIns="121900" anchor="t" anchorCtr="0">
            <a:noAutofit/>
          </a:bodyPr>
          <a:lstStyle/>
          <a:p>
            <a:pPr algn="ctr"/>
            <a:r>
              <a:rPr lang="en" sz="2400" dirty="0"/>
              <a:t>Multiorgan disease</a:t>
            </a:r>
            <a:endParaRPr sz="2400" dirty="0"/>
          </a:p>
        </p:txBody>
      </p:sp>
      <p:sp>
        <p:nvSpPr>
          <p:cNvPr id="13" name="Google Shape;197;p35">
            <a:extLst>
              <a:ext uri="{FF2B5EF4-FFF2-40B4-BE49-F238E27FC236}">
                <a16:creationId xmlns:a16="http://schemas.microsoft.com/office/drawing/2014/main" id="{1D8BB0FC-0A98-FA4F-91A0-F5EDAFF217D5}"/>
              </a:ext>
            </a:extLst>
          </p:cNvPr>
          <p:cNvSpPr txBox="1"/>
          <p:nvPr/>
        </p:nvSpPr>
        <p:spPr>
          <a:xfrm>
            <a:off x="9415792" y="2875436"/>
            <a:ext cx="2250000" cy="598463"/>
          </a:xfrm>
          <a:prstGeom prst="rect">
            <a:avLst/>
          </a:prstGeom>
          <a:noFill/>
          <a:ln>
            <a:noFill/>
          </a:ln>
        </p:spPr>
        <p:txBody>
          <a:bodyPr spcFirstLastPara="1" wrap="square" lIns="121900" tIns="121900" rIns="121900" bIns="121900" anchor="t" anchorCtr="0">
            <a:noAutofit/>
          </a:bodyPr>
          <a:lstStyle/>
          <a:p>
            <a:pPr algn="ctr"/>
            <a:r>
              <a:rPr lang="en" sz="2400" dirty="0"/>
              <a:t>Sleep/wake</a:t>
            </a:r>
            <a:endParaRPr sz="2400" dirty="0"/>
          </a:p>
        </p:txBody>
      </p:sp>
      <p:sp>
        <p:nvSpPr>
          <p:cNvPr id="14" name="Google Shape;197;p35">
            <a:extLst>
              <a:ext uri="{FF2B5EF4-FFF2-40B4-BE49-F238E27FC236}">
                <a16:creationId xmlns:a16="http://schemas.microsoft.com/office/drawing/2014/main" id="{87872EDF-F0C8-914A-86B9-6857FCCE7AC4}"/>
              </a:ext>
            </a:extLst>
          </p:cNvPr>
          <p:cNvSpPr txBox="1"/>
          <p:nvPr/>
        </p:nvSpPr>
        <p:spPr>
          <a:xfrm>
            <a:off x="2993592" y="1221897"/>
            <a:ext cx="2250000" cy="602748"/>
          </a:xfrm>
          <a:prstGeom prst="rect">
            <a:avLst/>
          </a:prstGeom>
          <a:noFill/>
          <a:ln>
            <a:noFill/>
          </a:ln>
        </p:spPr>
        <p:txBody>
          <a:bodyPr spcFirstLastPara="1" wrap="square" lIns="121900" tIns="121900" rIns="121900" bIns="121900" anchor="t" anchorCtr="0">
            <a:noAutofit/>
          </a:bodyPr>
          <a:lstStyle/>
          <a:p>
            <a:pPr algn="ctr"/>
            <a:r>
              <a:rPr lang="en" sz="2400" dirty="0"/>
              <a:t>CNS Invasion</a:t>
            </a:r>
            <a:endParaRPr sz="2400" dirty="0"/>
          </a:p>
        </p:txBody>
      </p:sp>
      <p:sp>
        <p:nvSpPr>
          <p:cNvPr id="15" name="Google Shape;197;p35">
            <a:extLst>
              <a:ext uri="{FF2B5EF4-FFF2-40B4-BE49-F238E27FC236}">
                <a16:creationId xmlns:a16="http://schemas.microsoft.com/office/drawing/2014/main" id="{BF39066B-8F4F-FE47-B2BC-8B1A2557DF2D}"/>
              </a:ext>
            </a:extLst>
          </p:cNvPr>
          <p:cNvSpPr txBox="1"/>
          <p:nvPr/>
        </p:nvSpPr>
        <p:spPr>
          <a:xfrm>
            <a:off x="5344567" y="6292504"/>
            <a:ext cx="2250000" cy="597541"/>
          </a:xfrm>
          <a:prstGeom prst="rect">
            <a:avLst/>
          </a:prstGeom>
          <a:noFill/>
          <a:ln>
            <a:noFill/>
          </a:ln>
        </p:spPr>
        <p:txBody>
          <a:bodyPr spcFirstLastPara="1" wrap="square" lIns="121900" tIns="121900" rIns="121900" bIns="121900" anchor="t" anchorCtr="0">
            <a:noAutofit/>
          </a:bodyPr>
          <a:lstStyle/>
          <a:p>
            <a:pPr algn="ctr"/>
            <a:r>
              <a:rPr lang="en" sz="2400" dirty="0"/>
              <a:t>Steroids</a:t>
            </a:r>
            <a:endParaRPr sz="2400" dirty="0"/>
          </a:p>
        </p:txBody>
      </p:sp>
      <p:cxnSp>
        <p:nvCxnSpPr>
          <p:cNvPr id="16" name="Google Shape;192;p35">
            <a:extLst>
              <a:ext uri="{FF2B5EF4-FFF2-40B4-BE49-F238E27FC236}">
                <a16:creationId xmlns:a16="http://schemas.microsoft.com/office/drawing/2014/main" id="{B8A773D6-3989-B246-9C9D-BBCD104D9D12}"/>
              </a:ext>
            </a:extLst>
          </p:cNvPr>
          <p:cNvCxnSpPr>
            <a:cxnSpLocks/>
            <a:stCxn id="15" idx="0"/>
          </p:cNvCxnSpPr>
          <p:nvPr/>
        </p:nvCxnSpPr>
        <p:spPr>
          <a:xfrm flipH="1" flipV="1">
            <a:off x="6439620" y="5365695"/>
            <a:ext cx="29947" cy="926808"/>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cxnSp>
        <p:nvCxnSpPr>
          <p:cNvPr id="17" name="Google Shape;192;p35">
            <a:extLst>
              <a:ext uri="{FF2B5EF4-FFF2-40B4-BE49-F238E27FC236}">
                <a16:creationId xmlns:a16="http://schemas.microsoft.com/office/drawing/2014/main" id="{42EEB55A-7226-8C49-B2BD-E31B3D87C284}"/>
              </a:ext>
            </a:extLst>
          </p:cNvPr>
          <p:cNvCxnSpPr>
            <a:cxnSpLocks/>
          </p:cNvCxnSpPr>
          <p:nvPr/>
        </p:nvCxnSpPr>
        <p:spPr>
          <a:xfrm flipV="1">
            <a:off x="4104413" y="5443506"/>
            <a:ext cx="781380" cy="843320"/>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cxnSp>
        <p:nvCxnSpPr>
          <p:cNvPr id="18" name="Google Shape;194;p35">
            <a:extLst>
              <a:ext uri="{FF2B5EF4-FFF2-40B4-BE49-F238E27FC236}">
                <a16:creationId xmlns:a16="http://schemas.microsoft.com/office/drawing/2014/main" id="{CB81C742-3429-BF40-9C85-683FF5C72E5A}"/>
              </a:ext>
            </a:extLst>
          </p:cNvPr>
          <p:cNvCxnSpPr>
            <a:cxnSpLocks/>
          </p:cNvCxnSpPr>
          <p:nvPr/>
        </p:nvCxnSpPr>
        <p:spPr>
          <a:xfrm>
            <a:off x="2806192" y="3594735"/>
            <a:ext cx="1274517" cy="96137"/>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cxnSp>
        <p:nvCxnSpPr>
          <p:cNvPr id="19" name="Google Shape;194;p35">
            <a:extLst>
              <a:ext uri="{FF2B5EF4-FFF2-40B4-BE49-F238E27FC236}">
                <a16:creationId xmlns:a16="http://schemas.microsoft.com/office/drawing/2014/main" id="{B2208EE0-01AA-BA47-892D-C6049D488C41}"/>
              </a:ext>
            </a:extLst>
          </p:cNvPr>
          <p:cNvCxnSpPr>
            <a:cxnSpLocks/>
          </p:cNvCxnSpPr>
          <p:nvPr/>
        </p:nvCxnSpPr>
        <p:spPr>
          <a:xfrm>
            <a:off x="4063381" y="1828939"/>
            <a:ext cx="1180211" cy="806068"/>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cxnSp>
        <p:nvCxnSpPr>
          <p:cNvPr id="20" name="Google Shape;194;p35">
            <a:extLst>
              <a:ext uri="{FF2B5EF4-FFF2-40B4-BE49-F238E27FC236}">
                <a16:creationId xmlns:a16="http://schemas.microsoft.com/office/drawing/2014/main" id="{DE90B613-A994-664D-8D16-1C167849A028}"/>
              </a:ext>
            </a:extLst>
          </p:cNvPr>
          <p:cNvCxnSpPr>
            <a:cxnSpLocks/>
            <a:stCxn id="9" idx="2"/>
          </p:cNvCxnSpPr>
          <p:nvPr/>
        </p:nvCxnSpPr>
        <p:spPr>
          <a:xfrm flipH="1">
            <a:off x="6712158" y="1824096"/>
            <a:ext cx="1136306" cy="810911"/>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pic>
        <p:nvPicPr>
          <p:cNvPr id="21" name="Picture 6" descr="Covid-19 can cause delirium, brain inflammation: Study">
            <a:extLst>
              <a:ext uri="{FF2B5EF4-FFF2-40B4-BE49-F238E27FC236}">
                <a16:creationId xmlns:a16="http://schemas.microsoft.com/office/drawing/2014/main" id="{709209C9-F065-804B-9ECF-B62E7DFAA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620" y="2781027"/>
            <a:ext cx="4120709" cy="25754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Google Shape;197;p35">
            <a:extLst>
              <a:ext uri="{FF2B5EF4-FFF2-40B4-BE49-F238E27FC236}">
                <a16:creationId xmlns:a16="http://schemas.microsoft.com/office/drawing/2014/main" id="{67756601-79DA-E140-858A-1C2D77194B36}"/>
              </a:ext>
            </a:extLst>
          </p:cNvPr>
          <p:cNvSpPr txBox="1"/>
          <p:nvPr/>
        </p:nvSpPr>
        <p:spPr>
          <a:xfrm>
            <a:off x="8727852" y="6170527"/>
            <a:ext cx="2250000" cy="598463"/>
          </a:xfrm>
          <a:prstGeom prst="rect">
            <a:avLst/>
          </a:prstGeom>
          <a:noFill/>
          <a:ln>
            <a:noFill/>
          </a:ln>
        </p:spPr>
        <p:txBody>
          <a:bodyPr spcFirstLastPara="1" wrap="square" lIns="121900" tIns="121900" rIns="121900" bIns="121900" anchor="t" anchorCtr="0">
            <a:noAutofit/>
          </a:bodyPr>
          <a:lstStyle/>
          <a:p>
            <a:pPr algn="ctr"/>
            <a:r>
              <a:rPr lang="en" sz="2400" dirty="0"/>
              <a:t>Hypoxia</a:t>
            </a:r>
            <a:endParaRPr sz="2400" dirty="0"/>
          </a:p>
        </p:txBody>
      </p:sp>
      <p:cxnSp>
        <p:nvCxnSpPr>
          <p:cNvPr id="23" name="Google Shape;192;p35">
            <a:extLst>
              <a:ext uri="{FF2B5EF4-FFF2-40B4-BE49-F238E27FC236}">
                <a16:creationId xmlns:a16="http://schemas.microsoft.com/office/drawing/2014/main" id="{7D4FA6B3-6D7F-9E4A-B689-B6E7EABC1B11}"/>
              </a:ext>
            </a:extLst>
          </p:cNvPr>
          <p:cNvCxnSpPr>
            <a:cxnSpLocks/>
            <a:stCxn id="22" idx="0"/>
          </p:cNvCxnSpPr>
          <p:nvPr/>
        </p:nvCxnSpPr>
        <p:spPr>
          <a:xfrm flipH="1" flipV="1">
            <a:off x="8023394" y="5458652"/>
            <a:ext cx="1829459" cy="711875"/>
          </a:xfrm>
          <a:prstGeom prst="straightConnector1">
            <a:avLst/>
          </a:prstGeom>
          <a:noFill/>
          <a:ln w="19050" cap="flat" cmpd="sng">
            <a:solidFill>
              <a:schemeClr val="tx1"/>
            </a:solidFill>
            <a:prstDash val="solid"/>
            <a:round/>
            <a:headEnd type="none" w="med" len="med"/>
            <a:tailEnd type="triangle" w="med" len="med"/>
          </a:ln>
          <a:effectLst>
            <a:outerShdw blurRad="57150" dist="19050" dir="5400000" algn="bl" rotWithShape="0">
              <a:schemeClr val="lt2">
                <a:alpha val="50000"/>
              </a:schemeClr>
            </a:outerShdw>
          </a:effectLst>
        </p:spPr>
      </p:cxnSp>
    </p:spTree>
    <p:extLst>
      <p:ext uri="{BB962C8B-B14F-4D97-AF65-F5344CB8AC3E}">
        <p14:creationId xmlns:p14="http://schemas.microsoft.com/office/powerpoint/2010/main" val="362450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par>
                                <p:cTn id="64" presetID="10"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par>
                                <p:cTn id="72" presetID="10" presetClass="entr" presetSubtype="0" fill="hold"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B2A2E-5E01-C843-BD6D-1B14ED860F3D}"/>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670C7CF5-09FA-A944-AD36-5D6BB2CCA46C}"/>
              </a:ext>
            </a:extLst>
          </p:cNvPr>
          <p:cNvSpPr>
            <a:spLocks noGrp="1"/>
          </p:cNvSpPr>
          <p:nvPr>
            <p:ph idx="1"/>
          </p:nvPr>
        </p:nvSpPr>
        <p:spPr/>
        <p:txBody>
          <a:bodyPr/>
          <a:lstStyle/>
          <a:p>
            <a:r>
              <a:rPr lang="en-US" dirty="0"/>
              <a:t>Melatonin</a:t>
            </a:r>
          </a:p>
          <a:p>
            <a:pPr lvl="1"/>
            <a:r>
              <a:rPr lang="en-US" dirty="0"/>
              <a:t>Low in delirium</a:t>
            </a:r>
          </a:p>
          <a:p>
            <a:pPr lvl="1"/>
            <a:r>
              <a:rPr lang="en-US" dirty="0"/>
              <a:t>Sleep/wake regulation</a:t>
            </a:r>
          </a:p>
          <a:p>
            <a:pPr lvl="1"/>
            <a:r>
              <a:rPr lang="en-US" dirty="0"/>
              <a:t>Immune modulation *</a:t>
            </a:r>
          </a:p>
          <a:p>
            <a:pPr lvl="1"/>
            <a:endParaRPr lang="en-US" dirty="0"/>
          </a:p>
        </p:txBody>
      </p:sp>
      <p:sp>
        <p:nvSpPr>
          <p:cNvPr id="4" name="Slide Number Placeholder 3">
            <a:extLst>
              <a:ext uri="{FF2B5EF4-FFF2-40B4-BE49-F238E27FC236}">
                <a16:creationId xmlns:a16="http://schemas.microsoft.com/office/drawing/2014/main" id="{85A114D3-1989-6B4A-A4CB-400F5B156EE1}"/>
              </a:ext>
            </a:extLst>
          </p:cNvPr>
          <p:cNvSpPr>
            <a:spLocks noGrp="1"/>
          </p:cNvSpPr>
          <p:nvPr>
            <p:ph type="sldNum" sz="quarter" idx="12"/>
          </p:nvPr>
        </p:nvSpPr>
        <p:spPr/>
        <p:txBody>
          <a:bodyPr/>
          <a:lstStyle/>
          <a:p>
            <a:fld id="{68CDBAF2-F266-C14C-8ABF-54B90D837FA3}" type="slidenum">
              <a:rPr lang="en-US" smtClean="0"/>
              <a:pPr/>
              <a:t>49</a:t>
            </a:fld>
            <a:endParaRPr lang="en-US" dirty="0"/>
          </a:p>
        </p:txBody>
      </p:sp>
      <p:pic>
        <p:nvPicPr>
          <p:cNvPr id="5" name="Picture 4" descr="The Cycle of Melatonin | Download Scientific Diagram">
            <a:extLst>
              <a:ext uri="{FF2B5EF4-FFF2-40B4-BE49-F238E27FC236}">
                <a16:creationId xmlns:a16="http://schemas.microsoft.com/office/drawing/2014/main" id="{5990E1A9-699C-A74C-AF72-A6541AD15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731836"/>
            <a:ext cx="5676900" cy="51435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1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SPEAKERS</a:t>
            </a:r>
          </a:p>
        </p:txBody>
      </p:sp>
      <p:sp>
        <p:nvSpPr>
          <p:cNvPr id="3" name="Content Placeholder 2"/>
          <p:cNvSpPr>
            <a:spLocks noGrp="1"/>
          </p:cNvSpPr>
          <p:nvPr>
            <p:ph idx="1"/>
          </p:nvPr>
        </p:nvSpPr>
        <p:spPr>
          <a:xfrm>
            <a:off x="609600" y="1600201"/>
            <a:ext cx="11386930" cy="4525963"/>
          </a:xfrm>
        </p:spPr>
        <p:txBody>
          <a:bodyPr>
            <a:normAutofit/>
          </a:bodyPr>
          <a:lstStyle/>
          <a:p>
            <a:pPr marL="0" indent="0">
              <a:buNone/>
            </a:pPr>
            <a:r>
              <a:rPr lang="en-US" sz="3600" dirty="0"/>
              <a:t>Davin Quinn, MD, FACLP</a:t>
            </a:r>
          </a:p>
          <a:p>
            <a:endParaRPr lang="en-US" sz="2800" dirty="0"/>
          </a:p>
          <a:p>
            <a:r>
              <a:rPr lang="en-US" sz="2800" dirty="0"/>
              <a:t>Professor of Psychiatry, University of New Mexico</a:t>
            </a:r>
          </a:p>
          <a:p>
            <a:r>
              <a:rPr lang="en-US" sz="2800" dirty="0"/>
              <a:t>Vice Chair, Adult Clinical Services</a:t>
            </a:r>
          </a:p>
          <a:p>
            <a:r>
              <a:rPr lang="en-US" sz="2800" dirty="0"/>
              <a:t>Medical Director, UNM Center for Brain Recovery and Repair</a:t>
            </a:r>
          </a:p>
          <a:p>
            <a:r>
              <a:rPr lang="en-US" sz="2800" dirty="0"/>
              <a:t>Interests: Neuropsychiatry, neuromodulation, brain injury</a:t>
            </a:r>
          </a:p>
          <a:p>
            <a:r>
              <a:rPr lang="en-US" sz="2800" dirty="0"/>
              <a:t>Talk: Post-Acute Sequelae of COVID-19 (PASC): Pathophysiology and Workup</a:t>
            </a:r>
          </a:p>
        </p:txBody>
      </p:sp>
      <p:pic>
        <p:nvPicPr>
          <p:cNvPr id="6" name="Picture 5" descr="A person in a suit and tie&#10;&#10;Description automatically generated with medium confidence">
            <a:extLst>
              <a:ext uri="{FF2B5EF4-FFF2-40B4-BE49-F238E27FC236}">
                <a16:creationId xmlns:a16="http://schemas.microsoft.com/office/drawing/2014/main" id="{32B9487F-10A9-3540-BDA1-A9EEDCF90CE1}"/>
              </a:ext>
            </a:extLst>
          </p:cNvPr>
          <p:cNvPicPr>
            <a:picLocks noChangeAspect="1"/>
          </p:cNvPicPr>
          <p:nvPr/>
        </p:nvPicPr>
        <p:blipFill>
          <a:blip r:embed="rId2"/>
          <a:stretch>
            <a:fillRect/>
          </a:stretch>
        </p:blipFill>
        <p:spPr>
          <a:xfrm>
            <a:off x="9296401" y="501088"/>
            <a:ext cx="1951942" cy="2927912"/>
          </a:xfrm>
          <a:prstGeom prst="rect">
            <a:avLst/>
          </a:prstGeom>
        </p:spPr>
      </p:pic>
    </p:spTree>
    <p:extLst>
      <p:ext uri="{BB962C8B-B14F-4D97-AF65-F5344CB8AC3E}">
        <p14:creationId xmlns:p14="http://schemas.microsoft.com/office/powerpoint/2010/main" val="3331330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0B94B-86BC-1D41-B344-307723B029C4}"/>
              </a:ext>
            </a:extLst>
          </p:cNvPr>
          <p:cNvSpPr>
            <a:spLocks noGrp="1"/>
          </p:cNvSpPr>
          <p:nvPr>
            <p:ph type="title"/>
          </p:nvPr>
        </p:nvSpPr>
        <p:spPr/>
        <p:txBody>
          <a:bodyPr/>
          <a:lstStyle/>
          <a:p>
            <a:r>
              <a:rPr lang="en-US" dirty="0"/>
              <a:t>Treatment </a:t>
            </a:r>
          </a:p>
        </p:txBody>
      </p:sp>
      <p:sp>
        <p:nvSpPr>
          <p:cNvPr id="3" name="Content Placeholder 2">
            <a:extLst>
              <a:ext uri="{FF2B5EF4-FFF2-40B4-BE49-F238E27FC236}">
                <a16:creationId xmlns:a16="http://schemas.microsoft.com/office/drawing/2014/main" id="{A0846BEE-C365-9140-8D16-673581AA73ED}"/>
              </a:ext>
            </a:extLst>
          </p:cNvPr>
          <p:cNvSpPr>
            <a:spLocks noGrp="1"/>
          </p:cNvSpPr>
          <p:nvPr>
            <p:ph idx="1"/>
          </p:nvPr>
        </p:nvSpPr>
        <p:spPr/>
        <p:txBody>
          <a:bodyPr/>
          <a:lstStyle/>
          <a:p>
            <a:r>
              <a:rPr lang="en-US" dirty="0"/>
              <a:t>Alpha-2 agonists</a:t>
            </a:r>
          </a:p>
          <a:p>
            <a:pPr lvl="1"/>
            <a:r>
              <a:rPr lang="en-US" dirty="0"/>
              <a:t>Dexmedetomidine </a:t>
            </a:r>
          </a:p>
          <a:p>
            <a:pPr lvl="1"/>
            <a:r>
              <a:rPr lang="en-US" dirty="0"/>
              <a:t>Clonidine </a:t>
            </a:r>
          </a:p>
        </p:txBody>
      </p:sp>
      <p:sp>
        <p:nvSpPr>
          <p:cNvPr id="4" name="Slide Number Placeholder 3">
            <a:extLst>
              <a:ext uri="{FF2B5EF4-FFF2-40B4-BE49-F238E27FC236}">
                <a16:creationId xmlns:a16="http://schemas.microsoft.com/office/drawing/2014/main" id="{E2A87AB0-6FF0-4844-B650-E33F321FB99C}"/>
              </a:ext>
            </a:extLst>
          </p:cNvPr>
          <p:cNvSpPr>
            <a:spLocks noGrp="1"/>
          </p:cNvSpPr>
          <p:nvPr>
            <p:ph type="sldNum" sz="quarter" idx="12"/>
          </p:nvPr>
        </p:nvSpPr>
        <p:spPr/>
        <p:txBody>
          <a:bodyPr/>
          <a:lstStyle/>
          <a:p>
            <a:fld id="{68CDBAF2-F266-C14C-8ABF-54B90D837FA3}" type="slidenum">
              <a:rPr lang="en-US" smtClean="0"/>
              <a:pPr/>
              <a:t>50</a:t>
            </a:fld>
            <a:endParaRPr lang="en-US" dirty="0"/>
          </a:p>
        </p:txBody>
      </p:sp>
      <p:pic>
        <p:nvPicPr>
          <p:cNvPr id="5" name="Picture 2" descr="Physiology of the α 2-adrenoceptor agonists receptor. Reprinted from... |  Download Scientific Diagram">
            <a:extLst>
              <a:ext uri="{FF2B5EF4-FFF2-40B4-BE49-F238E27FC236}">
                <a16:creationId xmlns:a16="http://schemas.microsoft.com/office/drawing/2014/main" id="{690697BB-E7EE-574A-93CF-ABCE47A320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6" t="2135" r="9425" b="1264"/>
          <a:stretch/>
        </p:blipFill>
        <p:spPr bwMode="auto">
          <a:xfrm>
            <a:off x="6881088" y="590550"/>
            <a:ext cx="4967109" cy="4667249"/>
          </a:xfrm>
          <a:prstGeom prst="rect">
            <a:avLst/>
          </a:prstGeom>
          <a:solidFill>
            <a:schemeClr val="bg1"/>
          </a:solidFill>
          <a:ln w="12700">
            <a:solidFill>
              <a:schemeClr val="tx1"/>
            </a:solidFill>
          </a:ln>
        </p:spPr>
      </p:pic>
      <p:pic>
        <p:nvPicPr>
          <p:cNvPr id="6" name="Google Shape;362;p51">
            <a:extLst>
              <a:ext uri="{FF2B5EF4-FFF2-40B4-BE49-F238E27FC236}">
                <a16:creationId xmlns:a16="http://schemas.microsoft.com/office/drawing/2014/main" id="{DDD296B2-5C13-844D-BF77-B924940CB5F7}"/>
              </a:ext>
            </a:extLst>
          </p:cNvPr>
          <p:cNvPicPr preferRelativeResize="0"/>
          <p:nvPr/>
        </p:nvPicPr>
        <p:blipFill>
          <a:blip r:embed="rId4">
            <a:alphaModFix/>
          </a:blip>
          <a:stretch>
            <a:fillRect/>
          </a:stretch>
        </p:blipFill>
        <p:spPr>
          <a:xfrm>
            <a:off x="224201" y="3306764"/>
            <a:ext cx="5847810" cy="2819400"/>
          </a:xfrm>
          <a:prstGeom prst="rect">
            <a:avLst/>
          </a:prstGeom>
          <a:noFill/>
          <a:ln w="12700">
            <a:solidFill>
              <a:schemeClr val="tx1"/>
            </a:solidFill>
          </a:ln>
        </p:spPr>
      </p:pic>
      <p:cxnSp>
        <p:nvCxnSpPr>
          <p:cNvPr id="9" name="Straight Connector 8">
            <a:extLst>
              <a:ext uri="{FF2B5EF4-FFF2-40B4-BE49-F238E27FC236}">
                <a16:creationId xmlns:a16="http://schemas.microsoft.com/office/drawing/2014/main" id="{6BE9C592-39BA-6A4A-931F-B0081D6B6B71}"/>
              </a:ext>
            </a:extLst>
          </p:cNvPr>
          <p:cNvCxnSpPr>
            <a:cxnSpLocks/>
          </p:cNvCxnSpPr>
          <p:nvPr/>
        </p:nvCxnSpPr>
        <p:spPr>
          <a:xfrm>
            <a:off x="552450" y="3105151"/>
            <a:ext cx="5295900" cy="3184526"/>
          </a:xfrm>
          <a:prstGeom prst="line">
            <a:avLst/>
          </a:prstGeom>
          <a:ln w="1016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920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7A8B6-5375-9C48-A379-0CE31A683F71}"/>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F2C54C2F-9111-1E4A-A50C-6A8E3E3CFE3E}"/>
              </a:ext>
            </a:extLst>
          </p:cNvPr>
          <p:cNvSpPr>
            <a:spLocks noGrp="1"/>
          </p:cNvSpPr>
          <p:nvPr>
            <p:ph idx="1"/>
          </p:nvPr>
        </p:nvSpPr>
        <p:spPr>
          <a:xfrm>
            <a:off x="609600" y="1600201"/>
            <a:ext cx="4743450" cy="4525963"/>
          </a:xfrm>
        </p:spPr>
        <p:txBody>
          <a:bodyPr/>
          <a:lstStyle/>
          <a:p>
            <a:r>
              <a:rPr lang="en-US" dirty="0"/>
              <a:t>Antipsychotics</a:t>
            </a:r>
          </a:p>
          <a:p>
            <a:pPr lvl="1"/>
            <a:r>
              <a:rPr lang="en-US" dirty="0"/>
              <a:t>Default to low potency agents</a:t>
            </a:r>
          </a:p>
          <a:p>
            <a:pPr lvl="2"/>
            <a:r>
              <a:rPr lang="en-US" dirty="0"/>
              <a:t>Olanzapine</a:t>
            </a:r>
          </a:p>
          <a:p>
            <a:pPr lvl="2"/>
            <a:r>
              <a:rPr lang="en-US" dirty="0"/>
              <a:t>Quetiapine</a:t>
            </a:r>
          </a:p>
          <a:p>
            <a:pPr lvl="2"/>
            <a:r>
              <a:rPr lang="en-US" dirty="0"/>
              <a:t>Chlorpromazine</a:t>
            </a:r>
          </a:p>
          <a:p>
            <a:pPr lvl="1"/>
            <a:r>
              <a:rPr lang="en-US" dirty="0"/>
              <a:t>If no motor symptoms, IV haloperidol and monitor closely</a:t>
            </a:r>
          </a:p>
        </p:txBody>
      </p:sp>
      <p:sp>
        <p:nvSpPr>
          <p:cNvPr id="4" name="Slide Number Placeholder 3">
            <a:extLst>
              <a:ext uri="{FF2B5EF4-FFF2-40B4-BE49-F238E27FC236}">
                <a16:creationId xmlns:a16="http://schemas.microsoft.com/office/drawing/2014/main" id="{A0AC2105-8472-5740-B241-6F8026B1819B}"/>
              </a:ext>
            </a:extLst>
          </p:cNvPr>
          <p:cNvSpPr>
            <a:spLocks noGrp="1"/>
          </p:cNvSpPr>
          <p:nvPr>
            <p:ph type="sldNum" sz="quarter" idx="12"/>
          </p:nvPr>
        </p:nvSpPr>
        <p:spPr/>
        <p:txBody>
          <a:bodyPr/>
          <a:lstStyle/>
          <a:p>
            <a:fld id="{68CDBAF2-F266-C14C-8ABF-54B90D837FA3}" type="slidenum">
              <a:rPr lang="en-US" smtClean="0"/>
              <a:pPr/>
              <a:t>51</a:t>
            </a:fld>
            <a:endParaRPr lang="en-US" dirty="0"/>
          </a:p>
        </p:txBody>
      </p:sp>
      <p:pic>
        <p:nvPicPr>
          <p:cNvPr id="5" name="Picture 2" descr="How Antipsychotic Drugs Work in the Brain - Video &amp; Lesson Transcript |  Study.com">
            <a:extLst>
              <a:ext uri="{FF2B5EF4-FFF2-40B4-BE49-F238E27FC236}">
                <a16:creationId xmlns:a16="http://schemas.microsoft.com/office/drawing/2014/main" id="{B1289A12-6BA1-5D40-B981-68D33959BB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20" b="10882"/>
          <a:stretch/>
        </p:blipFill>
        <p:spPr bwMode="auto">
          <a:xfrm>
            <a:off x="5353050" y="1360488"/>
            <a:ext cx="6562287" cy="278556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78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A432-B65B-CB47-B03D-77AAEA793300}"/>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53E3864C-2DC7-384E-A17B-645C528EB69F}"/>
              </a:ext>
            </a:extLst>
          </p:cNvPr>
          <p:cNvSpPr>
            <a:spLocks noGrp="1"/>
          </p:cNvSpPr>
          <p:nvPr>
            <p:ph idx="1"/>
          </p:nvPr>
        </p:nvSpPr>
        <p:spPr/>
        <p:txBody>
          <a:bodyPr/>
          <a:lstStyle/>
          <a:p>
            <a:r>
              <a:rPr lang="en-US" dirty="0"/>
              <a:t>Valproic acid</a:t>
            </a:r>
          </a:p>
          <a:p>
            <a:pPr lvl="1"/>
            <a:r>
              <a:rPr lang="en-US" dirty="0"/>
              <a:t>Good for patients with stroke/seizures</a:t>
            </a:r>
          </a:p>
          <a:p>
            <a:r>
              <a:rPr lang="en-US" dirty="0"/>
              <a:t>Trazodone</a:t>
            </a:r>
          </a:p>
          <a:p>
            <a:pPr lvl="1"/>
            <a:r>
              <a:rPr lang="en-US" dirty="0"/>
              <a:t>Can be useful in elderly patients</a:t>
            </a:r>
          </a:p>
        </p:txBody>
      </p:sp>
      <p:sp>
        <p:nvSpPr>
          <p:cNvPr id="4" name="Slide Number Placeholder 3">
            <a:extLst>
              <a:ext uri="{FF2B5EF4-FFF2-40B4-BE49-F238E27FC236}">
                <a16:creationId xmlns:a16="http://schemas.microsoft.com/office/drawing/2014/main" id="{BD5DCDBD-EEEB-724D-87E9-8CE48234E9B7}"/>
              </a:ext>
            </a:extLst>
          </p:cNvPr>
          <p:cNvSpPr>
            <a:spLocks noGrp="1"/>
          </p:cNvSpPr>
          <p:nvPr>
            <p:ph type="sldNum" sz="quarter" idx="12"/>
          </p:nvPr>
        </p:nvSpPr>
        <p:spPr/>
        <p:txBody>
          <a:bodyPr/>
          <a:lstStyle/>
          <a:p>
            <a:fld id="{68CDBAF2-F266-C14C-8ABF-54B90D837FA3}" type="slidenum">
              <a:rPr lang="en-US" smtClean="0"/>
              <a:pPr/>
              <a:t>52</a:t>
            </a:fld>
            <a:endParaRPr lang="en-US" dirty="0"/>
          </a:p>
        </p:txBody>
      </p:sp>
      <p:pic>
        <p:nvPicPr>
          <p:cNvPr id="5" name="Picture 4">
            <a:extLst>
              <a:ext uri="{FF2B5EF4-FFF2-40B4-BE49-F238E27FC236}">
                <a16:creationId xmlns:a16="http://schemas.microsoft.com/office/drawing/2014/main" id="{CA25AD2B-4870-1441-B584-DA69F1B74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800" y="487187"/>
            <a:ext cx="2679700" cy="319082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6" name="Picture 6" descr="PDF) Are we done with trazodone? The potential for damage by m-CPP - A  metabolite of trazodone">
            <a:extLst>
              <a:ext uri="{FF2B5EF4-FFF2-40B4-BE49-F238E27FC236}">
                <a16:creationId xmlns:a16="http://schemas.microsoft.com/office/drawing/2014/main" id="{23B8F622-A4C7-8C4E-B440-359A057056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7030984" y="3993044"/>
            <a:ext cx="5059021" cy="252951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05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C0A2C-2F09-854D-877A-88912ADE0675}"/>
              </a:ext>
            </a:extLst>
          </p:cNvPr>
          <p:cNvSpPr>
            <a:spLocks noGrp="1"/>
          </p:cNvSpPr>
          <p:nvPr>
            <p:ph type="title"/>
          </p:nvPr>
        </p:nvSpPr>
        <p:spPr/>
        <p:txBody>
          <a:bodyPr/>
          <a:lstStyle/>
          <a:p>
            <a:r>
              <a:rPr lang="en-US" dirty="0"/>
              <a:t>Special consideration: </a:t>
            </a:r>
            <a:r>
              <a:rPr lang="en-US" dirty="0" err="1"/>
              <a:t>remdesivir</a:t>
            </a:r>
            <a:endParaRPr lang="en-US" dirty="0"/>
          </a:p>
        </p:txBody>
      </p:sp>
      <p:sp>
        <p:nvSpPr>
          <p:cNvPr id="3" name="Content Placeholder 2">
            <a:extLst>
              <a:ext uri="{FF2B5EF4-FFF2-40B4-BE49-F238E27FC236}">
                <a16:creationId xmlns:a16="http://schemas.microsoft.com/office/drawing/2014/main" id="{45483BDE-A0D4-6641-A0CC-EFC38FA5ADAA}"/>
              </a:ext>
            </a:extLst>
          </p:cNvPr>
          <p:cNvSpPr>
            <a:spLocks noGrp="1"/>
          </p:cNvSpPr>
          <p:nvPr>
            <p:ph idx="1"/>
          </p:nvPr>
        </p:nvSpPr>
        <p:spPr/>
        <p:txBody>
          <a:bodyPr/>
          <a:lstStyle/>
          <a:p>
            <a:r>
              <a:rPr lang="en-US" dirty="0"/>
              <a:t>Metabolized by CYP3A4 and 2D6</a:t>
            </a:r>
          </a:p>
          <a:p>
            <a:r>
              <a:rPr lang="en-US" dirty="0"/>
              <a:t>Always do interaction check</a:t>
            </a:r>
          </a:p>
        </p:txBody>
      </p:sp>
      <p:sp>
        <p:nvSpPr>
          <p:cNvPr id="4" name="Slide Number Placeholder 3">
            <a:extLst>
              <a:ext uri="{FF2B5EF4-FFF2-40B4-BE49-F238E27FC236}">
                <a16:creationId xmlns:a16="http://schemas.microsoft.com/office/drawing/2014/main" id="{BA2F5F14-C932-CF4E-94FA-1EEB5A97F533}"/>
              </a:ext>
            </a:extLst>
          </p:cNvPr>
          <p:cNvSpPr>
            <a:spLocks noGrp="1"/>
          </p:cNvSpPr>
          <p:nvPr>
            <p:ph type="sldNum" sz="quarter" idx="12"/>
          </p:nvPr>
        </p:nvSpPr>
        <p:spPr/>
        <p:txBody>
          <a:bodyPr/>
          <a:lstStyle/>
          <a:p>
            <a:fld id="{68CDBAF2-F266-C14C-8ABF-54B90D837FA3}" type="slidenum">
              <a:rPr lang="en-US" smtClean="0"/>
              <a:pPr/>
              <a:t>53</a:t>
            </a:fld>
            <a:endParaRPr lang="en-US" dirty="0"/>
          </a:p>
        </p:txBody>
      </p:sp>
      <p:pic>
        <p:nvPicPr>
          <p:cNvPr id="5" name="Google Shape;370;p52">
            <a:extLst>
              <a:ext uri="{FF2B5EF4-FFF2-40B4-BE49-F238E27FC236}">
                <a16:creationId xmlns:a16="http://schemas.microsoft.com/office/drawing/2014/main" id="{88C3D3E8-03A2-1F42-99D3-9F4B428CB8E3}"/>
              </a:ext>
            </a:extLst>
          </p:cNvPr>
          <p:cNvPicPr preferRelativeResize="0"/>
          <p:nvPr/>
        </p:nvPicPr>
        <p:blipFill>
          <a:blip r:embed="rId3">
            <a:alphaModFix/>
          </a:blip>
          <a:stretch>
            <a:fillRect/>
          </a:stretch>
        </p:blipFill>
        <p:spPr>
          <a:xfrm>
            <a:off x="5599933" y="1629500"/>
            <a:ext cx="6426800" cy="3599000"/>
          </a:xfrm>
          <a:prstGeom prst="rect">
            <a:avLst/>
          </a:prstGeom>
          <a:noFill/>
          <a:ln>
            <a:noFill/>
          </a:ln>
        </p:spPr>
      </p:pic>
    </p:spTree>
    <p:extLst>
      <p:ext uri="{BB962C8B-B14F-4D97-AF65-F5344CB8AC3E}">
        <p14:creationId xmlns:p14="http://schemas.microsoft.com/office/powerpoint/2010/main" val="217192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6F7F4-C0AB-1244-BCB4-E9C7DAE10C2F}"/>
              </a:ext>
            </a:extLst>
          </p:cNvPr>
          <p:cNvSpPr>
            <a:spLocks noGrp="1"/>
          </p:cNvSpPr>
          <p:nvPr>
            <p:ph type="title"/>
          </p:nvPr>
        </p:nvSpPr>
        <p:spPr/>
        <p:txBody>
          <a:bodyPr/>
          <a:lstStyle/>
          <a:p>
            <a:r>
              <a:rPr lang="en-US" dirty="0"/>
              <a:t>Algorithm</a:t>
            </a:r>
          </a:p>
        </p:txBody>
      </p:sp>
      <p:sp>
        <p:nvSpPr>
          <p:cNvPr id="3" name="Content Placeholder 2">
            <a:extLst>
              <a:ext uri="{FF2B5EF4-FFF2-40B4-BE49-F238E27FC236}">
                <a16:creationId xmlns:a16="http://schemas.microsoft.com/office/drawing/2014/main" id="{AA6BD97E-20B4-D746-9691-5231F58CE2AD}"/>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F007C78-D343-D64B-BBB8-C9675C268BCC}"/>
              </a:ext>
            </a:extLst>
          </p:cNvPr>
          <p:cNvSpPr>
            <a:spLocks noGrp="1"/>
          </p:cNvSpPr>
          <p:nvPr>
            <p:ph type="sldNum" sz="quarter" idx="12"/>
          </p:nvPr>
        </p:nvSpPr>
        <p:spPr/>
        <p:txBody>
          <a:bodyPr/>
          <a:lstStyle/>
          <a:p>
            <a:fld id="{68CDBAF2-F266-C14C-8ABF-54B90D837FA3}" type="slidenum">
              <a:rPr lang="en-US" smtClean="0"/>
              <a:pPr/>
              <a:t>54</a:t>
            </a:fld>
            <a:endParaRPr lang="en-US" dirty="0"/>
          </a:p>
        </p:txBody>
      </p:sp>
      <p:grpSp>
        <p:nvGrpSpPr>
          <p:cNvPr id="5" name="Group 4">
            <a:extLst>
              <a:ext uri="{FF2B5EF4-FFF2-40B4-BE49-F238E27FC236}">
                <a16:creationId xmlns:a16="http://schemas.microsoft.com/office/drawing/2014/main" id="{4B9FE127-2AE6-4441-9302-0BF5FA299964}"/>
              </a:ext>
            </a:extLst>
          </p:cNvPr>
          <p:cNvGrpSpPr/>
          <p:nvPr/>
        </p:nvGrpSpPr>
        <p:grpSpPr>
          <a:xfrm>
            <a:off x="3639496" y="335366"/>
            <a:ext cx="4913008" cy="6451601"/>
            <a:chOff x="3701175" y="152400"/>
            <a:chExt cx="3684756" cy="4838701"/>
          </a:xfrm>
        </p:grpSpPr>
        <p:pic>
          <p:nvPicPr>
            <p:cNvPr id="6" name="Google Shape;381;p54">
              <a:extLst>
                <a:ext uri="{FF2B5EF4-FFF2-40B4-BE49-F238E27FC236}">
                  <a16:creationId xmlns:a16="http://schemas.microsoft.com/office/drawing/2014/main" id="{856EAC06-5C0F-E646-B25B-A4C0E888C3EB}"/>
                </a:ext>
              </a:extLst>
            </p:cNvPr>
            <p:cNvPicPr preferRelativeResize="0"/>
            <p:nvPr/>
          </p:nvPicPr>
          <p:blipFill>
            <a:blip r:embed="rId3">
              <a:alphaModFix/>
            </a:blip>
            <a:stretch>
              <a:fillRect/>
            </a:stretch>
          </p:blipFill>
          <p:spPr>
            <a:xfrm>
              <a:off x="3701175" y="152400"/>
              <a:ext cx="3684756" cy="4838701"/>
            </a:xfrm>
            <a:prstGeom prst="rect">
              <a:avLst/>
            </a:prstGeom>
            <a:noFill/>
            <a:ln>
              <a:noFill/>
            </a:ln>
          </p:spPr>
        </p:pic>
        <p:pic>
          <p:nvPicPr>
            <p:cNvPr id="7" name="Google Shape;381;p54">
              <a:extLst>
                <a:ext uri="{FF2B5EF4-FFF2-40B4-BE49-F238E27FC236}">
                  <a16:creationId xmlns:a16="http://schemas.microsoft.com/office/drawing/2014/main" id="{24F30FE3-4FA5-694D-B67B-91D14C0FC780}"/>
                </a:ext>
              </a:extLst>
            </p:cNvPr>
            <p:cNvPicPr preferRelativeResize="0"/>
            <p:nvPr/>
          </p:nvPicPr>
          <p:blipFill rotWithShape="1">
            <a:blip r:embed="rId3">
              <a:alphaModFix/>
            </a:blip>
            <a:srcRect l="2118" t="70078" r="51551" b="21967"/>
            <a:stretch/>
          </p:blipFill>
          <p:spPr>
            <a:xfrm>
              <a:off x="3754748" y="3550412"/>
              <a:ext cx="1707187" cy="384875"/>
            </a:xfrm>
            <a:prstGeom prst="rect">
              <a:avLst/>
            </a:prstGeom>
            <a:noFill/>
            <a:ln>
              <a:noFill/>
            </a:ln>
          </p:spPr>
        </p:pic>
      </p:grpSp>
      <p:sp>
        <p:nvSpPr>
          <p:cNvPr id="11" name="Google Shape;121;p25">
            <a:extLst>
              <a:ext uri="{FF2B5EF4-FFF2-40B4-BE49-F238E27FC236}">
                <a16:creationId xmlns:a16="http://schemas.microsoft.com/office/drawing/2014/main" id="{64D87704-772C-DA4C-8F75-5ECE71504E72}"/>
              </a:ext>
            </a:extLst>
          </p:cNvPr>
          <p:cNvSpPr txBox="1">
            <a:spLocks/>
          </p:cNvSpPr>
          <p:nvPr/>
        </p:nvSpPr>
        <p:spPr>
          <a:xfrm>
            <a:off x="8652388" y="6400167"/>
            <a:ext cx="3427213" cy="38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1600" dirty="0">
                <a:solidFill>
                  <a:schemeClr val="tx1"/>
                </a:solidFill>
              </a:rPr>
              <a:t>Baller et al., </a:t>
            </a:r>
            <a:r>
              <a:rPr lang="en-US" sz="1600" i="1" dirty="0">
                <a:solidFill>
                  <a:schemeClr val="tx1"/>
                </a:solidFill>
              </a:rPr>
              <a:t>Psychosomatics</a:t>
            </a:r>
            <a:r>
              <a:rPr lang="en-US" sz="1600" dirty="0">
                <a:solidFill>
                  <a:schemeClr val="tx1"/>
                </a:solidFill>
              </a:rPr>
              <a:t> 2020</a:t>
            </a:r>
          </a:p>
        </p:txBody>
      </p:sp>
    </p:spTree>
    <p:extLst>
      <p:ext uri="{BB962C8B-B14F-4D97-AF65-F5344CB8AC3E}">
        <p14:creationId xmlns:p14="http://schemas.microsoft.com/office/powerpoint/2010/main" val="437915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41381-31AE-B944-BB99-A23F34A71CEB}"/>
              </a:ext>
            </a:extLst>
          </p:cNvPr>
          <p:cNvSpPr>
            <a:spLocks noGrp="1"/>
          </p:cNvSpPr>
          <p:nvPr>
            <p:ph type="title"/>
          </p:nvPr>
        </p:nvSpPr>
        <p:spPr/>
        <p:txBody>
          <a:bodyPr/>
          <a:lstStyle/>
          <a:p>
            <a:r>
              <a:rPr lang="en-US" dirty="0"/>
              <a:t>Thanks to my MGH COVID-19 Delirium team!</a:t>
            </a:r>
          </a:p>
        </p:txBody>
      </p:sp>
      <p:sp>
        <p:nvSpPr>
          <p:cNvPr id="4" name="Slide Number Placeholder 3">
            <a:extLst>
              <a:ext uri="{FF2B5EF4-FFF2-40B4-BE49-F238E27FC236}">
                <a16:creationId xmlns:a16="http://schemas.microsoft.com/office/drawing/2014/main" id="{E2DC713D-D495-F54B-A7BF-A782936FA95B}"/>
              </a:ext>
            </a:extLst>
          </p:cNvPr>
          <p:cNvSpPr>
            <a:spLocks noGrp="1"/>
          </p:cNvSpPr>
          <p:nvPr>
            <p:ph type="sldNum" sz="quarter" idx="12"/>
          </p:nvPr>
        </p:nvSpPr>
        <p:spPr/>
        <p:txBody>
          <a:bodyPr/>
          <a:lstStyle/>
          <a:p>
            <a:fld id="{68CDBAF2-F266-C14C-8ABF-54B90D837FA3}" type="slidenum">
              <a:rPr lang="en-US" smtClean="0"/>
              <a:pPr/>
              <a:t>55</a:t>
            </a:fld>
            <a:endParaRPr lang="en-US" dirty="0"/>
          </a:p>
        </p:txBody>
      </p:sp>
      <p:sp>
        <p:nvSpPr>
          <p:cNvPr id="5" name="Text Placeholder 2">
            <a:extLst>
              <a:ext uri="{FF2B5EF4-FFF2-40B4-BE49-F238E27FC236}">
                <a16:creationId xmlns:a16="http://schemas.microsoft.com/office/drawing/2014/main" id="{E485A866-38AF-6B4B-9D34-F879A3903BB6}"/>
              </a:ext>
            </a:extLst>
          </p:cNvPr>
          <p:cNvSpPr txBox="1">
            <a:spLocks/>
          </p:cNvSpPr>
          <p:nvPr/>
        </p:nvSpPr>
        <p:spPr>
          <a:xfrm>
            <a:off x="807000" y="1387476"/>
            <a:ext cx="3621203" cy="3416400"/>
          </a:xfrm>
          <a:prstGeom prst="rect">
            <a:avLst/>
          </a:prstGeom>
        </p:spPr>
        <p:txBody>
          <a:bodyPr vert="horz" lIns="91440" tIns="45720" rIns="91440" bIns="45720" rtlCol="0">
            <a:noAutofit/>
          </a:bodyPr>
          <a:lstStyle>
            <a:lvl1pPr marL="228600" indent="-228600" algn="l" defTabSz="457200" rtl="0" eaLnBrk="1" latinLnBrk="0" hangingPunct="1">
              <a:spcBef>
                <a:spcPct val="20000"/>
              </a:spcBef>
              <a:buClr>
                <a:srgbClr val="177D38"/>
              </a:buClr>
              <a:buFont typeface="Wingdings" charset="2"/>
              <a:buChar char="§"/>
              <a:defRPr sz="2400" kern="1200">
                <a:solidFill>
                  <a:schemeClr val="tx1"/>
                </a:solidFill>
                <a:latin typeface="+mn-lt"/>
                <a:ea typeface="+mn-ea"/>
                <a:cs typeface="+mn-cs"/>
              </a:defRPr>
            </a:lvl1pPr>
            <a:lvl2pPr marL="627063" indent="-228600" algn="l" defTabSz="457200" rtl="0" eaLnBrk="1" latinLnBrk="0" hangingPunct="1">
              <a:spcBef>
                <a:spcPct val="20000"/>
              </a:spcBef>
              <a:buClr>
                <a:srgbClr val="177D38"/>
              </a:buClr>
              <a:buFont typeface="Lucida Grande"/>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rgbClr val="177D38"/>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Clr>
                <a:srgbClr val="177D38"/>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rgbClr val="177D38"/>
              </a:buClr>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tx1"/>
              </a:buClr>
              <a:buNone/>
            </a:pPr>
            <a:r>
              <a:rPr lang="en-US" dirty="0"/>
              <a:t>Scott Beach, MD</a:t>
            </a:r>
          </a:p>
          <a:p>
            <a:pPr marL="0" indent="0">
              <a:buClr>
                <a:schemeClr val="tx1"/>
              </a:buClr>
              <a:buNone/>
            </a:pPr>
            <a:r>
              <a:rPr lang="en-US" dirty="0"/>
              <a:t>Charlotte Hogan, MD</a:t>
            </a:r>
          </a:p>
          <a:p>
            <a:pPr marL="0" indent="0">
              <a:buClr>
                <a:schemeClr val="tx1"/>
              </a:buClr>
              <a:buNone/>
            </a:pPr>
            <a:r>
              <a:rPr lang="en-US" dirty="0"/>
              <a:t>Nathan </a:t>
            </a:r>
            <a:r>
              <a:rPr lang="en-US" dirty="0" err="1"/>
              <a:t>Praschan</a:t>
            </a:r>
            <a:r>
              <a:rPr lang="en-US" dirty="0"/>
              <a:t>, MD</a:t>
            </a:r>
          </a:p>
          <a:p>
            <a:pPr marL="0" indent="0">
              <a:buClr>
                <a:schemeClr val="tx1"/>
              </a:buClr>
              <a:buNone/>
            </a:pPr>
            <a:r>
              <a:rPr lang="en-US" dirty="0"/>
              <a:t>Ana </a:t>
            </a:r>
            <a:r>
              <a:rPr lang="en-US" dirty="0" err="1"/>
              <a:t>Ivkovic</a:t>
            </a:r>
            <a:r>
              <a:rPr lang="en-US" dirty="0"/>
              <a:t>, MD</a:t>
            </a:r>
          </a:p>
          <a:p>
            <a:pPr marL="0" indent="0">
              <a:buClr>
                <a:schemeClr val="tx1"/>
              </a:buClr>
              <a:buNone/>
            </a:pPr>
            <a:r>
              <a:rPr lang="en-US" dirty="0"/>
              <a:t>Lizzy </a:t>
            </a:r>
            <a:r>
              <a:rPr lang="en-US" dirty="0" err="1"/>
              <a:t>Madva</a:t>
            </a:r>
            <a:r>
              <a:rPr lang="en-US" dirty="0"/>
              <a:t>, MD</a:t>
            </a:r>
          </a:p>
          <a:p>
            <a:pPr marL="0" indent="0">
              <a:buClr>
                <a:schemeClr val="tx1"/>
              </a:buClr>
              <a:buNone/>
            </a:pPr>
            <a:r>
              <a:rPr lang="en-US" dirty="0"/>
              <a:t>Felicia Smith, MD</a:t>
            </a:r>
          </a:p>
          <a:p>
            <a:pPr marL="0" indent="0">
              <a:buClr>
                <a:schemeClr val="tx1"/>
              </a:buClr>
              <a:buNone/>
            </a:pPr>
            <a:r>
              <a:rPr lang="en-US" dirty="0" err="1"/>
              <a:t>Mladen</a:t>
            </a:r>
            <a:r>
              <a:rPr lang="en-US" dirty="0"/>
              <a:t> </a:t>
            </a:r>
            <a:r>
              <a:rPr lang="en-US" dirty="0" err="1"/>
              <a:t>Nisavic</a:t>
            </a:r>
            <a:r>
              <a:rPr lang="en-US" dirty="0"/>
              <a:t>, MD</a:t>
            </a:r>
          </a:p>
          <a:p>
            <a:pPr marL="0" indent="0">
              <a:buClr>
                <a:schemeClr val="tx1"/>
              </a:buClr>
              <a:buNone/>
            </a:pPr>
            <a:r>
              <a:rPr lang="en-US" dirty="0"/>
              <a:t>Mark </a:t>
            </a:r>
            <a:r>
              <a:rPr lang="en-US" dirty="0" err="1"/>
              <a:t>Fusunyan</a:t>
            </a:r>
            <a:r>
              <a:rPr lang="en-US" dirty="0"/>
              <a:t>, MD</a:t>
            </a:r>
          </a:p>
          <a:p>
            <a:pPr marL="0" indent="0">
              <a:buClr>
                <a:schemeClr val="tx1"/>
              </a:buClr>
              <a:buNone/>
            </a:pPr>
            <a:r>
              <a:rPr lang="en-US" dirty="0"/>
              <a:t>James </a:t>
            </a:r>
            <a:r>
              <a:rPr lang="en-US" dirty="0" err="1"/>
              <a:t>Luccarelli</a:t>
            </a:r>
            <a:r>
              <a:rPr lang="en-US" dirty="0"/>
              <a:t>, MD</a:t>
            </a:r>
          </a:p>
          <a:p>
            <a:pPr marL="0" indent="0">
              <a:buClr>
                <a:schemeClr val="tx1"/>
              </a:buClr>
              <a:buNone/>
            </a:pPr>
            <a:r>
              <a:rPr lang="en-US" dirty="0"/>
              <a:t>Nadia </a:t>
            </a:r>
            <a:r>
              <a:rPr lang="en-US" dirty="0" err="1"/>
              <a:t>Quijije</a:t>
            </a:r>
            <a:r>
              <a:rPr lang="en-US" dirty="0"/>
              <a:t>, MD</a:t>
            </a:r>
          </a:p>
        </p:txBody>
      </p:sp>
      <p:pic>
        <p:nvPicPr>
          <p:cNvPr id="6" name="Picture 5">
            <a:extLst>
              <a:ext uri="{FF2B5EF4-FFF2-40B4-BE49-F238E27FC236}">
                <a16:creationId xmlns:a16="http://schemas.microsoft.com/office/drawing/2014/main" id="{F62D890C-DB0F-6A4D-91A2-0ECA76683E44}"/>
              </a:ext>
            </a:extLst>
          </p:cNvPr>
          <p:cNvPicPr>
            <a:picLocks noChangeAspect="1"/>
          </p:cNvPicPr>
          <p:nvPr/>
        </p:nvPicPr>
        <p:blipFill>
          <a:blip r:embed="rId3"/>
          <a:stretch>
            <a:fillRect/>
          </a:stretch>
        </p:blipFill>
        <p:spPr>
          <a:xfrm>
            <a:off x="4894646" y="1387476"/>
            <a:ext cx="6221310" cy="4897241"/>
          </a:xfrm>
          <a:prstGeom prst="rect">
            <a:avLst/>
          </a:prstGeom>
        </p:spPr>
      </p:pic>
    </p:spTree>
    <p:extLst>
      <p:ext uri="{BB962C8B-B14F-4D97-AF65-F5344CB8AC3E}">
        <p14:creationId xmlns:p14="http://schemas.microsoft.com/office/powerpoint/2010/main" val="4624460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1"/>
          <p:cNvSpPr txBox="1">
            <a:spLocks noGrp="1"/>
          </p:cNvSpPr>
          <p:nvPr>
            <p:ph type="ctrTitle"/>
          </p:nvPr>
        </p:nvSpPr>
        <p:spPr>
          <a:xfrm>
            <a:off x="1673543" y="2956397"/>
            <a:ext cx="8844900" cy="1019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77D38"/>
              </a:buClr>
              <a:buSzPts val="3600"/>
              <a:buFont typeface="Calibri"/>
              <a:buNone/>
            </a:pPr>
            <a:r>
              <a:rPr lang="en-US" sz="3000"/>
              <a:t>Post-Acute Sequelae of COVID-19 (PASC):</a:t>
            </a:r>
            <a:endParaRPr sz="3000"/>
          </a:p>
          <a:p>
            <a:pPr marL="0" lvl="0" indent="0" algn="ctr" rtl="0">
              <a:spcBef>
                <a:spcPts val="0"/>
              </a:spcBef>
              <a:spcAft>
                <a:spcPts val="0"/>
              </a:spcAft>
              <a:buClr>
                <a:srgbClr val="177D38"/>
              </a:buClr>
              <a:buSzPts val="3600"/>
              <a:buFont typeface="Calibri"/>
              <a:buNone/>
            </a:pPr>
            <a:r>
              <a:rPr lang="en-US" sz="3000"/>
              <a:t>Clinical Findings and Treatment</a:t>
            </a:r>
            <a:endParaRPr sz="3000"/>
          </a:p>
        </p:txBody>
      </p:sp>
      <p:sp>
        <p:nvSpPr>
          <p:cNvPr id="40" name="Google Shape;40;p1"/>
          <p:cNvSpPr txBox="1">
            <a:spLocks noGrp="1"/>
          </p:cNvSpPr>
          <p:nvPr>
            <p:ph type="subTitle" idx="1"/>
          </p:nvPr>
        </p:nvSpPr>
        <p:spPr>
          <a:xfrm>
            <a:off x="1724391" y="4578635"/>
            <a:ext cx="8743200" cy="6954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4C4C4C"/>
              </a:buClr>
              <a:buSzPts val="2800"/>
              <a:buNone/>
            </a:pPr>
            <a:r>
              <a:rPr lang="en-US"/>
              <a:t>Christian G. Hicks Puig, MD</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2"/>
          <p:cNvSpPr txBox="1">
            <a:spLocks noGrp="1"/>
          </p:cNvSpPr>
          <p:nvPr>
            <p:ph type="title"/>
          </p:nvPr>
        </p:nvSpPr>
        <p:spPr>
          <a:xfrm>
            <a:off x="611200" y="1020563"/>
            <a:ext cx="10972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sz="4400">
                <a:solidFill>
                  <a:schemeClr val="dk1"/>
                </a:solidFill>
              </a:rPr>
              <a:t>CLP 2021</a:t>
            </a:r>
            <a:br>
              <a:rPr lang="en-US" sz="4400">
                <a:solidFill>
                  <a:schemeClr val="dk1"/>
                </a:solidFill>
              </a:rPr>
            </a:br>
            <a:r>
              <a:rPr lang="en-US" sz="3600">
                <a:solidFill>
                  <a:schemeClr val="dk1"/>
                </a:solidFill>
              </a:rPr>
              <a:t>Disclosure: Christian Hicks Puig, MD</a:t>
            </a:r>
            <a:endParaRPr/>
          </a:p>
        </p:txBody>
      </p:sp>
      <p:sp>
        <p:nvSpPr>
          <p:cNvPr id="46" name="Google Shape;46;p2"/>
          <p:cNvSpPr txBox="1">
            <a:spLocks noGrp="1"/>
          </p:cNvSpPr>
          <p:nvPr>
            <p:ph type="body" idx="1"/>
          </p:nvPr>
        </p:nvSpPr>
        <p:spPr>
          <a:xfrm>
            <a:off x="609600" y="2570550"/>
            <a:ext cx="10972800" cy="33645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Font typeface="Arial"/>
              <a:buNone/>
            </a:pPr>
            <a:r>
              <a:rPr lang="en-US" sz="3200"/>
              <a:t>With respect to the following presentation, there has been no relevant (direct or indirect) financial relationship between the party listed above (and/or spouse/partner) and any for-profit company which could be considered a conflict of interest.</a:t>
            </a:r>
            <a:endParaRPr sz="3200"/>
          </a:p>
          <a:p>
            <a:pPr marL="228600" lvl="0" indent="-76200" algn="l" rtl="0">
              <a:spcBef>
                <a:spcPts val="0"/>
              </a:spcBef>
              <a:spcAft>
                <a:spcPts val="0"/>
              </a:spcAft>
              <a:buClr>
                <a:srgbClr val="177D38"/>
              </a:buClr>
              <a:buSzPts val="2400"/>
              <a:buNone/>
            </a:pPr>
            <a:endParaRPr/>
          </a:p>
        </p:txBody>
      </p:sp>
      <p:sp>
        <p:nvSpPr>
          <p:cNvPr id="47" name="Google Shape;47;p2"/>
          <p:cNvSpPr txBox="1">
            <a:spLocks noGrp="1"/>
          </p:cNvSpPr>
          <p:nvPr>
            <p:ph type="sldNum" idx="12"/>
          </p:nvPr>
        </p:nvSpPr>
        <p:spPr>
          <a:xfrm>
            <a:off x="11606389" y="6474884"/>
            <a:ext cx="483616"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gf12c3e72d4_0_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105A25"/>
              </a:buClr>
              <a:buSzPts val="3200"/>
              <a:buFont typeface="Calibri"/>
              <a:buNone/>
            </a:pPr>
            <a:r>
              <a:rPr lang="en-US"/>
              <a:t>Outline</a:t>
            </a:r>
            <a:endParaRPr/>
          </a:p>
        </p:txBody>
      </p:sp>
      <p:sp>
        <p:nvSpPr>
          <p:cNvPr id="53" name="Google Shape;53;gf12c3e72d4_0_12"/>
          <p:cNvSpPr txBox="1">
            <a:spLocks noGrp="1"/>
          </p:cNvSpPr>
          <p:nvPr>
            <p:ph type="body" idx="1"/>
          </p:nvPr>
        </p:nvSpPr>
        <p:spPr>
          <a:xfrm>
            <a:off x="609600" y="1600201"/>
            <a:ext cx="10972800" cy="45261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Clr>
                <a:schemeClr val="dk1"/>
              </a:buClr>
              <a:buSzPts val="2400"/>
              <a:buFont typeface="Calibri"/>
              <a:buChar char="●"/>
            </a:pPr>
            <a:r>
              <a:rPr lang="en-US"/>
              <a:t>Case example</a:t>
            </a:r>
            <a:endParaRPr/>
          </a:p>
          <a:p>
            <a:pPr marL="457200" lvl="0" indent="-381000" algn="l" rtl="0">
              <a:lnSpc>
                <a:spcPct val="115000"/>
              </a:lnSpc>
              <a:spcBef>
                <a:spcPts val="0"/>
              </a:spcBef>
              <a:spcAft>
                <a:spcPts val="0"/>
              </a:spcAft>
              <a:buClr>
                <a:schemeClr val="dk1"/>
              </a:buClr>
              <a:buSzPts val="2400"/>
              <a:buFont typeface="Calibri"/>
              <a:buChar char="●"/>
            </a:pPr>
            <a:r>
              <a:rPr lang="en-US"/>
              <a:t>Nomenclature and definitions</a:t>
            </a:r>
            <a:endParaRPr/>
          </a:p>
          <a:p>
            <a:pPr marL="457200" lvl="0" indent="-381000" algn="l" rtl="0">
              <a:lnSpc>
                <a:spcPct val="115000"/>
              </a:lnSpc>
              <a:spcBef>
                <a:spcPts val="0"/>
              </a:spcBef>
              <a:spcAft>
                <a:spcPts val="0"/>
              </a:spcAft>
              <a:buClr>
                <a:schemeClr val="dk1"/>
              </a:buClr>
              <a:buSzPts val="2400"/>
              <a:buFont typeface="Calibri"/>
              <a:buChar char="●"/>
            </a:pPr>
            <a:r>
              <a:rPr lang="en-US"/>
              <a:t>What we know about clinical findings</a:t>
            </a:r>
            <a:endParaRPr/>
          </a:p>
          <a:p>
            <a:pPr marL="457200" lvl="0" indent="-381000" algn="l" rtl="0">
              <a:lnSpc>
                <a:spcPct val="115000"/>
              </a:lnSpc>
              <a:spcBef>
                <a:spcPts val="0"/>
              </a:spcBef>
              <a:spcAft>
                <a:spcPts val="0"/>
              </a:spcAft>
              <a:buClr>
                <a:schemeClr val="dk1"/>
              </a:buClr>
              <a:buSzPts val="2400"/>
              <a:buFont typeface="Calibri"/>
              <a:buChar char="●"/>
            </a:pPr>
            <a:r>
              <a:rPr lang="en-US"/>
              <a:t>Ideas about treatment</a:t>
            </a:r>
            <a:endParaRPr/>
          </a:p>
          <a:p>
            <a:pPr marL="457200" lvl="0" indent="-381000" algn="l" rtl="0">
              <a:lnSpc>
                <a:spcPct val="115000"/>
              </a:lnSpc>
              <a:spcBef>
                <a:spcPts val="0"/>
              </a:spcBef>
              <a:spcAft>
                <a:spcPts val="0"/>
              </a:spcAft>
              <a:buClr>
                <a:schemeClr val="dk1"/>
              </a:buClr>
              <a:buSzPts val="2400"/>
              <a:buFont typeface="Calibri"/>
              <a:buChar char="●"/>
            </a:pPr>
            <a:r>
              <a:rPr lang="en-US"/>
              <a:t>Follow-up on case</a:t>
            </a:r>
            <a:endParaRPr/>
          </a:p>
        </p:txBody>
      </p:sp>
      <p:sp>
        <p:nvSpPr>
          <p:cNvPr id="54" name="Google Shape;54;gf12c3e72d4_0_12"/>
          <p:cNvSpPr txBox="1">
            <a:spLocks noGrp="1"/>
          </p:cNvSpPr>
          <p:nvPr>
            <p:ph type="sldNum" idx="12"/>
          </p:nvPr>
        </p:nvSpPr>
        <p:spPr>
          <a:xfrm>
            <a:off x="11606389" y="6474884"/>
            <a:ext cx="48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gf12c3e72d4_0_44"/>
          <p:cNvSpPr txBox="1">
            <a:spLocks noGrp="1"/>
          </p:cNvSpPr>
          <p:nvPr>
            <p:ph type="title"/>
          </p:nvPr>
        </p:nvSpPr>
        <p:spPr>
          <a:xfrm>
            <a:off x="609600" y="274650"/>
            <a:ext cx="54879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05A25"/>
              </a:buClr>
              <a:buSzPts val="3200"/>
              <a:buFont typeface="Calibri"/>
              <a:buNone/>
            </a:pPr>
            <a:r>
              <a:rPr lang="en-US"/>
              <a:t>Prototypical case</a:t>
            </a:r>
            <a:endParaRPr/>
          </a:p>
        </p:txBody>
      </p:sp>
      <p:sp>
        <p:nvSpPr>
          <p:cNvPr id="60" name="Google Shape;60;gf12c3e72d4_0_44"/>
          <p:cNvSpPr txBox="1">
            <a:spLocks noGrp="1"/>
          </p:cNvSpPr>
          <p:nvPr>
            <p:ph type="sldNum" idx="12"/>
          </p:nvPr>
        </p:nvSpPr>
        <p:spPr>
          <a:xfrm>
            <a:off x="11606389" y="6474884"/>
            <a:ext cx="48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sp>
        <p:nvSpPr>
          <p:cNvPr id="61" name="Google Shape;61;gf12c3e72d4_0_44"/>
          <p:cNvSpPr txBox="1"/>
          <p:nvPr/>
        </p:nvSpPr>
        <p:spPr>
          <a:xfrm>
            <a:off x="1223400" y="1720800"/>
            <a:ext cx="4260300" cy="34164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None/>
            </a:pPr>
            <a:r>
              <a:rPr lang="en-US" sz="1800">
                <a:solidFill>
                  <a:schemeClr val="dk1"/>
                </a:solidFill>
                <a:latin typeface="Calibri"/>
                <a:ea typeface="Calibri"/>
                <a:cs typeface="Calibri"/>
                <a:sym typeface="Calibri"/>
              </a:rPr>
              <a:t>57yo married woman, OBGYN RN, history of asthma, seasonal allergies, no psychiatric history except feeling very sad after her 17yo brother died in 1995 which did not significantly impact functioning, never psychiatric medications.</a:t>
            </a:r>
            <a:endParaRPr sz="180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r>
              <a:rPr lang="en-US" sz="1800">
                <a:solidFill>
                  <a:schemeClr val="dk1"/>
                </a:solidFill>
                <a:latin typeface="Calibri"/>
                <a:ea typeface="Calibri"/>
                <a:cs typeface="Calibri"/>
                <a:sym typeface="Calibri"/>
              </a:rPr>
              <a:t>Significant COVID illness in March 2020, admitted two weeks to general medical ward, desat to 70s, 6L NC never more, other treatment included Tocilizumab, discharged to rehab for 1 week, then home. Has not worked since. </a:t>
            </a:r>
            <a:endParaRPr sz="1800">
              <a:solidFill>
                <a:schemeClr val="dk1"/>
              </a:solidFill>
              <a:latin typeface="Calibri"/>
              <a:ea typeface="Calibri"/>
              <a:cs typeface="Calibri"/>
              <a:sym typeface="Calibri"/>
            </a:endParaRPr>
          </a:p>
          <a:p>
            <a:pPr marL="0" lvl="0" indent="0" algn="l" rtl="0">
              <a:lnSpc>
                <a:spcPct val="115000"/>
              </a:lnSpc>
              <a:spcBef>
                <a:spcPts val="1200"/>
              </a:spcBef>
              <a:spcAft>
                <a:spcPts val="1200"/>
              </a:spcAft>
              <a:buNone/>
            </a:pPr>
            <a:r>
              <a:rPr lang="en-US" sz="1800">
                <a:solidFill>
                  <a:schemeClr val="dk1"/>
                </a:solidFill>
                <a:latin typeface="Calibri"/>
                <a:ea typeface="Calibri"/>
                <a:cs typeface="Calibri"/>
                <a:sym typeface="Calibri"/>
              </a:rPr>
              <a:t>New sx include fatigue, dyspnea, pain, subjective cognitive impairment, low mood, anxiety.</a:t>
            </a:r>
            <a:endParaRPr sz="1800">
              <a:solidFill>
                <a:schemeClr val="dk1"/>
              </a:solidFill>
              <a:latin typeface="Calibri"/>
              <a:ea typeface="Calibri"/>
              <a:cs typeface="Calibri"/>
              <a:sym typeface="Calibri"/>
            </a:endParaRPr>
          </a:p>
        </p:txBody>
      </p:sp>
      <p:sp>
        <p:nvSpPr>
          <p:cNvPr id="62" name="Google Shape;62;gf12c3e72d4_0_44"/>
          <p:cNvSpPr txBox="1"/>
          <p:nvPr/>
        </p:nvSpPr>
        <p:spPr>
          <a:xfrm>
            <a:off x="6711300" y="1720800"/>
            <a:ext cx="4260300" cy="34164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15000"/>
              </a:lnSpc>
              <a:spcBef>
                <a:spcPts val="0"/>
              </a:spcBef>
              <a:spcAft>
                <a:spcPts val="0"/>
              </a:spcAft>
              <a:buNone/>
            </a:pPr>
            <a:r>
              <a:rPr lang="en-US" sz="1800">
                <a:solidFill>
                  <a:schemeClr val="dk1"/>
                </a:solidFill>
                <a:latin typeface="Calibri"/>
                <a:ea typeface="Calibri"/>
                <a:cs typeface="Calibri"/>
                <a:sym typeface="Calibri"/>
              </a:rPr>
              <a:t>54yo married woman, research coordinator, history of seronegative RA, mixed connective tissue disease, fibromyalgia, vague depressive symptoms, one past sub-therapeutic trial of Prozac after divorce in 1995. PMD currently prescribes Cymbalta 20mg daily for pain, Xanax 0.5mg nightly for insomnia. </a:t>
            </a:r>
            <a:endParaRPr sz="1800">
              <a:solidFill>
                <a:schemeClr val="dk1"/>
              </a:solidFill>
              <a:latin typeface="Calibri"/>
              <a:ea typeface="Calibri"/>
              <a:cs typeface="Calibri"/>
              <a:sym typeface="Calibri"/>
            </a:endParaRPr>
          </a:p>
          <a:p>
            <a:pPr marL="0" lvl="0" indent="0" algn="l" rtl="0">
              <a:lnSpc>
                <a:spcPct val="115000"/>
              </a:lnSpc>
              <a:spcBef>
                <a:spcPts val="1200"/>
              </a:spcBef>
              <a:spcAft>
                <a:spcPts val="1200"/>
              </a:spcAft>
              <a:buNone/>
            </a:pPr>
            <a:r>
              <a:rPr lang="en-US" sz="1800">
                <a:solidFill>
                  <a:schemeClr val="dk1"/>
                </a:solidFill>
                <a:latin typeface="Calibri"/>
                <a:ea typeface="Calibri"/>
                <a:cs typeface="Calibri"/>
                <a:sym typeface="Calibri"/>
              </a:rPr>
              <a:t>Since mild COVID illness in November 2020 she has experienced new profound fatigue, headaches, orthostasis, subjective cognitive impairment, anxiety, depressed mood, and insomnia. </a:t>
            </a:r>
            <a:endParaRPr sz="1800">
              <a:solidFill>
                <a:schemeClr val="dk1"/>
              </a:solidFill>
              <a:latin typeface="Calibri"/>
              <a:ea typeface="Calibri"/>
              <a:cs typeface="Calibri"/>
              <a:sym typeface="Calibri"/>
            </a:endParaRPr>
          </a:p>
        </p:txBody>
      </p:sp>
      <p:sp>
        <p:nvSpPr>
          <p:cNvPr id="63" name="Google Shape;63;gf12c3e72d4_0_44"/>
          <p:cNvSpPr txBox="1">
            <a:spLocks noGrp="1"/>
          </p:cNvSpPr>
          <p:nvPr>
            <p:ph type="title"/>
          </p:nvPr>
        </p:nvSpPr>
        <p:spPr>
          <a:xfrm>
            <a:off x="6097500" y="274650"/>
            <a:ext cx="54879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05A25"/>
              </a:buClr>
              <a:buSzPts val="3200"/>
              <a:buFont typeface="Calibri"/>
              <a:buNone/>
            </a:pPr>
            <a:r>
              <a:rPr lang="en-US"/>
              <a:t>Typical case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CA12E-241B-8743-A48C-EBC3E9976975}"/>
              </a:ext>
            </a:extLst>
          </p:cNvPr>
          <p:cNvSpPr>
            <a:spLocks noGrp="1"/>
          </p:cNvSpPr>
          <p:nvPr>
            <p:ph type="ctrTitle"/>
          </p:nvPr>
        </p:nvSpPr>
        <p:spPr/>
        <p:txBody>
          <a:bodyPr>
            <a:normAutofit fontScale="90000"/>
          </a:bodyPr>
          <a:lstStyle/>
          <a:p>
            <a:r>
              <a:rPr lang="en-US" dirty="0"/>
              <a:t>Acute Neuropsychiatric Manifestations of COVID-19</a:t>
            </a:r>
          </a:p>
        </p:txBody>
      </p:sp>
      <p:sp>
        <p:nvSpPr>
          <p:cNvPr id="3" name="Subtitle 2">
            <a:extLst>
              <a:ext uri="{FF2B5EF4-FFF2-40B4-BE49-F238E27FC236}">
                <a16:creationId xmlns:a16="http://schemas.microsoft.com/office/drawing/2014/main" id="{0D868C9C-681B-0B4A-A559-EF3B54CAB8D8}"/>
              </a:ext>
            </a:extLst>
          </p:cNvPr>
          <p:cNvSpPr>
            <a:spLocks noGrp="1"/>
          </p:cNvSpPr>
          <p:nvPr>
            <p:ph type="subTitle" idx="1"/>
          </p:nvPr>
        </p:nvSpPr>
        <p:spPr>
          <a:xfrm>
            <a:off x="1726516" y="3581910"/>
            <a:ext cx="8743203" cy="1630170"/>
          </a:xfrm>
        </p:spPr>
        <p:txBody>
          <a:bodyPr>
            <a:normAutofit fontScale="85000" lnSpcReduction="10000"/>
          </a:bodyPr>
          <a:lstStyle/>
          <a:p>
            <a:r>
              <a:rPr lang="en-US" dirty="0"/>
              <a:t>Scott R. Beach, MD, FACLP</a:t>
            </a:r>
          </a:p>
          <a:p>
            <a:pPr fontAlgn="base"/>
            <a:r>
              <a:rPr lang="en-US" dirty="0"/>
              <a:t>Program Director, MGH/McLean Adult Psychiatry Residency</a:t>
            </a:r>
          </a:p>
          <a:p>
            <a:pPr fontAlgn="base"/>
            <a:r>
              <a:rPr lang="en-US" dirty="0"/>
              <a:t>Psychiatrist, Avery D. Weisman Psychiatric Consultation Service, MGH</a:t>
            </a:r>
          </a:p>
          <a:p>
            <a:pPr fontAlgn="base"/>
            <a:r>
              <a:rPr lang="en-US" dirty="0"/>
              <a:t>Associate Professor of Psychiatry, Harvard Medical School</a:t>
            </a:r>
          </a:p>
          <a:p>
            <a:endParaRPr lang="en-US" dirty="0"/>
          </a:p>
        </p:txBody>
      </p:sp>
    </p:spTree>
    <p:extLst>
      <p:ext uri="{BB962C8B-B14F-4D97-AF65-F5344CB8AC3E}">
        <p14:creationId xmlns:p14="http://schemas.microsoft.com/office/powerpoint/2010/main" val="3418927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f12c3e72d4_0_50"/>
          <p:cNvSpPr txBox="1">
            <a:spLocks noGrp="1"/>
          </p:cNvSpPr>
          <p:nvPr>
            <p:ph type="sldNum" idx="12"/>
          </p:nvPr>
        </p:nvSpPr>
        <p:spPr>
          <a:xfrm>
            <a:off x="11606389" y="6474884"/>
            <a:ext cx="48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60</a:t>
            </a:fld>
            <a:endParaRPr/>
          </a:p>
        </p:txBody>
      </p:sp>
      <p:pic>
        <p:nvPicPr>
          <p:cNvPr id="69" name="Google Shape;69;gf12c3e72d4_0_50"/>
          <p:cNvPicPr preferRelativeResize="0"/>
          <p:nvPr/>
        </p:nvPicPr>
        <p:blipFill>
          <a:blip r:embed="rId3">
            <a:alphaModFix/>
          </a:blip>
          <a:stretch>
            <a:fillRect/>
          </a:stretch>
        </p:blipFill>
        <p:spPr>
          <a:xfrm>
            <a:off x="1141876" y="581525"/>
            <a:ext cx="4447800" cy="1493555"/>
          </a:xfrm>
          <a:prstGeom prst="rect">
            <a:avLst/>
          </a:prstGeom>
          <a:noFill/>
          <a:ln>
            <a:noFill/>
          </a:ln>
        </p:spPr>
      </p:pic>
      <p:pic>
        <p:nvPicPr>
          <p:cNvPr id="70" name="Google Shape;70;gf12c3e72d4_0_50"/>
          <p:cNvPicPr preferRelativeResize="0"/>
          <p:nvPr/>
        </p:nvPicPr>
        <p:blipFill>
          <a:blip r:embed="rId4">
            <a:alphaModFix/>
          </a:blip>
          <a:stretch>
            <a:fillRect/>
          </a:stretch>
        </p:blipFill>
        <p:spPr>
          <a:xfrm>
            <a:off x="2887674" y="1812063"/>
            <a:ext cx="2013954" cy="746971"/>
          </a:xfrm>
          <a:prstGeom prst="rect">
            <a:avLst/>
          </a:prstGeom>
          <a:noFill/>
          <a:ln>
            <a:noFill/>
          </a:ln>
        </p:spPr>
      </p:pic>
      <p:pic>
        <p:nvPicPr>
          <p:cNvPr id="71" name="Google Shape;71;gf12c3e72d4_0_50"/>
          <p:cNvPicPr preferRelativeResize="0"/>
          <p:nvPr/>
        </p:nvPicPr>
        <p:blipFill>
          <a:blip r:embed="rId5">
            <a:alphaModFix/>
          </a:blip>
          <a:stretch>
            <a:fillRect/>
          </a:stretch>
        </p:blipFill>
        <p:spPr>
          <a:xfrm>
            <a:off x="5794786" y="678684"/>
            <a:ext cx="3409672" cy="1262894"/>
          </a:xfrm>
          <a:prstGeom prst="rect">
            <a:avLst/>
          </a:prstGeom>
          <a:noFill/>
          <a:ln>
            <a:noFill/>
          </a:ln>
        </p:spPr>
      </p:pic>
      <p:pic>
        <p:nvPicPr>
          <p:cNvPr id="72" name="Google Shape;72;gf12c3e72d4_0_50"/>
          <p:cNvPicPr preferRelativeResize="0"/>
          <p:nvPr/>
        </p:nvPicPr>
        <p:blipFill>
          <a:blip r:embed="rId6">
            <a:alphaModFix/>
          </a:blip>
          <a:stretch>
            <a:fillRect/>
          </a:stretch>
        </p:blipFill>
        <p:spPr>
          <a:xfrm>
            <a:off x="8197932" y="1830779"/>
            <a:ext cx="1602791" cy="676537"/>
          </a:xfrm>
          <a:prstGeom prst="rect">
            <a:avLst/>
          </a:prstGeom>
          <a:noFill/>
          <a:ln>
            <a:noFill/>
          </a:ln>
        </p:spPr>
      </p:pic>
      <p:pic>
        <p:nvPicPr>
          <p:cNvPr id="73" name="Google Shape;73;gf12c3e72d4_0_50"/>
          <p:cNvPicPr preferRelativeResize="0"/>
          <p:nvPr/>
        </p:nvPicPr>
        <p:blipFill>
          <a:blip r:embed="rId7">
            <a:alphaModFix/>
          </a:blip>
          <a:stretch>
            <a:fillRect/>
          </a:stretch>
        </p:blipFill>
        <p:spPr>
          <a:xfrm>
            <a:off x="1094725" y="2594231"/>
            <a:ext cx="2945993" cy="1149260"/>
          </a:xfrm>
          <a:prstGeom prst="rect">
            <a:avLst/>
          </a:prstGeom>
          <a:noFill/>
          <a:ln>
            <a:noFill/>
          </a:ln>
        </p:spPr>
      </p:pic>
      <p:pic>
        <p:nvPicPr>
          <p:cNvPr id="74" name="Google Shape;74;gf12c3e72d4_0_50"/>
          <p:cNvPicPr preferRelativeResize="0"/>
          <p:nvPr/>
        </p:nvPicPr>
        <p:blipFill>
          <a:blip r:embed="rId8">
            <a:alphaModFix/>
          </a:blip>
          <a:stretch>
            <a:fillRect/>
          </a:stretch>
        </p:blipFill>
        <p:spPr>
          <a:xfrm>
            <a:off x="1171441" y="3658702"/>
            <a:ext cx="1708954" cy="676547"/>
          </a:xfrm>
          <a:prstGeom prst="rect">
            <a:avLst/>
          </a:prstGeom>
          <a:noFill/>
          <a:ln>
            <a:noFill/>
          </a:ln>
        </p:spPr>
      </p:pic>
      <p:pic>
        <p:nvPicPr>
          <p:cNvPr id="75" name="Google Shape;75;gf12c3e72d4_0_50"/>
          <p:cNvPicPr preferRelativeResize="0"/>
          <p:nvPr/>
        </p:nvPicPr>
        <p:blipFill>
          <a:blip r:embed="rId9">
            <a:alphaModFix/>
          </a:blip>
          <a:stretch>
            <a:fillRect/>
          </a:stretch>
        </p:blipFill>
        <p:spPr>
          <a:xfrm>
            <a:off x="3432925" y="3935474"/>
            <a:ext cx="4396030" cy="933379"/>
          </a:xfrm>
          <a:prstGeom prst="rect">
            <a:avLst/>
          </a:prstGeom>
          <a:noFill/>
          <a:ln>
            <a:noFill/>
          </a:ln>
        </p:spPr>
      </p:pic>
      <p:pic>
        <p:nvPicPr>
          <p:cNvPr id="76" name="Google Shape;76;gf12c3e72d4_0_50"/>
          <p:cNvPicPr preferRelativeResize="0"/>
          <p:nvPr/>
        </p:nvPicPr>
        <p:blipFill>
          <a:blip r:embed="rId10">
            <a:alphaModFix/>
          </a:blip>
          <a:stretch>
            <a:fillRect/>
          </a:stretch>
        </p:blipFill>
        <p:spPr>
          <a:xfrm>
            <a:off x="2005484" y="5233789"/>
            <a:ext cx="3459447" cy="839847"/>
          </a:xfrm>
          <a:prstGeom prst="rect">
            <a:avLst/>
          </a:prstGeom>
          <a:noFill/>
          <a:ln>
            <a:noFill/>
          </a:ln>
        </p:spPr>
      </p:pic>
      <p:pic>
        <p:nvPicPr>
          <p:cNvPr id="77" name="Google Shape;77;gf12c3e72d4_0_50"/>
          <p:cNvPicPr preferRelativeResize="0"/>
          <p:nvPr/>
        </p:nvPicPr>
        <p:blipFill rotWithShape="1">
          <a:blip r:embed="rId11">
            <a:alphaModFix/>
          </a:blip>
          <a:srcRect r="82979" b="16429"/>
          <a:stretch/>
        </p:blipFill>
        <p:spPr>
          <a:xfrm>
            <a:off x="4590206" y="5277120"/>
            <a:ext cx="588805" cy="384147"/>
          </a:xfrm>
          <a:prstGeom prst="rect">
            <a:avLst/>
          </a:prstGeom>
          <a:noFill/>
          <a:ln>
            <a:noFill/>
          </a:ln>
        </p:spPr>
      </p:pic>
      <p:pic>
        <p:nvPicPr>
          <p:cNvPr id="78" name="Google Shape;78;gf12c3e72d4_0_50"/>
          <p:cNvPicPr preferRelativeResize="0"/>
          <p:nvPr/>
        </p:nvPicPr>
        <p:blipFill>
          <a:blip r:embed="rId12">
            <a:alphaModFix/>
          </a:blip>
          <a:stretch>
            <a:fillRect/>
          </a:stretch>
        </p:blipFill>
        <p:spPr>
          <a:xfrm>
            <a:off x="8276366" y="2688609"/>
            <a:ext cx="3148883" cy="3648967"/>
          </a:xfrm>
          <a:prstGeom prst="rect">
            <a:avLst/>
          </a:prstGeom>
          <a:noFill/>
          <a:ln>
            <a:noFill/>
          </a:ln>
        </p:spPr>
      </p:pic>
      <p:pic>
        <p:nvPicPr>
          <p:cNvPr id="79" name="Google Shape;79;gf12c3e72d4_0_50"/>
          <p:cNvPicPr preferRelativeResize="0"/>
          <p:nvPr/>
        </p:nvPicPr>
        <p:blipFill>
          <a:blip r:embed="rId13">
            <a:alphaModFix/>
          </a:blip>
          <a:stretch>
            <a:fillRect/>
          </a:stretch>
        </p:blipFill>
        <p:spPr>
          <a:xfrm>
            <a:off x="4255904" y="2797442"/>
            <a:ext cx="3805271" cy="77738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f12c3e72d4_0_5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105A25"/>
              </a:buClr>
              <a:buSzPts val="3200"/>
              <a:buFont typeface="Calibri"/>
              <a:buNone/>
            </a:pPr>
            <a:r>
              <a:rPr lang="en-US"/>
              <a:t>Definitions and Nomenclature</a:t>
            </a:r>
            <a:endParaRPr/>
          </a:p>
        </p:txBody>
      </p:sp>
      <p:sp>
        <p:nvSpPr>
          <p:cNvPr id="85" name="Google Shape;85;gf12c3e72d4_0_56"/>
          <p:cNvSpPr txBox="1">
            <a:spLocks noGrp="1"/>
          </p:cNvSpPr>
          <p:nvPr>
            <p:ph type="body" idx="1"/>
          </p:nvPr>
        </p:nvSpPr>
        <p:spPr>
          <a:xfrm>
            <a:off x="609600" y="4350675"/>
            <a:ext cx="10972800" cy="1143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US" sz="1800" i="1" u="sng"/>
              <a:t>CDC definition</a:t>
            </a:r>
            <a:r>
              <a:rPr lang="en-US" sz="1800" i="1"/>
              <a:t>:</a:t>
            </a:r>
            <a:r>
              <a:rPr lang="en-US" sz="1800"/>
              <a:t> “Long COVID is a range of symptoms that can last weeks or months after first being infected with the virus that causes COVID-19 or can appear weeks after infection. Long COVID can happen to anyone who has had COVID-19, even if the illness was mild, or they had no symptoms.”</a:t>
            </a:r>
            <a:endParaRPr/>
          </a:p>
        </p:txBody>
      </p:sp>
      <p:sp>
        <p:nvSpPr>
          <p:cNvPr id="86" name="Google Shape;86;gf12c3e72d4_0_56"/>
          <p:cNvSpPr txBox="1">
            <a:spLocks noGrp="1"/>
          </p:cNvSpPr>
          <p:nvPr>
            <p:ph type="sldNum" idx="12"/>
          </p:nvPr>
        </p:nvSpPr>
        <p:spPr>
          <a:xfrm>
            <a:off x="11606389" y="6474884"/>
            <a:ext cx="48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61</a:t>
            </a:fld>
            <a:endParaRPr/>
          </a:p>
        </p:txBody>
      </p:sp>
      <p:graphicFrame>
        <p:nvGraphicFramePr>
          <p:cNvPr id="87" name="Google Shape;87;gf12c3e72d4_0_56"/>
          <p:cNvGraphicFramePr/>
          <p:nvPr/>
        </p:nvGraphicFramePr>
        <p:xfrm>
          <a:off x="952500" y="1562775"/>
          <a:ext cx="3000000" cy="3000000"/>
        </p:xfrm>
        <a:graphic>
          <a:graphicData uri="http://schemas.openxmlformats.org/drawingml/2006/table">
            <a:tbl>
              <a:tblPr>
                <a:noFill/>
              </a:tblPr>
              <a:tblGrid>
                <a:gridCol w="5143500">
                  <a:extLst>
                    <a:ext uri="{9D8B030D-6E8A-4147-A177-3AD203B41FA5}">
                      <a16:colId xmlns:a16="http://schemas.microsoft.com/office/drawing/2014/main" val="20000"/>
                    </a:ext>
                  </a:extLst>
                </a:gridCol>
                <a:gridCol w="5143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1800">
                          <a:latin typeface="Calibri"/>
                          <a:ea typeface="Calibri"/>
                          <a:cs typeface="Calibri"/>
                          <a:sym typeface="Calibri"/>
                        </a:rPr>
                        <a:t>Acute</a:t>
                      </a:r>
                      <a:endParaRPr sz="18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800">
                          <a:latin typeface="Calibri"/>
                          <a:ea typeface="Calibri"/>
                          <a:cs typeface="Calibri"/>
                          <a:sym typeface="Calibri"/>
                        </a:rPr>
                        <a:t>Less than 3-4 weeks</a:t>
                      </a:r>
                      <a:endParaRPr sz="18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Post-Acute Sequelae of SARS COV-2 (PASC)</a:t>
                      </a:r>
                      <a:endParaRPr sz="18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US" sz="1800">
                          <a:solidFill>
                            <a:schemeClr val="dk1"/>
                          </a:solidFill>
                          <a:latin typeface="Calibri"/>
                          <a:ea typeface="Calibri"/>
                          <a:cs typeface="Calibri"/>
                          <a:sym typeface="Calibri"/>
                        </a:rPr>
                        <a:t>Long Haul COVID</a:t>
                      </a:r>
                      <a:endParaRPr sz="1800">
                        <a:solidFill>
                          <a:schemeClr val="dk1"/>
                        </a:solidFill>
                        <a:latin typeface="Calibri"/>
                        <a:ea typeface="Calibri"/>
                        <a:cs typeface="Calibri"/>
                        <a:sym typeface="Calibri"/>
                      </a:endParaRPr>
                    </a:p>
                    <a:p>
                      <a:pPr marL="0" lvl="0" indent="0" algn="l" rtl="0">
                        <a:lnSpc>
                          <a:spcPct val="115000"/>
                        </a:lnSpc>
                        <a:spcBef>
                          <a:spcPts val="1200"/>
                        </a:spcBef>
                        <a:spcAft>
                          <a:spcPts val="1200"/>
                        </a:spcAft>
                        <a:buClr>
                          <a:schemeClr val="dk1"/>
                        </a:buClr>
                        <a:buSzPts val="1100"/>
                        <a:buFont typeface="Arial"/>
                        <a:buNone/>
                      </a:pPr>
                      <a:r>
                        <a:rPr lang="en-US" sz="1800">
                          <a:solidFill>
                            <a:schemeClr val="dk1"/>
                          </a:solidFill>
                          <a:latin typeface="Calibri"/>
                          <a:ea typeface="Calibri"/>
                          <a:cs typeface="Calibri"/>
                          <a:sym typeface="Calibri"/>
                        </a:rPr>
                        <a:t>Long COVID</a:t>
                      </a:r>
                      <a:endParaRPr sz="18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Greater than 3-4 weeks</a:t>
                      </a: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800">
                          <a:solidFill>
                            <a:schemeClr val="dk1"/>
                          </a:solidFill>
                          <a:latin typeface="Calibri"/>
                          <a:ea typeface="Calibri"/>
                          <a:cs typeface="Calibri"/>
                          <a:sym typeface="Calibri"/>
                        </a:rPr>
                        <a:t>Chronic: Greater than 12 weeks</a:t>
                      </a:r>
                      <a:endParaRPr sz="1800">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f12c3e72d4_0_7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105A25"/>
              </a:buClr>
              <a:buSzPts val="3200"/>
              <a:buFont typeface="Calibri"/>
              <a:buNone/>
            </a:pPr>
            <a:r>
              <a:rPr lang="en-US"/>
              <a:t>“Discovery” of Long COVID: Epidemiology</a:t>
            </a:r>
            <a:endParaRPr/>
          </a:p>
        </p:txBody>
      </p:sp>
      <p:sp>
        <p:nvSpPr>
          <p:cNvPr id="93" name="Google Shape;93;gf12c3e72d4_0_78"/>
          <p:cNvSpPr txBox="1">
            <a:spLocks noGrp="1"/>
          </p:cNvSpPr>
          <p:nvPr>
            <p:ph type="body" idx="1"/>
          </p:nvPr>
        </p:nvSpPr>
        <p:spPr>
          <a:xfrm>
            <a:off x="609600" y="3908401"/>
            <a:ext cx="10972800" cy="1274100"/>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Clr>
                <a:schemeClr val="dk1"/>
              </a:buClr>
              <a:buSzPts val="1800"/>
              <a:buChar char="●"/>
            </a:pPr>
            <a:r>
              <a:rPr lang="en-US" sz="1800"/>
              <a:t>Conclusion: Many of those hospitalized with COVID-19 experience persistent symptoms</a:t>
            </a:r>
            <a:endParaRPr sz="1800"/>
          </a:p>
          <a:p>
            <a:pPr marL="457200" lvl="0" indent="-342900" algn="l" rtl="0">
              <a:spcBef>
                <a:spcPts val="0"/>
              </a:spcBef>
              <a:spcAft>
                <a:spcPts val="0"/>
              </a:spcAft>
              <a:buClr>
                <a:schemeClr val="dk1"/>
              </a:buClr>
              <a:buSzPts val="1800"/>
              <a:buChar char="●"/>
            </a:pPr>
            <a:r>
              <a:rPr lang="en-US" sz="1800"/>
              <a:t>This does not prove that COVID-19 itself was the cause of persistent symptoms. Additional hypotheses included: any respiratory tract infection, hospitalization, social factors etc.</a:t>
            </a:r>
            <a:endParaRPr sz="1800"/>
          </a:p>
          <a:p>
            <a:pPr marL="457200" lvl="0" indent="-342900" algn="l" rtl="0">
              <a:spcBef>
                <a:spcPts val="0"/>
              </a:spcBef>
              <a:spcAft>
                <a:spcPts val="0"/>
              </a:spcAft>
              <a:buClr>
                <a:schemeClr val="dk1"/>
              </a:buClr>
              <a:buSzPts val="1800"/>
              <a:buChar char="●"/>
            </a:pPr>
            <a:r>
              <a:rPr lang="en-US" sz="1800"/>
              <a:t>How can we control for these confounding factors?</a:t>
            </a:r>
            <a:endParaRPr sz="1800"/>
          </a:p>
        </p:txBody>
      </p:sp>
      <p:sp>
        <p:nvSpPr>
          <p:cNvPr id="94" name="Google Shape;94;gf12c3e72d4_0_78"/>
          <p:cNvSpPr txBox="1">
            <a:spLocks noGrp="1"/>
          </p:cNvSpPr>
          <p:nvPr>
            <p:ph type="sldNum" idx="12"/>
          </p:nvPr>
        </p:nvSpPr>
        <p:spPr>
          <a:xfrm>
            <a:off x="11606389" y="6474884"/>
            <a:ext cx="48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62</a:t>
            </a:fld>
            <a:endParaRPr/>
          </a:p>
        </p:txBody>
      </p:sp>
      <p:graphicFrame>
        <p:nvGraphicFramePr>
          <p:cNvPr id="95" name="Google Shape;95;gf12c3e72d4_0_78"/>
          <p:cNvGraphicFramePr/>
          <p:nvPr/>
        </p:nvGraphicFramePr>
        <p:xfrm>
          <a:off x="1721700" y="1571275"/>
          <a:ext cx="3000000" cy="3000000"/>
        </p:xfrm>
        <a:graphic>
          <a:graphicData uri="http://schemas.openxmlformats.org/drawingml/2006/table">
            <a:tbl>
              <a:tblPr>
                <a:noFill/>
              </a:tblPr>
              <a:tblGrid>
                <a:gridCol w="990950">
                  <a:extLst>
                    <a:ext uri="{9D8B030D-6E8A-4147-A177-3AD203B41FA5}">
                      <a16:colId xmlns:a16="http://schemas.microsoft.com/office/drawing/2014/main" val="20000"/>
                    </a:ext>
                  </a:extLst>
                </a:gridCol>
                <a:gridCol w="836225">
                  <a:extLst>
                    <a:ext uri="{9D8B030D-6E8A-4147-A177-3AD203B41FA5}">
                      <a16:colId xmlns:a16="http://schemas.microsoft.com/office/drawing/2014/main" val="20001"/>
                    </a:ext>
                  </a:extLst>
                </a:gridCol>
                <a:gridCol w="1087750">
                  <a:extLst>
                    <a:ext uri="{9D8B030D-6E8A-4147-A177-3AD203B41FA5}">
                      <a16:colId xmlns:a16="http://schemas.microsoft.com/office/drawing/2014/main" val="20002"/>
                    </a:ext>
                  </a:extLst>
                </a:gridCol>
                <a:gridCol w="723200">
                  <a:extLst>
                    <a:ext uri="{9D8B030D-6E8A-4147-A177-3AD203B41FA5}">
                      <a16:colId xmlns:a16="http://schemas.microsoft.com/office/drawing/2014/main" val="20003"/>
                    </a:ext>
                  </a:extLst>
                </a:gridCol>
                <a:gridCol w="1292100">
                  <a:extLst>
                    <a:ext uri="{9D8B030D-6E8A-4147-A177-3AD203B41FA5}">
                      <a16:colId xmlns:a16="http://schemas.microsoft.com/office/drawing/2014/main" val="20004"/>
                    </a:ext>
                  </a:extLst>
                </a:gridCol>
                <a:gridCol w="1091000">
                  <a:extLst>
                    <a:ext uri="{9D8B030D-6E8A-4147-A177-3AD203B41FA5}">
                      <a16:colId xmlns:a16="http://schemas.microsoft.com/office/drawing/2014/main" val="20005"/>
                    </a:ext>
                  </a:extLst>
                </a:gridCol>
                <a:gridCol w="2727375">
                  <a:extLst>
                    <a:ext uri="{9D8B030D-6E8A-4147-A177-3AD203B41FA5}">
                      <a16:colId xmlns:a16="http://schemas.microsoft.com/office/drawing/2014/main" val="20006"/>
                    </a:ext>
                  </a:extLst>
                </a:gridCol>
              </a:tblGrid>
              <a:tr h="389475">
                <a:tc>
                  <a:txBody>
                    <a:bodyPr/>
                    <a:lstStyle/>
                    <a:p>
                      <a:pPr marL="0" lvl="0" indent="0" algn="l" rtl="0">
                        <a:spcBef>
                          <a:spcPts val="0"/>
                        </a:spcBef>
                        <a:spcAft>
                          <a:spcPts val="0"/>
                        </a:spcAft>
                        <a:buNone/>
                      </a:pPr>
                      <a:endParaRPr sz="10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Location</a:t>
                      </a:r>
                      <a:endParaRPr sz="1000" u="sng">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Design</a:t>
                      </a:r>
                      <a:endParaRPr sz="1000" u="sng">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N</a:t>
                      </a:r>
                      <a:endParaRPr sz="1000" u="sng">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Type of patient</a:t>
                      </a:r>
                      <a:endParaRPr sz="1000" u="sng">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Follow-up</a:t>
                      </a:r>
                      <a:endParaRPr sz="1000" u="sng">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Symptoms</a:t>
                      </a:r>
                      <a:endParaRPr sz="1000" u="sng">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970300">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Huang et al. (1/2021)</a:t>
                      </a:r>
                      <a:endParaRPr sz="10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Wuhan</a:t>
                      </a:r>
                      <a:endParaRPr sz="10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Prospective</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No control</a:t>
                      </a:r>
                      <a:endParaRPr sz="10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1,733</a:t>
                      </a:r>
                      <a:endParaRPr sz="10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Hospitalized</a:t>
                      </a:r>
                      <a:endParaRPr sz="10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6 months</a:t>
                      </a:r>
                      <a:endParaRPr sz="1000">
                        <a:solidFill>
                          <a:schemeClr val="dk1"/>
                        </a:solidFill>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Any (76%)</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Fatigue or muscle weakness (63%)</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Pain or discomfort (27%)</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Sleep difficulties (26%)</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Anxiety or depression (23%)</a:t>
                      </a:r>
                      <a:endParaRPr sz="1000">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bl>
          </a:graphicData>
        </a:graphic>
      </p:graphicFrame>
      <p:sp>
        <p:nvSpPr>
          <p:cNvPr id="96" name="Google Shape;96;gf12c3e72d4_0_78"/>
          <p:cNvSpPr txBox="1"/>
          <p:nvPr/>
        </p:nvSpPr>
        <p:spPr>
          <a:xfrm>
            <a:off x="4995925" y="6411125"/>
            <a:ext cx="680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dk1"/>
                </a:solidFill>
              </a:rPr>
              <a:t>Huang C, Huang L, Wang Y, et al. 6-month consequences of COVID-19 in patients discharged from hospital: a cohort study. The Lancet. 2021;397(10270):220-232.</a:t>
            </a:r>
            <a:endParaRPr sz="1000">
              <a:solidFill>
                <a:schemeClr val="dk1"/>
              </a:solidFill>
            </a:endParaRPr>
          </a:p>
        </p:txBody>
      </p:sp>
      <p:pic>
        <p:nvPicPr>
          <p:cNvPr id="97" name="Google Shape;97;gf12c3e72d4_0_78"/>
          <p:cNvPicPr preferRelativeResize="0"/>
          <p:nvPr/>
        </p:nvPicPr>
        <p:blipFill>
          <a:blip r:embed="rId3">
            <a:alphaModFix/>
          </a:blip>
          <a:stretch>
            <a:fillRect/>
          </a:stretch>
        </p:blipFill>
        <p:spPr>
          <a:xfrm>
            <a:off x="8283150" y="529300"/>
            <a:ext cx="3746074" cy="7902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f12c3e72d4_0_1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105A25"/>
              </a:buClr>
              <a:buSzPts val="3200"/>
              <a:buFont typeface="Calibri"/>
              <a:buNone/>
            </a:pPr>
            <a:r>
              <a:rPr lang="en-US"/>
              <a:t>“Discovery” of Long COVID: Epidemiology</a:t>
            </a:r>
            <a:endParaRPr/>
          </a:p>
        </p:txBody>
      </p:sp>
      <p:sp>
        <p:nvSpPr>
          <p:cNvPr id="103" name="Google Shape;103;gf12c3e72d4_0_124"/>
          <p:cNvSpPr txBox="1">
            <a:spLocks noGrp="1"/>
          </p:cNvSpPr>
          <p:nvPr>
            <p:ph type="body" idx="1"/>
          </p:nvPr>
        </p:nvSpPr>
        <p:spPr>
          <a:xfrm>
            <a:off x="457775" y="3334125"/>
            <a:ext cx="7541700" cy="2033100"/>
          </a:xfrm>
          <a:prstGeom prst="rect">
            <a:avLst/>
          </a:prstGeom>
          <a:noFill/>
          <a:ln>
            <a:noFill/>
          </a:ln>
        </p:spPr>
        <p:txBody>
          <a:bodyPr spcFirstLastPara="1" wrap="square" lIns="91425" tIns="45700" rIns="91425" bIns="45700" anchor="t" anchorCtr="0">
            <a:noAutofit/>
          </a:bodyPr>
          <a:lstStyle/>
          <a:p>
            <a:pPr marL="228600" lvl="0" indent="-190500" algn="l" rtl="0">
              <a:spcBef>
                <a:spcPts val="0"/>
              </a:spcBef>
              <a:spcAft>
                <a:spcPts val="0"/>
              </a:spcAft>
              <a:buClr>
                <a:schemeClr val="dk1"/>
              </a:buClr>
              <a:buSzPts val="1800"/>
              <a:buChar char="●"/>
            </a:pPr>
            <a:r>
              <a:rPr lang="en-US" sz="1800"/>
              <a:t>Conclusions: </a:t>
            </a:r>
            <a:endParaRPr sz="1800"/>
          </a:p>
          <a:p>
            <a:pPr marL="627062" lvl="1" indent="-215900" algn="l" rtl="0">
              <a:spcBef>
                <a:spcPts val="0"/>
              </a:spcBef>
              <a:spcAft>
                <a:spcPts val="0"/>
              </a:spcAft>
              <a:buClr>
                <a:schemeClr val="dk1"/>
              </a:buClr>
              <a:buSzPts val="1800"/>
              <a:buChar char="○"/>
            </a:pPr>
            <a:r>
              <a:rPr lang="en-US" sz="1800"/>
              <a:t>Those with COVID-19 experience persistent symptoms statistically significantly more than those with seasonal influenza.</a:t>
            </a:r>
            <a:endParaRPr sz="1800"/>
          </a:p>
          <a:p>
            <a:pPr marL="627062" lvl="1" indent="-215900" algn="l" rtl="0">
              <a:spcBef>
                <a:spcPts val="0"/>
              </a:spcBef>
              <a:spcAft>
                <a:spcPts val="0"/>
              </a:spcAft>
              <a:buClr>
                <a:schemeClr val="dk1"/>
              </a:buClr>
              <a:buSzPts val="1800"/>
              <a:buChar char="○"/>
            </a:pPr>
            <a:r>
              <a:rPr lang="en-US" sz="1800"/>
              <a:t>Primary symptoms include: Respiratory symptoms, tachycardia/palpitations, anosmia/parosmia, memory problems, anxiety, depression, sleep difficulties, fatigue, weakness</a:t>
            </a:r>
            <a:endParaRPr sz="1800"/>
          </a:p>
        </p:txBody>
      </p:sp>
      <p:sp>
        <p:nvSpPr>
          <p:cNvPr id="104" name="Google Shape;104;gf12c3e72d4_0_124"/>
          <p:cNvSpPr txBox="1">
            <a:spLocks noGrp="1"/>
          </p:cNvSpPr>
          <p:nvPr>
            <p:ph type="sldNum" idx="12"/>
          </p:nvPr>
        </p:nvSpPr>
        <p:spPr>
          <a:xfrm>
            <a:off x="11606389" y="6474884"/>
            <a:ext cx="48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63</a:t>
            </a:fld>
            <a:endParaRPr/>
          </a:p>
        </p:txBody>
      </p:sp>
      <p:graphicFrame>
        <p:nvGraphicFramePr>
          <p:cNvPr id="105" name="Google Shape;105;gf12c3e72d4_0_124"/>
          <p:cNvGraphicFramePr/>
          <p:nvPr/>
        </p:nvGraphicFramePr>
        <p:xfrm>
          <a:off x="249675" y="1571275"/>
          <a:ext cx="3000000" cy="3000000"/>
        </p:xfrm>
        <a:graphic>
          <a:graphicData uri="http://schemas.openxmlformats.org/drawingml/2006/table">
            <a:tbl>
              <a:tblPr>
                <a:noFill/>
              </a:tblPr>
              <a:tblGrid>
                <a:gridCol w="915925">
                  <a:extLst>
                    <a:ext uri="{9D8B030D-6E8A-4147-A177-3AD203B41FA5}">
                      <a16:colId xmlns:a16="http://schemas.microsoft.com/office/drawing/2014/main" val="20000"/>
                    </a:ext>
                  </a:extLst>
                </a:gridCol>
                <a:gridCol w="772925">
                  <a:extLst>
                    <a:ext uri="{9D8B030D-6E8A-4147-A177-3AD203B41FA5}">
                      <a16:colId xmlns:a16="http://schemas.microsoft.com/office/drawing/2014/main" val="20001"/>
                    </a:ext>
                  </a:extLst>
                </a:gridCol>
                <a:gridCol w="1005400">
                  <a:extLst>
                    <a:ext uri="{9D8B030D-6E8A-4147-A177-3AD203B41FA5}">
                      <a16:colId xmlns:a16="http://schemas.microsoft.com/office/drawing/2014/main" val="20002"/>
                    </a:ext>
                  </a:extLst>
                </a:gridCol>
                <a:gridCol w="668475">
                  <a:extLst>
                    <a:ext uri="{9D8B030D-6E8A-4147-A177-3AD203B41FA5}">
                      <a16:colId xmlns:a16="http://schemas.microsoft.com/office/drawing/2014/main" val="20003"/>
                    </a:ext>
                  </a:extLst>
                </a:gridCol>
                <a:gridCol w="1194300">
                  <a:extLst>
                    <a:ext uri="{9D8B030D-6E8A-4147-A177-3AD203B41FA5}">
                      <a16:colId xmlns:a16="http://schemas.microsoft.com/office/drawing/2014/main" val="20004"/>
                    </a:ext>
                  </a:extLst>
                </a:gridCol>
                <a:gridCol w="1008425">
                  <a:extLst>
                    <a:ext uri="{9D8B030D-6E8A-4147-A177-3AD203B41FA5}">
                      <a16:colId xmlns:a16="http://schemas.microsoft.com/office/drawing/2014/main" val="20005"/>
                    </a:ext>
                  </a:extLst>
                </a:gridCol>
                <a:gridCol w="2520925">
                  <a:extLst>
                    <a:ext uri="{9D8B030D-6E8A-4147-A177-3AD203B41FA5}">
                      <a16:colId xmlns:a16="http://schemas.microsoft.com/office/drawing/2014/main" val="20006"/>
                    </a:ext>
                  </a:extLst>
                </a:gridCol>
              </a:tblGrid>
              <a:tr h="389475">
                <a:tc>
                  <a:txBody>
                    <a:bodyPr/>
                    <a:lstStyle/>
                    <a:p>
                      <a:pPr marL="0" lvl="0" indent="0" algn="l" rtl="0">
                        <a:spcBef>
                          <a:spcPts val="0"/>
                        </a:spcBef>
                        <a:spcAft>
                          <a:spcPts val="0"/>
                        </a:spcAft>
                        <a:buNone/>
                      </a:pPr>
                      <a:endParaRPr sz="1000">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Location</a:t>
                      </a:r>
                      <a:endParaRPr sz="1000" u="sng">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Design</a:t>
                      </a:r>
                      <a:endParaRPr sz="1000" u="sng">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N</a:t>
                      </a:r>
                      <a:endParaRPr sz="1000" u="sng">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Groups</a:t>
                      </a:r>
                      <a:endParaRPr sz="1000" u="sng">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Follow-up</a:t>
                      </a:r>
                      <a:endParaRPr sz="1000" u="sng">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Symptoms</a:t>
                      </a:r>
                      <a:endParaRPr sz="1000" u="sng">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097250">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Al-Aly et al. (4/2021)</a:t>
                      </a:r>
                      <a:endParaRPr sz="10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US Veterans</a:t>
                      </a:r>
                      <a:endParaRPr sz="10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Retrospective</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0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73,435</a:t>
                      </a:r>
                      <a:endParaRPr sz="10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Non-hospitalized</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Hospitalized (floor)</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ICU</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Flu</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COVID-19</a:t>
                      </a:r>
                      <a:endParaRPr sz="10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6 months</a:t>
                      </a:r>
                      <a:endParaRPr sz="10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Respiratory</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Hypertension </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Sleep-wake</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MSK pain</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Malaise and fatigue </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Anxiety or Depression </a:t>
                      </a:r>
                      <a:endParaRPr sz="10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06" name="Google Shape;106;gf12c3e72d4_0_124"/>
          <p:cNvSpPr txBox="1"/>
          <p:nvPr/>
        </p:nvSpPr>
        <p:spPr>
          <a:xfrm>
            <a:off x="5698200" y="6365400"/>
            <a:ext cx="5884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dk1"/>
                </a:solidFill>
              </a:rPr>
              <a:t>Al-Aly Z, Xie Y, Bowe B. High-dimensional characterization of post-acute sequalae of COVID-19. Nature. Published online April 22, 2021.</a:t>
            </a:r>
            <a:endParaRPr sz="1000">
              <a:solidFill>
                <a:schemeClr val="dk1"/>
              </a:solidFill>
            </a:endParaRPr>
          </a:p>
        </p:txBody>
      </p:sp>
      <p:pic>
        <p:nvPicPr>
          <p:cNvPr id="107" name="Google Shape;107;gf12c3e72d4_0_124"/>
          <p:cNvPicPr preferRelativeResize="0"/>
          <p:nvPr/>
        </p:nvPicPr>
        <p:blipFill>
          <a:blip r:embed="rId3">
            <a:alphaModFix/>
          </a:blip>
          <a:stretch>
            <a:fillRect/>
          </a:stretch>
        </p:blipFill>
        <p:spPr>
          <a:xfrm>
            <a:off x="8724348" y="551925"/>
            <a:ext cx="3070714" cy="1143000"/>
          </a:xfrm>
          <a:prstGeom prst="rect">
            <a:avLst/>
          </a:prstGeom>
          <a:noFill/>
          <a:ln>
            <a:noFill/>
          </a:ln>
        </p:spPr>
      </p:pic>
      <p:pic>
        <p:nvPicPr>
          <p:cNvPr id="108" name="Google Shape;108;gf12c3e72d4_0_124"/>
          <p:cNvPicPr preferRelativeResize="0"/>
          <p:nvPr/>
        </p:nvPicPr>
        <p:blipFill>
          <a:blip r:embed="rId4">
            <a:alphaModFix/>
          </a:blip>
          <a:stretch>
            <a:fillRect/>
          </a:stretch>
        </p:blipFill>
        <p:spPr>
          <a:xfrm>
            <a:off x="8429400" y="1750088"/>
            <a:ext cx="3660599" cy="452439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f12c3e72d4_0_84"/>
          <p:cNvSpPr txBox="1">
            <a:spLocks noGrp="1"/>
          </p:cNvSpPr>
          <p:nvPr>
            <p:ph type="title"/>
          </p:nvPr>
        </p:nvSpPr>
        <p:spPr>
          <a:xfrm>
            <a:off x="609600" y="274650"/>
            <a:ext cx="73302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105A25"/>
              </a:buClr>
              <a:buSzPts val="3200"/>
              <a:buFont typeface="Calibri"/>
              <a:buNone/>
            </a:pPr>
            <a:r>
              <a:rPr lang="en-US"/>
              <a:t>“Discovery” of Long COVID: Epidemiology</a:t>
            </a:r>
            <a:endParaRPr/>
          </a:p>
        </p:txBody>
      </p:sp>
      <p:sp>
        <p:nvSpPr>
          <p:cNvPr id="114" name="Google Shape;114;gf12c3e72d4_0_84"/>
          <p:cNvSpPr txBox="1">
            <a:spLocks noGrp="1"/>
          </p:cNvSpPr>
          <p:nvPr>
            <p:ph type="body" idx="1"/>
          </p:nvPr>
        </p:nvSpPr>
        <p:spPr>
          <a:xfrm>
            <a:off x="611200" y="4185650"/>
            <a:ext cx="10972800" cy="1752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800"/>
              <a:t>Conclusion:</a:t>
            </a:r>
            <a:endParaRPr sz="1800"/>
          </a:p>
          <a:p>
            <a:pPr marL="182880" lvl="0" indent="-160020" algn="l" rtl="0">
              <a:spcBef>
                <a:spcPts val="0"/>
              </a:spcBef>
              <a:spcAft>
                <a:spcPts val="0"/>
              </a:spcAft>
              <a:buClr>
                <a:schemeClr val="dk1"/>
              </a:buClr>
              <a:buSzPts val="1800"/>
              <a:buFont typeface="Calibri"/>
              <a:buChar char="●"/>
            </a:pPr>
            <a:r>
              <a:rPr lang="en-US" sz="1800"/>
              <a:t>Those with COVID-19 are more likely to suffer chronic neuropsychiatric symptoms such as anxiety, depressed mood, psychosis, and insomnia than those with influenza or other RTI.</a:t>
            </a:r>
            <a:endParaRPr sz="1800"/>
          </a:p>
          <a:p>
            <a:pPr marL="182880" lvl="0" indent="-160020" algn="l" rtl="0">
              <a:spcBef>
                <a:spcPts val="0"/>
              </a:spcBef>
              <a:spcAft>
                <a:spcPts val="0"/>
              </a:spcAft>
              <a:buClr>
                <a:schemeClr val="dk1"/>
              </a:buClr>
              <a:buSzPts val="1800"/>
              <a:buFont typeface="Arial"/>
              <a:buChar char="●"/>
            </a:pPr>
            <a:r>
              <a:rPr lang="en-US" sz="1800"/>
              <a:t>Other studies have demonstrated persistent mood and anxiety symptoms. </a:t>
            </a:r>
            <a:endParaRPr sz="1800"/>
          </a:p>
          <a:p>
            <a:pPr marL="914400" lvl="1" indent="-304800" algn="l" rtl="0">
              <a:spcBef>
                <a:spcPts val="0"/>
              </a:spcBef>
              <a:spcAft>
                <a:spcPts val="0"/>
              </a:spcAft>
              <a:buClr>
                <a:schemeClr val="dk1"/>
              </a:buClr>
              <a:buSzPts val="1200"/>
              <a:buFont typeface="Arial"/>
              <a:buChar char="○"/>
            </a:pPr>
            <a:r>
              <a:rPr lang="en-US" sz="1200"/>
              <a:t>Zhang et al. Depression by PHQ-9 in 29.2% (N = 205, statistically significant, controls of quarantine, gen public)</a:t>
            </a:r>
            <a:endParaRPr sz="1200"/>
          </a:p>
          <a:p>
            <a:pPr marL="914400" lvl="1" indent="-304800" algn="l" rtl="0">
              <a:spcBef>
                <a:spcPts val="0"/>
              </a:spcBef>
              <a:spcAft>
                <a:spcPts val="0"/>
              </a:spcAft>
              <a:buClr>
                <a:schemeClr val="dk1"/>
              </a:buClr>
              <a:buSzPts val="1200"/>
              <a:buFont typeface="Arial"/>
              <a:buChar char="○"/>
            </a:pPr>
            <a:r>
              <a:rPr lang="en-US" sz="1200"/>
              <a:t>Mazza et al. Depression by BDI in 31% (N = 402, non-controlled)</a:t>
            </a:r>
            <a:endParaRPr sz="1200"/>
          </a:p>
        </p:txBody>
      </p:sp>
      <p:sp>
        <p:nvSpPr>
          <p:cNvPr id="115" name="Google Shape;115;gf12c3e72d4_0_84"/>
          <p:cNvSpPr txBox="1">
            <a:spLocks noGrp="1"/>
          </p:cNvSpPr>
          <p:nvPr>
            <p:ph type="sldNum" idx="12"/>
          </p:nvPr>
        </p:nvSpPr>
        <p:spPr>
          <a:xfrm>
            <a:off x="11606389" y="6474884"/>
            <a:ext cx="48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64</a:t>
            </a:fld>
            <a:endParaRPr/>
          </a:p>
        </p:txBody>
      </p:sp>
      <p:graphicFrame>
        <p:nvGraphicFramePr>
          <p:cNvPr id="116" name="Google Shape;116;gf12c3e72d4_0_84"/>
          <p:cNvGraphicFramePr/>
          <p:nvPr/>
        </p:nvGraphicFramePr>
        <p:xfrm>
          <a:off x="611200" y="2306350"/>
          <a:ext cx="3000000" cy="3000000"/>
        </p:xfrm>
        <a:graphic>
          <a:graphicData uri="http://schemas.openxmlformats.org/drawingml/2006/table">
            <a:tbl>
              <a:tblPr>
                <a:noFill/>
              </a:tblPr>
              <a:tblGrid>
                <a:gridCol w="915925">
                  <a:extLst>
                    <a:ext uri="{9D8B030D-6E8A-4147-A177-3AD203B41FA5}">
                      <a16:colId xmlns:a16="http://schemas.microsoft.com/office/drawing/2014/main" val="20000"/>
                    </a:ext>
                  </a:extLst>
                </a:gridCol>
                <a:gridCol w="772925">
                  <a:extLst>
                    <a:ext uri="{9D8B030D-6E8A-4147-A177-3AD203B41FA5}">
                      <a16:colId xmlns:a16="http://schemas.microsoft.com/office/drawing/2014/main" val="20001"/>
                    </a:ext>
                  </a:extLst>
                </a:gridCol>
                <a:gridCol w="1005400">
                  <a:extLst>
                    <a:ext uri="{9D8B030D-6E8A-4147-A177-3AD203B41FA5}">
                      <a16:colId xmlns:a16="http://schemas.microsoft.com/office/drawing/2014/main" val="20002"/>
                    </a:ext>
                  </a:extLst>
                </a:gridCol>
                <a:gridCol w="668475">
                  <a:extLst>
                    <a:ext uri="{9D8B030D-6E8A-4147-A177-3AD203B41FA5}">
                      <a16:colId xmlns:a16="http://schemas.microsoft.com/office/drawing/2014/main" val="20003"/>
                    </a:ext>
                  </a:extLst>
                </a:gridCol>
                <a:gridCol w="1194300">
                  <a:extLst>
                    <a:ext uri="{9D8B030D-6E8A-4147-A177-3AD203B41FA5}">
                      <a16:colId xmlns:a16="http://schemas.microsoft.com/office/drawing/2014/main" val="20004"/>
                    </a:ext>
                  </a:extLst>
                </a:gridCol>
                <a:gridCol w="1008425">
                  <a:extLst>
                    <a:ext uri="{9D8B030D-6E8A-4147-A177-3AD203B41FA5}">
                      <a16:colId xmlns:a16="http://schemas.microsoft.com/office/drawing/2014/main" val="20005"/>
                    </a:ext>
                  </a:extLst>
                </a:gridCol>
                <a:gridCol w="2520925">
                  <a:extLst>
                    <a:ext uri="{9D8B030D-6E8A-4147-A177-3AD203B41FA5}">
                      <a16:colId xmlns:a16="http://schemas.microsoft.com/office/drawing/2014/main" val="20006"/>
                    </a:ext>
                  </a:extLst>
                </a:gridCol>
              </a:tblGrid>
              <a:tr h="389475">
                <a:tc>
                  <a:txBody>
                    <a:bodyPr/>
                    <a:lstStyle/>
                    <a:p>
                      <a:pPr marL="0" lvl="0" indent="0" algn="l" rtl="0">
                        <a:spcBef>
                          <a:spcPts val="0"/>
                        </a:spcBef>
                        <a:spcAft>
                          <a:spcPts val="0"/>
                        </a:spcAft>
                        <a:buNone/>
                      </a:pPr>
                      <a:endParaRPr sz="1000">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Location</a:t>
                      </a:r>
                      <a:endParaRPr sz="1000" u="sng">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Design</a:t>
                      </a:r>
                      <a:endParaRPr sz="1000" u="sng">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N</a:t>
                      </a:r>
                      <a:endParaRPr sz="1000" u="sng">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Groups</a:t>
                      </a:r>
                      <a:endParaRPr sz="1000" u="sng">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Follow-up</a:t>
                      </a:r>
                      <a:endParaRPr sz="1000" u="sng">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u="sng">
                          <a:solidFill>
                            <a:schemeClr val="dk1"/>
                          </a:solidFill>
                          <a:latin typeface="Calibri"/>
                          <a:ea typeface="Calibri"/>
                          <a:cs typeface="Calibri"/>
                          <a:sym typeface="Calibri"/>
                        </a:rPr>
                        <a:t>Symptoms</a:t>
                      </a:r>
                      <a:endParaRPr sz="1000" u="sng">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097250">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Taquet et al.</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(4/2021)</a:t>
                      </a:r>
                      <a:endParaRPr sz="10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UK group</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American pts</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TriNetX EMR</a:t>
                      </a:r>
                      <a:endParaRPr sz="10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Retrospective cohort</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COVID: 236,379</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Flu: 105,579</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RTI: 236,038</a:t>
                      </a:r>
                      <a:endParaRPr sz="10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236,379</a:t>
                      </a:r>
                      <a:endParaRPr sz="10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COVID+ Inpts and outputs</a:t>
                      </a:r>
                      <a:endParaRPr sz="10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6 months</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Neuropsych sx</a:t>
                      </a:r>
                      <a:endParaRPr sz="10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All (33.62%, ICU: 46.42%)</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Anxiety (17.39%, 6.8% new)</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Mood (13.6%, 4.22% new)</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Insomnia (5.4%)</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Psychosis (2.77%)</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Any first mood, anxiety, psychosis (8.63%)</a:t>
                      </a:r>
                      <a:endParaRPr sz="1000">
                        <a:solidFill>
                          <a:schemeClr val="dk1"/>
                        </a:solidFill>
                        <a:latin typeface="Calibri"/>
                        <a:ea typeface="Calibri"/>
                        <a:cs typeface="Calibri"/>
                        <a:sym typeface="Calibri"/>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17" name="Google Shape;117;gf12c3e72d4_0_84"/>
          <p:cNvPicPr preferRelativeResize="0"/>
          <p:nvPr/>
        </p:nvPicPr>
        <p:blipFill>
          <a:blip r:embed="rId3">
            <a:alphaModFix/>
          </a:blip>
          <a:stretch>
            <a:fillRect/>
          </a:stretch>
        </p:blipFill>
        <p:spPr>
          <a:xfrm>
            <a:off x="8164400" y="732775"/>
            <a:ext cx="3803199" cy="871900"/>
          </a:xfrm>
          <a:prstGeom prst="rect">
            <a:avLst/>
          </a:prstGeom>
          <a:noFill/>
          <a:ln>
            <a:noFill/>
          </a:ln>
        </p:spPr>
      </p:pic>
      <p:sp>
        <p:nvSpPr>
          <p:cNvPr id="118" name="Google Shape;118;gf12c3e72d4_0_84"/>
          <p:cNvSpPr txBox="1"/>
          <p:nvPr/>
        </p:nvSpPr>
        <p:spPr>
          <a:xfrm>
            <a:off x="4507425" y="6347375"/>
            <a:ext cx="724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
                <a:solidFill>
                  <a:schemeClr val="dk1"/>
                </a:solidFill>
                <a:latin typeface="Calibri"/>
                <a:ea typeface="Calibri"/>
                <a:cs typeface="Calibri"/>
                <a:sym typeface="Calibri"/>
              </a:rPr>
              <a:t>Taquet M, Geddes JR, Husain M, Luciano S, Harrison PJ. 6-month neurological and psychiatric outcomes in 236 379 survivors of COVID-19: a retrospective cohort study using electronic health records. The Lancet Psychiatry. 2021;8(5):416-427.</a:t>
            </a:r>
            <a:endParaRPr sz="700">
              <a:solidFill>
                <a:schemeClr val="dk1"/>
              </a:solidFill>
              <a:latin typeface="Calibri"/>
              <a:ea typeface="Calibri"/>
              <a:cs typeface="Calibri"/>
              <a:sym typeface="Calibri"/>
            </a:endParaRPr>
          </a:p>
        </p:txBody>
      </p:sp>
      <p:pic>
        <p:nvPicPr>
          <p:cNvPr id="119" name="Google Shape;119;gf12c3e72d4_0_84"/>
          <p:cNvPicPr preferRelativeResize="0"/>
          <p:nvPr/>
        </p:nvPicPr>
        <p:blipFill>
          <a:blip r:embed="rId4">
            <a:alphaModFix/>
          </a:blip>
          <a:stretch>
            <a:fillRect/>
          </a:stretch>
        </p:blipFill>
        <p:spPr>
          <a:xfrm>
            <a:off x="9259250" y="1849525"/>
            <a:ext cx="1930288" cy="2500601"/>
          </a:xfrm>
          <a:prstGeom prst="rect">
            <a:avLst/>
          </a:prstGeom>
          <a:noFill/>
          <a:ln>
            <a:noFill/>
          </a:ln>
        </p:spPr>
      </p:pic>
      <p:sp>
        <p:nvSpPr>
          <p:cNvPr id="120" name="Google Shape;120;gf12c3e72d4_0_84"/>
          <p:cNvSpPr txBox="1"/>
          <p:nvPr/>
        </p:nvSpPr>
        <p:spPr>
          <a:xfrm>
            <a:off x="4507425" y="6182375"/>
            <a:ext cx="6987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
                <a:solidFill>
                  <a:schemeClr val="dk1"/>
                </a:solidFill>
                <a:latin typeface="Calibri"/>
                <a:ea typeface="Calibri"/>
                <a:cs typeface="Calibri"/>
                <a:sym typeface="Calibri"/>
              </a:rPr>
              <a:t>Zhang J, Lu H, Zeng H, et al. The differential psychological distress of populations affected by the COVID-19 pandemic. </a:t>
            </a:r>
            <a:r>
              <a:rPr lang="en-US" sz="700" i="1">
                <a:solidFill>
                  <a:schemeClr val="dk1"/>
                </a:solidFill>
                <a:latin typeface="Calibri"/>
                <a:ea typeface="Calibri"/>
                <a:cs typeface="Calibri"/>
                <a:sym typeface="Calibri"/>
              </a:rPr>
              <a:t>Brain, Behavior, and Immunity</a:t>
            </a:r>
            <a:r>
              <a:rPr lang="en-US" sz="700">
                <a:solidFill>
                  <a:schemeClr val="dk1"/>
                </a:solidFill>
                <a:latin typeface="Calibri"/>
                <a:ea typeface="Calibri"/>
                <a:cs typeface="Calibri"/>
                <a:sym typeface="Calibri"/>
              </a:rPr>
              <a:t>. 2020;87:49-50.</a:t>
            </a:r>
            <a:endParaRPr sz="700">
              <a:solidFill>
                <a:schemeClr val="dk1"/>
              </a:solidFill>
              <a:latin typeface="Calibri"/>
              <a:ea typeface="Calibri"/>
              <a:cs typeface="Calibri"/>
              <a:sym typeface="Calibri"/>
            </a:endParaRPr>
          </a:p>
        </p:txBody>
      </p:sp>
      <p:sp>
        <p:nvSpPr>
          <p:cNvPr id="121" name="Google Shape;121;gf12c3e72d4_0_84"/>
          <p:cNvSpPr txBox="1"/>
          <p:nvPr/>
        </p:nvSpPr>
        <p:spPr>
          <a:xfrm>
            <a:off x="4507425" y="5996563"/>
            <a:ext cx="69879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00">
                <a:solidFill>
                  <a:schemeClr val="dk1"/>
                </a:solidFill>
                <a:latin typeface="Calibri"/>
                <a:ea typeface="Calibri"/>
                <a:cs typeface="Calibri"/>
                <a:sym typeface="Calibri"/>
              </a:rPr>
              <a:t>Mazza MG, De Lorenzo R, Conte C, et al. Anxiety and depression in COVID-19 survivors: Role of inflammatory and clinical predictors. </a:t>
            </a:r>
            <a:r>
              <a:rPr lang="en-US" sz="700" i="1">
                <a:solidFill>
                  <a:schemeClr val="dk1"/>
                </a:solidFill>
                <a:latin typeface="Calibri"/>
                <a:ea typeface="Calibri"/>
                <a:cs typeface="Calibri"/>
                <a:sym typeface="Calibri"/>
              </a:rPr>
              <a:t>Brain, Behavior, and Immunity</a:t>
            </a:r>
            <a:r>
              <a:rPr lang="en-US" sz="700">
                <a:solidFill>
                  <a:schemeClr val="dk1"/>
                </a:solidFill>
                <a:latin typeface="Calibri"/>
                <a:ea typeface="Calibri"/>
                <a:cs typeface="Calibri"/>
                <a:sym typeface="Calibri"/>
              </a:rPr>
              <a:t>. 2020;89:594-600.</a:t>
            </a:r>
            <a:endParaRPr sz="700">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f12c3e72d4_0_90"/>
          <p:cNvSpPr txBox="1">
            <a:spLocks noGrp="1"/>
          </p:cNvSpPr>
          <p:nvPr>
            <p:ph type="title"/>
          </p:nvPr>
        </p:nvSpPr>
        <p:spPr>
          <a:xfrm>
            <a:off x="611200" y="274646"/>
            <a:ext cx="10972800" cy="730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105A25"/>
              </a:buClr>
              <a:buSzPts val="3200"/>
              <a:buFont typeface="Calibri"/>
              <a:buNone/>
            </a:pPr>
            <a:r>
              <a:rPr lang="en-US"/>
              <a:t>Summary of common clinical findings and phenomenology</a:t>
            </a:r>
            <a:endParaRPr/>
          </a:p>
        </p:txBody>
      </p:sp>
      <p:sp>
        <p:nvSpPr>
          <p:cNvPr id="127" name="Google Shape;127;gf12c3e72d4_0_90"/>
          <p:cNvSpPr txBox="1">
            <a:spLocks noGrp="1"/>
          </p:cNvSpPr>
          <p:nvPr>
            <p:ph type="sldNum" idx="12"/>
          </p:nvPr>
        </p:nvSpPr>
        <p:spPr>
          <a:xfrm>
            <a:off x="11606389" y="6474884"/>
            <a:ext cx="48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65</a:t>
            </a:fld>
            <a:endParaRPr/>
          </a:p>
        </p:txBody>
      </p:sp>
      <p:sp>
        <p:nvSpPr>
          <p:cNvPr id="128" name="Google Shape;128;gf12c3e72d4_0_90"/>
          <p:cNvSpPr txBox="1"/>
          <p:nvPr/>
        </p:nvSpPr>
        <p:spPr>
          <a:xfrm>
            <a:off x="5497550" y="6308850"/>
            <a:ext cx="6303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Mikkelsen M, Abramoff B. </a:t>
            </a:r>
            <a:r>
              <a:rPr lang="en-US" sz="1000">
                <a:solidFill>
                  <a:srgbClr val="232323"/>
                </a:solidFill>
                <a:latin typeface="Calibri"/>
                <a:ea typeface="Calibri"/>
                <a:cs typeface="Calibri"/>
                <a:sym typeface="Calibri"/>
              </a:rPr>
              <a:t>COVID-19: Evaluation and management of adults following acute viral illness</a:t>
            </a:r>
            <a:r>
              <a:rPr lang="en-US" sz="1000">
                <a:solidFill>
                  <a:schemeClr val="dk1"/>
                </a:solidFill>
                <a:latin typeface="Calibri"/>
                <a:ea typeface="Calibri"/>
                <a:cs typeface="Calibri"/>
                <a:sym typeface="Calibri"/>
              </a:rPr>
              <a:t>. In: </a:t>
            </a:r>
            <a:r>
              <a:rPr lang="en-US" sz="1000" i="1">
                <a:solidFill>
                  <a:schemeClr val="dk1"/>
                </a:solidFill>
                <a:latin typeface="Calibri"/>
                <a:ea typeface="Calibri"/>
                <a:cs typeface="Calibri"/>
                <a:sym typeface="Calibri"/>
              </a:rPr>
              <a:t>UpToDate</a:t>
            </a:r>
            <a:r>
              <a:rPr lang="en-US" sz="1000">
                <a:solidFill>
                  <a:schemeClr val="dk1"/>
                </a:solidFill>
                <a:latin typeface="Calibri"/>
                <a:ea typeface="Calibri"/>
                <a:cs typeface="Calibri"/>
                <a:sym typeface="Calibri"/>
              </a:rPr>
              <a:t>, Post TW (Ed), UpToDate, Waltham, MA. (Accessed on September 26, 2021.)</a:t>
            </a:r>
            <a:endParaRPr sz="1000">
              <a:latin typeface="Calibri"/>
              <a:ea typeface="Calibri"/>
              <a:cs typeface="Calibri"/>
              <a:sym typeface="Calibri"/>
            </a:endParaRPr>
          </a:p>
        </p:txBody>
      </p:sp>
      <p:graphicFrame>
        <p:nvGraphicFramePr>
          <p:cNvPr id="129" name="Google Shape;129;gf12c3e72d4_0_90"/>
          <p:cNvGraphicFramePr/>
          <p:nvPr/>
        </p:nvGraphicFramePr>
        <p:xfrm>
          <a:off x="611200" y="1005150"/>
          <a:ext cx="7122900" cy="5211630"/>
        </p:xfrm>
        <a:graphic>
          <a:graphicData uri="http://schemas.openxmlformats.org/drawingml/2006/table">
            <a:tbl>
              <a:tblPr>
                <a:noFill/>
              </a:tblPr>
              <a:tblGrid>
                <a:gridCol w="2869375">
                  <a:extLst>
                    <a:ext uri="{9D8B030D-6E8A-4147-A177-3AD203B41FA5}">
                      <a16:colId xmlns:a16="http://schemas.microsoft.com/office/drawing/2014/main" val="20000"/>
                    </a:ext>
                  </a:extLst>
                </a:gridCol>
                <a:gridCol w="1879225">
                  <a:extLst>
                    <a:ext uri="{9D8B030D-6E8A-4147-A177-3AD203B41FA5}">
                      <a16:colId xmlns:a16="http://schemas.microsoft.com/office/drawing/2014/main" val="20001"/>
                    </a:ext>
                  </a:extLst>
                </a:gridCol>
                <a:gridCol w="2374300">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r>
                        <a:rPr lang="en-US" sz="900" b="1"/>
                        <a:t>Persistent Symptom</a:t>
                      </a:r>
                      <a:endParaRPr sz="900" b="1"/>
                    </a:p>
                  </a:txBody>
                  <a:tcPr marL="91425" marR="91425" marT="91425" marB="91425">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900" b="1"/>
                        <a:t>Proportion of patients affected by symptom</a:t>
                      </a:r>
                      <a:endParaRPr sz="900" b="1"/>
                    </a:p>
                  </a:txBody>
                  <a:tcPr marL="91425" marR="91425" marT="91425" marB="91425">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900" b="1"/>
                        <a:t>Approximate time to symptom resolution</a:t>
                      </a:r>
                      <a:endParaRPr sz="900" b="1"/>
                    </a:p>
                  </a:txBody>
                  <a:tcPr marL="91425" marR="91425" marT="91425" marB="91425">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0">
                <a:tc gridSpan="3">
                  <a:txBody>
                    <a:bodyPr/>
                    <a:lstStyle/>
                    <a:p>
                      <a:pPr marL="0" lvl="0" indent="0" algn="l" rtl="0">
                        <a:spcBef>
                          <a:spcPts val="0"/>
                        </a:spcBef>
                        <a:spcAft>
                          <a:spcPts val="0"/>
                        </a:spcAft>
                        <a:buNone/>
                      </a:pPr>
                      <a:r>
                        <a:rPr lang="en-US" sz="900" u="sng"/>
                        <a:t>Common physical symptoms</a:t>
                      </a:r>
                      <a:endParaRPr sz="900" u="sng"/>
                    </a:p>
                  </a:txBody>
                  <a:tcPr marL="91425" marR="91425" marT="91425" marB="91425">
                    <a:lnT w="19050"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US" sz="900"/>
                        <a:t>Fatigue</a:t>
                      </a:r>
                      <a:endParaRPr sz="90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900"/>
                        <a:t>15 - 87%</a:t>
                      </a:r>
                      <a:endParaRPr sz="90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900"/>
                        <a:t>3 months or longer</a:t>
                      </a:r>
                      <a:endParaRPr sz="900"/>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US" sz="900"/>
                        <a:t>Dyspnea</a:t>
                      </a:r>
                      <a:endParaRPr sz="900"/>
                    </a:p>
                  </a:txBody>
                  <a:tcPr marL="91425" marR="91425" marT="91425" marB="91425"/>
                </a:tc>
                <a:tc>
                  <a:txBody>
                    <a:bodyPr/>
                    <a:lstStyle/>
                    <a:p>
                      <a:pPr marL="0" lvl="0" indent="0" algn="l" rtl="0">
                        <a:spcBef>
                          <a:spcPts val="0"/>
                        </a:spcBef>
                        <a:spcAft>
                          <a:spcPts val="0"/>
                        </a:spcAft>
                        <a:buNone/>
                      </a:pPr>
                      <a:r>
                        <a:rPr lang="en-US" sz="900"/>
                        <a:t>10 to 71%</a:t>
                      </a:r>
                      <a:endParaRPr sz="900"/>
                    </a:p>
                  </a:txBody>
                  <a:tcPr marL="91425" marR="91425" marT="91425" marB="91425"/>
                </a:tc>
                <a:tc>
                  <a:txBody>
                    <a:bodyPr/>
                    <a:lstStyle/>
                    <a:p>
                      <a:pPr marL="0" lvl="0" indent="0" algn="l" rtl="0">
                        <a:spcBef>
                          <a:spcPts val="0"/>
                        </a:spcBef>
                        <a:spcAft>
                          <a:spcPts val="0"/>
                        </a:spcAft>
                        <a:buNone/>
                      </a:pPr>
                      <a:r>
                        <a:rPr lang="en-US" sz="900"/>
                        <a:t>2 to 3 months or longer</a:t>
                      </a:r>
                      <a:endParaRPr sz="900"/>
                    </a:p>
                  </a:txBody>
                  <a:tcPr marL="91425" marR="91425" marT="91425" marB="91425"/>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US" sz="900"/>
                        <a:t>Chest discomfort</a:t>
                      </a:r>
                      <a:endParaRPr sz="900"/>
                    </a:p>
                  </a:txBody>
                  <a:tcPr marL="91425" marR="91425" marT="91425" marB="91425"/>
                </a:tc>
                <a:tc>
                  <a:txBody>
                    <a:bodyPr/>
                    <a:lstStyle/>
                    <a:p>
                      <a:pPr marL="0" lvl="0" indent="0" algn="l" rtl="0">
                        <a:spcBef>
                          <a:spcPts val="0"/>
                        </a:spcBef>
                        <a:spcAft>
                          <a:spcPts val="0"/>
                        </a:spcAft>
                        <a:buNone/>
                      </a:pPr>
                      <a:r>
                        <a:rPr lang="en-US" sz="900"/>
                        <a:t>12 to 44%</a:t>
                      </a:r>
                      <a:endParaRPr sz="900"/>
                    </a:p>
                  </a:txBody>
                  <a:tcPr marL="91425" marR="91425" marT="91425" marB="91425"/>
                </a:tc>
                <a:tc>
                  <a:txBody>
                    <a:bodyPr/>
                    <a:lstStyle/>
                    <a:p>
                      <a:pPr marL="0" lvl="0" indent="0" algn="l" rtl="0">
                        <a:spcBef>
                          <a:spcPts val="0"/>
                        </a:spcBef>
                        <a:spcAft>
                          <a:spcPts val="0"/>
                        </a:spcAft>
                        <a:buNone/>
                      </a:pPr>
                      <a:r>
                        <a:rPr lang="en-US" sz="900"/>
                        <a:t>2 to 3 months</a:t>
                      </a:r>
                      <a:endParaRPr sz="900"/>
                    </a:p>
                  </a:txBody>
                  <a:tcPr marL="91425" marR="91425" marT="91425" marB="91425"/>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US" sz="900"/>
                        <a:t>Cough</a:t>
                      </a:r>
                      <a:endParaRPr sz="900"/>
                    </a:p>
                  </a:txBody>
                  <a:tcPr marL="91425" marR="91425" marT="91425" marB="91425"/>
                </a:tc>
                <a:tc>
                  <a:txBody>
                    <a:bodyPr/>
                    <a:lstStyle/>
                    <a:p>
                      <a:pPr marL="0" lvl="0" indent="0" algn="l" rtl="0">
                        <a:spcBef>
                          <a:spcPts val="0"/>
                        </a:spcBef>
                        <a:spcAft>
                          <a:spcPts val="0"/>
                        </a:spcAft>
                        <a:buNone/>
                      </a:pPr>
                      <a:r>
                        <a:rPr lang="en-US" sz="900"/>
                        <a:t>17 to 34%</a:t>
                      </a:r>
                      <a:endParaRPr sz="900"/>
                    </a:p>
                  </a:txBody>
                  <a:tcPr marL="91425" marR="91425" marT="91425" marB="91425"/>
                </a:tc>
                <a:tc>
                  <a:txBody>
                    <a:bodyPr/>
                    <a:lstStyle/>
                    <a:p>
                      <a:pPr marL="0" lvl="0" indent="0" algn="l" rtl="0">
                        <a:spcBef>
                          <a:spcPts val="0"/>
                        </a:spcBef>
                        <a:spcAft>
                          <a:spcPts val="0"/>
                        </a:spcAft>
                        <a:buNone/>
                      </a:pPr>
                      <a:r>
                        <a:rPr lang="en-US" sz="900"/>
                        <a:t>2 to 3 months or longer</a:t>
                      </a:r>
                      <a:endParaRPr sz="900"/>
                    </a:p>
                  </a:txBody>
                  <a:tcPr marL="91425" marR="91425" marT="91425" marB="91425"/>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US" sz="900"/>
                        <a:t>Anosmia</a:t>
                      </a:r>
                      <a:endParaRPr sz="900"/>
                    </a:p>
                  </a:txBody>
                  <a:tcPr marL="91425" marR="91425" marT="91425" marB="91425">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900"/>
                        <a:t>10 to 13%</a:t>
                      </a:r>
                      <a:endParaRPr sz="900"/>
                    </a:p>
                  </a:txBody>
                  <a:tcPr marL="91425" marR="91425" marT="91425" marB="91425">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900"/>
                        <a:t>1 month, rarely longer</a:t>
                      </a:r>
                      <a:endParaRPr sz="900"/>
                    </a:p>
                  </a:txBody>
                  <a:tcPr marL="91425" marR="91425" marT="91425" marB="91425">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0">
                <a:tc gridSpan="3">
                  <a:txBody>
                    <a:bodyPr/>
                    <a:lstStyle/>
                    <a:p>
                      <a:pPr marL="0" lvl="0" indent="0" algn="l" rtl="0">
                        <a:spcBef>
                          <a:spcPts val="0"/>
                        </a:spcBef>
                        <a:spcAft>
                          <a:spcPts val="0"/>
                        </a:spcAft>
                        <a:buNone/>
                      </a:pPr>
                      <a:r>
                        <a:rPr lang="en-US" sz="900" u="sng"/>
                        <a:t>Less common physical symptoms</a:t>
                      </a:r>
                      <a:endParaRPr sz="900" u="sng"/>
                    </a:p>
                  </a:txBody>
                  <a:tcPr marL="91425" marR="91425" marT="91425" marB="91425">
                    <a:lnT w="19050"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0">
                <a:tc>
                  <a:txBody>
                    <a:bodyPr/>
                    <a:lstStyle/>
                    <a:p>
                      <a:pPr marL="0" lvl="0" indent="0" algn="l" rtl="0">
                        <a:spcBef>
                          <a:spcPts val="0"/>
                        </a:spcBef>
                        <a:spcAft>
                          <a:spcPts val="0"/>
                        </a:spcAft>
                        <a:buNone/>
                      </a:pPr>
                      <a:r>
                        <a:rPr lang="en-US" sz="900"/>
                        <a:t>Joint pain, headache, sicca syndrome, rhinitis, dysguesia, poor appetite, dizziness, vertigo, myalgias, insomnia, alopecia, sweating, and diarrhea</a:t>
                      </a:r>
                      <a:endParaRPr sz="900"/>
                    </a:p>
                  </a:txBody>
                  <a:tcPr marL="91425" marR="91425" marT="91425" marB="91425">
                    <a:lnT w="952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900"/>
                        <a:t>&lt;10%</a:t>
                      </a:r>
                      <a:endParaRPr sz="900"/>
                    </a:p>
                  </a:txBody>
                  <a:tcPr marL="91425" marR="91425" marT="91425" marB="91425">
                    <a:lnT w="952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900"/>
                        <a:t>Unknown (likely weeks to months)</a:t>
                      </a:r>
                      <a:endParaRPr sz="900"/>
                    </a:p>
                  </a:txBody>
                  <a:tcPr marL="91425" marR="91425" marT="91425" marB="91425">
                    <a:lnT w="9525"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0">
                <a:tc gridSpan="3">
                  <a:txBody>
                    <a:bodyPr/>
                    <a:lstStyle/>
                    <a:p>
                      <a:pPr marL="0" lvl="0" indent="0" algn="l" rtl="0">
                        <a:spcBef>
                          <a:spcPts val="0"/>
                        </a:spcBef>
                        <a:spcAft>
                          <a:spcPts val="0"/>
                        </a:spcAft>
                        <a:buNone/>
                      </a:pPr>
                      <a:r>
                        <a:rPr lang="en-US" sz="900" u="sng"/>
                        <a:t>Psychiatric and neurocognitive</a:t>
                      </a:r>
                      <a:endParaRPr sz="900" u="sng"/>
                    </a:p>
                  </a:txBody>
                  <a:tcPr marL="91425" marR="91425" marT="91425" marB="91425">
                    <a:lnT w="19050"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0">
                <a:tc>
                  <a:txBody>
                    <a:bodyPr/>
                    <a:lstStyle/>
                    <a:p>
                      <a:pPr marL="0" lvl="0" indent="0" algn="l" rtl="0">
                        <a:spcBef>
                          <a:spcPts val="0"/>
                        </a:spcBef>
                        <a:spcAft>
                          <a:spcPts val="0"/>
                        </a:spcAft>
                        <a:buNone/>
                      </a:pPr>
                      <a:r>
                        <a:rPr lang="en-US" sz="900"/>
                        <a:t>Post-traumatic stress disorder</a:t>
                      </a:r>
                      <a:endParaRPr sz="90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900"/>
                        <a:t>7 to 24%</a:t>
                      </a:r>
                      <a:endParaRPr sz="900"/>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900"/>
                        <a:t>6 weeks to 3 months or longer</a:t>
                      </a:r>
                      <a:endParaRPr sz="900"/>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10"/>
                  </a:ext>
                </a:extLst>
              </a:tr>
              <a:tr h="0">
                <a:tc>
                  <a:txBody>
                    <a:bodyPr/>
                    <a:lstStyle/>
                    <a:p>
                      <a:pPr marL="0" lvl="0" indent="0" algn="l" rtl="0">
                        <a:spcBef>
                          <a:spcPts val="0"/>
                        </a:spcBef>
                        <a:spcAft>
                          <a:spcPts val="0"/>
                        </a:spcAft>
                        <a:buNone/>
                      </a:pPr>
                      <a:r>
                        <a:rPr lang="en-US" sz="900"/>
                        <a:t>Impaired memory “Brain Fog”</a:t>
                      </a:r>
                      <a:endParaRPr sz="900"/>
                    </a:p>
                  </a:txBody>
                  <a:tcPr marL="91425" marR="91425" marT="91425" marB="91425"/>
                </a:tc>
                <a:tc>
                  <a:txBody>
                    <a:bodyPr/>
                    <a:lstStyle/>
                    <a:p>
                      <a:pPr marL="0" lvl="0" indent="0" algn="l" rtl="0">
                        <a:spcBef>
                          <a:spcPts val="0"/>
                        </a:spcBef>
                        <a:spcAft>
                          <a:spcPts val="0"/>
                        </a:spcAft>
                        <a:buNone/>
                      </a:pPr>
                      <a:r>
                        <a:rPr lang="en-US" sz="900"/>
                        <a:t>18 to 21%</a:t>
                      </a:r>
                      <a:endParaRPr sz="900"/>
                    </a:p>
                  </a:txBody>
                  <a:tcPr marL="91425" marR="91425" marT="91425" marB="91425"/>
                </a:tc>
                <a:tc>
                  <a:txBody>
                    <a:bodyPr/>
                    <a:lstStyle/>
                    <a:p>
                      <a:pPr marL="0" lvl="0" indent="0" algn="l" rtl="0">
                        <a:spcBef>
                          <a:spcPts val="0"/>
                        </a:spcBef>
                        <a:spcAft>
                          <a:spcPts val="0"/>
                        </a:spcAft>
                        <a:buNone/>
                      </a:pPr>
                      <a:r>
                        <a:rPr lang="en-US" sz="900"/>
                        <a:t>Weeks to months</a:t>
                      </a:r>
                      <a:endParaRPr sz="900"/>
                    </a:p>
                  </a:txBody>
                  <a:tcPr marL="91425" marR="91425" marT="91425" marB="91425"/>
                </a:tc>
                <a:extLst>
                  <a:ext uri="{0D108BD9-81ED-4DB2-BD59-A6C34878D82A}">
                    <a16:rowId xmlns:a16="http://schemas.microsoft.com/office/drawing/2014/main" val="10011"/>
                  </a:ext>
                </a:extLst>
              </a:tr>
              <a:tr h="0">
                <a:tc>
                  <a:txBody>
                    <a:bodyPr/>
                    <a:lstStyle/>
                    <a:p>
                      <a:pPr marL="0" lvl="0" indent="0" algn="l" rtl="0">
                        <a:spcBef>
                          <a:spcPts val="0"/>
                        </a:spcBef>
                        <a:spcAft>
                          <a:spcPts val="0"/>
                        </a:spcAft>
                        <a:buNone/>
                      </a:pPr>
                      <a:r>
                        <a:rPr lang="en-US" sz="900"/>
                        <a:t>Poor concentration</a:t>
                      </a:r>
                      <a:endParaRPr sz="900"/>
                    </a:p>
                  </a:txBody>
                  <a:tcPr marL="91425" marR="91425" marT="91425" marB="91425"/>
                </a:tc>
                <a:tc>
                  <a:txBody>
                    <a:bodyPr/>
                    <a:lstStyle/>
                    <a:p>
                      <a:pPr marL="0" lvl="0" indent="0" algn="l" rtl="0">
                        <a:spcBef>
                          <a:spcPts val="0"/>
                        </a:spcBef>
                        <a:spcAft>
                          <a:spcPts val="0"/>
                        </a:spcAft>
                        <a:buNone/>
                      </a:pPr>
                      <a:r>
                        <a:rPr lang="en-US" sz="900"/>
                        <a:t>16%</a:t>
                      </a:r>
                      <a:endParaRPr sz="900"/>
                    </a:p>
                  </a:txBody>
                  <a:tcPr marL="91425" marR="91425" marT="91425" marB="91425"/>
                </a:tc>
                <a:tc>
                  <a:txBody>
                    <a:bodyPr/>
                    <a:lstStyle/>
                    <a:p>
                      <a:pPr marL="0" lvl="0" indent="0" algn="l" rtl="0">
                        <a:spcBef>
                          <a:spcPts val="0"/>
                        </a:spcBef>
                        <a:spcAft>
                          <a:spcPts val="0"/>
                        </a:spcAft>
                        <a:buNone/>
                      </a:pPr>
                      <a:r>
                        <a:rPr lang="en-US" sz="900"/>
                        <a:t>Weeks to months</a:t>
                      </a:r>
                      <a:endParaRPr sz="900"/>
                    </a:p>
                  </a:txBody>
                  <a:tcPr marL="91425" marR="91425" marT="91425" marB="91425"/>
                </a:tc>
                <a:extLst>
                  <a:ext uri="{0D108BD9-81ED-4DB2-BD59-A6C34878D82A}">
                    <a16:rowId xmlns:a16="http://schemas.microsoft.com/office/drawing/2014/main" val="10012"/>
                  </a:ext>
                </a:extLst>
              </a:tr>
              <a:tr h="0">
                <a:tc>
                  <a:txBody>
                    <a:bodyPr/>
                    <a:lstStyle/>
                    <a:p>
                      <a:pPr marL="0" lvl="0" indent="0" algn="l" rtl="0">
                        <a:spcBef>
                          <a:spcPts val="0"/>
                        </a:spcBef>
                        <a:spcAft>
                          <a:spcPts val="0"/>
                        </a:spcAft>
                        <a:buNone/>
                      </a:pPr>
                      <a:r>
                        <a:rPr lang="en-US" sz="900"/>
                        <a:t>Anxiety/depression</a:t>
                      </a:r>
                      <a:endParaRPr sz="900"/>
                    </a:p>
                  </a:txBody>
                  <a:tcPr marL="91425" marR="91425" marT="91425" marB="91425">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900"/>
                        <a:t>22 to 23%</a:t>
                      </a:r>
                      <a:endParaRPr sz="900"/>
                    </a:p>
                  </a:txBody>
                  <a:tcPr marL="91425" marR="91425" marT="91425" marB="91425">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900"/>
                        <a:t>Weeks to months</a:t>
                      </a:r>
                      <a:endParaRPr sz="900"/>
                    </a:p>
                  </a:txBody>
                  <a:tcPr marL="91425" marR="91425" marT="91425" marB="91425">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13"/>
                  </a:ext>
                </a:extLst>
              </a:tr>
              <a:tr h="0">
                <a:tc>
                  <a:txBody>
                    <a:bodyPr/>
                    <a:lstStyle/>
                    <a:p>
                      <a:pPr marL="0" lvl="0" indent="0" algn="l" rtl="0">
                        <a:spcBef>
                          <a:spcPts val="0"/>
                        </a:spcBef>
                        <a:spcAft>
                          <a:spcPts val="0"/>
                        </a:spcAft>
                        <a:buNone/>
                      </a:pPr>
                      <a:r>
                        <a:rPr lang="en-US" sz="900" u="sng"/>
                        <a:t>Reduction in quality of life</a:t>
                      </a:r>
                      <a:endParaRPr sz="900" u="sng"/>
                    </a:p>
                  </a:txBody>
                  <a:tcPr marL="91425" marR="91425" marT="91425" marB="91425">
                    <a:lnT w="19050"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900"/>
                        <a:t>&gt;50%</a:t>
                      </a:r>
                      <a:endParaRPr sz="900"/>
                    </a:p>
                  </a:txBody>
                  <a:tcPr marL="91425" marR="91425" marT="91425" marB="91425">
                    <a:lnT w="19050"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US" sz="900"/>
                        <a:t>Unknown (likely weeks to months)</a:t>
                      </a:r>
                      <a:endParaRPr sz="900"/>
                    </a:p>
                  </a:txBody>
                  <a:tcPr marL="91425" marR="91425" marT="91425" marB="91425">
                    <a:lnT w="19050" cap="flat" cmpd="sng">
                      <a:solidFill>
                        <a:srgbClr val="9E9E9E"/>
                      </a:solidFill>
                      <a:prstDash val="solid"/>
                      <a:round/>
                      <a:headEnd type="none" w="sm" len="sm"/>
                      <a:tailEnd type="none" w="sm" len="sm"/>
                    </a:lnT>
                  </a:tcPr>
                </a:tc>
                <a:extLst>
                  <a:ext uri="{0D108BD9-81ED-4DB2-BD59-A6C34878D82A}">
                    <a16:rowId xmlns:a16="http://schemas.microsoft.com/office/drawing/2014/main" val="10014"/>
                  </a:ext>
                </a:extLst>
              </a:tr>
            </a:tbl>
          </a:graphicData>
        </a:graphic>
      </p:graphicFrame>
      <p:sp>
        <p:nvSpPr>
          <p:cNvPr id="130" name="Google Shape;130;gf12c3e72d4_0_90"/>
          <p:cNvSpPr txBox="1"/>
          <p:nvPr/>
        </p:nvSpPr>
        <p:spPr>
          <a:xfrm>
            <a:off x="8283025" y="2393850"/>
            <a:ext cx="3412800" cy="2070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Multi symptom, multi system syndrome</a:t>
            </a:r>
            <a:endParaRPr>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Risk of Long COVID is proportional to severity of Acute COVID (Dr. Quinn)</a:t>
            </a:r>
            <a:endParaRPr>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Symptoms and deficits also reported in those without hospitalization</a:t>
            </a:r>
            <a:endParaRPr>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Trends seem to show that recovery over time is common</a:t>
            </a:r>
            <a:endParaRPr>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f12c3e72d4_0_9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105A25"/>
              </a:buClr>
              <a:buSzPts val="3200"/>
              <a:buFont typeface="Calibri"/>
              <a:buNone/>
            </a:pPr>
            <a:r>
              <a:rPr lang="en-US"/>
              <a:t>What is known about treatment</a:t>
            </a:r>
            <a:endParaRPr/>
          </a:p>
        </p:txBody>
      </p:sp>
      <p:sp>
        <p:nvSpPr>
          <p:cNvPr id="136" name="Google Shape;136;gf12c3e72d4_0_96"/>
          <p:cNvSpPr txBox="1">
            <a:spLocks noGrp="1"/>
          </p:cNvSpPr>
          <p:nvPr>
            <p:ph type="body" idx="1"/>
          </p:nvPr>
        </p:nvSpPr>
        <p:spPr>
          <a:xfrm>
            <a:off x="609600" y="1600200"/>
            <a:ext cx="5487900" cy="45261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Clr>
                <a:schemeClr val="dk1"/>
              </a:buClr>
              <a:buSzPts val="1800"/>
              <a:buFont typeface="Calibri"/>
              <a:buChar char="●"/>
            </a:pPr>
            <a:r>
              <a:rPr lang="en-US" sz="1800"/>
              <a:t>Consensus on importance of rehabilitation</a:t>
            </a:r>
            <a:endParaRPr sz="1800"/>
          </a:p>
          <a:p>
            <a:pPr marL="457200" lvl="0" indent="-342900" algn="l" rtl="0">
              <a:lnSpc>
                <a:spcPct val="115000"/>
              </a:lnSpc>
              <a:spcBef>
                <a:spcPts val="0"/>
              </a:spcBef>
              <a:spcAft>
                <a:spcPts val="0"/>
              </a:spcAft>
              <a:buClr>
                <a:schemeClr val="dk1"/>
              </a:buClr>
              <a:buSzPts val="1800"/>
              <a:buFont typeface="Calibri"/>
              <a:buChar char="●"/>
            </a:pPr>
            <a:r>
              <a:rPr lang="en-US" sz="1800"/>
              <a:t>System/symptom-specific care</a:t>
            </a:r>
            <a:endParaRPr sz="1800"/>
          </a:p>
          <a:p>
            <a:pPr marL="457200" lvl="0" indent="-342900" algn="l" rtl="0">
              <a:lnSpc>
                <a:spcPct val="115000"/>
              </a:lnSpc>
              <a:spcBef>
                <a:spcPts val="0"/>
              </a:spcBef>
              <a:spcAft>
                <a:spcPts val="0"/>
              </a:spcAft>
              <a:buClr>
                <a:schemeClr val="dk1"/>
              </a:buClr>
              <a:buSzPts val="1800"/>
              <a:buFont typeface="Calibri"/>
              <a:buChar char="●"/>
            </a:pPr>
            <a:r>
              <a:rPr lang="en-US" sz="1800"/>
              <a:t>Multidisciplinary care</a:t>
            </a:r>
            <a:endParaRPr sz="1800"/>
          </a:p>
          <a:p>
            <a:pPr marL="457200" lvl="0" indent="-342900" algn="l" rtl="0">
              <a:lnSpc>
                <a:spcPct val="115000"/>
              </a:lnSpc>
              <a:spcBef>
                <a:spcPts val="0"/>
              </a:spcBef>
              <a:spcAft>
                <a:spcPts val="0"/>
              </a:spcAft>
              <a:buClr>
                <a:schemeClr val="dk1"/>
              </a:buClr>
              <a:buSzPts val="1800"/>
              <a:buFont typeface="Calibri"/>
              <a:buChar char="●"/>
            </a:pPr>
            <a:r>
              <a:rPr lang="en-US" sz="1800"/>
              <a:t>Support groups</a:t>
            </a:r>
            <a:endParaRPr sz="1800"/>
          </a:p>
          <a:p>
            <a:pPr marL="457200" lvl="0" indent="-342900" algn="l" rtl="0">
              <a:lnSpc>
                <a:spcPct val="115000"/>
              </a:lnSpc>
              <a:spcBef>
                <a:spcPts val="0"/>
              </a:spcBef>
              <a:spcAft>
                <a:spcPts val="0"/>
              </a:spcAft>
              <a:buClr>
                <a:schemeClr val="dk1"/>
              </a:buClr>
              <a:buSzPts val="1800"/>
              <a:buFont typeface="Calibri"/>
              <a:buChar char="●"/>
            </a:pPr>
            <a:r>
              <a:rPr lang="en-US" sz="1800"/>
              <a:t>Histamine blockers?</a:t>
            </a:r>
            <a:endParaRPr sz="1800"/>
          </a:p>
          <a:p>
            <a:pPr marL="457200" lvl="0" indent="-342900" algn="l" rtl="0">
              <a:lnSpc>
                <a:spcPct val="115000"/>
              </a:lnSpc>
              <a:spcBef>
                <a:spcPts val="0"/>
              </a:spcBef>
              <a:spcAft>
                <a:spcPts val="0"/>
              </a:spcAft>
              <a:buClr>
                <a:schemeClr val="dk1"/>
              </a:buClr>
              <a:buSzPts val="1800"/>
              <a:buChar char="●"/>
            </a:pPr>
            <a:r>
              <a:rPr lang="en-US" sz="1800"/>
              <a:t>Experimental glaucoma medication?</a:t>
            </a:r>
            <a:endParaRPr sz="1800"/>
          </a:p>
          <a:p>
            <a:pPr marL="0" lvl="0" indent="0" algn="l" rtl="0">
              <a:lnSpc>
                <a:spcPct val="115000"/>
              </a:lnSpc>
              <a:spcBef>
                <a:spcPts val="1200"/>
              </a:spcBef>
              <a:spcAft>
                <a:spcPts val="0"/>
              </a:spcAft>
              <a:buNone/>
            </a:pPr>
            <a:r>
              <a:rPr lang="en-US" sz="1800"/>
              <a:t>Anecdotes:</a:t>
            </a:r>
            <a:endParaRPr sz="1800"/>
          </a:p>
          <a:p>
            <a:pPr marL="457200" lvl="0" indent="-342900" algn="l" rtl="0">
              <a:lnSpc>
                <a:spcPct val="115000"/>
              </a:lnSpc>
              <a:spcBef>
                <a:spcPts val="1200"/>
              </a:spcBef>
              <a:spcAft>
                <a:spcPts val="0"/>
              </a:spcAft>
              <a:buClr>
                <a:schemeClr val="dk1"/>
              </a:buClr>
              <a:buSzPts val="1800"/>
              <a:buChar char="●"/>
            </a:pPr>
            <a:r>
              <a:rPr lang="en-US" sz="1800"/>
              <a:t>How to talk to patients: 	Advice from world of chronic lyme</a:t>
            </a:r>
            <a:endParaRPr sz="1800"/>
          </a:p>
          <a:p>
            <a:pPr marL="457200" lvl="0" indent="-342900" algn="l" rtl="0">
              <a:lnSpc>
                <a:spcPct val="115000"/>
              </a:lnSpc>
              <a:spcBef>
                <a:spcPts val="0"/>
              </a:spcBef>
              <a:spcAft>
                <a:spcPts val="0"/>
              </a:spcAft>
              <a:buClr>
                <a:schemeClr val="dk1"/>
              </a:buClr>
              <a:buSzPts val="1800"/>
              <a:buChar char="●"/>
            </a:pPr>
            <a:r>
              <a:rPr lang="en-US" sz="1800"/>
              <a:t>Pharmacology: Start low go slow</a:t>
            </a:r>
            <a:endParaRPr sz="1800"/>
          </a:p>
        </p:txBody>
      </p:sp>
      <p:sp>
        <p:nvSpPr>
          <p:cNvPr id="137" name="Google Shape;137;gf12c3e72d4_0_96"/>
          <p:cNvSpPr txBox="1">
            <a:spLocks noGrp="1"/>
          </p:cNvSpPr>
          <p:nvPr>
            <p:ph type="sldNum" idx="12"/>
          </p:nvPr>
        </p:nvSpPr>
        <p:spPr>
          <a:xfrm>
            <a:off x="11606389" y="6474884"/>
            <a:ext cx="48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66</a:t>
            </a:fld>
            <a:endParaRPr/>
          </a:p>
        </p:txBody>
      </p:sp>
      <p:sp>
        <p:nvSpPr>
          <p:cNvPr id="138" name="Google Shape;138;gf12c3e72d4_0_96"/>
          <p:cNvSpPr txBox="1"/>
          <p:nvPr/>
        </p:nvSpPr>
        <p:spPr>
          <a:xfrm>
            <a:off x="4525200" y="6462500"/>
            <a:ext cx="5904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Alper K. Case report: famotidine for neuropsychiatric symptoms in covid-19. Front Med. 2020;7:614393.</a:t>
            </a:r>
            <a:endParaRPr sz="1000">
              <a:solidFill>
                <a:schemeClr val="dk1"/>
              </a:solidFill>
              <a:latin typeface="Calibri"/>
              <a:ea typeface="Calibri"/>
              <a:cs typeface="Calibri"/>
              <a:sym typeface="Calibri"/>
            </a:endParaRPr>
          </a:p>
        </p:txBody>
      </p:sp>
      <p:sp>
        <p:nvSpPr>
          <p:cNvPr id="139" name="Google Shape;139;gf12c3e72d4_0_96"/>
          <p:cNvSpPr txBox="1"/>
          <p:nvPr/>
        </p:nvSpPr>
        <p:spPr>
          <a:xfrm>
            <a:off x="4525200" y="6126300"/>
            <a:ext cx="7057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Liu K, Zhang W, Yang Y, Zhang J, Li Y, Chen Y. Respiratory rehabilitation in elderly patients with COVID-19: A randomized controlled study. Complementary Therapies in Clinical Practice. 2020;39:101166.</a:t>
            </a:r>
            <a:endParaRPr sz="1000">
              <a:solidFill>
                <a:schemeClr val="dk1"/>
              </a:solidFill>
              <a:latin typeface="Calibri"/>
              <a:ea typeface="Calibri"/>
              <a:cs typeface="Calibri"/>
              <a:sym typeface="Calibri"/>
            </a:endParaRPr>
          </a:p>
        </p:txBody>
      </p:sp>
      <p:sp>
        <p:nvSpPr>
          <p:cNvPr id="140" name="Google Shape;140;gf12c3e72d4_0_96"/>
          <p:cNvSpPr txBox="1"/>
          <p:nvPr/>
        </p:nvSpPr>
        <p:spPr>
          <a:xfrm>
            <a:off x="4525200" y="5775825"/>
            <a:ext cx="7205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rgbClr val="222222"/>
                </a:solidFill>
                <a:latin typeface="Calibri"/>
                <a:ea typeface="Calibri"/>
                <a:cs typeface="Calibri"/>
                <a:sym typeface="Calibri"/>
              </a:rPr>
              <a:t>Hohberger B, Harrer T, Mardin C, et al. Neutralization of Autoantibodies Targeting G-Protein Coupled Receptors Improves Capillary Impairment and Fatigue Symptoms after Covid-19 Infection. Social Science Research Network; 2021.</a:t>
            </a:r>
            <a:endParaRPr sz="1000">
              <a:latin typeface="Calibri"/>
              <a:ea typeface="Calibri"/>
              <a:cs typeface="Calibri"/>
              <a:sym typeface="Calibri"/>
            </a:endParaRPr>
          </a:p>
        </p:txBody>
      </p:sp>
      <p:pic>
        <p:nvPicPr>
          <p:cNvPr id="141" name="Google Shape;141;gf12c3e72d4_0_96"/>
          <p:cNvPicPr preferRelativeResize="0"/>
          <p:nvPr/>
        </p:nvPicPr>
        <p:blipFill>
          <a:blip r:embed="rId3">
            <a:alphaModFix/>
          </a:blip>
          <a:stretch>
            <a:fillRect/>
          </a:stretch>
        </p:blipFill>
        <p:spPr>
          <a:xfrm>
            <a:off x="7022375" y="561725"/>
            <a:ext cx="4421175" cy="2662851"/>
          </a:xfrm>
          <a:prstGeom prst="rect">
            <a:avLst/>
          </a:prstGeom>
          <a:noFill/>
          <a:ln>
            <a:noFill/>
          </a:ln>
        </p:spPr>
      </p:pic>
      <p:pic>
        <p:nvPicPr>
          <p:cNvPr id="142" name="Google Shape;142;gf12c3e72d4_0_96"/>
          <p:cNvPicPr preferRelativeResize="0"/>
          <p:nvPr/>
        </p:nvPicPr>
        <p:blipFill>
          <a:blip r:embed="rId4">
            <a:alphaModFix/>
          </a:blip>
          <a:stretch>
            <a:fillRect/>
          </a:stretch>
        </p:blipFill>
        <p:spPr>
          <a:xfrm>
            <a:off x="6164075" y="3532150"/>
            <a:ext cx="3683902" cy="1794225"/>
          </a:xfrm>
          <a:prstGeom prst="rect">
            <a:avLst/>
          </a:prstGeom>
          <a:noFill/>
          <a:ln>
            <a:noFill/>
          </a:ln>
        </p:spPr>
      </p:pic>
      <p:pic>
        <p:nvPicPr>
          <p:cNvPr id="143" name="Google Shape;143;gf12c3e72d4_0_96"/>
          <p:cNvPicPr preferRelativeResize="0"/>
          <p:nvPr/>
        </p:nvPicPr>
        <p:blipFill>
          <a:blip r:embed="rId5">
            <a:alphaModFix/>
          </a:blip>
          <a:stretch>
            <a:fillRect/>
          </a:stretch>
        </p:blipFill>
        <p:spPr>
          <a:xfrm>
            <a:off x="9924175" y="3624800"/>
            <a:ext cx="2165825" cy="161630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f12c3e72d4_0_159"/>
          <p:cNvSpPr txBox="1">
            <a:spLocks noGrp="1"/>
          </p:cNvSpPr>
          <p:nvPr>
            <p:ph type="title"/>
          </p:nvPr>
        </p:nvSpPr>
        <p:spPr>
          <a:xfrm>
            <a:off x="576600" y="268038"/>
            <a:ext cx="10972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105A25"/>
              </a:buClr>
              <a:buSzPts val="3200"/>
              <a:buFont typeface="Calibri"/>
              <a:buNone/>
            </a:pPr>
            <a:r>
              <a:rPr lang="en-US"/>
              <a:t>Follow-up on case: 2 months later</a:t>
            </a:r>
            <a:endParaRPr/>
          </a:p>
        </p:txBody>
      </p:sp>
      <p:sp>
        <p:nvSpPr>
          <p:cNvPr id="149" name="Google Shape;149;gf12c3e72d4_0_159"/>
          <p:cNvSpPr txBox="1">
            <a:spLocks noGrp="1"/>
          </p:cNvSpPr>
          <p:nvPr>
            <p:ph type="body" idx="1"/>
          </p:nvPr>
        </p:nvSpPr>
        <p:spPr>
          <a:xfrm>
            <a:off x="609600" y="1600200"/>
            <a:ext cx="6993600" cy="44667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Clr>
                <a:schemeClr val="dk1"/>
              </a:buClr>
              <a:buSzPts val="1800"/>
              <a:buFont typeface="Calibri"/>
              <a:buChar char="●"/>
            </a:pPr>
            <a:r>
              <a:rPr lang="en-US" sz="1800"/>
              <a:t>Very slowly increased Cymbalta up to 50mg daily</a:t>
            </a:r>
            <a:endParaRPr sz="1800"/>
          </a:p>
          <a:p>
            <a:pPr marL="457200" lvl="0" indent="-342900" algn="l" rtl="0">
              <a:lnSpc>
                <a:spcPct val="115000"/>
              </a:lnSpc>
              <a:spcBef>
                <a:spcPts val="0"/>
              </a:spcBef>
              <a:spcAft>
                <a:spcPts val="0"/>
              </a:spcAft>
              <a:buClr>
                <a:schemeClr val="dk1"/>
              </a:buClr>
              <a:buSzPts val="1800"/>
              <a:buFont typeface="Calibri"/>
              <a:buChar char="●"/>
            </a:pPr>
            <a:r>
              <a:rPr lang="en-US" sz="1800"/>
              <a:t>Behavioral activation</a:t>
            </a:r>
            <a:endParaRPr sz="1800"/>
          </a:p>
          <a:p>
            <a:pPr marL="457200" lvl="0" indent="-342900" algn="l" rtl="0">
              <a:lnSpc>
                <a:spcPct val="115000"/>
              </a:lnSpc>
              <a:spcBef>
                <a:spcPts val="0"/>
              </a:spcBef>
              <a:spcAft>
                <a:spcPts val="0"/>
              </a:spcAft>
              <a:buClr>
                <a:schemeClr val="dk1"/>
              </a:buClr>
              <a:buSzPts val="1800"/>
              <a:buFont typeface="Calibri"/>
              <a:buChar char="●"/>
            </a:pPr>
            <a:r>
              <a:rPr lang="en-US" sz="1800"/>
              <a:t>Participation in online support group</a:t>
            </a:r>
            <a:endParaRPr sz="1800"/>
          </a:p>
          <a:p>
            <a:pPr marL="457200" lvl="0" indent="0" algn="l" rtl="0">
              <a:lnSpc>
                <a:spcPct val="115000"/>
              </a:lnSpc>
              <a:spcBef>
                <a:spcPts val="1200"/>
              </a:spcBef>
              <a:spcAft>
                <a:spcPts val="0"/>
              </a:spcAft>
              <a:buNone/>
            </a:pPr>
            <a:endParaRPr sz="1800"/>
          </a:p>
          <a:p>
            <a:pPr marL="914400" lvl="1" indent="-342900" algn="l" rtl="0">
              <a:lnSpc>
                <a:spcPct val="115000"/>
              </a:lnSpc>
              <a:spcBef>
                <a:spcPts val="1200"/>
              </a:spcBef>
              <a:spcAft>
                <a:spcPts val="0"/>
              </a:spcAft>
              <a:buClr>
                <a:schemeClr val="dk1"/>
              </a:buClr>
              <a:buSzPts val="1800"/>
              <a:buFont typeface="Arial"/>
              <a:buChar char="○"/>
            </a:pPr>
            <a:r>
              <a:rPr lang="en-US" sz="1800"/>
              <a:t>Improved mood, less tearful</a:t>
            </a:r>
            <a:endParaRPr sz="1800"/>
          </a:p>
          <a:p>
            <a:pPr marL="914400" lvl="1" indent="-342900" algn="l" rtl="0">
              <a:lnSpc>
                <a:spcPct val="115000"/>
              </a:lnSpc>
              <a:spcBef>
                <a:spcPts val="0"/>
              </a:spcBef>
              <a:spcAft>
                <a:spcPts val="0"/>
              </a:spcAft>
              <a:buClr>
                <a:schemeClr val="dk1"/>
              </a:buClr>
              <a:buSzPts val="1800"/>
              <a:buFont typeface="Arial"/>
              <a:buChar char="○"/>
            </a:pPr>
            <a:r>
              <a:rPr lang="en-US" sz="1800"/>
              <a:t>More calm, adaptable</a:t>
            </a:r>
            <a:endParaRPr sz="1800"/>
          </a:p>
          <a:p>
            <a:pPr marL="914400" lvl="1" indent="-342900" algn="l" rtl="0">
              <a:lnSpc>
                <a:spcPct val="115000"/>
              </a:lnSpc>
              <a:spcBef>
                <a:spcPts val="0"/>
              </a:spcBef>
              <a:spcAft>
                <a:spcPts val="0"/>
              </a:spcAft>
              <a:buClr>
                <a:schemeClr val="dk1"/>
              </a:buClr>
              <a:buSzPts val="1800"/>
              <a:buFont typeface="Arial"/>
              <a:buChar char="○"/>
            </a:pPr>
            <a:r>
              <a:rPr lang="en-US" sz="1800"/>
              <a:t>Fatigue mildly improved</a:t>
            </a:r>
            <a:endParaRPr sz="1800"/>
          </a:p>
          <a:p>
            <a:pPr marL="914400" lvl="1" indent="-342900" algn="l" rtl="0">
              <a:lnSpc>
                <a:spcPct val="115000"/>
              </a:lnSpc>
              <a:spcBef>
                <a:spcPts val="0"/>
              </a:spcBef>
              <a:spcAft>
                <a:spcPts val="0"/>
              </a:spcAft>
              <a:buClr>
                <a:schemeClr val="dk1"/>
              </a:buClr>
              <a:buSzPts val="1800"/>
              <a:buFont typeface="Arial"/>
              <a:buChar char="○"/>
            </a:pPr>
            <a:r>
              <a:rPr lang="en-US" sz="1800"/>
              <a:t>Cognitive difficulties mildly improved</a:t>
            </a:r>
            <a:endParaRPr sz="1800"/>
          </a:p>
          <a:p>
            <a:pPr marL="914400" lvl="1" indent="-342900" algn="l" rtl="0">
              <a:lnSpc>
                <a:spcPct val="115000"/>
              </a:lnSpc>
              <a:spcBef>
                <a:spcPts val="0"/>
              </a:spcBef>
              <a:spcAft>
                <a:spcPts val="0"/>
              </a:spcAft>
              <a:buClr>
                <a:schemeClr val="dk1"/>
              </a:buClr>
              <a:buSzPts val="1800"/>
              <a:buFont typeface="Arial"/>
              <a:buChar char="○"/>
            </a:pPr>
            <a:r>
              <a:rPr lang="en-US" sz="1800"/>
              <a:t>Improvement in mood, pain</a:t>
            </a:r>
            <a:endParaRPr sz="1800"/>
          </a:p>
        </p:txBody>
      </p:sp>
      <p:sp>
        <p:nvSpPr>
          <p:cNvPr id="150" name="Google Shape;150;gf12c3e72d4_0_159"/>
          <p:cNvSpPr txBox="1">
            <a:spLocks noGrp="1"/>
          </p:cNvSpPr>
          <p:nvPr>
            <p:ph type="sldNum" idx="12"/>
          </p:nvPr>
        </p:nvSpPr>
        <p:spPr>
          <a:xfrm>
            <a:off x="11606389" y="6474884"/>
            <a:ext cx="48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67</a:t>
            </a:fld>
            <a:endParaRPr/>
          </a:p>
        </p:txBody>
      </p:sp>
      <p:sp>
        <p:nvSpPr>
          <p:cNvPr id="151" name="Google Shape;151;gf12c3e72d4_0_159"/>
          <p:cNvSpPr txBox="1"/>
          <p:nvPr/>
        </p:nvSpPr>
        <p:spPr>
          <a:xfrm>
            <a:off x="6857400" y="1499050"/>
            <a:ext cx="4725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f12c3e72d4_0_10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105A25"/>
              </a:buClr>
              <a:buSzPts val="3200"/>
              <a:buFont typeface="Calibri"/>
              <a:buNone/>
            </a:pPr>
            <a:r>
              <a:rPr lang="en-US"/>
              <a:t>Summary</a:t>
            </a:r>
            <a:endParaRPr/>
          </a:p>
        </p:txBody>
      </p:sp>
      <p:sp>
        <p:nvSpPr>
          <p:cNvPr id="157" name="Google Shape;157;gf12c3e72d4_0_102"/>
          <p:cNvSpPr txBox="1">
            <a:spLocks noGrp="1"/>
          </p:cNvSpPr>
          <p:nvPr>
            <p:ph type="sldNum" idx="12"/>
          </p:nvPr>
        </p:nvSpPr>
        <p:spPr>
          <a:xfrm>
            <a:off x="11606389" y="6474884"/>
            <a:ext cx="48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68</a:t>
            </a:fld>
            <a:endParaRPr/>
          </a:p>
        </p:txBody>
      </p:sp>
      <p:sp>
        <p:nvSpPr>
          <p:cNvPr id="158" name="Google Shape;158;gf12c3e72d4_0_102"/>
          <p:cNvSpPr txBox="1"/>
          <p:nvPr/>
        </p:nvSpPr>
        <p:spPr>
          <a:xfrm>
            <a:off x="470125" y="1680550"/>
            <a:ext cx="5627400" cy="3416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Long COVID is a clinically distinct phenomenon, with prominent symptoms including:</a:t>
            </a:r>
            <a:endParaRPr sz="1800">
              <a:solidFill>
                <a:schemeClr val="dk1"/>
              </a:solidFill>
              <a:latin typeface="Calibri"/>
              <a:ea typeface="Calibri"/>
              <a:cs typeface="Calibri"/>
              <a:sym typeface="Calibri"/>
            </a:endParaRPr>
          </a:p>
          <a:p>
            <a:pPr marL="914400" lvl="1" indent="-342900" algn="l" rtl="0">
              <a:lnSpc>
                <a:spcPct val="115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Fatigue, dyspnea, changes to mood and anxiety, cognitive changes</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Recovery is common</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CL psychiatry is positioned within medicine to play an integral part of assessment and care of this population.</a:t>
            </a:r>
            <a:endParaRPr sz="1800">
              <a:solidFill>
                <a:schemeClr val="dk1"/>
              </a:solidFill>
              <a:latin typeface="Calibri"/>
              <a:ea typeface="Calibri"/>
              <a:cs typeface="Calibri"/>
              <a:sym typeface="Calibri"/>
            </a:endParaRPr>
          </a:p>
        </p:txBody>
      </p:sp>
      <p:sp>
        <p:nvSpPr>
          <p:cNvPr id="159" name="Google Shape;159;gf12c3e72d4_0_102"/>
          <p:cNvSpPr txBox="1"/>
          <p:nvPr/>
        </p:nvSpPr>
        <p:spPr>
          <a:xfrm>
            <a:off x="6844175" y="1720800"/>
            <a:ext cx="4812900" cy="37455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Common terminology and case definitions </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Characterization of epidemiology (including incidence and prevalence of various phenotypes in the full spectrum of patients and in diverse communities) </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Description of clinical spectrum and natural history of various phenotypes </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Identification of risk factors, including comorbid conditions, severity of initial disease, viral characteristics, host genetics, and host immune response </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Understanding of pathophysiology </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Characterization of the influence of therapeutics for acute disease and vaccines in preventing or modulating postacute COVID-19 </a:t>
            </a:r>
            <a:endParaRPr sz="1300">
              <a:solidFill>
                <a:schemeClr val="dk1"/>
              </a:solidFill>
              <a:latin typeface="Calibri"/>
              <a:ea typeface="Calibri"/>
              <a:cs typeface="Calibri"/>
              <a:sym typeface="Calibri"/>
            </a:endParaRPr>
          </a:p>
          <a:p>
            <a:pPr marL="457200" lvl="0" indent="-311150" algn="l" rtl="0">
              <a:lnSpc>
                <a:spcPct val="115000"/>
              </a:lnSpc>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Identification of therapeutic and preventive strategies for post-acute COVID-19</a:t>
            </a:r>
            <a:endParaRPr sz="1300">
              <a:solidFill>
                <a:schemeClr val="dk1"/>
              </a:solidFill>
              <a:latin typeface="Calibri"/>
              <a:ea typeface="Calibri"/>
              <a:cs typeface="Calibri"/>
              <a:sym typeface="Calibri"/>
            </a:endParaRPr>
          </a:p>
        </p:txBody>
      </p:sp>
      <p:sp>
        <p:nvSpPr>
          <p:cNvPr id="160" name="Google Shape;160;gf12c3e72d4_0_102"/>
          <p:cNvSpPr txBox="1"/>
          <p:nvPr/>
        </p:nvSpPr>
        <p:spPr>
          <a:xfrm>
            <a:off x="7224425" y="1225750"/>
            <a:ext cx="4052400" cy="3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Future directions for research (per NIH)</a:t>
            </a:r>
            <a:endParaRPr sz="1800">
              <a:solidFill>
                <a:schemeClr val="dk1"/>
              </a:solidFill>
              <a:latin typeface="Calibri"/>
              <a:ea typeface="Calibri"/>
              <a:cs typeface="Calibri"/>
              <a:sym typeface="Calibri"/>
            </a:endParaRPr>
          </a:p>
        </p:txBody>
      </p:sp>
      <p:sp>
        <p:nvSpPr>
          <p:cNvPr id="161" name="Google Shape;161;gf12c3e72d4_0_102"/>
          <p:cNvSpPr txBox="1"/>
          <p:nvPr/>
        </p:nvSpPr>
        <p:spPr>
          <a:xfrm>
            <a:off x="6263275" y="6219350"/>
            <a:ext cx="539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dk1"/>
                </a:solidFill>
                <a:latin typeface="Calibri"/>
                <a:ea typeface="Calibri"/>
                <a:cs typeface="Calibri"/>
                <a:sym typeface="Calibri"/>
              </a:rPr>
              <a:t>Lerner AM, Robinson DA, Yang L, et al. Toward understanding covid-19 recovery: national institutes of health workshop on postacute covid-19. </a:t>
            </a:r>
            <a:r>
              <a:rPr lang="en-US" sz="1000" i="1">
                <a:solidFill>
                  <a:schemeClr val="dk1"/>
                </a:solidFill>
                <a:latin typeface="Calibri"/>
                <a:ea typeface="Calibri"/>
                <a:cs typeface="Calibri"/>
                <a:sym typeface="Calibri"/>
              </a:rPr>
              <a:t>Ann Intern Med</a:t>
            </a:r>
            <a:r>
              <a:rPr lang="en-US" sz="1000">
                <a:solidFill>
                  <a:schemeClr val="dk1"/>
                </a:solidFill>
                <a:latin typeface="Calibri"/>
                <a:ea typeface="Calibri"/>
                <a:cs typeface="Calibri"/>
                <a:sym typeface="Calibri"/>
              </a:rPr>
              <a:t>. Published online March 30, 2021:M21-1043.</a:t>
            </a:r>
            <a:endParaRPr sz="10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DISCLOSURES</a:t>
            </a:r>
          </a:p>
        </p:txBody>
      </p:sp>
      <p:graphicFrame>
        <p:nvGraphicFramePr>
          <p:cNvPr id="6" name="Content Placeholder 5">
            <a:extLst>
              <a:ext uri="{FF2B5EF4-FFF2-40B4-BE49-F238E27FC236}">
                <a16:creationId xmlns:a16="http://schemas.microsoft.com/office/drawing/2014/main" id="{EADC21A8-FD91-4964-B5EB-AA0D80775E83}"/>
              </a:ext>
            </a:extLst>
          </p:cNvPr>
          <p:cNvGraphicFramePr>
            <a:graphicFrameLocks/>
          </p:cNvGraphicFramePr>
          <p:nvPr/>
        </p:nvGraphicFramePr>
        <p:xfrm>
          <a:off x="2488021" y="2522120"/>
          <a:ext cx="5177135" cy="3220484"/>
        </p:xfrm>
        <a:graphic>
          <a:graphicData uri="http://schemas.openxmlformats.org/drawingml/2006/table">
            <a:tbl>
              <a:tblPr firstRow="1" firstCol="1" bandRow="1"/>
              <a:tblGrid>
                <a:gridCol w="3218289">
                  <a:extLst>
                    <a:ext uri="{9D8B030D-6E8A-4147-A177-3AD203B41FA5}">
                      <a16:colId xmlns:a16="http://schemas.microsoft.com/office/drawing/2014/main" val="20000"/>
                    </a:ext>
                  </a:extLst>
                </a:gridCol>
                <a:gridCol w="1958846">
                  <a:extLst>
                    <a:ext uri="{9D8B030D-6E8A-4147-A177-3AD203B41FA5}">
                      <a16:colId xmlns:a16="http://schemas.microsoft.com/office/drawing/2014/main" val="20001"/>
                    </a:ext>
                  </a:extLst>
                </a:gridCol>
              </a:tblGrid>
              <a:tr h="480060">
                <a:tc>
                  <a:txBody>
                    <a:bodyPr/>
                    <a:lstStyle/>
                    <a:p>
                      <a:pPr marL="0" marR="0">
                        <a:spcBef>
                          <a:spcPts val="0"/>
                        </a:spcBef>
                        <a:spcAft>
                          <a:spcPts val="0"/>
                        </a:spcAft>
                      </a:pPr>
                      <a:r>
                        <a:rPr lang="en-US" sz="1600" b="1" dirty="0">
                          <a:effectLst/>
                          <a:latin typeface="Calibri"/>
                          <a:ea typeface="Calibri"/>
                          <a:cs typeface="Times New Roman"/>
                        </a:rPr>
                        <a:t>Company</a:t>
                      </a:r>
                      <a:endParaRPr lang="en-US" sz="16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r>
                        <a:rPr lang="en-US" sz="1600" dirty="0">
                          <a:effectLst/>
                          <a:latin typeface="Calibri"/>
                          <a:ea typeface="Calibri"/>
                          <a:cs typeface="Times New Roman"/>
                        </a:rPr>
                        <a:t>The Psychopharmacology Institute</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8013">
                <a:tc>
                  <a:txBody>
                    <a:bodyPr/>
                    <a:lstStyle/>
                    <a:p>
                      <a:pPr marL="0" marR="0">
                        <a:spcBef>
                          <a:spcPts val="0"/>
                        </a:spcBef>
                        <a:spcAft>
                          <a:spcPts val="0"/>
                        </a:spcAft>
                      </a:pPr>
                      <a:r>
                        <a:rPr lang="en-US" sz="1600" dirty="0">
                          <a:effectLst/>
                          <a:latin typeface="Calibri"/>
                          <a:ea typeface="Calibri"/>
                          <a:cs typeface="Times New Roman"/>
                        </a:rPr>
                        <a:t>Employment</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endParaRPr lang="en-US" sz="1600" dirty="0">
                        <a:effectLst/>
                        <a:latin typeface="Calibri"/>
                        <a:ea typeface="Calibri"/>
                        <a:cs typeface="Times New Roman"/>
                      </a:endParaRP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8013">
                <a:tc>
                  <a:txBody>
                    <a:bodyPr/>
                    <a:lstStyle/>
                    <a:p>
                      <a:pPr marL="0" marR="0">
                        <a:spcBef>
                          <a:spcPts val="0"/>
                        </a:spcBef>
                        <a:spcAft>
                          <a:spcPts val="0"/>
                        </a:spcAft>
                      </a:pPr>
                      <a:r>
                        <a:rPr lang="en-US" sz="1600" dirty="0">
                          <a:effectLst/>
                          <a:latin typeface="Calibri"/>
                          <a:ea typeface="Calibri"/>
                          <a:cs typeface="Times New Roman"/>
                        </a:rPr>
                        <a:t>Management</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Calibri"/>
                          <a:ea typeface="Calibri"/>
                          <a:cs typeface="Times New Roman"/>
                        </a:rPr>
                        <a:t> </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8013">
                <a:tc>
                  <a:txBody>
                    <a:bodyPr/>
                    <a:lstStyle/>
                    <a:p>
                      <a:pPr marL="0" marR="0">
                        <a:spcBef>
                          <a:spcPts val="0"/>
                        </a:spcBef>
                        <a:spcAft>
                          <a:spcPts val="0"/>
                        </a:spcAft>
                      </a:pPr>
                      <a:r>
                        <a:rPr lang="en-US" sz="1600" dirty="0">
                          <a:effectLst/>
                          <a:latin typeface="Calibri"/>
                          <a:ea typeface="Calibri"/>
                          <a:cs typeface="Times New Roman"/>
                        </a:rPr>
                        <a:t>Independent Contractor</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Calibri"/>
                          <a:ea typeface="Calibri"/>
                          <a:cs typeface="Times New Roman"/>
                        </a:rPr>
                        <a:t> </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88013">
                <a:tc>
                  <a:txBody>
                    <a:bodyPr/>
                    <a:lstStyle/>
                    <a:p>
                      <a:pPr marL="0" marR="0">
                        <a:spcBef>
                          <a:spcPts val="0"/>
                        </a:spcBef>
                        <a:spcAft>
                          <a:spcPts val="0"/>
                        </a:spcAft>
                      </a:pPr>
                      <a:r>
                        <a:rPr lang="en-US" sz="1600" dirty="0">
                          <a:effectLst/>
                          <a:latin typeface="Calibri"/>
                          <a:ea typeface="Calibri"/>
                          <a:cs typeface="Times New Roman"/>
                        </a:rPr>
                        <a:t>Research Support</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Calibri"/>
                          <a:ea typeface="Calibri"/>
                          <a:cs typeface="Times New Roman"/>
                        </a:rPr>
                        <a:t> </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88013">
                <a:tc>
                  <a:txBody>
                    <a:bodyPr/>
                    <a:lstStyle/>
                    <a:p>
                      <a:pPr marL="0" marR="0">
                        <a:spcBef>
                          <a:spcPts val="0"/>
                        </a:spcBef>
                        <a:spcAft>
                          <a:spcPts val="0"/>
                        </a:spcAft>
                      </a:pPr>
                      <a:r>
                        <a:rPr lang="en-US" sz="1600" dirty="0">
                          <a:effectLst/>
                          <a:latin typeface="Calibri"/>
                          <a:ea typeface="Calibri"/>
                          <a:cs typeface="Times New Roman"/>
                        </a:rPr>
                        <a:t>Speaking &amp; Teaching</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Calibri"/>
                          <a:ea typeface="Calibri"/>
                          <a:cs typeface="Times New Roman"/>
                        </a:rPr>
                        <a:t>D</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48899">
                <a:tc>
                  <a:txBody>
                    <a:bodyPr/>
                    <a:lstStyle/>
                    <a:p>
                      <a:pPr marL="0" marR="0">
                        <a:spcBef>
                          <a:spcPts val="0"/>
                        </a:spcBef>
                        <a:spcAft>
                          <a:spcPts val="0"/>
                        </a:spcAft>
                      </a:pPr>
                      <a:r>
                        <a:rPr lang="en-US" sz="1600" dirty="0">
                          <a:effectLst/>
                          <a:latin typeface="Calibri"/>
                          <a:ea typeface="Calibri"/>
                          <a:cs typeface="Times New Roman"/>
                        </a:rPr>
                        <a:t>Board, Panel or Committee Membership</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600" dirty="0">
                          <a:effectLst/>
                          <a:latin typeface="Calibri"/>
                          <a:ea typeface="Calibri"/>
                          <a:cs typeface="Times New Roman"/>
                        </a:rPr>
                        <a:t> </a:t>
                      </a:r>
                    </a:p>
                  </a:txBody>
                  <a:tcPr marL="68139" marR="681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 name="TextBox 6">
            <a:extLst>
              <a:ext uri="{FF2B5EF4-FFF2-40B4-BE49-F238E27FC236}">
                <a16:creationId xmlns:a16="http://schemas.microsoft.com/office/drawing/2014/main" id="{CEB3B396-9E42-4C7F-BAB6-76CB8F6B4858}"/>
              </a:ext>
            </a:extLst>
          </p:cNvPr>
          <p:cNvSpPr txBox="1"/>
          <p:nvPr/>
        </p:nvSpPr>
        <p:spPr>
          <a:xfrm>
            <a:off x="3067050" y="5742604"/>
            <a:ext cx="6057900" cy="461665"/>
          </a:xfrm>
          <a:prstGeom prst="rect">
            <a:avLst/>
          </a:prstGeom>
          <a:noFill/>
        </p:spPr>
        <p:txBody>
          <a:bodyPr wrap="square" rtlCol="0">
            <a:spAutoFit/>
          </a:bodyPr>
          <a:lstStyle/>
          <a:p>
            <a:pPr algn="ctr"/>
            <a:r>
              <a:rPr lang="en-US" sz="1200" dirty="0"/>
              <a:t>D – Relationship is considered directly relevant to the presentation</a:t>
            </a:r>
          </a:p>
          <a:p>
            <a:pPr algn="ctr"/>
            <a:r>
              <a:rPr lang="en-US" sz="1200" dirty="0"/>
              <a:t>I – Relationship is NOT considered directly relevant to the presentation</a:t>
            </a:r>
          </a:p>
        </p:txBody>
      </p:sp>
      <p:sp>
        <p:nvSpPr>
          <p:cNvPr id="4" name="Rectangle 3">
            <a:extLst>
              <a:ext uri="{FF2B5EF4-FFF2-40B4-BE49-F238E27FC236}">
                <a16:creationId xmlns:a16="http://schemas.microsoft.com/office/drawing/2014/main" id="{8054174F-C4F1-47AF-A515-62BEC6976B1B}"/>
              </a:ext>
            </a:extLst>
          </p:cNvPr>
          <p:cNvSpPr/>
          <p:nvPr/>
        </p:nvSpPr>
        <p:spPr>
          <a:xfrm>
            <a:off x="2091223" y="1418900"/>
            <a:ext cx="3632405" cy="523220"/>
          </a:xfrm>
          <a:prstGeom prst="rect">
            <a:avLst/>
          </a:prstGeom>
        </p:spPr>
        <p:txBody>
          <a:bodyPr wrap="none">
            <a:spAutoFit/>
          </a:bodyPr>
          <a:lstStyle/>
          <a:p>
            <a:r>
              <a:rPr lang="en-US" sz="2800" dirty="0"/>
              <a:t>Scott Beach, MD, FACLP</a:t>
            </a:r>
          </a:p>
        </p:txBody>
      </p:sp>
    </p:spTree>
    <p:extLst>
      <p:ext uri="{BB962C8B-B14F-4D97-AF65-F5344CB8AC3E}">
        <p14:creationId xmlns:p14="http://schemas.microsoft.com/office/powerpoint/2010/main" val="3902887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11969-AFAD-2A4C-8C2C-9A4006C2FFC3}"/>
              </a:ext>
            </a:extLst>
          </p:cNvPr>
          <p:cNvSpPr>
            <a:spLocks noGrp="1"/>
          </p:cNvSpPr>
          <p:nvPr>
            <p:ph type="title"/>
          </p:nvPr>
        </p:nvSpPr>
        <p:spPr/>
        <p:txBody>
          <a:bodyPr/>
          <a:lstStyle/>
          <a:p>
            <a:r>
              <a:rPr lang="en-US" dirty="0"/>
              <a:t>Acute Neuropsychiatric Sequelae of COVID-19</a:t>
            </a:r>
          </a:p>
        </p:txBody>
      </p:sp>
      <p:sp>
        <p:nvSpPr>
          <p:cNvPr id="3" name="Content Placeholder 2">
            <a:extLst>
              <a:ext uri="{FF2B5EF4-FFF2-40B4-BE49-F238E27FC236}">
                <a16:creationId xmlns:a16="http://schemas.microsoft.com/office/drawing/2014/main" id="{0BF516F9-883B-5044-B35D-3B3E0C321C49}"/>
              </a:ext>
            </a:extLst>
          </p:cNvPr>
          <p:cNvSpPr>
            <a:spLocks noGrp="1"/>
          </p:cNvSpPr>
          <p:nvPr>
            <p:ph idx="1"/>
          </p:nvPr>
        </p:nvSpPr>
        <p:spPr/>
        <p:txBody>
          <a:bodyPr numCol="2">
            <a:normAutofit fontScale="77500" lnSpcReduction="20000"/>
          </a:bodyPr>
          <a:lstStyle/>
          <a:p>
            <a:pPr lvl="1"/>
            <a:r>
              <a:rPr lang="en-US" sz="3800" dirty="0"/>
              <a:t>Anosmia/ageusia</a:t>
            </a:r>
          </a:p>
          <a:p>
            <a:pPr lvl="1"/>
            <a:r>
              <a:rPr lang="en-US" sz="3800" dirty="0"/>
              <a:t>Tinnitus</a:t>
            </a:r>
          </a:p>
          <a:p>
            <a:pPr lvl="1"/>
            <a:r>
              <a:rPr lang="en-US" sz="3800" dirty="0"/>
              <a:t>CVA’s</a:t>
            </a:r>
          </a:p>
          <a:p>
            <a:pPr lvl="1"/>
            <a:r>
              <a:rPr lang="en-US" sz="3800" dirty="0"/>
              <a:t>Guillain-Barre syndrome </a:t>
            </a:r>
          </a:p>
          <a:p>
            <a:pPr lvl="1"/>
            <a:r>
              <a:rPr lang="en-US" sz="3800" dirty="0"/>
              <a:t>Transverse Myelitis</a:t>
            </a:r>
          </a:p>
          <a:p>
            <a:pPr lvl="1"/>
            <a:r>
              <a:rPr lang="en-US" sz="3800" dirty="0"/>
              <a:t>Acute Hemorrhagic Necrotizing Encephalitis</a:t>
            </a:r>
          </a:p>
          <a:p>
            <a:pPr lvl="1"/>
            <a:r>
              <a:rPr lang="en-US" sz="3800" dirty="0"/>
              <a:t>Viral Encephalitis </a:t>
            </a:r>
          </a:p>
          <a:p>
            <a:pPr lvl="1"/>
            <a:r>
              <a:rPr lang="en-US" sz="3800" dirty="0"/>
              <a:t>Acute Disseminated Encephalomyelitis </a:t>
            </a:r>
          </a:p>
          <a:p>
            <a:pPr lvl="1"/>
            <a:r>
              <a:rPr lang="en-US" sz="3800" dirty="0"/>
              <a:t>PRES</a:t>
            </a:r>
          </a:p>
          <a:p>
            <a:pPr lvl="1"/>
            <a:r>
              <a:rPr lang="en-US" sz="3800" dirty="0"/>
              <a:t>Dysautonomia</a:t>
            </a:r>
          </a:p>
          <a:p>
            <a:pPr lvl="1"/>
            <a:r>
              <a:rPr lang="en-US" sz="3800" dirty="0"/>
              <a:t>Delirium</a:t>
            </a:r>
          </a:p>
          <a:p>
            <a:pPr lvl="1"/>
            <a:r>
              <a:rPr lang="en-US" sz="3800" dirty="0"/>
              <a:t>Dementia</a:t>
            </a:r>
          </a:p>
          <a:p>
            <a:pPr lvl="1"/>
            <a:r>
              <a:rPr lang="en-US" sz="3800" dirty="0"/>
              <a:t>Psychosis</a:t>
            </a:r>
          </a:p>
          <a:p>
            <a:pPr lvl="1"/>
            <a:r>
              <a:rPr lang="en-US" sz="3800" dirty="0"/>
              <a:t>Catatonia/Akinetic Mutism</a:t>
            </a:r>
          </a:p>
          <a:p>
            <a:pPr lvl="1"/>
            <a:r>
              <a:rPr lang="en-US" sz="3800" dirty="0"/>
              <a:t>Depression</a:t>
            </a:r>
          </a:p>
          <a:p>
            <a:pPr lvl="1"/>
            <a:r>
              <a:rPr lang="en-US" sz="3800" dirty="0"/>
              <a:t>Mania</a:t>
            </a:r>
          </a:p>
          <a:p>
            <a:pPr lvl="1"/>
            <a:r>
              <a:rPr lang="en-US" sz="3800" dirty="0"/>
              <a:t>Anxiety</a:t>
            </a:r>
          </a:p>
          <a:p>
            <a:pPr lvl="1"/>
            <a:endParaRPr lang="en-US" dirty="0"/>
          </a:p>
          <a:p>
            <a:pPr marL="0" indent="0" algn="r">
              <a:buNone/>
            </a:pPr>
            <a:r>
              <a:rPr lang="en-US" sz="1500" dirty="0" err="1"/>
              <a:t>Moriguchi</a:t>
            </a:r>
            <a:r>
              <a:rPr lang="en-US" sz="1500" dirty="0"/>
              <a:t> 2020; </a:t>
            </a:r>
            <a:r>
              <a:rPr lang="en-US" sz="1500" dirty="0" err="1"/>
              <a:t>Poyiadji</a:t>
            </a:r>
            <a:r>
              <a:rPr lang="en-US" sz="1500" dirty="0"/>
              <a:t> 2020; Dixon 2020; Reichard 2020</a:t>
            </a:r>
          </a:p>
        </p:txBody>
      </p:sp>
    </p:spTree>
    <p:extLst>
      <p:ext uri="{BB962C8B-B14F-4D97-AF65-F5344CB8AC3E}">
        <p14:creationId xmlns:p14="http://schemas.microsoft.com/office/powerpoint/2010/main" val="4107407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3D1A7-2911-0C45-9460-6CC4C3C0E630}"/>
              </a:ext>
            </a:extLst>
          </p:cNvPr>
          <p:cNvSpPr>
            <a:spLocks noGrp="1"/>
          </p:cNvSpPr>
          <p:nvPr>
            <p:ph type="title"/>
          </p:nvPr>
        </p:nvSpPr>
        <p:spPr/>
        <p:txBody>
          <a:bodyPr/>
          <a:lstStyle/>
          <a:p>
            <a:r>
              <a:rPr lang="en-US" dirty="0"/>
              <a:t>What is Found During Workup?</a:t>
            </a:r>
          </a:p>
        </p:txBody>
      </p:sp>
      <p:sp>
        <p:nvSpPr>
          <p:cNvPr id="3" name="Content Placeholder 2">
            <a:extLst>
              <a:ext uri="{FF2B5EF4-FFF2-40B4-BE49-F238E27FC236}">
                <a16:creationId xmlns:a16="http://schemas.microsoft.com/office/drawing/2014/main" id="{615127A3-9C43-D848-986B-4F34143F9F10}"/>
              </a:ext>
            </a:extLst>
          </p:cNvPr>
          <p:cNvSpPr>
            <a:spLocks noGrp="1"/>
          </p:cNvSpPr>
          <p:nvPr>
            <p:ph idx="1"/>
          </p:nvPr>
        </p:nvSpPr>
        <p:spPr/>
        <p:txBody>
          <a:bodyPr>
            <a:normAutofit/>
          </a:bodyPr>
          <a:lstStyle/>
          <a:p>
            <a:r>
              <a:rPr lang="en-US" dirty="0"/>
              <a:t>EEG </a:t>
            </a:r>
          </a:p>
          <a:p>
            <a:pPr lvl="1"/>
            <a:r>
              <a:rPr lang="en-US" dirty="0"/>
              <a:t>Most reveal non-specific abnormalities, including generalized or frontal slowing</a:t>
            </a:r>
          </a:p>
          <a:p>
            <a:pPr lvl="1"/>
            <a:r>
              <a:rPr lang="en-US" dirty="0"/>
              <a:t>Few have demonstrated evidence of seizure activity</a:t>
            </a:r>
          </a:p>
          <a:p>
            <a:r>
              <a:rPr lang="en-US" dirty="0"/>
              <a:t>CSF Findings</a:t>
            </a:r>
          </a:p>
          <a:p>
            <a:pPr lvl="1"/>
            <a:r>
              <a:rPr lang="en-US" dirty="0"/>
              <a:t>Oligoclonal bands [inflammation]</a:t>
            </a:r>
          </a:p>
          <a:p>
            <a:pPr lvl="1"/>
            <a:r>
              <a:rPr lang="en-US" dirty="0"/>
              <a:t>Elevated protein [encephalitis]</a:t>
            </a:r>
          </a:p>
          <a:p>
            <a:pPr lvl="1"/>
            <a:r>
              <a:rPr lang="en-US" dirty="0"/>
              <a:t>SARS-CoV-2+ found in 6% of tested patients</a:t>
            </a:r>
          </a:p>
          <a:p>
            <a:r>
              <a:rPr lang="en-US" dirty="0"/>
              <a:t>Autopsy</a:t>
            </a:r>
          </a:p>
          <a:p>
            <a:pPr lvl="1"/>
            <a:r>
              <a:rPr lang="en-US" dirty="0"/>
              <a:t>At least one case of virus found post-mortem in the frontal lobes</a:t>
            </a:r>
          </a:p>
          <a:p>
            <a:pPr marL="0" indent="0" algn="r">
              <a:buNone/>
            </a:pPr>
            <a:endParaRPr lang="en-US" sz="1400" dirty="0"/>
          </a:p>
          <a:p>
            <a:pPr marL="0" indent="0" algn="r">
              <a:buNone/>
            </a:pPr>
            <a:endParaRPr lang="en-US" sz="1400" dirty="0"/>
          </a:p>
          <a:p>
            <a:pPr marL="0" indent="0" algn="r">
              <a:buNone/>
            </a:pPr>
            <a:r>
              <a:rPr lang="en-US" sz="1400" dirty="0"/>
              <a:t>Helms 2020, Ellul 2020, Panis-</a:t>
            </a:r>
            <a:r>
              <a:rPr lang="en-US" sz="1400" dirty="0" err="1"/>
              <a:t>Mondolfi</a:t>
            </a:r>
            <a:r>
              <a:rPr lang="en-US" sz="1400" dirty="0"/>
              <a:t> 2020, Lewis 2021</a:t>
            </a:r>
          </a:p>
        </p:txBody>
      </p:sp>
    </p:spTree>
    <p:extLst>
      <p:ext uri="{BB962C8B-B14F-4D97-AF65-F5344CB8AC3E}">
        <p14:creationId xmlns:p14="http://schemas.microsoft.com/office/powerpoint/2010/main" val="3549167260"/>
      </p:ext>
    </p:extLst>
  </p:cSld>
  <p:clrMapOvr>
    <a:masterClrMapping/>
  </p:clrMapOvr>
</p:sld>
</file>

<file path=ppt/theme/theme1.xml><?xml version="1.0" encoding="utf-8"?>
<a:theme xmlns:a="http://schemas.openxmlformats.org/drawingml/2006/main" name="APM template">
  <a:themeElements>
    <a:clrScheme name="Custom 15">
      <a:dk1>
        <a:sysClr val="windowText" lastClr="000000"/>
      </a:dk1>
      <a:lt1>
        <a:sysClr val="window" lastClr="FFFFFF"/>
      </a:lt1>
      <a:dk2>
        <a:srgbClr val="1F497D"/>
      </a:dk2>
      <a:lt2>
        <a:srgbClr val="EEECE1"/>
      </a:lt2>
      <a:accent1>
        <a:srgbClr val="CCCC33"/>
      </a:accent1>
      <a:accent2>
        <a:srgbClr val="0066CC"/>
      </a:accent2>
      <a:accent3>
        <a:srgbClr val="3399CC"/>
      </a:accent3>
      <a:accent4>
        <a:srgbClr val="99CC66"/>
      </a:accent4>
      <a:accent5>
        <a:srgbClr val="666666"/>
      </a:accent5>
      <a:accent6>
        <a:srgbClr val="31859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B2C9C77E-7F59-4562-AC6A-C6F3C96BAC6A}" vid="{B8FB10BF-8001-47BC-9267-63EA1BB6F6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1B7F35BAB62E459D559428A31CA9C2" ma:contentTypeVersion="17" ma:contentTypeDescription="Create a new document." ma:contentTypeScope="" ma:versionID="493f2d6b807df0935bed6656de074bef">
  <xsd:schema xmlns:xsd="http://www.w3.org/2001/XMLSchema" xmlns:xs="http://www.w3.org/2001/XMLSchema" xmlns:p="http://schemas.microsoft.com/office/2006/metadata/properties" xmlns:ns1="http://schemas.microsoft.com/sharepoint/v3" xmlns:ns2="7f3cf475-0395-4332-a22f-87d7b85be7f2" xmlns:ns3="d5af13c4-72b1-41c9-8507-7e9ed24d93ac" targetNamespace="http://schemas.microsoft.com/office/2006/metadata/properties" ma:root="true" ma:fieldsID="a1dce2381ccd3c7c0a6efa79122b1529" ns1:_="" ns2:_="" ns3:_="">
    <xsd:import namespace="http://schemas.microsoft.com/sharepoint/v3"/>
    <xsd:import namespace="7f3cf475-0395-4332-a22f-87d7b85be7f2"/>
    <xsd:import namespace="d5af13c4-72b1-41c9-8507-7e9ed24d93ac"/>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1:_ip_UnifiedCompliancePolicyProperties" minOccurs="0"/>
                <xsd:element ref="ns1:_ip_UnifiedCompliancePolicyUIAc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3cf475-0395-4332-a22f-87d7b85be7f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5af13c4-72b1-41c9-8507-7e9ed24d93ac"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F9DFF95-2760-4E94-A17F-852976032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f3cf475-0395-4332-a22f-87d7b85be7f2"/>
    <ds:schemaRef ds:uri="d5af13c4-72b1-41c9-8507-7e9ed24d93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F9EE7F-82E1-4A4A-ACA8-B0A781BE4987}">
  <ds:schemaRefs>
    <ds:schemaRef ds:uri="http://schemas.microsoft.com/sharepoint/v3/contenttype/forms"/>
  </ds:schemaRefs>
</ds:datastoreItem>
</file>

<file path=customXml/itemProps3.xml><?xml version="1.0" encoding="utf-8"?>
<ds:datastoreItem xmlns:ds="http://schemas.openxmlformats.org/officeDocument/2006/customXml" ds:itemID="{6360AA4B-0C74-43BA-862E-50B2110804B8}">
  <ds:schemaRefs>
    <ds:schemaRef ds:uri="http://www.w3.org/XML/1998/namespace"/>
    <ds:schemaRef ds:uri="http://schemas.microsoft.com/office/infopath/2007/PartnerControls"/>
    <ds:schemaRef ds:uri="http://purl.org/dc/dcmitype/"/>
    <ds:schemaRef ds:uri="http://schemas.microsoft.com/office/2006/documentManagement/types"/>
    <ds:schemaRef ds:uri="d5af13c4-72b1-41c9-8507-7e9ed24d93ac"/>
    <ds:schemaRef ds:uri="http://purl.org/dc/elements/1.1/"/>
    <ds:schemaRef ds:uri="http://purl.org/dc/terms/"/>
    <ds:schemaRef ds:uri="http://schemas.microsoft.com/office/2006/metadata/properties"/>
    <ds:schemaRef ds:uri="7f3cf475-0395-4332-a22f-87d7b85be7f2"/>
    <ds:schemaRef ds:uri="http://schemas.openxmlformats.org/package/2006/metadata/core-propertie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ACLP_template</Template>
  <TotalTime>3288</TotalTime>
  <Words>6112</Words>
  <Application>Microsoft Macintosh PowerPoint</Application>
  <PresentationFormat>Widescreen</PresentationFormat>
  <Paragraphs>678</Paragraphs>
  <Slides>68</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Calibri</vt:lpstr>
      <vt:lpstr>Georgia</vt:lpstr>
      <vt:lpstr>Lucida Grande</vt:lpstr>
      <vt:lpstr>Wingdings</vt:lpstr>
      <vt:lpstr>APM template</vt:lpstr>
      <vt:lpstr>Neuropsychiatric Manifestations of COVID-19</vt:lpstr>
      <vt:lpstr>SPEAKERS</vt:lpstr>
      <vt:lpstr>SPEAKERS</vt:lpstr>
      <vt:lpstr>SPEAKERS</vt:lpstr>
      <vt:lpstr>SPEAKERS</vt:lpstr>
      <vt:lpstr>Acute Neuropsychiatric Manifestations of COVID-19</vt:lpstr>
      <vt:lpstr>FACULTY DISCLOSURES</vt:lpstr>
      <vt:lpstr>Acute Neuropsychiatric Sequelae of COVID-19</vt:lpstr>
      <vt:lpstr>What is Found During Workup?</vt:lpstr>
      <vt:lpstr>MRI Findings in COVID-19</vt:lpstr>
      <vt:lpstr>Workup of COVID-19 Neuropsychiatric Symptoms</vt:lpstr>
      <vt:lpstr>Psychotic Disorders and COVID-19</vt:lpstr>
      <vt:lpstr>New Psychosis in COVID-19</vt:lpstr>
      <vt:lpstr>New Psychosis in COVID-19: Cause or Association</vt:lpstr>
      <vt:lpstr>Psychosis in COVID-19: A Novel Cause</vt:lpstr>
      <vt:lpstr>Catatonia and Akinetic Mutism in COVID-19</vt:lpstr>
      <vt:lpstr>Akinetic Mutism in COVID-19</vt:lpstr>
      <vt:lpstr>COVID-19 and Dementia</vt:lpstr>
      <vt:lpstr>Mood Disorders and Suicidality in COVID-19</vt:lpstr>
      <vt:lpstr>Antidepressants</vt:lpstr>
      <vt:lpstr>Take Home Points</vt:lpstr>
      <vt:lpstr>Delirium in COVID-19</vt:lpstr>
      <vt:lpstr>PowerPoint Presentation</vt:lpstr>
      <vt:lpstr>PowerPoint Presentation</vt:lpstr>
      <vt:lpstr>MGH COVID cases March 26th – April 10th</vt:lpstr>
      <vt:lpstr>The Clinical Presentation</vt:lpstr>
      <vt:lpstr>Mental Status</vt:lpstr>
      <vt:lpstr>A strange hospital course</vt:lpstr>
      <vt:lpstr>Our neurologic exam</vt:lpstr>
      <vt:lpstr>Medications working differently</vt:lpstr>
      <vt:lpstr>How does a respiratory virus affect the brain?</vt:lpstr>
      <vt:lpstr>Have previous coronaviruses been associated with the CNS/PNS?</vt:lpstr>
      <vt:lpstr>SARS Cov-2</vt:lpstr>
      <vt:lpstr>Anosmia</vt:lpstr>
      <vt:lpstr>CNS Invasion through olfactory bulb</vt:lpstr>
      <vt:lpstr>SARS-Cov-2 Attachment in brain</vt:lpstr>
      <vt:lpstr>PowerPoint Presentation</vt:lpstr>
      <vt:lpstr>Cytokine Storm</vt:lpstr>
      <vt:lpstr>Cytokine Storm</vt:lpstr>
      <vt:lpstr>Cytokine Storm</vt:lpstr>
      <vt:lpstr>Cytokine Storm</vt:lpstr>
      <vt:lpstr>Cytokine Storm</vt:lpstr>
      <vt:lpstr>Cytokine Storm</vt:lpstr>
      <vt:lpstr>PowerPoint Presentation</vt:lpstr>
      <vt:lpstr>Prolonged Intubation</vt:lpstr>
      <vt:lpstr>PowerPoint Presentation</vt:lpstr>
      <vt:lpstr>CNS Sequela</vt:lpstr>
      <vt:lpstr>Summary of Pathophysiology</vt:lpstr>
      <vt:lpstr>Treatment</vt:lpstr>
      <vt:lpstr>Treatment </vt:lpstr>
      <vt:lpstr>Treatment</vt:lpstr>
      <vt:lpstr>Treatment</vt:lpstr>
      <vt:lpstr>Special consideration: remdesivir</vt:lpstr>
      <vt:lpstr>Algorithm</vt:lpstr>
      <vt:lpstr>Thanks to my MGH COVID-19 Delirium team!</vt:lpstr>
      <vt:lpstr>Post-Acute Sequelae of COVID-19 (PASC): Clinical Findings and Treatment</vt:lpstr>
      <vt:lpstr>CLP 2021 Disclosure: Christian Hicks Puig, MD</vt:lpstr>
      <vt:lpstr>Outline</vt:lpstr>
      <vt:lpstr>Prototypical case</vt:lpstr>
      <vt:lpstr>PowerPoint Presentation</vt:lpstr>
      <vt:lpstr>Definitions and Nomenclature</vt:lpstr>
      <vt:lpstr>“Discovery” of Long COVID: Epidemiology</vt:lpstr>
      <vt:lpstr>“Discovery” of Long COVID: Epidemiology</vt:lpstr>
      <vt:lpstr>“Discovery” of Long COVID: Epidemiology</vt:lpstr>
      <vt:lpstr>Summary of common clinical findings and phenomenology</vt:lpstr>
      <vt:lpstr>What is known about treatment</vt:lpstr>
      <vt:lpstr>Follow-up on case: 2 months later</vt:lpstr>
      <vt:lpstr>Summary</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Riester</dc:creator>
  <cp:lastModifiedBy>Beach, Scott,M.D.</cp:lastModifiedBy>
  <cp:revision>32</cp:revision>
  <dcterms:created xsi:type="dcterms:W3CDTF">2020-09-23T18:24:29Z</dcterms:created>
  <dcterms:modified xsi:type="dcterms:W3CDTF">2021-10-27T17:32:05Z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0x010100381B7F35BAB62E459D559428A31CA9C2</vt:lpwstr>
  </property>
</Properties>
</file>