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88" r:id="rId2"/>
    <p:sldId id="293" r:id="rId3"/>
    <p:sldId id="304" r:id="rId4"/>
    <p:sldId id="292" r:id="rId5"/>
    <p:sldId id="294" r:id="rId6"/>
    <p:sldId id="295" r:id="rId7"/>
    <p:sldId id="296" r:id="rId8"/>
    <p:sldId id="279" r:id="rId9"/>
    <p:sldId id="297" r:id="rId10"/>
    <p:sldId id="271" r:id="rId11"/>
    <p:sldId id="274" r:id="rId12"/>
    <p:sldId id="269" r:id="rId13"/>
    <p:sldId id="268" r:id="rId14"/>
    <p:sldId id="275" r:id="rId15"/>
    <p:sldId id="270" r:id="rId16"/>
    <p:sldId id="272" r:id="rId17"/>
    <p:sldId id="298" r:id="rId18"/>
    <p:sldId id="299" r:id="rId19"/>
    <p:sldId id="300" r:id="rId20"/>
    <p:sldId id="301" r:id="rId21"/>
    <p:sldId id="302"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91" d="100"/>
          <a:sy n="91" d="100"/>
        </p:scale>
        <p:origin x="8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A6B4-C71D-224C-8745-EE78411B97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1D7CBC-66FC-3F42-AE05-24A46AB69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2DF62-16F0-804D-893F-172DC82DDCCC}"/>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5" name="Footer Placeholder 4">
            <a:extLst>
              <a:ext uri="{FF2B5EF4-FFF2-40B4-BE49-F238E27FC236}">
                <a16:creationId xmlns:a16="http://schemas.microsoft.com/office/drawing/2014/main" id="{71FA3CD5-243F-5145-B0D0-4B3849028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C1954-EAB7-604F-8017-C6CBB78C6CA1}"/>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3602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A193-D1F0-6F4E-B641-9CA5469FB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09F891-23A8-E345-9ACA-253013B5EB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46B3D-5ECE-D24E-8A09-737BE703BEFB}"/>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5" name="Footer Placeholder 4">
            <a:extLst>
              <a:ext uri="{FF2B5EF4-FFF2-40B4-BE49-F238E27FC236}">
                <a16:creationId xmlns:a16="http://schemas.microsoft.com/office/drawing/2014/main" id="{99773ECE-33BD-2241-97BC-7ADF98DA8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193A0-3883-7A44-B965-3DBC9E24E295}"/>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270097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711CF-ADFF-5A4F-9CDF-C985ACDA0D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A7BE15-A92F-2646-BDF5-991B2B7AF7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B0351-78C8-2448-959A-3E892A36E7DA}"/>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5" name="Footer Placeholder 4">
            <a:extLst>
              <a:ext uri="{FF2B5EF4-FFF2-40B4-BE49-F238E27FC236}">
                <a16:creationId xmlns:a16="http://schemas.microsoft.com/office/drawing/2014/main" id="{2096D8DB-6FF8-FF40-A65A-FE8DDA81F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00EF1-D110-EB48-83AA-B83F7187DCD8}"/>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243688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Light Blue">
    <p:bg>
      <p:bgPr>
        <a:solidFill>
          <a:srgbClr val="007DBA"/>
        </a:solid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384929" y="1844886"/>
            <a:ext cx="10906591" cy="1470025"/>
          </a:xfrm>
        </p:spPr>
        <p:txBody>
          <a:bodyPr lIns="0" tIns="0" rIns="0" bIns="0" anchor="b" anchorCtr="0">
            <a:normAutofit/>
          </a:bodyPr>
          <a:lstStyle>
            <a:lvl1pPr algn="l">
              <a:defRPr sz="4000" b="1">
                <a:solidFill>
                  <a:schemeClr val="bg1"/>
                </a:solidFill>
              </a:defRPr>
            </a:lvl1pPr>
          </a:lstStyle>
          <a:p>
            <a:r>
              <a:rPr lang="en-US" dirty="0"/>
              <a:t>Click to Add Title</a:t>
            </a:r>
          </a:p>
        </p:txBody>
      </p:sp>
      <p:sp>
        <p:nvSpPr>
          <p:cNvPr id="13" name="Subtitle 2"/>
          <p:cNvSpPr>
            <a:spLocks noGrp="1"/>
          </p:cNvSpPr>
          <p:nvPr>
            <p:ph type="subTitle" idx="1" hasCustomPrompt="1"/>
          </p:nvPr>
        </p:nvSpPr>
        <p:spPr>
          <a:xfrm>
            <a:off x="384929" y="3461117"/>
            <a:ext cx="10906591" cy="753881"/>
          </a:xfrm>
        </p:spPr>
        <p:txBody>
          <a:bodyPr lIns="0" tIns="0" rIns="0" bIns="0">
            <a:normAutofit/>
          </a:bodyPr>
          <a:lstStyle>
            <a:lvl1pPr marL="0" indent="0" algn="l">
              <a:buNone/>
              <a:defRPr sz="2000">
                <a:solidFill>
                  <a:schemeClr val="bg1"/>
                </a:solidFill>
              </a:defRPr>
            </a:lvl1pPr>
            <a:lvl2pPr marL="457139" indent="0" algn="ctr">
              <a:buNone/>
              <a:defRPr>
                <a:solidFill>
                  <a:schemeClr val="tx1">
                    <a:tint val="75000"/>
                  </a:schemeClr>
                </a:solidFill>
              </a:defRPr>
            </a:lvl2pPr>
            <a:lvl3pPr marL="914280" indent="0" algn="ctr">
              <a:buNone/>
              <a:defRPr>
                <a:solidFill>
                  <a:schemeClr val="tx1">
                    <a:tint val="75000"/>
                  </a:schemeClr>
                </a:solidFill>
              </a:defRPr>
            </a:lvl3pPr>
            <a:lvl4pPr marL="1371420" indent="0" algn="ctr">
              <a:buNone/>
              <a:defRPr>
                <a:solidFill>
                  <a:schemeClr val="tx1">
                    <a:tint val="75000"/>
                  </a:schemeClr>
                </a:solidFill>
              </a:defRPr>
            </a:lvl4pPr>
            <a:lvl5pPr marL="1828561" indent="0" algn="ctr">
              <a:buNone/>
              <a:defRPr>
                <a:solidFill>
                  <a:schemeClr val="tx1">
                    <a:tint val="75000"/>
                  </a:schemeClr>
                </a:solidFill>
              </a:defRPr>
            </a:lvl5pPr>
            <a:lvl6pPr marL="2285700" indent="0" algn="ctr">
              <a:buNone/>
              <a:defRPr>
                <a:solidFill>
                  <a:schemeClr val="tx1">
                    <a:tint val="75000"/>
                  </a:schemeClr>
                </a:solidFill>
              </a:defRPr>
            </a:lvl6pPr>
            <a:lvl7pPr marL="2742839" indent="0" algn="ctr">
              <a:buNone/>
              <a:defRPr>
                <a:solidFill>
                  <a:schemeClr val="tx1">
                    <a:tint val="75000"/>
                  </a:schemeClr>
                </a:solidFill>
              </a:defRPr>
            </a:lvl7pPr>
            <a:lvl8pPr marL="3199980" indent="0" algn="ctr">
              <a:buNone/>
              <a:defRPr>
                <a:solidFill>
                  <a:schemeClr val="tx1">
                    <a:tint val="75000"/>
                  </a:schemeClr>
                </a:solidFill>
              </a:defRPr>
            </a:lvl8pPr>
            <a:lvl9pPr marL="3657119" indent="0" algn="ctr">
              <a:buNone/>
              <a:defRPr>
                <a:solidFill>
                  <a:schemeClr val="tx1">
                    <a:tint val="75000"/>
                  </a:schemeClr>
                </a:solidFill>
              </a:defRPr>
            </a:lvl9pPr>
          </a:lstStyle>
          <a:p>
            <a:r>
              <a:rPr lang="en-US" dirty="0"/>
              <a:t>Click to Add Subtitle</a:t>
            </a:r>
          </a:p>
        </p:txBody>
      </p:sp>
      <p:sp>
        <p:nvSpPr>
          <p:cNvPr id="2" name="Slide Number Placeholder 1"/>
          <p:cNvSpPr>
            <a:spLocks noGrp="1"/>
          </p:cNvSpPr>
          <p:nvPr>
            <p:ph type="sldNum" sz="quarter" idx="10"/>
          </p:nvPr>
        </p:nvSpPr>
        <p:spPr/>
        <p:txBody>
          <a:bodyPr/>
          <a:lstStyle>
            <a:lvl1pPr>
              <a:defRPr>
                <a:solidFill>
                  <a:schemeClr val="bg1"/>
                </a:solidFill>
              </a:defRPr>
            </a:lvl1pPr>
          </a:lstStyle>
          <a:p>
            <a:fld id="{0EE52776-0A7E-417A-B287-2E0D1250EC11}" type="slidenum">
              <a:rPr lang="en-US" smtClean="0"/>
              <a:pPr/>
              <a:t>‹#›</a:t>
            </a:fld>
            <a:endParaRPr lang="en-US" dirty="0"/>
          </a:p>
        </p:txBody>
      </p:sp>
      <p:pic>
        <p:nvPicPr>
          <p:cNvPr id="9" name="Picture 8"/>
          <p:cNvPicPr>
            <a:picLocks noChangeAspect="1"/>
          </p:cNvPicPr>
          <p:nvPr userDrawn="1"/>
        </p:nvPicPr>
        <p:blipFill>
          <a:blip r:embed="rId2"/>
          <a:stretch>
            <a:fillRect/>
          </a:stretch>
        </p:blipFill>
        <p:spPr>
          <a:xfrm>
            <a:off x="384929" y="375825"/>
            <a:ext cx="2333992" cy="288470"/>
          </a:xfrm>
          <a:prstGeom prst="rect">
            <a:avLst/>
          </a:prstGeom>
        </p:spPr>
      </p:pic>
      <p:sp>
        <p:nvSpPr>
          <p:cNvPr id="14" name="Rectangle 13"/>
          <p:cNvSpPr/>
          <p:nvPr userDrawn="1"/>
        </p:nvSpPr>
        <p:spPr>
          <a:xfrm>
            <a:off x="6515100" y="896879"/>
            <a:ext cx="5029200" cy="5029200"/>
          </a:xfrm>
          <a:prstGeom prst="rect">
            <a:avLst/>
          </a:prstGeom>
          <a:blipFill dpi="0" rotWithShape="1">
            <a:blip r:embed="rId3">
              <a:alphaModFix amt="12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7345942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72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Bullet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29257" y="1608673"/>
            <a:ext cx="11352109" cy="4028153"/>
          </a:xfrm>
        </p:spPr>
        <p:txBody>
          <a:bodyPr lIns="0" tIns="0" rIns="0" bIns="0"/>
          <a:lstStyle>
            <a:lvl1pPr>
              <a:spcBef>
                <a:spcPts val="600"/>
              </a:spcBef>
              <a:spcAft>
                <a:spcPts val="800"/>
              </a:spcAft>
              <a:buClr>
                <a:srgbClr val="007DBA"/>
              </a:buClr>
              <a:defRPr sz="2000">
                <a:solidFill>
                  <a:srgbClr val="101D3A"/>
                </a:solidFill>
              </a:defRPr>
            </a:lvl1pPr>
            <a:lvl2pPr>
              <a:spcBef>
                <a:spcPts val="600"/>
              </a:spcBef>
              <a:spcAft>
                <a:spcPts val="800"/>
              </a:spcAft>
              <a:buClr>
                <a:srgbClr val="007DBA"/>
              </a:buClr>
              <a:defRPr sz="2000">
                <a:solidFill>
                  <a:srgbClr val="101D3A"/>
                </a:solidFill>
              </a:defRPr>
            </a:lvl2pPr>
            <a:lvl3pPr>
              <a:spcBef>
                <a:spcPts val="600"/>
              </a:spcBef>
              <a:spcAft>
                <a:spcPts val="800"/>
              </a:spcAft>
              <a:buClr>
                <a:srgbClr val="007DBA"/>
              </a:buClr>
              <a:defRPr sz="1800">
                <a:solidFill>
                  <a:srgbClr val="101D3A"/>
                </a:solidFill>
              </a:defRPr>
            </a:lvl3pPr>
            <a:lvl4pPr>
              <a:spcBef>
                <a:spcPts val="600"/>
              </a:spcBef>
              <a:spcAft>
                <a:spcPts val="800"/>
              </a:spcAft>
              <a:buClr>
                <a:srgbClr val="007DBA"/>
              </a:buClr>
              <a:defRPr sz="1600">
                <a:solidFill>
                  <a:srgbClr val="101D3A"/>
                </a:solidFill>
              </a:defRPr>
            </a:lvl4pPr>
            <a:lvl5pPr>
              <a:spcBef>
                <a:spcPts val="600"/>
              </a:spcBef>
              <a:spcAft>
                <a:spcPts val="800"/>
              </a:spcAft>
              <a:buClr>
                <a:srgbClr val="007DBA"/>
              </a:buClr>
              <a:defRPr sz="1600">
                <a:solidFill>
                  <a:srgbClr val="101D3A"/>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solidFill>
                  <a:srgbClr val="13294B"/>
                </a:solidFill>
              </a:defRPr>
            </a:lvl1pPr>
          </a:lstStyle>
          <a:p>
            <a:fld id="{23750D03-48AD-2741-AECD-41D901562598}" type="slidenum">
              <a:rPr lang="en-US" smtClean="0"/>
              <a:pPr/>
              <a:t>‹#›</a:t>
            </a:fld>
            <a:endParaRPr lang="en-US" dirty="0"/>
          </a:p>
        </p:txBody>
      </p:sp>
      <p:sp>
        <p:nvSpPr>
          <p:cNvPr id="7" name="Title 6"/>
          <p:cNvSpPr>
            <a:spLocks noGrp="1"/>
          </p:cNvSpPr>
          <p:nvPr>
            <p:ph type="title"/>
          </p:nvPr>
        </p:nvSpPr>
        <p:spPr/>
        <p:txBody>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4926" y="6374294"/>
            <a:ext cx="1494811" cy="183827"/>
          </a:xfrm>
          <a:prstGeom prst="rect">
            <a:avLst/>
          </a:prstGeom>
        </p:spPr>
      </p:pic>
    </p:spTree>
    <p:extLst>
      <p:ext uri="{BB962C8B-B14F-4D97-AF65-F5344CB8AC3E}">
        <p14:creationId xmlns:p14="http://schemas.microsoft.com/office/powerpoint/2010/main" val="746259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Slide">
    <p:bg>
      <p:bgPr>
        <a:solidFill>
          <a:srgbClr val="007DBA"/>
        </a:solidFill>
        <a:effectLst/>
      </p:bgPr>
    </p:bg>
    <p:spTree>
      <p:nvGrpSpPr>
        <p:cNvPr id="1" name=""/>
        <p:cNvGrpSpPr/>
        <p:nvPr/>
      </p:nvGrpSpPr>
      <p:grpSpPr>
        <a:xfrm>
          <a:off x="0" y="0"/>
          <a:ext cx="0" cy="0"/>
          <a:chOff x="0" y="0"/>
          <a:chExt cx="0" cy="0"/>
        </a:xfrm>
      </p:grpSpPr>
      <p:sp>
        <p:nvSpPr>
          <p:cNvPr id="10" name="Picture Placeholder 4"/>
          <p:cNvSpPr>
            <a:spLocks noGrp="1"/>
          </p:cNvSpPr>
          <p:nvPr>
            <p:ph type="pic" sz="quarter" idx="10"/>
          </p:nvPr>
        </p:nvSpPr>
        <p:spPr bwMode="ltGray">
          <a:xfrm>
            <a:off x="6" y="2"/>
            <a:ext cx="6094444" cy="6856100"/>
          </a:xfrm>
          <a:blipFill rotWithShape="1">
            <a:blip r:embed="rId2"/>
            <a:stretch>
              <a:fillRect/>
            </a:stretch>
          </a:blipFill>
        </p:spPr>
        <p:txBody>
          <a:bodyPr tIns="451805"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dirty="0"/>
              <a:t>Drag picture to placeholder or click icon to add</a:t>
            </a:r>
          </a:p>
        </p:txBody>
      </p:sp>
      <p:sp>
        <p:nvSpPr>
          <p:cNvPr id="6" name="Title 1"/>
          <p:cNvSpPr>
            <a:spLocks noGrp="1"/>
          </p:cNvSpPr>
          <p:nvPr>
            <p:ph type="ctrTitle" hasCustomPrompt="1"/>
          </p:nvPr>
        </p:nvSpPr>
        <p:spPr>
          <a:xfrm>
            <a:off x="6539350" y="1844886"/>
            <a:ext cx="5260385" cy="1470025"/>
          </a:xfrm>
        </p:spPr>
        <p:txBody>
          <a:bodyPr lIns="0" tIns="0" rIns="0" bIns="0" anchor="b" anchorCtr="0">
            <a:normAutofit/>
          </a:bodyPr>
          <a:lstStyle>
            <a:lvl1pPr algn="l">
              <a:defRPr sz="3600" b="1">
                <a:solidFill>
                  <a:schemeClr val="bg1"/>
                </a:solidFill>
              </a:defRPr>
            </a:lvl1pPr>
          </a:lstStyle>
          <a:p>
            <a:r>
              <a:rPr lang="en-US" dirty="0"/>
              <a:t>Click to Add Title</a:t>
            </a:r>
          </a:p>
        </p:txBody>
      </p:sp>
      <p:sp>
        <p:nvSpPr>
          <p:cNvPr id="9" name="Subtitle 2"/>
          <p:cNvSpPr>
            <a:spLocks noGrp="1"/>
          </p:cNvSpPr>
          <p:nvPr>
            <p:ph type="subTitle" idx="1" hasCustomPrompt="1"/>
          </p:nvPr>
        </p:nvSpPr>
        <p:spPr>
          <a:xfrm>
            <a:off x="6539350" y="3461117"/>
            <a:ext cx="5260385" cy="753881"/>
          </a:xfrm>
        </p:spPr>
        <p:txBody>
          <a:bodyPr lIns="0" tIns="0" rIns="0" bIns="0">
            <a:normAutofit/>
          </a:bodyPr>
          <a:lstStyle>
            <a:lvl1pPr marL="0" indent="0" algn="l">
              <a:buNone/>
              <a:defRPr sz="2000">
                <a:solidFill>
                  <a:schemeClr val="bg1"/>
                </a:solidFill>
              </a:defRPr>
            </a:lvl1pPr>
            <a:lvl2pPr marL="457139" indent="0" algn="ctr">
              <a:buNone/>
              <a:defRPr>
                <a:solidFill>
                  <a:schemeClr val="tx1">
                    <a:tint val="75000"/>
                  </a:schemeClr>
                </a:solidFill>
              </a:defRPr>
            </a:lvl2pPr>
            <a:lvl3pPr marL="914280" indent="0" algn="ctr">
              <a:buNone/>
              <a:defRPr>
                <a:solidFill>
                  <a:schemeClr val="tx1">
                    <a:tint val="75000"/>
                  </a:schemeClr>
                </a:solidFill>
              </a:defRPr>
            </a:lvl3pPr>
            <a:lvl4pPr marL="1371420" indent="0" algn="ctr">
              <a:buNone/>
              <a:defRPr>
                <a:solidFill>
                  <a:schemeClr val="tx1">
                    <a:tint val="75000"/>
                  </a:schemeClr>
                </a:solidFill>
              </a:defRPr>
            </a:lvl4pPr>
            <a:lvl5pPr marL="1828561" indent="0" algn="ctr">
              <a:buNone/>
              <a:defRPr>
                <a:solidFill>
                  <a:schemeClr val="tx1">
                    <a:tint val="75000"/>
                  </a:schemeClr>
                </a:solidFill>
              </a:defRPr>
            </a:lvl5pPr>
            <a:lvl6pPr marL="2285700" indent="0" algn="ctr">
              <a:buNone/>
              <a:defRPr>
                <a:solidFill>
                  <a:schemeClr val="tx1">
                    <a:tint val="75000"/>
                  </a:schemeClr>
                </a:solidFill>
              </a:defRPr>
            </a:lvl6pPr>
            <a:lvl7pPr marL="2742839" indent="0" algn="ctr">
              <a:buNone/>
              <a:defRPr>
                <a:solidFill>
                  <a:schemeClr val="tx1">
                    <a:tint val="75000"/>
                  </a:schemeClr>
                </a:solidFill>
              </a:defRPr>
            </a:lvl7pPr>
            <a:lvl8pPr marL="3199980" indent="0" algn="ctr">
              <a:buNone/>
              <a:defRPr>
                <a:solidFill>
                  <a:schemeClr val="tx1">
                    <a:tint val="75000"/>
                  </a:schemeClr>
                </a:solidFill>
              </a:defRPr>
            </a:lvl8pPr>
            <a:lvl9pPr marL="3657119" indent="0" algn="ctr">
              <a:buNone/>
              <a:defRPr>
                <a:solidFill>
                  <a:schemeClr val="tx1">
                    <a:tint val="75000"/>
                  </a:schemeClr>
                </a:solidFill>
              </a:defRPr>
            </a:lvl9pPr>
          </a:lstStyle>
          <a:p>
            <a:r>
              <a:rPr lang="en-US" dirty="0"/>
              <a:t>Click to Add Subtitle</a:t>
            </a:r>
          </a:p>
        </p:txBody>
      </p:sp>
      <p:sp>
        <p:nvSpPr>
          <p:cNvPr id="3" name="Slide Number Placeholder 2"/>
          <p:cNvSpPr>
            <a:spLocks noGrp="1"/>
          </p:cNvSpPr>
          <p:nvPr>
            <p:ph type="sldNum" sz="quarter" idx="11"/>
          </p:nvPr>
        </p:nvSpPr>
        <p:spPr>
          <a:xfrm>
            <a:off x="6539344" y="6293029"/>
            <a:ext cx="2743200" cy="365125"/>
          </a:xfrm>
        </p:spPr>
        <p:txBody>
          <a:bodyPr/>
          <a:lstStyle>
            <a:lvl1pPr>
              <a:defRPr>
                <a:solidFill>
                  <a:schemeClr val="bg1"/>
                </a:solidFill>
              </a:defRPr>
            </a:lvl1pPr>
          </a:lstStyle>
          <a:p>
            <a:fld id="{D0A8BD7E-3FB1-46E0-88A2-F69CF9BE5AD3}" type="slidenum">
              <a:rPr lang="en-US" smtClean="0"/>
              <a:pPr/>
              <a:t>‹#›</a:t>
            </a:fld>
            <a:endParaRPr lang="en-US"/>
          </a:p>
        </p:txBody>
      </p:sp>
      <p:pic>
        <p:nvPicPr>
          <p:cNvPr id="7" name="Picture 6"/>
          <p:cNvPicPr>
            <a:picLocks noChangeAspect="1"/>
          </p:cNvPicPr>
          <p:nvPr userDrawn="1"/>
        </p:nvPicPr>
        <p:blipFill>
          <a:blip r:embed="rId3"/>
          <a:stretch>
            <a:fillRect/>
          </a:stretch>
        </p:blipFill>
        <p:spPr>
          <a:xfrm>
            <a:off x="10304926" y="6382070"/>
            <a:ext cx="1494811" cy="184751"/>
          </a:xfrm>
          <a:prstGeom prst="rect">
            <a:avLst/>
          </a:prstGeom>
        </p:spPr>
      </p:pic>
    </p:spTree>
    <p:extLst>
      <p:ext uri="{BB962C8B-B14F-4D97-AF65-F5344CB8AC3E}">
        <p14:creationId xmlns:p14="http://schemas.microsoft.com/office/powerpoint/2010/main" val="378278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C11C-EFDF-FE4C-AE65-4DB1159DE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DAB09-1E22-A245-900B-F75EA0BD46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CED60-DB19-3140-A10F-1B9E6AABB71D}"/>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5" name="Footer Placeholder 4">
            <a:extLst>
              <a:ext uri="{FF2B5EF4-FFF2-40B4-BE49-F238E27FC236}">
                <a16:creationId xmlns:a16="http://schemas.microsoft.com/office/drawing/2014/main" id="{816392D9-1A38-5840-8827-8338E3C36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55842-2FF1-D445-978D-AEF905EAE1D9}"/>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144098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4B8E-FD2E-E847-869B-E1E586F296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03B515-14B3-4140-A7E6-73D489DF6F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4BB0F9-C525-BE45-BC2B-6DDE23F11357}"/>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5" name="Footer Placeholder 4">
            <a:extLst>
              <a:ext uri="{FF2B5EF4-FFF2-40B4-BE49-F238E27FC236}">
                <a16:creationId xmlns:a16="http://schemas.microsoft.com/office/drawing/2014/main" id="{95B7B9A8-BEE9-7846-AE08-9ECBB4B95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DCA85-F4DB-C141-BA0C-9926CFBC7598}"/>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413076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1DC7B-F274-5C4E-90E7-6DA44A5CA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6AE7C-039C-CF42-B853-116EC0B689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6EDE3E-9A59-9C41-83F3-79B32E67D3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7931DA-B946-C944-A5CF-AFD3AC38582E}"/>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6" name="Footer Placeholder 5">
            <a:extLst>
              <a:ext uri="{FF2B5EF4-FFF2-40B4-BE49-F238E27FC236}">
                <a16:creationId xmlns:a16="http://schemas.microsoft.com/office/drawing/2014/main" id="{B25F2E00-7B18-6048-ACBC-F6D4BD3445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57A42-835A-8A4D-8A13-317A30233741}"/>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195843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1B1C-BA77-DD48-B2CA-89BAAE807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EAC3DD-5BBC-9A41-AA5B-3EAA4CFD6D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829FD4-134E-EF4E-AD3A-3640ABB14A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F7409D-5D08-E241-9747-E95A7ED11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E99EF8-A3FD-F64C-8E65-504521717A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169A40-2358-B54E-8549-D4786DF0946C}"/>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8" name="Footer Placeholder 7">
            <a:extLst>
              <a:ext uri="{FF2B5EF4-FFF2-40B4-BE49-F238E27FC236}">
                <a16:creationId xmlns:a16="http://schemas.microsoft.com/office/drawing/2014/main" id="{05DA79E5-43D4-7B47-9E18-637DCABF73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033A16-6A80-5A42-A8B5-1810EA87B952}"/>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164847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EAA2-CA86-CC45-9E0A-430105CCD3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D89D5-EE50-E44E-ACB7-32484449F585}"/>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4" name="Footer Placeholder 3">
            <a:extLst>
              <a:ext uri="{FF2B5EF4-FFF2-40B4-BE49-F238E27FC236}">
                <a16:creationId xmlns:a16="http://schemas.microsoft.com/office/drawing/2014/main" id="{15D912E8-9CCA-B847-AD58-E082862ED5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942ADC-6374-AA44-BD53-C1009B1AF8B8}"/>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149970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F2746-FA58-8C4F-B4D0-18B320FE15AC}"/>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3" name="Footer Placeholder 2">
            <a:extLst>
              <a:ext uri="{FF2B5EF4-FFF2-40B4-BE49-F238E27FC236}">
                <a16:creationId xmlns:a16="http://schemas.microsoft.com/office/drawing/2014/main" id="{1F436885-8B47-F545-B0F1-6C28FEBBE5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FF67BB-E6E1-374D-A3F2-695C667FE55F}"/>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184177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73C4-CC23-3F44-A472-12E1F1B50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A38AB2-F404-864C-83BC-C290381768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9C4C78-606D-834E-ABE4-F4C019A38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E85131-4A1C-3741-BE40-E483FA31C7C8}"/>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6" name="Footer Placeholder 5">
            <a:extLst>
              <a:ext uri="{FF2B5EF4-FFF2-40B4-BE49-F238E27FC236}">
                <a16:creationId xmlns:a16="http://schemas.microsoft.com/office/drawing/2014/main" id="{6E9B5276-B728-7D47-A0C2-8B86E3558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5C83B-82C2-7B49-AF9B-C5EFE391D245}"/>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119545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9680-1601-0344-8F62-1F871ED0C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CD96E7-5659-F344-962B-DCA175C47F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10CF0-7658-F040-94EA-D64765298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7BC773-D3ED-354D-BFA4-9FC667A7A744}"/>
              </a:ext>
            </a:extLst>
          </p:cNvPr>
          <p:cNvSpPr>
            <a:spLocks noGrp="1"/>
          </p:cNvSpPr>
          <p:nvPr>
            <p:ph type="dt" sz="half" idx="10"/>
          </p:nvPr>
        </p:nvSpPr>
        <p:spPr/>
        <p:txBody>
          <a:bodyPr/>
          <a:lstStyle/>
          <a:p>
            <a:fld id="{9AC5A09E-EBED-4D61-8A58-E6CB763E72AC}" type="datetimeFigureOut">
              <a:rPr lang="en-US" smtClean="0"/>
              <a:t>10/12/2021</a:t>
            </a:fld>
            <a:endParaRPr lang="en-US"/>
          </a:p>
        </p:txBody>
      </p:sp>
      <p:sp>
        <p:nvSpPr>
          <p:cNvPr id="6" name="Footer Placeholder 5">
            <a:extLst>
              <a:ext uri="{FF2B5EF4-FFF2-40B4-BE49-F238E27FC236}">
                <a16:creationId xmlns:a16="http://schemas.microsoft.com/office/drawing/2014/main" id="{3B1D3857-D51F-D140-84EF-835F60C6A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B50D4-E2A7-2648-BC5B-D3246A6165B0}"/>
              </a:ext>
            </a:extLst>
          </p:cNvPr>
          <p:cNvSpPr>
            <a:spLocks noGrp="1"/>
          </p:cNvSpPr>
          <p:nvPr>
            <p:ph type="sldNum" sz="quarter" idx="12"/>
          </p:nvPr>
        </p:nvSpPr>
        <p:spPr/>
        <p:txBody>
          <a:bodyPr/>
          <a:lstStyle/>
          <a:p>
            <a:fld id="{83CC7638-D48F-4308-8292-CB6474F82F09}" type="slidenum">
              <a:rPr lang="en-US" smtClean="0"/>
              <a:t>‹#›</a:t>
            </a:fld>
            <a:endParaRPr lang="en-US"/>
          </a:p>
        </p:txBody>
      </p:sp>
    </p:spTree>
    <p:extLst>
      <p:ext uri="{BB962C8B-B14F-4D97-AF65-F5344CB8AC3E}">
        <p14:creationId xmlns:p14="http://schemas.microsoft.com/office/powerpoint/2010/main" val="206121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716BD-01C6-E94C-B087-0CD36F11F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BF15F-9F70-C743-BB76-126EA5C9E4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F3BAD-368D-9747-9860-5FD20221A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5A09E-EBED-4D61-8A58-E6CB763E72AC}" type="datetimeFigureOut">
              <a:rPr lang="en-US" smtClean="0"/>
              <a:t>10/12/2021</a:t>
            </a:fld>
            <a:endParaRPr lang="en-US"/>
          </a:p>
        </p:txBody>
      </p:sp>
      <p:sp>
        <p:nvSpPr>
          <p:cNvPr id="5" name="Footer Placeholder 4">
            <a:extLst>
              <a:ext uri="{FF2B5EF4-FFF2-40B4-BE49-F238E27FC236}">
                <a16:creationId xmlns:a16="http://schemas.microsoft.com/office/drawing/2014/main" id="{955B5868-F6CD-DE46-A560-A4B12891E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6B3423-E872-EC41-855C-0B35E3830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C7638-D48F-4308-8292-CB6474F82F09}" type="slidenum">
              <a:rPr lang="en-US" smtClean="0"/>
              <a:t>‹#›</a:t>
            </a:fld>
            <a:endParaRPr lang="en-US"/>
          </a:p>
        </p:txBody>
      </p:sp>
    </p:spTree>
    <p:extLst>
      <p:ext uri="{BB962C8B-B14F-4D97-AF65-F5344CB8AC3E}">
        <p14:creationId xmlns:p14="http://schemas.microsoft.com/office/powerpoint/2010/main" val="306998181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9" r:id="rId13"/>
    <p:sldLayoutId id="214748373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49CD-DBDE-4A44-BEFD-7A2056C184CA}"/>
              </a:ext>
            </a:extLst>
          </p:cNvPr>
          <p:cNvSpPr>
            <a:spLocks noGrp="1"/>
          </p:cNvSpPr>
          <p:nvPr>
            <p:ph type="ctrTitle"/>
          </p:nvPr>
        </p:nvSpPr>
        <p:spPr>
          <a:xfrm>
            <a:off x="384929" y="1844886"/>
            <a:ext cx="10906591" cy="2235624"/>
          </a:xfrm>
        </p:spPr>
        <p:txBody>
          <a:bodyPr>
            <a:normAutofit fontScale="90000"/>
          </a:bodyPr>
          <a:lstStyle/>
          <a:p>
            <a:r>
              <a:rPr lang="en-US" dirty="0"/>
              <a:t>ACLP Diversity, Equity and Inclusion (DEI) Task Force: Promoting Critical Change for Our Trainees, Members, Patients and Field</a:t>
            </a:r>
            <a:br>
              <a:rPr lang="en-US" dirty="0"/>
            </a:br>
            <a:br>
              <a:rPr lang="en-US" dirty="0"/>
            </a:br>
            <a:r>
              <a:rPr lang="en-US" dirty="0"/>
              <a:t>Incorporating DEI into Education</a:t>
            </a:r>
          </a:p>
        </p:txBody>
      </p:sp>
      <p:sp>
        <p:nvSpPr>
          <p:cNvPr id="3" name="Subtitle 2">
            <a:extLst>
              <a:ext uri="{FF2B5EF4-FFF2-40B4-BE49-F238E27FC236}">
                <a16:creationId xmlns:a16="http://schemas.microsoft.com/office/drawing/2014/main" id="{8E4FF476-F4B2-134A-B36A-6ED1CC157037}"/>
              </a:ext>
            </a:extLst>
          </p:cNvPr>
          <p:cNvSpPr>
            <a:spLocks noGrp="1"/>
          </p:cNvSpPr>
          <p:nvPr>
            <p:ph type="subTitle" idx="1"/>
          </p:nvPr>
        </p:nvSpPr>
        <p:spPr>
          <a:xfrm>
            <a:off x="384929" y="5438507"/>
            <a:ext cx="10906591" cy="1168033"/>
          </a:xfrm>
        </p:spPr>
        <p:txBody>
          <a:bodyPr>
            <a:normAutofit fontScale="85000" lnSpcReduction="20000"/>
          </a:bodyPr>
          <a:lstStyle/>
          <a:p>
            <a:r>
              <a:rPr lang="en-US" dirty="0"/>
              <a:t>Kristin Beizai, MD, FACLP</a:t>
            </a:r>
          </a:p>
          <a:p>
            <a:r>
              <a:rPr lang="en-US" dirty="0"/>
              <a:t>HS Clinical Professor of Psychiatry, University of California, San Diego </a:t>
            </a:r>
          </a:p>
          <a:p>
            <a:r>
              <a:rPr lang="en-US" dirty="0"/>
              <a:t>Program Director, Consultation-Liaison Psychiatry Fellowship, UC San Diego</a:t>
            </a:r>
          </a:p>
          <a:p>
            <a:r>
              <a:rPr lang="en-US" dirty="0"/>
              <a:t>Medical Director, Integrated Hospital-Based Programs, VA San Diego Health Care System</a:t>
            </a:r>
          </a:p>
          <a:p>
            <a:endParaRPr lang="en-US" dirty="0"/>
          </a:p>
        </p:txBody>
      </p:sp>
    </p:spTree>
    <p:extLst>
      <p:ext uri="{BB962C8B-B14F-4D97-AF65-F5344CB8AC3E}">
        <p14:creationId xmlns:p14="http://schemas.microsoft.com/office/powerpoint/2010/main" val="427664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A47F09-E54A-459F-A266-80509F27DEBB}"/>
              </a:ext>
            </a:extLst>
          </p:cNvPr>
          <p:cNvPicPr>
            <a:picLocks noChangeAspect="1"/>
          </p:cNvPicPr>
          <p:nvPr/>
        </p:nvPicPr>
        <p:blipFill>
          <a:blip r:embed="rId2"/>
          <a:stretch>
            <a:fillRect/>
          </a:stretch>
        </p:blipFill>
        <p:spPr>
          <a:xfrm>
            <a:off x="1570993" y="290074"/>
            <a:ext cx="9050013" cy="6277851"/>
          </a:xfrm>
          <a:prstGeom prst="rect">
            <a:avLst/>
          </a:prstGeom>
        </p:spPr>
      </p:pic>
    </p:spTree>
    <p:extLst>
      <p:ext uri="{BB962C8B-B14F-4D97-AF65-F5344CB8AC3E}">
        <p14:creationId xmlns:p14="http://schemas.microsoft.com/office/powerpoint/2010/main" val="3590979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21EB2C-FB7F-432B-9869-8DC57AFECB0E}"/>
              </a:ext>
            </a:extLst>
          </p:cNvPr>
          <p:cNvPicPr>
            <a:picLocks noChangeAspect="1"/>
          </p:cNvPicPr>
          <p:nvPr/>
        </p:nvPicPr>
        <p:blipFill>
          <a:blip r:embed="rId2"/>
          <a:stretch>
            <a:fillRect/>
          </a:stretch>
        </p:blipFill>
        <p:spPr>
          <a:xfrm>
            <a:off x="1880599" y="294837"/>
            <a:ext cx="8430802" cy="6268325"/>
          </a:xfrm>
          <a:prstGeom prst="rect">
            <a:avLst/>
          </a:prstGeom>
        </p:spPr>
      </p:pic>
    </p:spTree>
    <p:extLst>
      <p:ext uri="{BB962C8B-B14F-4D97-AF65-F5344CB8AC3E}">
        <p14:creationId xmlns:p14="http://schemas.microsoft.com/office/powerpoint/2010/main" val="55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3D4651-A4C0-4474-BBF6-B7B8EC0C41BA}"/>
              </a:ext>
            </a:extLst>
          </p:cNvPr>
          <p:cNvPicPr>
            <a:picLocks noChangeAspect="1"/>
          </p:cNvPicPr>
          <p:nvPr/>
        </p:nvPicPr>
        <p:blipFill>
          <a:blip r:embed="rId2"/>
          <a:stretch>
            <a:fillRect/>
          </a:stretch>
        </p:blipFill>
        <p:spPr>
          <a:xfrm>
            <a:off x="1590046" y="180521"/>
            <a:ext cx="9011908" cy="6496957"/>
          </a:xfrm>
          <a:prstGeom prst="rect">
            <a:avLst/>
          </a:prstGeom>
        </p:spPr>
      </p:pic>
    </p:spTree>
    <p:extLst>
      <p:ext uri="{BB962C8B-B14F-4D97-AF65-F5344CB8AC3E}">
        <p14:creationId xmlns:p14="http://schemas.microsoft.com/office/powerpoint/2010/main" val="3861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8C90C-D415-4720-B8F2-04FDD83D1901}"/>
              </a:ext>
            </a:extLst>
          </p:cNvPr>
          <p:cNvPicPr>
            <a:picLocks noChangeAspect="1"/>
          </p:cNvPicPr>
          <p:nvPr/>
        </p:nvPicPr>
        <p:blipFill>
          <a:blip r:embed="rId2"/>
          <a:stretch>
            <a:fillRect/>
          </a:stretch>
        </p:blipFill>
        <p:spPr>
          <a:xfrm>
            <a:off x="1556704" y="99548"/>
            <a:ext cx="9078592" cy="6658904"/>
          </a:xfrm>
          <a:prstGeom prst="rect">
            <a:avLst/>
          </a:prstGeom>
        </p:spPr>
      </p:pic>
    </p:spTree>
    <p:extLst>
      <p:ext uri="{BB962C8B-B14F-4D97-AF65-F5344CB8AC3E}">
        <p14:creationId xmlns:p14="http://schemas.microsoft.com/office/powerpoint/2010/main" val="312876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023A85-C312-4642-A629-752E3E36AFB7}"/>
              </a:ext>
            </a:extLst>
          </p:cNvPr>
          <p:cNvPicPr>
            <a:picLocks noChangeAspect="1"/>
          </p:cNvPicPr>
          <p:nvPr/>
        </p:nvPicPr>
        <p:blipFill>
          <a:blip r:embed="rId2"/>
          <a:stretch>
            <a:fillRect/>
          </a:stretch>
        </p:blipFill>
        <p:spPr>
          <a:xfrm>
            <a:off x="1628151" y="199574"/>
            <a:ext cx="8935697" cy="6458851"/>
          </a:xfrm>
          <a:prstGeom prst="rect">
            <a:avLst/>
          </a:prstGeom>
        </p:spPr>
      </p:pic>
    </p:spTree>
    <p:extLst>
      <p:ext uri="{BB962C8B-B14F-4D97-AF65-F5344CB8AC3E}">
        <p14:creationId xmlns:p14="http://schemas.microsoft.com/office/powerpoint/2010/main" val="35114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D36F42-DB65-4FCF-B720-51A5DBD5521B}"/>
              </a:ext>
            </a:extLst>
          </p:cNvPr>
          <p:cNvSpPr txBox="1"/>
          <p:nvPr/>
        </p:nvSpPr>
        <p:spPr>
          <a:xfrm>
            <a:off x="457200" y="3059668"/>
            <a:ext cx="10983433" cy="369332"/>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B7D723C0-1439-4857-8645-6D46564A34D2}"/>
              </a:ext>
            </a:extLst>
          </p:cNvPr>
          <p:cNvPicPr>
            <a:picLocks noChangeAspect="1"/>
          </p:cNvPicPr>
          <p:nvPr/>
        </p:nvPicPr>
        <p:blipFill>
          <a:blip r:embed="rId2"/>
          <a:stretch>
            <a:fillRect/>
          </a:stretch>
        </p:blipFill>
        <p:spPr>
          <a:xfrm>
            <a:off x="1590046" y="161469"/>
            <a:ext cx="9011908" cy="6535062"/>
          </a:xfrm>
          <a:prstGeom prst="rect">
            <a:avLst/>
          </a:prstGeom>
        </p:spPr>
      </p:pic>
    </p:spTree>
    <p:extLst>
      <p:ext uri="{BB962C8B-B14F-4D97-AF65-F5344CB8AC3E}">
        <p14:creationId xmlns:p14="http://schemas.microsoft.com/office/powerpoint/2010/main" val="1540624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4A13A7-B57F-4C0D-B3BA-3D62F9A60F86}"/>
              </a:ext>
            </a:extLst>
          </p:cNvPr>
          <p:cNvSpPr txBox="1"/>
          <p:nvPr/>
        </p:nvSpPr>
        <p:spPr>
          <a:xfrm>
            <a:off x="350874" y="1913860"/>
            <a:ext cx="10845210" cy="369332"/>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802DF293-DC1A-494E-8086-94FBBA02F6B5}"/>
              </a:ext>
            </a:extLst>
          </p:cNvPr>
          <p:cNvPicPr>
            <a:picLocks noChangeAspect="1"/>
          </p:cNvPicPr>
          <p:nvPr/>
        </p:nvPicPr>
        <p:blipFill>
          <a:blip r:embed="rId2"/>
          <a:stretch>
            <a:fillRect/>
          </a:stretch>
        </p:blipFill>
        <p:spPr>
          <a:xfrm>
            <a:off x="2418837" y="737812"/>
            <a:ext cx="7354326" cy="5382376"/>
          </a:xfrm>
          <a:prstGeom prst="rect">
            <a:avLst/>
          </a:prstGeom>
        </p:spPr>
      </p:pic>
    </p:spTree>
    <p:extLst>
      <p:ext uri="{BB962C8B-B14F-4D97-AF65-F5344CB8AC3E}">
        <p14:creationId xmlns:p14="http://schemas.microsoft.com/office/powerpoint/2010/main" val="237885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a:xfrm>
            <a:off x="419945" y="1248213"/>
            <a:ext cx="11352109" cy="5252764"/>
          </a:xfrm>
        </p:spPr>
        <p:txBody>
          <a:bodyPr>
            <a:normAutofit fontScale="85000" lnSpcReduction="20000"/>
          </a:bodyPr>
          <a:lstStyle/>
          <a:p>
            <a:pPr>
              <a:spcBef>
                <a:spcPts val="0"/>
              </a:spcBef>
            </a:pPr>
            <a:r>
              <a:rPr lang="en-US" sz="2800" dirty="0">
                <a:ea typeface="Calibri" panose="020F0502020204030204" pitchFamily="34" charset="0"/>
                <a:cs typeface="Calibri" panose="020F0502020204030204" pitchFamily="34" charset="0"/>
              </a:rPr>
              <a:t>Gaps in integration of cultural humility, structural competency and DEI across materials</a:t>
            </a:r>
          </a:p>
          <a:p>
            <a:pPr marL="0" indent="0">
              <a:spcBef>
                <a:spcPts val="0"/>
              </a:spcBef>
              <a:buNone/>
            </a:pPr>
            <a:endParaRPr lang="en-US" sz="2800" dirty="0">
              <a:ea typeface="Calibri" panose="020F0502020204030204" pitchFamily="34" charset="0"/>
              <a:cs typeface="Calibri" panose="020F0502020204030204" pitchFamily="34" charset="0"/>
            </a:endParaRPr>
          </a:p>
          <a:p>
            <a:pPr>
              <a:spcBef>
                <a:spcPts val="0"/>
              </a:spcBef>
            </a:pPr>
            <a:r>
              <a:rPr lang="en-US" sz="2800" dirty="0">
                <a:ea typeface="Calibri" panose="020F0502020204030204" pitchFamily="34" charset="0"/>
                <a:cs typeface="Calibri" panose="020F0502020204030204" pitchFamily="34" charset="0"/>
              </a:rPr>
              <a:t>Individual, interpersonal, and structural barriers that may prevent culturally diverse populations from obtaining mental health services</a:t>
            </a:r>
          </a:p>
          <a:p>
            <a:pPr>
              <a:spcBef>
                <a:spcPts val="0"/>
              </a:spcBef>
            </a:pPr>
            <a:endParaRPr lang="en-US" sz="2800" dirty="0">
              <a:ea typeface="Calibri" panose="020F0502020204030204" pitchFamily="34" charset="0"/>
              <a:cs typeface="Arial" panose="020B0604020202020204" pitchFamily="34" charset="0"/>
            </a:endParaRPr>
          </a:p>
          <a:p>
            <a:pPr>
              <a:spcBef>
                <a:spcPts val="0"/>
              </a:spcBef>
            </a:pPr>
            <a:r>
              <a:rPr lang="en-US" sz="2800" dirty="0">
                <a:ea typeface="Calibri" panose="020F0502020204030204" pitchFamily="34" charset="0"/>
                <a:cs typeface="Calibri" panose="020F0502020204030204" pitchFamily="34" charset="0"/>
              </a:rPr>
              <a:t>Implicit biases that may interfere with clinical judgment and working to address biases</a:t>
            </a:r>
          </a:p>
          <a:p>
            <a:pPr>
              <a:spcBef>
                <a:spcPts val="0"/>
              </a:spcBef>
            </a:pPr>
            <a:endParaRPr lang="en-US" sz="2800" dirty="0">
              <a:ea typeface="Calibri" panose="020F0502020204030204" pitchFamily="34" charset="0"/>
              <a:cs typeface="Arial" panose="020B0604020202020204" pitchFamily="34" charset="0"/>
            </a:endParaRPr>
          </a:p>
          <a:p>
            <a:pPr>
              <a:spcBef>
                <a:spcPts val="0"/>
              </a:spcBef>
            </a:pPr>
            <a:r>
              <a:rPr lang="en-US" sz="2800" dirty="0">
                <a:ea typeface="Calibri" panose="020F0502020204030204" pitchFamily="34" charset="0"/>
                <a:cs typeface="Calibri" panose="020F0502020204030204" pitchFamily="34" charset="0"/>
              </a:rPr>
              <a:t>The application of knowledge of cultural differences in the symptomatic presentation to clinical formulation</a:t>
            </a:r>
          </a:p>
          <a:p>
            <a:pPr>
              <a:spcBef>
                <a:spcPts val="0"/>
              </a:spcBef>
            </a:pPr>
            <a:endParaRPr lang="en-US" sz="2800" dirty="0">
              <a:ea typeface="Calibri" panose="020F0502020204030204" pitchFamily="34" charset="0"/>
              <a:cs typeface="Arial" panose="020B0604020202020204" pitchFamily="34" charset="0"/>
            </a:endParaRPr>
          </a:p>
          <a:p>
            <a:pPr>
              <a:spcBef>
                <a:spcPts val="0"/>
              </a:spcBef>
            </a:pPr>
            <a:r>
              <a:rPr lang="en-US" sz="2800" dirty="0">
                <a:ea typeface="Calibri" panose="020F0502020204030204" pitchFamily="34" charset="0"/>
                <a:cs typeface="Calibri" panose="020F0502020204030204" pitchFamily="34" charset="0"/>
              </a:rPr>
              <a:t>Evaluating and incorporating cultural strengths in treatment interventions</a:t>
            </a:r>
          </a:p>
          <a:p>
            <a:pPr>
              <a:spcBef>
                <a:spcPts val="0"/>
              </a:spcBef>
            </a:pPr>
            <a:endParaRPr lang="en-US" sz="2800" dirty="0">
              <a:ea typeface="Calibri" panose="020F0502020204030204" pitchFamily="34" charset="0"/>
              <a:cs typeface="Arial" panose="020B0604020202020204" pitchFamily="34" charset="0"/>
            </a:endParaRPr>
          </a:p>
          <a:p>
            <a:pPr>
              <a:spcBef>
                <a:spcPts val="0"/>
              </a:spcBef>
            </a:pPr>
            <a:r>
              <a:rPr lang="en-US" sz="2800" dirty="0">
                <a:ea typeface="Calibri" panose="020F0502020204030204" pitchFamily="34" charset="0"/>
                <a:cs typeface="Calibri" panose="020F0502020204030204" pitchFamily="34" charset="0"/>
              </a:rPr>
              <a:t>Evidence-based psychological and pharmacologic interventions specific for diversity</a:t>
            </a:r>
          </a:p>
          <a:p>
            <a:pPr>
              <a:spcBef>
                <a:spcPts val="0"/>
              </a:spcBef>
            </a:pPr>
            <a:endParaRPr lang="en-US" sz="2800" dirty="0">
              <a:ea typeface="Calibri" panose="020F0502020204030204" pitchFamily="34" charset="0"/>
              <a:cs typeface="Arial" panose="020B0604020202020204" pitchFamily="34" charset="0"/>
            </a:endParaRPr>
          </a:p>
          <a:p>
            <a:pPr>
              <a:spcBef>
                <a:spcPts val="0"/>
              </a:spcBef>
            </a:pPr>
            <a:r>
              <a:rPr lang="en-US" sz="2800" dirty="0">
                <a:ea typeface="Calibri" panose="020F0502020204030204" pitchFamily="34" charset="0"/>
                <a:cs typeface="Calibri" panose="020F0502020204030204" pitchFamily="34" charset="0"/>
              </a:rPr>
              <a:t>Identifying ethno-pharmacologic factors that may influence response</a:t>
            </a:r>
            <a:endParaRPr lang="en-US" sz="2800" dirty="0">
              <a:ea typeface="Calibri" panose="020F0502020204030204" pitchFamily="34" charset="0"/>
              <a:cs typeface="Arial" panose="020B0604020202020204" pitchFamily="34" charset="0"/>
            </a:endParaRPr>
          </a:p>
          <a:p>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a:xfrm>
            <a:off x="838200" y="365125"/>
            <a:ext cx="10515600" cy="499461"/>
          </a:xfrm>
        </p:spPr>
        <p:txBody>
          <a:bodyPr>
            <a:noAutofit/>
          </a:bodyPr>
          <a:lstStyle/>
          <a:p>
            <a:r>
              <a:rPr lang="en-US" sz="3600" b="1" dirty="0">
                <a:solidFill>
                  <a:schemeClr val="accent1">
                    <a:lumMod val="75000"/>
                  </a:schemeClr>
                </a:solidFill>
              </a:rPr>
              <a:t>Educational Gaps</a:t>
            </a:r>
            <a:endParaRPr lang="en-US" sz="3600" dirty="0"/>
          </a:p>
        </p:txBody>
      </p:sp>
    </p:spTree>
    <p:extLst>
      <p:ext uri="{BB962C8B-B14F-4D97-AF65-F5344CB8AC3E}">
        <p14:creationId xmlns:p14="http://schemas.microsoft.com/office/powerpoint/2010/main" val="3670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a:xfrm>
            <a:off x="419945" y="1391091"/>
            <a:ext cx="11352109" cy="5157290"/>
          </a:xfrm>
        </p:spPr>
        <p:txBody>
          <a:bodyPr>
            <a:normAutofit lnSpcReduction="10000"/>
          </a:bodyPr>
          <a:lstStyle/>
          <a:p>
            <a:pPr>
              <a:spcBef>
                <a:spcPts val="0"/>
              </a:spcBef>
            </a:pPr>
            <a:r>
              <a:rPr lang="en-US" sz="2400" dirty="0">
                <a:ea typeface="Calibri" panose="020F0502020204030204" pitchFamily="34" charset="0"/>
                <a:cs typeface="Calibri Light" panose="020F0302020204030204" pitchFamily="34" charset="0"/>
              </a:rPr>
              <a:t>Develop expectations and standards of structural competency, cultural humility, culturally appropriate care, and DEI in C-L psychiatry </a:t>
            </a:r>
          </a:p>
          <a:p>
            <a:pPr marL="0" indent="0">
              <a:spcBef>
                <a:spcPts val="0"/>
              </a:spcBef>
              <a:buNone/>
            </a:pPr>
            <a:endParaRPr lang="en-US" sz="2400" dirty="0">
              <a:ea typeface="Calibri" panose="020F0502020204030204" pitchFamily="34" charset="0"/>
              <a:cs typeface="Calibri Light" panose="020F0302020204030204" pitchFamily="34" charset="0"/>
            </a:endParaRPr>
          </a:p>
          <a:p>
            <a:pPr>
              <a:spcBef>
                <a:spcPts val="0"/>
              </a:spcBef>
            </a:pPr>
            <a:r>
              <a:rPr lang="en-US" sz="2400" dirty="0">
                <a:ea typeface="Calibri" panose="020F0502020204030204" pitchFamily="34" charset="0"/>
                <a:cs typeface="Calibri Light" panose="020F0302020204030204" pitchFamily="34" charset="0"/>
              </a:rPr>
              <a:t>Develop a section on the ACLP website with educational, curricular, and member/faculty development resources devoted to DEI, racism, structural competency, cultural humility, culturally appropriate care, and health care disparities, including factors contributing to these disparities, such as language proficiency, health literacy, and other social determinants of health</a:t>
            </a:r>
          </a:p>
          <a:p>
            <a:pPr>
              <a:spcBef>
                <a:spcPts val="0"/>
              </a:spcBef>
            </a:pPr>
            <a:endParaRPr lang="en-US" sz="2400" dirty="0">
              <a:ea typeface="Calibri" panose="020F0502020204030204" pitchFamily="34" charset="0"/>
              <a:cs typeface="Calibri Light" panose="020F0302020204030204" pitchFamily="34" charset="0"/>
            </a:endParaRPr>
          </a:p>
          <a:p>
            <a:pPr>
              <a:spcBef>
                <a:spcPts val="0"/>
              </a:spcBef>
            </a:pPr>
            <a:r>
              <a:rPr lang="en-US" sz="2400" dirty="0">
                <a:ea typeface="Calibri" panose="020F0502020204030204" pitchFamily="34" charset="0"/>
                <a:cs typeface="Calibri Light" panose="020F0302020204030204" pitchFamily="34" charset="0"/>
              </a:rPr>
              <a:t>Develop a bibliography of textbooks and articles relevant to structural competency, cultural humility, culturally appropriate care, DEI, and health care disparities in C-L psychiatry</a:t>
            </a:r>
          </a:p>
          <a:p>
            <a:pPr>
              <a:spcBef>
                <a:spcPts val="0"/>
              </a:spcBef>
            </a:pPr>
            <a:endParaRPr lang="en-US" sz="2400" dirty="0">
              <a:ea typeface="Calibri" panose="020F0502020204030204" pitchFamily="34" charset="0"/>
              <a:cs typeface="Calibri Light" panose="020F0302020204030204" pitchFamily="34" charset="0"/>
            </a:endParaRPr>
          </a:p>
          <a:p>
            <a:pPr>
              <a:spcBef>
                <a:spcPts val="0"/>
              </a:spcBef>
            </a:pPr>
            <a:r>
              <a:rPr lang="en-US" sz="2400" dirty="0">
                <a:ea typeface="Calibri" panose="020F0502020204030204" pitchFamily="34" charset="0"/>
                <a:cs typeface="Calibri Light" panose="020F0302020204030204" pitchFamily="34" charset="0"/>
              </a:rPr>
              <a:t>Review our posted residency C-L curriculum in order to integrate DEI factors</a:t>
            </a:r>
          </a:p>
          <a:p>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a:xfrm>
            <a:off x="838200" y="365126"/>
            <a:ext cx="10515600" cy="759482"/>
          </a:xfrm>
        </p:spPr>
        <p:txBody>
          <a:bodyPr>
            <a:normAutofit/>
          </a:bodyPr>
          <a:lstStyle/>
          <a:p>
            <a:r>
              <a:rPr lang="en-US" sz="3600" b="1" dirty="0">
                <a:solidFill>
                  <a:schemeClr val="accent1">
                    <a:lumMod val="75000"/>
                  </a:schemeClr>
                </a:solidFill>
              </a:rPr>
              <a:t>Recommendations</a:t>
            </a:r>
            <a:endParaRPr lang="en-US" sz="3600" dirty="0"/>
          </a:p>
        </p:txBody>
      </p:sp>
    </p:spTree>
    <p:extLst>
      <p:ext uri="{BB962C8B-B14F-4D97-AF65-F5344CB8AC3E}">
        <p14:creationId xmlns:p14="http://schemas.microsoft.com/office/powerpoint/2010/main" val="3559781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a:xfrm>
            <a:off x="419945" y="1313358"/>
            <a:ext cx="11352109" cy="4937888"/>
          </a:xfrm>
        </p:spPr>
        <p:txBody>
          <a:bodyPr>
            <a:normAutofit lnSpcReduction="10000"/>
          </a:bodyPr>
          <a:lstStyle/>
          <a:p>
            <a:pPr>
              <a:spcBef>
                <a:spcPts val="0"/>
              </a:spcBef>
            </a:pPr>
            <a:r>
              <a:rPr lang="en-US" sz="2400" dirty="0">
                <a:ea typeface="Calibri" panose="020F0502020204030204" pitchFamily="34" charset="0"/>
                <a:cs typeface="Calibri Light" panose="020F0302020204030204" pitchFamily="34" charset="0"/>
              </a:rPr>
              <a:t>Review our fellowship vignettes to integrate DEI factors</a:t>
            </a:r>
          </a:p>
          <a:p>
            <a:pPr>
              <a:spcBef>
                <a:spcPts val="0"/>
              </a:spcBef>
            </a:pPr>
            <a:endParaRPr lang="en-US" sz="2400" dirty="0">
              <a:ea typeface="Calibri" panose="020F0502020204030204" pitchFamily="34" charset="0"/>
              <a:cs typeface="Calibri Light" panose="020F0302020204030204" pitchFamily="34" charset="0"/>
            </a:endParaRPr>
          </a:p>
          <a:p>
            <a:pPr>
              <a:spcBef>
                <a:spcPts val="0"/>
              </a:spcBef>
            </a:pPr>
            <a:r>
              <a:rPr lang="en-US" sz="2400" dirty="0">
                <a:ea typeface="Calibri" panose="020F0502020204030204" pitchFamily="34" charset="0"/>
                <a:cs typeface="Calibri Light" panose="020F0302020204030204" pitchFamily="34" charset="0"/>
              </a:rPr>
              <a:t>Develop a regularly scheduled webinar dedicated to teaching on racism, bias and health disparities within CL psychiatry</a:t>
            </a:r>
          </a:p>
          <a:p>
            <a:pPr>
              <a:spcBef>
                <a:spcPts val="0"/>
              </a:spcBef>
            </a:pPr>
            <a:endParaRPr lang="en-US" sz="2400" dirty="0">
              <a:ea typeface="Calibri" panose="020F0502020204030204" pitchFamily="34" charset="0"/>
              <a:cs typeface="Calibri Light" panose="020F0302020204030204" pitchFamily="34" charset="0"/>
            </a:endParaRPr>
          </a:p>
          <a:p>
            <a:pPr>
              <a:spcBef>
                <a:spcPts val="0"/>
              </a:spcBef>
            </a:pPr>
            <a:r>
              <a:rPr lang="en-US" sz="2400" dirty="0">
                <a:ea typeface="Calibri" panose="020F0502020204030204" pitchFamily="34" charset="0"/>
                <a:cs typeface="Calibri Light" panose="020F0302020204030204" pitchFamily="34" charset="0"/>
              </a:rPr>
              <a:t>Develop a webinar on critically evaluating the literature on cultural and DEI topics</a:t>
            </a:r>
          </a:p>
          <a:p>
            <a:pPr>
              <a:spcBef>
                <a:spcPts val="0"/>
              </a:spcBef>
            </a:pPr>
            <a:endParaRPr lang="en-US" sz="2400" dirty="0">
              <a:ea typeface="Calibri" panose="020F0502020204030204" pitchFamily="34" charset="0"/>
              <a:cs typeface="Calibri Light" panose="020F0302020204030204" pitchFamily="34" charset="0"/>
            </a:endParaRPr>
          </a:p>
          <a:p>
            <a:pPr>
              <a:spcBef>
                <a:spcPts val="0"/>
              </a:spcBef>
            </a:pPr>
            <a:r>
              <a:rPr lang="en-US" sz="2400" dirty="0">
                <a:ea typeface="Calibri" panose="020F0502020204030204" pitchFamily="34" charset="0"/>
                <a:cs typeface="Calibri Light" panose="020F0302020204030204" pitchFamily="34" charset="0"/>
              </a:rPr>
              <a:t>Sponsor training that addresses racism, discrimination, implicit bias, and microaggressions toward patients and trainees, perhaps with input from training programs that are leaders in developing such curricula</a:t>
            </a:r>
          </a:p>
          <a:p>
            <a:pPr>
              <a:spcBef>
                <a:spcPts val="0"/>
              </a:spcBef>
            </a:pPr>
            <a:endParaRPr lang="en-US" sz="2400" dirty="0">
              <a:ea typeface="Calibri" panose="020F0502020204030204" pitchFamily="34" charset="0"/>
              <a:cs typeface="Calibri Light" panose="020F0302020204030204" pitchFamily="34" charset="0"/>
            </a:endParaRPr>
          </a:p>
          <a:p>
            <a:pPr>
              <a:spcBef>
                <a:spcPts val="0"/>
              </a:spcBef>
            </a:pPr>
            <a:r>
              <a:rPr lang="en-US" sz="2400" dirty="0">
                <a:ea typeface="Calibri" panose="020F0502020204030204" pitchFamily="34" charset="0"/>
                <a:cs typeface="Calibri Light" panose="020F0302020204030204" pitchFamily="34" charset="0"/>
              </a:rPr>
              <a:t>Create faculty development sessions related to diversity that could be used to help meet the ACGME’s diversity requirements for residency and fellowship programs</a:t>
            </a:r>
          </a:p>
          <a:p>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a:xfrm>
            <a:off x="838200" y="365125"/>
            <a:ext cx="10515600" cy="658763"/>
          </a:xfrm>
        </p:spPr>
        <p:txBody>
          <a:bodyPr>
            <a:normAutofit/>
          </a:bodyPr>
          <a:lstStyle/>
          <a:p>
            <a:r>
              <a:rPr lang="en-US" sz="3600" b="1" dirty="0">
                <a:solidFill>
                  <a:schemeClr val="accent1">
                    <a:lumMod val="75000"/>
                  </a:schemeClr>
                </a:solidFill>
              </a:rPr>
              <a:t>Recommendations</a:t>
            </a:r>
            <a:endParaRPr lang="en-US" sz="3600" dirty="0"/>
          </a:p>
        </p:txBody>
      </p:sp>
    </p:spTree>
    <p:extLst>
      <p:ext uri="{BB962C8B-B14F-4D97-AF65-F5344CB8AC3E}">
        <p14:creationId xmlns:p14="http://schemas.microsoft.com/office/powerpoint/2010/main" val="426586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a:xfrm>
            <a:off x="555381" y="2510759"/>
            <a:ext cx="11352109" cy="4028153"/>
          </a:xfrm>
        </p:spPr>
        <p:txBody>
          <a:bodyPr/>
          <a:lstStyle/>
          <a:p>
            <a:pPr marL="0" indent="0" algn="ctr">
              <a:buNone/>
            </a:pPr>
            <a:r>
              <a:rPr lang="en-US" sz="2400" dirty="0"/>
              <a:t>With respect to the following presentation, there has been no relevant (direct or indirect) financial relationship between the party listed above (and/or spouse/partner) and any for-profit company which could be considered a conflict of interest.</a:t>
            </a:r>
          </a:p>
          <a:p>
            <a:pPr marL="0" indent="0">
              <a:buNone/>
            </a:pPr>
            <a:endParaRPr lang="en-US" sz="1600" dirty="0"/>
          </a:p>
          <a:p>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a:xfrm>
            <a:off x="838200" y="806560"/>
            <a:ext cx="10515600" cy="1325563"/>
          </a:xfrm>
        </p:spPr>
        <p:txBody>
          <a:bodyPr>
            <a:normAutofit fontScale="90000"/>
          </a:bodyPr>
          <a:lstStyle/>
          <a:p>
            <a:pPr algn="ctr"/>
            <a:r>
              <a:rPr lang="en-US" sz="4000" b="1" dirty="0">
                <a:solidFill>
                  <a:schemeClr val="accent1">
                    <a:lumMod val="75000"/>
                  </a:schemeClr>
                </a:solidFill>
              </a:rPr>
              <a:t>CLP 2021</a:t>
            </a:r>
            <a:br>
              <a:rPr lang="en-US" sz="4000" b="1" dirty="0">
                <a:solidFill>
                  <a:schemeClr val="accent1">
                    <a:lumMod val="75000"/>
                  </a:schemeClr>
                </a:solidFill>
              </a:rPr>
            </a:br>
            <a:r>
              <a:rPr lang="en-US" sz="4000" b="1" dirty="0">
                <a:solidFill>
                  <a:schemeClr val="accent1">
                    <a:lumMod val="75000"/>
                  </a:schemeClr>
                </a:solidFill>
              </a:rPr>
              <a:t>Kristin Beizai, M.D.</a:t>
            </a:r>
            <a:br>
              <a:rPr lang="en-US" sz="3200" b="1" dirty="0">
                <a:solidFill>
                  <a:schemeClr val="accent1">
                    <a:lumMod val="75000"/>
                  </a:schemeClr>
                </a:solidFill>
              </a:rPr>
            </a:br>
            <a:endParaRPr lang="en-US" dirty="0"/>
          </a:p>
        </p:txBody>
      </p:sp>
    </p:spTree>
    <p:extLst>
      <p:ext uri="{BB962C8B-B14F-4D97-AF65-F5344CB8AC3E}">
        <p14:creationId xmlns:p14="http://schemas.microsoft.com/office/powerpoint/2010/main" val="98205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a:xfrm>
            <a:off x="429257" y="1723697"/>
            <a:ext cx="11352109" cy="4109544"/>
          </a:xfrm>
        </p:spPr>
        <p:txBody>
          <a:bodyPr/>
          <a:lstStyle/>
          <a:p>
            <a:r>
              <a:rPr lang="en-US" sz="2400" dirty="0"/>
              <a:t>Sejal Shah, M.D. (ACLP DEI Taskforce Education Subgroup)</a:t>
            </a:r>
          </a:p>
          <a:p>
            <a:r>
              <a:rPr lang="en-US" sz="2400" dirty="0"/>
              <a:t>ACLP DEI Taskforce</a:t>
            </a:r>
          </a:p>
          <a:p>
            <a:r>
              <a:rPr lang="en-US" sz="2400" dirty="0"/>
              <a:t>ACLP Residency Education Subcommittee with workgroup</a:t>
            </a:r>
          </a:p>
          <a:p>
            <a:r>
              <a:rPr lang="en-US" sz="2400" dirty="0"/>
              <a:t>ACLP Fellowship Education Subcommittee </a:t>
            </a:r>
          </a:p>
          <a:p>
            <a:r>
              <a:rPr lang="en-US" sz="2400" dirty="0"/>
              <a:t>ACLP Medical Student Education Subcommittee</a:t>
            </a:r>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a:xfrm>
            <a:off x="838200" y="365125"/>
            <a:ext cx="10515600" cy="856049"/>
          </a:xfrm>
        </p:spPr>
        <p:txBody>
          <a:bodyPr>
            <a:normAutofit/>
          </a:bodyPr>
          <a:lstStyle/>
          <a:p>
            <a:r>
              <a:rPr lang="en-US" sz="3600" b="1" dirty="0">
                <a:solidFill>
                  <a:schemeClr val="accent1">
                    <a:lumMod val="75000"/>
                  </a:schemeClr>
                </a:solidFill>
              </a:rPr>
              <a:t>Acknowledgements</a:t>
            </a:r>
            <a:endParaRPr lang="en-US" sz="3600" dirty="0"/>
          </a:p>
        </p:txBody>
      </p:sp>
    </p:spTree>
    <p:extLst>
      <p:ext uri="{BB962C8B-B14F-4D97-AF65-F5344CB8AC3E}">
        <p14:creationId xmlns:p14="http://schemas.microsoft.com/office/powerpoint/2010/main" val="311399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p:txBody>
          <a:bodyPr/>
          <a:lstStyle/>
          <a:p>
            <a:pPr>
              <a:spcBef>
                <a:spcPts val="0"/>
              </a:spcBef>
            </a:pPr>
            <a:endParaRPr lang="en-US" sz="2000" dirty="0">
              <a:ea typeface="Calibri" panose="020F0502020204030204" pitchFamily="34" charset="0"/>
              <a:cs typeface="Arial" panose="020B0604020202020204" pitchFamily="34" charset="0"/>
            </a:endParaRPr>
          </a:p>
          <a:p>
            <a:pPr>
              <a:spcBef>
                <a:spcPts val="0"/>
              </a:spcBef>
            </a:pPr>
            <a:r>
              <a:rPr lang="en-US" sz="2400" dirty="0">
                <a:ea typeface="Calibri" panose="020F0502020204030204" pitchFamily="34" charset="0"/>
                <a:cs typeface="Arial" panose="020B0604020202020204" pitchFamily="34" charset="0"/>
              </a:rPr>
              <a:t>Yeung et al. “Cultural Humility for Consultation-Liaison Psychiatrists”. </a:t>
            </a:r>
            <a:r>
              <a:rPr lang="en-US" sz="2400" i="1" dirty="0">
                <a:ea typeface="Calibri" panose="020F0502020204030204" pitchFamily="34" charset="0"/>
                <a:cs typeface="Arial" panose="020B0604020202020204" pitchFamily="34" charset="0"/>
              </a:rPr>
              <a:t>Psychosomatics</a:t>
            </a:r>
            <a:r>
              <a:rPr lang="en-US" sz="2400" dirty="0">
                <a:ea typeface="Calibri" panose="020F0502020204030204" pitchFamily="34" charset="0"/>
                <a:cs typeface="Arial" panose="020B0604020202020204" pitchFamily="34" charset="0"/>
              </a:rPr>
              <a:t> (2018):59:554-560.</a:t>
            </a:r>
          </a:p>
          <a:p>
            <a:pPr>
              <a:spcBef>
                <a:spcPts val="0"/>
              </a:spcBef>
            </a:pPr>
            <a:endParaRPr lang="en-US" sz="2400" dirty="0">
              <a:ea typeface="Calibri" panose="020F0502020204030204" pitchFamily="34" charset="0"/>
              <a:cs typeface="Arial" panose="020B0604020202020204" pitchFamily="34" charset="0"/>
            </a:endParaRPr>
          </a:p>
          <a:p>
            <a:pPr>
              <a:spcBef>
                <a:spcPts val="0"/>
              </a:spcBef>
            </a:pPr>
            <a:r>
              <a:rPr lang="en-US" sz="2400" dirty="0">
                <a:ea typeface="Calibri" panose="020F0502020204030204" pitchFamily="34" charset="0"/>
                <a:cs typeface="Arial" panose="020B0604020202020204" pitchFamily="34" charset="0"/>
              </a:rPr>
              <a:t>Trinh et al. “Cultural humility and the Practice of Consultation-Liaison Psychiatry”. </a:t>
            </a:r>
            <a:r>
              <a:rPr lang="en-US" sz="2400" i="1" dirty="0">
                <a:ea typeface="Calibri" panose="020F0502020204030204" pitchFamily="34" charset="0"/>
                <a:cs typeface="Arial" panose="020B0604020202020204" pitchFamily="34" charset="0"/>
              </a:rPr>
              <a:t> Psychosomatics </a:t>
            </a:r>
            <a:r>
              <a:rPr lang="en-US" sz="2400" dirty="0">
                <a:ea typeface="Calibri" panose="020F0502020204030204" pitchFamily="34" charset="0"/>
                <a:cs typeface="Arial" panose="020B0604020202020204" pitchFamily="34" charset="0"/>
              </a:rPr>
              <a:t>2020:61:313-320.</a:t>
            </a:r>
          </a:p>
          <a:p>
            <a:pPr>
              <a:spcBef>
                <a:spcPts val="0"/>
              </a:spcBef>
            </a:pPr>
            <a:endParaRPr lang="en-US" sz="2400" dirty="0">
              <a:ea typeface="Calibri" panose="020F0502020204030204" pitchFamily="34" charset="0"/>
              <a:cs typeface="Arial" panose="020B0604020202020204" pitchFamily="34" charset="0"/>
            </a:endParaRPr>
          </a:p>
          <a:p>
            <a:pPr>
              <a:spcBef>
                <a:spcPts val="0"/>
              </a:spcBef>
            </a:pPr>
            <a:r>
              <a:rPr lang="en-US" sz="2400" dirty="0">
                <a:ea typeface="Calibri" panose="020F0502020204030204" pitchFamily="34" charset="0"/>
                <a:cs typeface="Arial" panose="020B0604020202020204" pitchFamily="34" charset="0"/>
              </a:rPr>
              <a:t>Corral et al.  “Psychiatry Resident Training in Cultural Competence:  An Educator’s Toolkit”.  </a:t>
            </a:r>
            <a:r>
              <a:rPr lang="en-US" sz="2400" i="1" dirty="0" err="1">
                <a:ea typeface="Calibri" panose="020F0502020204030204" pitchFamily="34" charset="0"/>
                <a:cs typeface="Arial" panose="020B0604020202020204" pitchFamily="34" charset="0"/>
              </a:rPr>
              <a:t>Psychiatr</a:t>
            </a:r>
            <a:r>
              <a:rPr lang="en-US" sz="2400" i="1" dirty="0">
                <a:ea typeface="Calibri" panose="020F0502020204030204" pitchFamily="34" charset="0"/>
                <a:cs typeface="Arial" panose="020B0604020202020204" pitchFamily="34" charset="0"/>
              </a:rPr>
              <a:t> Q </a:t>
            </a:r>
            <a:r>
              <a:rPr lang="en-US" sz="2400" dirty="0">
                <a:ea typeface="Calibri" panose="020F0502020204030204" pitchFamily="34" charset="0"/>
                <a:cs typeface="Arial" panose="020B0604020202020204" pitchFamily="34" charset="0"/>
              </a:rPr>
              <a:t>(2017) 88:295-306.</a:t>
            </a:r>
          </a:p>
          <a:p>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p:txBody>
          <a:bodyPr>
            <a:normAutofit/>
          </a:bodyPr>
          <a:lstStyle/>
          <a:p>
            <a:r>
              <a:rPr lang="en-US" sz="3600" b="1" dirty="0">
                <a:solidFill>
                  <a:schemeClr val="accent1">
                    <a:lumMod val="75000"/>
                  </a:schemeClr>
                </a:solidFill>
              </a:rPr>
              <a:t>References:</a:t>
            </a:r>
          </a:p>
        </p:txBody>
      </p:sp>
    </p:spTree>
    <p:extLst>
      <p:ext uri="{BB962C8B-B14F-4D97-AF65-F5344CB8AC3E}">
        <p14:creationId xmlns:p14="http://schemas.microsoft.com/office/powerpoint/2010/main" val="184835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rocky beach with a body of water in the background&#10;&#10;Description automatically generated with low confidence">
            <a:extLst>
              <a:ext uri="{FF2B5EF4-FFF2-40B4-BE49-F238E27FC236}">
                <a16:creationId xmlns:a16="http://schemas.microsoft.com/office/drawing/2014/main" id="{BB5F76D0-AA61-4D7C-97A7-9DFFAB6F58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 r="1"/>
          <a:stretch>
            <a:fillRect/>
          </a:stretch>
        </p:blipFill>
        <p:spPr>
          <a:xfrm>
            <a:off x="1588" y="0"/>
            <a:ext cx="6094412" cy="6856413"/>
          </a:xfrm>
        </p:spPr>
      </p:pic>
      <p:sp>
        <p:nvSpPr>
          <p:cNvPr id="3" name="Title 2">
            <a:extLst>
              <a:ext uri="{FF2B5EF4-FFF2-40B4-BE49-F238E27FC236}">
                <a16:creationId xmlns:a16="http://schemas.microsoft.com/office/drawing/2014/main" id="{9D5DB3CB-C60F-4FD6-AF12-51DF13C1DB3C}"/>
              </a:ext>
            </a:extLst>
          </p:cNvPr>
          <p:cNvSpPr>
            <a:spLocks noGrp="1"/>
          </p:cNvSpPr>
          <p:nvPr>
            <p:ph type="ctrTitle"/>
          </p:nvPr>
        </p:nvSpPr>
        <p:spPr>
          <a:xfrm>
            <a:off x="7910944" y="2069669"/>
            <a:ext cx="5260385" cy="1470025"/>
          </a:xfrm>
        </p:spPr>
        <p:txBody>
          <a:bodyPr/>
          <a:lstStyle/>
          <a:p>
            <a:r>
              <a:rPr lang="en-US" dirty="0"/>
              <a:t>Thank you!</a:t>
            </a:r>
          </a:p>
        </p:txBody>
      </p:sp>
    </p:spTree>
    <p:extLst>
      <p:ext uri="{BB962C8B-B14F-4D97-AF65-F5344CB8AC3E}">
        <p14:creationId xmlns:p14="http://schemas.microsoft.com/office/powerpoint/2010/main" val="381128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E7648-4A89-4AD9-94B6-E754FA084151}"/>
              </a:ext>
            </a:extLst>
          </p:cNvPr>
          <p:cNvSpPr>
            <a:spLocks noGrp="1"/>
          </p:cNvSpPr>
          <p:nvPr>
            <p:ph idx="1"/>
          </p:nvPr>
        </p:nvSpPr>
        <p:spPr>
          <a:xfrm>
            <a:off x="419945" y="2113193"/>
            <a:ext cx="11352109" cy="4028153"/>
          </a:xfrm>
        </p:spPr>
        <p:txBody>
          <a:bodyPr>
            <a:normAutofit/>
          </a:bodyPr>
          <a:lstStyle/>
          <a:p>
            <a:r>
              <a:rPr lang="en-US" sz="2400" dirty="0"/>
              <a:t>Charge:  Develop proposal on how to incorporate DEI into curriculum/webinars/member development resources, including those used by CL Fellowship Program Directors and Faculty</a:t>
            </a:r>
          </a:p>
          <a:p>
            <a:pPr marL="0" indent="0">
              <a:buNone/>
            </a:pPr>
            <a:endParaRPr lang="en-US" sz="2400" dirty="0"/>
          </a:p>
          <a:p>
            <a:r>
              <a:rPr lang="en-US" sz="2400" dirty="0"/>
              <a:t>Review Process:  Literature, input from ACLP committees and subcommittees, review of ACLP website, AADPRT and AAMC materials</a:t>
            </a:r>
          </a:p>
          <a:p>
            <a:pPr marL="0" indent="0">
              <a:buNone/>
            </a:pPr>
            <a:endParaRPr lang="en-US" sz="2400" dirty="0"/>
          </a:p>
          <a:p>
            <a:endParaRPr lang="en-US" sz="2400" dirty="0"/>
          </a:p>
          <a:p>
            <a:endParaRPr lang="en-US" sz="2400" dirty="0"/>
          </a:p>
        </p:txBody>
      </p:sp>
      <p:sp>
        <p:nvSpPr>
          <p:cNvPr id="4" name="Title 3">
            <a:extLst>
              <a:ext uri="{FF2B5EF4-FFF2-40B4-BE49-F238E27FC236}">
                <a16:creationId xmlns:a16="http://schemas.microsoft.com/office/drawing/2014/main" id="{53907484-ABF9-4D84-A9EF-A61C1899A380}"/>
              </a:ext>
            </a:extLst>
          </p:cNvPr>
          <p:cNvSpPr>
            <a:spLocks noGrp="1"/>
          </p:cNvSpPr>
          <p:nvPr>
            <p:ph type="title"/>
          </p:nvPr>
        </p:nvSpPr>
        <p:spPr>
          <a:xfrm>
            <a:off x="838200" y="378377"/>
            <a:ext cx="10515600" cy="1325563"/>
          </a:xfrm>
        </p:spPr>
        <p:txBody>
          <a:bodyPr>
            <a:normAutofit/>
          </a:bodyPr>
          <a:lstStyle/>
          <a:p>
            <a:r>
              <a:rPr lang="en-US" sz="3600" b="1" dirty="0">
                <a:solidFill>
                  <a:schemeClr val="accent1">
                    <a:lumMod val="75000"/>
                  </a:schemeClr>
                </a:solidFill>
              </a:rPr>
              <a:t>Task Force DEI in Education Review Process</a:t>
            </a:r>
            <a:endParaRPr lang="en-US" sz="3600" dirty="0"/>
          </a:p>
        </p:txBody>
      </p:sp>
    </p:spTree>
    <p:extLst>
      <p:ext uri="{BB962C8B-B14F-4D97-AF65-F5344CB8AC3E}">
        <p14:creationId xmlns:p14="http://schemas.microsoft.com/office/powerpoint/2010/main" val="281072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a:xfrm>
            <a:off x="419945" y="2167640"/>
            <a:ext cx="11352109" cy="4028153"/>
          </a:xfrm>
        </p:spPr>
        <p:txBody>
          <a:bodyPr/>
          <a:lstStyle/>
          <a:p>
            <a:r>
              <a:rPr lang="en-US" sz="2400" dirty="0"/>
              <a:t>Cultural Competence Framework:  Developed in response to the rapidly evolving demographic composition of the US, with need to develop increased diversity in the healthcare workforce and skills to deliver quality of care for diverse patient populations</a:t>
            </a:r>
          </a:p>
          <a:p>
            <a:r>
              <a:rPr lang="en-US" sz="2400" dirty="0"/>
              <a:t>Cultural Competence:  The acquisition of cultural </a:t>
            </a:r>
            <a:r>
              <a:rPr lang="en-US" sz="2400" i="1" dirty="0"/>
              <a:t>knowledge </a:t>
            </a:r>
            <a:r>
              <a:rPr lang="en-US" sz="2400" dirty="0"/>
              <a:t>about population subgroups, the adoption of culturally sensitive </a:t>
            </a:r>
            <a:r>
              <a:rPr lang="en-US" sz="2400" i="1" dirty="0"/>
              <a:t>attitudes</a:t>
            </a:r>
            <a:r>
              <a:rPr lang="en-US" sz="2400" dirty="0"/>
              <a:t>, and the acquisition of cross-cultural </a:t>
            </a:r>
            <a:r>
              <a:rPr lang="en-US" sz="2400" i="1" dirty="0"/>
              <a:t>skills</a:t>
            </a:r>
          </a:p>
          <a:p>
            <a:r>
              <a:rPr lang="en-US" sz="2400" dirty="0"/>
              <a:t>Framework was housed within ACGME competency domains</a:t>
            </a:r>
          </a:p>
          <a:p>
            <a:r>
              <a:rPr lang="en-US" sz="2400" dirty="0"/>
              <a:t>Model curricula approached competency across training years, with developmental trajectory;  comprehensive training extended to areas of diversity beyond race/ethnicity</a:t>
            </a:r>
          </a:p>
          <a:p>
            <a:pPr marL="0" indent="0">
              <a:buNone/>
            </a:pPr>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p:txBody>
          <a:bodyPr>
            <a:normAutofit/>
          </a:bodyPr>
          <a:lstStyle/>
          <a:p>
            <a:pPr algn="ctr"/>
            <a:r>
              <a:rPr lang="en-US" sz="3600" b="1" dirty="0">
                <a:solidFill>
                  <a:schemeClr val="accent1">
                    <a:lumMod val="75000"/>
                  </a:schemeClr>
                </a:solidFill>
              </a:rPr>
              <a:t>Framework Transition: Cultural Competence to Cultural Humility</a:t>
            </a:r>
            <a:endParaRPr lang="en-US" sz="3600" dirty="0"/>
          </a:p>
        </p:txBody>
      </p:sp>
      <p:sp>
        <p:nvSpPr>
          <p:cNvPr id="5" name="TextBox 4">
            <a:extLst>
              <a:ext uri="{FF2B5EF4-FFF2-40B4-BE49-F238E27FC236}">
                <a16:creationId xmlns:a16="http://schemas.microsoft.com/office/drawing/2014/main" id="{39DBE134-8C1A-4569-9E1E-E2A67437B986}"/>
              </a:ext>
            </a:extLst>
          </p:cNvPr>
          <p:cNvSpPr txBox="1"/>
          <p:nvPr/>
        </p:nvSpPr>
        <p:spPr>
          <a:xfrm>
            <a:off x="9744577" y="5611018"/>
            <a:ext cx="1609223" cy="584775"/>
          </a:xfrm>
          <a:prstGeom prst="rect">
            <a:avLst/>
          </a:prstGeom>
          <a:noFill/>
        </p:spPr>
        <p:txBody>
          <a:bodyPr wrap="none" rtlCol="0">
            <a:spAutoFit/>
          </a:bodyPr>
          <a:lstStyle/>
          <a:p>
            <a:r>
              <a:rPr lang="en-US" sz="1600" dirty="0"/>
              <a:t>Corral et al, 2017</a:t>
            </a:r>
          </a:p>
          <a:p>
            <a:r>
              <a:rPr lang="en-US" sz="1600" dirty="0"/>
              <a:t>Trinh et al 2020</a:t>
            </a:r>
          </a:p>
        </p:txBody>
      </p:sp>
    </p:spTree>
    <p:extLst>
      <p:ext uri="{BB962C8B-B14F-4D97-AF65-F5344CB8AC3E}">
        <p14:creationId xmlns:p14="http://schemas.microsoft.com/office/powerpoint/2010/main" val="1873784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a:xfrm>
            <a:off x="419945" y="1840869"/>
            <a:ext cx="11352109" cy="4028153"/>
          </a:xfrm>
        </p:spPr>
        <p:txBody>
          <a:bodyPr/>
          <a:lstStyle/>
          <a:p>
            <a:r>
              <a:rPr lang="en-US" sz="2400" dirty="0"/>
              <a:t>Assumed there was a quantifiable set of attitudes and communication skills</a:t>
            </a:r>
          </a:p>
          <a:p>
            <a:r>
              <a:rPr lang="en-US" sz="2400" dirty="0"/>
              <a:t>Utilized a categorical approach (ascribing values, beliefs, and behaviors to broad cultural groups) that may lead to stereotyping</a:t>
            </a:r>
          </a:p>
          <a:p>
            <a:r>
              <a:rPr lang="en-US" sz="2400" dirty="0"/>
              <a:t>Implied final and static goal of medical knowledge acquisition</a:t>
            </a:r>
          </a:p>
          <a:p>
            <a:r>
              <a:rPr lang="en-US" sz="2400" dirty="0"/>
              <a:t>Ignored power dynamics</a:t>
            </a:r>
          </a:p>
          <a:p>
            <a:r>
              <a:rPr lang="en-US" sz="2400" dirty="0"/>
              <a:t>Ignored more nuanced perspective (intersectionality) including individual, interpersonal, and societal influences</a:t>
            </a:r>
          </a:p>
          <a:p>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p:txBody>
          <a:bodyPr>
            <a:normAutofit/>
          </a:bodyPr>
          <a:lstStyle/>
          <a:p>
            <a:r>
              <a:rPr lang="en-US" sz="3600" b="1" dirty="0">
                <a:solidFill>
                  <a:schemeClr val="accent1">
                    <a:lumMod val="75000"/>
                  </a:schemeClr>
                </a:solidFill>
              </a:rPr>
              <a:t>Critiques of Cultural Competence Framework</a:t>
            </a:r>
            <a:endParaRPr lang="en-US" sz="3600" dirty="0"/>
          </a:p>
        </p:txBody>
      </p:sp>
      <p:sp>
        <p:nvSpPr>
          <p:cNvPr id="5" name="TextBox 4">
            <a:extLst>
              <a:ext uri="{FF2B5EF4-FFF2-40B4-BE49-F238E27FC236}">
                <a16:creationId xmlns:a16="http://schemas.microsoft.com/office/drawing/2014/main" id="{ACDAFC79-7D1E-4305-B659-C8848C59E5A8}"/>
              </a:ext>
            </a:extLst>
          </p:cNvPr>
          <p:cNvSpPr txBox="1"/>
          <p:nvPr/>
        </p:nvSpPr>
        <p:spPr>
          <a:xfrm>
            <a:off x="9982200" y="5567365"/>
            <a:ext cx="1609223" cy="584775"/>
          </a:xfrm>
          <a:prstGeom prst="rect">
            <a:avLst/>
          </a:prstGeom>
          <a:noFill/>
        </p:spPr>
        <p:txBody>
          <a:bodyPr wrap="none" rtlCol="0">
            <a:spAutoFit/>
          </a:bodyPr>
          <a:lstStyle/>
          <a:p>
            <a:r>
              <a:rPr lang="en-US" sz="1600" dirty="0"/>
              <a:t>Corral et al, 2017</a:t>
            </a:r>
          </a:p>
          <a:p>
            <a:r>
              <a:rPr lang="en-US" sz="1600" dirty="0"/>
              <a:t>Trinh et al 2020</a:t>
            </a:r>
          </a:p>
        </p:txBody>
      </p:sp>
    </p:spTree>
    <p:extLst>
      <p:ext uri="{BB962C8B-B14F-4D97-AF65-F5344CB8AC3E}">
        <p14:creationId xmlns:p14="http://schemas.microsoft.com/office/powerpoint/2010/main" val="415578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a:xfrm>
            <a:off x="419945" y="1020417"/>
            <a:ext cx="11352109" cy="4962852"/>
          </a:xfrm>
        </p:spPr>
        <p:txBody>
          <a:bodyPr>
            <a:normAutofit fontScale="92500" lnSpcReduction="20000"/>
          </a:bodyPr>
          <a:lstStyle/>
          <a:p>
            <a:endParaRPr lang="en-US" sz="2600" dirty="0"/>
          </a:p>
          <a:p>
            <a:r>
              <a:rPr lang="en-US" sz="2600" dirty="0"/>
              <a:t>Cultural Humility: Ability to maintain an interpersonal stance that is open in relation to aspects of cultural identity that are most important to the patient</a:t>
            </a:r>
          </a:p>
          <a:p>
            <a:r>
              <a:rPr lang="en-US" sz="2600" dirty="0"/>
              <a:t>Continual process, requires self-reflection, self-critique, active listening, relationship-building</a:t>
            </a:r>
          </a:p>
          <a:p>
            <a:r>
              <a:rPr lang="en-US" sz="2600" dirty="0"/>
              <a:t>Patient-centric:  Emphasizes patient-focused interviewing and care</a:t>
            </a:r>
          </a:p>
          <a:p>
            <a:pPr lvl="1"/>
            <a:r>
              <a:rPr lang="en-US" sz="2200" dirty="0"/>
              <a:t>Understand how personal biases and stereotyping may affect treatment</a:t>
            </a:r>
          </a:p>
          <a:p>
            <a:r>
              <a:rPr lang="en-US" sz="2600" dirty="0"/>
              <a:t>Minimizes power imbalance</a:t>
            </a:r>
          </a:p>
          <a:p>
            <a:r>
              <a:rPr lang="en-US" sz="2600" dirty="0"/>
              <a:t>Acknowledges the dynamic and multidimensional nature of culture</a:t>
            </a:r>
          </a:p>
          <a:p>
            <a:pPr lvl="1"/>
            <a:r>
              <a:rPr lang="en-US" sz="2200" dirty="0"/>
              <a:t>No assumption of cultural competence</a:t>
            </a:r>
          </a:p>
          <a:p>
            <a:pPr lvl="1"/>
            <a:r>
              <a:rPr lang="en-US" sz="2200" dirty="0"/>
              <a:t>Normalizes the process of not knowing</a:t>
            </a:r>
          </a:p>
          <a:p>
            <a:r>
              <a:rPr lang="en-US" sz="2600" dirty="0"/>
              <a:t>Culturally humble, with patient care and teamwork with diverse members</a:t>
            </a:r>
          </a:p>
          <a:p>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a:xfrm>
            <a:off x="838200" y="365126"/>
            <a:ext cx="10515600" cy="830998"/>
          </a:xfrm>
        </p:spPr>
        <p:txBody>
          <a:bodyPr>
            <a:normAutofit/>
          </a:bodyPr>
          <a:lstStyle/>
          <a:p>
            <a:r>
              <a:rPr lang="en-US" sz="3600" b="1" dirty="0">
                <a:solidFill>
                  <a:schemeClr val="accent1">
                    <a:lumMod val="75000"/>
                  </a:schemeClr>
                </a:solidFill>
              </a:rPr>
              <a:t>Cultural Humility</a:t>
            </a:r>
            <a:endParaRPr lang="en-US" sz="3600" dirty="0"/>
          </a:p>
        </p:txBody>
      </p:sp>
      <p:sp>
        <p:nvSpPr>
          <p:cNvPr id="5" name="TextBox 4">
            <a:extLst>
              <a:ext uri="{FF2B5EF4-FFF2-40B4-BE49-F238E27FC236}">
                <a16:creationId xmlns:a16="http://schemas.microsoft.com/office/drawing/2014/main" id="{C42B70A7-255A-49C1-A4DC-C4ABF8384592}"/>
              </a:ext>
            </a:extLst>
          </p:cNvPr>
          <p:cNvSpPr txBox="1"/>
          <p:nvPr/>
        </p:nvSpPr>
        <p:spPr>
          <a:xfrm>
            <a:off x="9982200" y="5416109"/>
            <a:ext cx="1553823" cy="830997"/>
          </a:xfrm>
          <a:prstGeom prst="rect">
            <a:avLst/>
          </a:prstGeom>
          <a:noFill/>
        </p:spPr>
        <p:txBody>
          <a:bodyPr wrap="none" rtlCol="0">
            <a:spAutoFit/>
          </a:bodyPr>
          <a:lstStyle/>
          <a:p>
            <a:r>
              <a:rPr lang="en-US" sz="1600" dirty="0"/>
              <a:t>Hook et al 2013</a:t>
            </a:r>
          </a:p>
          <a:p>
            <a:r>
              <a:rPr lang="en-US" sz="1600" dirty="0"/>
              <a:t>Trinh et al 2020</a:t>
            </a:r>
          </a:p>
          <a:p>
            <a:r>
              <a:rPr lang="en-US" sz="1600" dirty="0"/>
              <a:t>Yeung et al 2018</a:t>
            </a:r>
          </a:p>
        </p:txBody>
      </p:sp>
    </p:spTree>
    <p:extLst>
      <p:ext uri="{BB962C8B-B14F-4D97-AF65-F5344CB8AC3E}">
        <p14:creationId xmlns:p14="http://schemas.microsoft.com/office/powerpoint/2010/main" val="42639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p:txBody>
          <a:bodyPr/>
          <a:lstStyle/>
          <a:p>
            <a:r>
              <a:rPr lang="en-US" sz="2400" dirty="0"/>
              <a:t>Are there current standards or expectations within CL Psychiatry?</a:t>
            </a:r>
          </a:p>
          <a:p>
            <a:endParaRPr lang="en-US" sz="2400" dirty="0"/>
          </a:p>
          <a:p>
            <a:r>
              <a:rPr lang="en-US" sz="2400" dirty="0"/>
              <a:t>What educational resources specific to CL Psychiatry exist?</a:t>
            </a:r>
          </a:p>
          <a:p>
            <a:endParaRPr lang="en-US" sz="2400" dirty="0"/>
          </a:p>
          <a:p>
            <a:r>
              <a:rPr lang="en-US" sz="2400" dirty="0"/>
              <a:t>Which, including workshops or trainings, should be revised, developed or expanded?</a:t>
            </a:r>
          </a:p>
          <a:p>
            <a:endParaRPr lang="en-US" sz="2400" dirty="0"/>
          </a:p>
          <a:p>
            <a:r>
              <a:rPr lang="en-US" sz="2400" dirty="0"/>
              <a:t>Who is our target population, our community?  Members, trainees, program directors…and others?</a:t>
            </a:r>
          </a:p>
          <a:p>
            <a:pPr marL="0" indent="0">
              <a:buNone/>
            </a:pPr>
            <a:endParaRPr lang="en-US" sz="2000" dirty="0"/>
          </a:p>
          <a:p>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a:xfrm>
            <a:off x="838200" y="365125"/>
            <a:ext cx="10515600" cy="1039605"/>
          </a:xfrm>
        </p:spPr>
        <p:txBody>
          <a:bodyPr>
            <a:normAutofit/>
          </a:bodyPr>
          <a:lstStyle/>
          <a:p>
            <a:r>
              <a:rPr lang="en-US" sz="3600" b="1" dirty="0">
                <a:solidFill>
                  <a:schemeClr val="accent1">
                    <a:lumMod val="75000"/>
                  </a:schemeClr>
                </a:solidFill>
              </a:rPr>
              <a:t>Questions for the ACLP DEI Education Review</a:t>
            </a:r>
            <a:endParaRPr lang="en-US" sz="3600" dirty="0"/>
          </a:p>
        </p:txBody>
      </p:sp>
    </p:spTree>
    <p:extLst>
      <p:ext uri="{BB962C8B-B14F-4D97-AF65-F5344CB8AC3E}">
        <p14:creationId xmlns:p14="http://schemas.microsoft.com/office/powerpoint/2010/main" val="229319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FE4A-AB62-9C41-836C-61551BC0EB6E}"/>
              </a:ext>
            </a:extLst>
          </p:cNvPr>
          <p:cNvSpPr>
            <a:spLocks noGrp="1"/>
          </p:cNvSpPr>
          <p:nvPr>
            <p:ph type="title"/>
          </p:nvPr>
        </p:nvSpPr>
        <p:spPr>
          <a:xfrm>
            <a:off x="742950" y="171663"/>
            <a:ext cx="10515600" cy="559858"/>
          </a:xfrm>
        </p:spPr>
        <p:txBody>
          <a:bodyPr>
            <a:normAutofit/>
          </a:bodyPr>
          <a:lstStyle/>
          <a:p>
            <a:r>
              <a:rPr lang="en-US" sz="2800" b="1" dirty="0">
                <a:solidFill>
                  <a:schemeClr val="accent1">
                    <a:lumMod val="75000"/>
                  </a:schemeClr>
                </a:solidFill>
              </a:rPr>
              <a:t>ACGME Requirements for Consultation-Liaison Psychiatry </a:t>
            </a:r>
            <a:r>
              <a:rPr lang="en-US" sz="1600" b="1" dirty="0">
                <a:solidFill>
                  <a:schemeClr val="accent1">
                    <a:lumMod val="75000"/>
                  </a:schemeClr>
                </a:solidFill>
              </a:rPr>
              <a:t>7/1/2020</a:t>
            </a:r>
          </a:p>
        </p:txBody>
      </p:sp>
      <p:graphicFrame>
        <p:nvGraphicFramePr>
          <p:cNvPr id="4" name="Content Placeholder 3">
            <a:extLst>
              <a:ext uri="{FF2B5EF4-FFF2-40B4-BE49-F238E27FC236}">
                <a16:creationId xmlns:a16="http://schemas.microsoft.com/office/drawing/2014/main" id="{8A6C3B47-1114-2646-85F1-CB8200467826}"/>
              </a:ext>
            </a:extLst>
          </p:cNvPr>
          <p:cNvGraphicFramePr>
            <a:graphicFrameLocks noGrp="1"/>
          </p:cNvGraphicFramePr>
          <p:nvPr>
            <p:ph idx="1"/>
            <p:extLst>
              <p:ext uri="{D42A27DB-BD31-4B8C-83A1-F6EECF244321}">
                <p14:modId xmlns:p14="http://schemas.microsoft.com/office/powerpoint/2010/main" val="3059688876"/>
              </p:ext>
            </p:extLst>
          </p:nvPr>
        </p:nvGraphicFramePr>
        <p:xfrm>
          <a:off x="647700" y="808246"/>
          <a:ext cx="10610850" cy="5878091"/>
        </p:xfrm>
        <a:graphic>
          <a:graphicData uri="http://schemas.openxmlformats.org/drawingml/2006/table">
            <a:tbl>
              <a:tblPr firstRow="1" bandRow="1">
                <a:tableStyleId>{5C22544A-7EE6-4342-B048-85BDC9FD1C3A}</a:tableStyleId>
              </a:tblPr>
              <a:tblGrid>
                <a:gridCol w="5305425">
                  <a:extLst>
                    <a:ext uri="{9D8B030D-6E8A-4147-A177-3AD203B41FA5}">
                      <a16:colId xmlns:a16="http://schemas.microsoft.com/office/drawing/2014/main" val="3375940784"/>
                    </a:ext>
                  </a:extLst>
                </a:gridCol>
                <a:gridCol w="5305425">
                  <a:extLst>
                    <a:ext uri="{9D8B030D-6E8A-4147-A177-3AD203B41FA5}">
                      <a16:colId xmlns:a16="http://schemas.microsoft.com/office/drawing/2014/main" val="852599323"/>
                    </a:ext>
                  </a:extLst>
                </a:gridCol>
              </a:tblGrid>
              <a:tr h="1214651">
                <a:tc>
                  <a:txBody>
                    <a:bodyPr/>
                    <a:lstStyle/>
                    <a:p>
                      <a:r>
                        <a:rPr lang="en-US" b="0" dirty="0"/>
                        <a:t>General</a:t>
                      </a:r>
                    </a:p>
                  </a:txBody>
                  <a:tcPr/>
                </a:tc>
                <a:tc>
                  <a:txBody>
                    <a:bodyPr/>
                    <a:lstStyle/>
                    <a:p>
                      <a:r>
                        <a:rPr lang="en-US" b="0" dirty="0"/>
                        <a:t>Programs must understand the social determinants of health of the populations they serve and incorporate them in the design/implementation of the curriculum, with the goal of addressing these health disparities</a:t>
                      </a:r>
                    </a:p>
                  </a:txBody>
                  <a:tcPr/>
                </a:tc>
                <a:extLst>
                  <a:ext uri="{0D108BD9-81ED-4DB2-BD59-A6C34878D82A}">
                    <a16:rowId xmlns:a16="http://schemas.microsoft.com/office/drawing/2014/main" val="2912893636"/>
                  </a:ext>
                </a:extLst>
              </a:tr>
              <a:tr h="972062">
                <a:tc>
                  <a:txBody>
                    <a:bodyPr/>
                    <a:lstStyle/>
                    <a:p>
                      <a:r>
                        <a:rPr lang="en-US" dirty="0"/>
                        <a:t>Medical Knowledge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American culture and subcultures, including immigrant populations, particularly those found in the patient community associated with the educational program, with specific focus on the cultural elements of the relationship between the fellow and the patient including the dynamics of differences in cultural identity, values and preferences, and power.</a:t>
                      </a:r>
                    </a:p>
                  </a:txBody>
                  <a:tcPr/>
                </a:tc>
                <a:extLst>
                  <a:ext uri="{0D108BD9-81ED-4DB2-BD59-A6C34878D82A}">
                    <a16:rowId xmlns:a16="http://schemas.microsoft.com/office/drawing/2014/main" val="1750130199"/>
                  </a:ext>
                </a:extLst>
              </a:tr>
              <a:tr h="1214651">
                <a:tc>
                  <a:txBody>
                    <a:bodyPr/>
                    <a:lstStyle/>
                    <a:p>
                      <a:r>
                        <a:rPr lang="en-US" dirty="0"/>
                        <a:t>Systems-based Practice</a:t>
                      </a:r>
                    </a:p>
                  </a:txBody>
                  <a:tcPr/>
                </a:tc>
                <a:tc>
                  <a:txBody>
                    <a:bodyPr/>
                    <a:lstStyle/>
                    <a:p>
                      <a:r>
                        <a:rPr lang="en-US" sz="1800" dirty="0"/>
                        <a:t>Fellows must demonstrate an awareness of and responsiveness to the larger context and system of health care,  including the social determinants of health, as well as the ability to call effectively on other resources to provide optimal health care.</a:t>
                      </a:r>
                      <a:endParaRPr lang="en-US" dirty="0"/>
                    </a:p>
                  </a:txBody>
                  <a:tcPr/>
                </a:tc>
                <a:extLst>
                  <a:ext uri="{0D108BD9-81ED-4DB2-BD59-A6C34878D82A}">
                    <a16:rowId xmlns:a16="http://schemas.microsoft.com/office/drawing/2014/main" val="1016563082"/>
                  </a:ext>
                </a:extLst>
              </a:tr>
              <a:tr h="759157">
                <a:tc>
                  <a:txBody>
                    <a:bodyPr/>
                    <a:lstStyle/>
                    <a:p>
                      <a:r>
                        <a:rPr lang="en-US" dirty="0"/>
                        <a:t>Quality Improvement </a:t>
                      </a:r>
                    </a:p>
                  </a:txBody>
                  <a:tcPr/>
                </a:tc>
                <a:tc>
                  <a:txBody>
                    <a:bodyPr/>
                    <a:lstStyle/>
                    <a:p>
                      <a:r>
                        <a:rPr lang="en-US" dirty="0"/>
                        <a:t>Fellows must receive training in QI processes, including an understanding of health care disparities and participate in interprofessional QI aimed at reducing health care disparities</a:t>
                      </a:r>
                    </a:p>
                  </a:txBody>
                  <a:tcPr/>
                </a:tc>
                <a:extLst>
                  <a:ext uri="{0D108BD9-81ED-4DB2-BD59-A6C34878D82A}">
                    <a16:rowId xmlns:a16="http://schemas.microsoft.com/office/drawing/2014/main" val="2943594474"/>
                  </a:ext>
                </a:extLst>
              </a:tr>
            </a:tbl>
          </a:graphicData>
        </a:graphic>
      </p:graphicFrame>
    </p:spTree>
    <p:extLst>
      <p:ext uri="{BB962C8B-B14F-4D97-AF65-F5344CB8AC3E}">
        <p14:creationId xmlns:p14="http://schemas.microsoft.com/office/powerpoint/2010/main" val="22811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02CDA-E513-4DF7-BBC1-E88DDDF29C43}"/>
              </a:ext>
            </a:extLst>
          </p:cNvPr>
          <p:cNvSpPr>
            <a:spLocks noGrp="1"/>
          </p:cNvSpPr>
          <p:nvPr>
            <p:ph idx="1"/>
          </p:nvPr>
        </p:nvSpPr>
        <p:spPr>
          <a:xfrm>
            <a:off x="429257" y="1608673"/>
            <a:ext cx="11352109" cy="4382224"/>
          </a:xfrm>
        </p:spPr>
        <p:txBody>
          <a:bodyPr>
            <a:normAutofit fontScale="92500" lnSpcReduction="10000"/>
          </a:bodyPr>
          <a:lstStyle/>
          <a:p>
            <a:r>
              <a:rPr lang="en-US" sz="2600" dirty="0"/>
              <a:t>Monthly Webinars</a:t>
            </a:r>
          </a:p>
          <a:p>
            <a:r>
              <a:rPr lang="en-US" sz="2600" dirty="0"/>
              <a:t>Quarterly Annotations</a:t>
            </a:r>
          </a:p>
          <a:p>
            <a:r>
              <a:rPr lang="en-US" sz="2600" dirty="0"/>
              <a:t>Bibliography (including specialty bibliographies)</a:t>
            </a:r>
          </a:p>
          <a:p>
            <a:r>
              <a:rPr lang="en-US" sz="2600" dirty="0"/>
              <a:t>Live Learning Center/MOC Program</a:t>
            </a:r>
          </a:p>
          <a:p>
            <a:r>
              <a:rPr lang="en-US" sz="2600" dirty="0"/>
              <a:t>Clinical Pearls:  Videos</a:t>
            </a:r>
          </a:p>
          <a:p>
            <a:r>
              <a:rPr lang="en-US" sz="2600" dirty="0"/>
              <a:t>Clinical Monographs</a:t>
            </a:r>
          </a:p>
          <a:p>
            <a:r>
              <a:rPr lang="en-US" sz="2600" dirty="0"/>
              <a:t>Resident Curriculum (PPTs) - 2014</a:t>
            </a:r>
          </a:p>
          <a:p>
            <a:r>
              <a:rPr lang="en-US" sz="2600" dirty="0"/>
              <a:t>Resident CL How To Guides - 2020</a:t>
            </a:r>
          </a:p>
          <a:p>
            <a:r>
              <a:rPr lang="en-US" sz="2600" dirty="0"/>
              <a:t>Program Directors Clinical Vignettes for Fellow Evaluation - 2011</a:t>
            </a:r>
            <a:endParaRPr lang="en-US" dirty="0"/>
          </a:p>
        </p:txBody>
      </p:sp>
      <p:sp>
        <p:nvSpPr>
          <p:cNvPr id="4" name="Title 3">
            <a:extLst>
              <a:ext uri="{FF2B5EF4-FFF2-40B4-BE49-F238E27FC236}">
                <a16:creationId xmlns:a16="http://schemas.microsoft.com/office/drawing/2014/main" id="{8B1E0A67-5717-42FC-9853-3BF59AE08D1F}"/>
              </a:ext>
            </a:extLst>
          </p:cNvPr>
          <p:cNvSpPr>
            <a:spLocks noGrp="1"/>
          </p:cNvSpPr>
          <p:nvPr>
            <p:ph type="title"/>
          </p:nvPr>
        </p:nvSpPr>
        <p:spPr>
          <a:xfrm>
            <a:off x="838200" y="365125"/>
            <a:ext cx="10515600" cy="973345"/>
          </a:xfrm>
        </p:spPr>
        <p:txBody>
          <a:bodyPr>
            <a:normAutofit/>
          </a:bodyPr>
          <a:lstStyle/>
          <a:p>
            <a:r>
              <a:rPr lang="en-US" sz="3600" b="1" dirty="0">
                <a:solidFill>
                  <a:schemeClr val="accent1">
                    <a:lumMod val="75000"/>
                  </a:schemeClr>
                </a:solidFill>
              </a:rPr>
              <a:t>Review of ACLP Website Educational Resources</a:t>
            </a:r>
            <a:endParaRPr lang="en-US" sz="3600" dirty="0"/>
          </a:p>
        </p:txBody>
      </p:sp>
    </p:spTree>
    <p:extLst>
      <p:ext uri="{BB962C8B-B14F-4D97-AF65-F5344CB8AC3E}">
        <p14:creationId xmlns:p14="http://schemas.microsoft.com/office/powerpoint/2010/main" val="2764931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729</TotalTime>
  <Words>1140</Words>
  <Application>Microsoft Office PowerPoint</Application>
  <PresentationFormat>Widescreen</PresentationFormat>
  <Paragraphs>114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ACLP Diversity, Equity and Inclusion (DEI) Task Force: Promoting Critical Change for Our Trainees, Members, Patients and Field  Incorporating DEI into Education</vt:lpstr>
      <vt:lpstr>CLP 2021 Kristin Beizai, M.D. </vt:lpstr>
      <vt:lpstr>Task Force DEI in Education Review Process</vt:lpstr>
      <vt:lpstr>Framework Transition: Cultural Competence to Cultural Humility</vt:lpstr>
      <vt:lpstr>Critiques of Cultural Competence Framework</vt:lpstr>
      <vt:lpstr>Cultural Humility</vt:lpstr>
      <vt:lpstr>Questions for the ACLP DEI Education Review</vt:lpstr>
      <vt:lpstr>ACGME Requirements for Consultation-Liaison Psychiatry 7/1/2020</vt:lpstr>
      <vt:lpstr>Review of ACLP Website Educational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Gaps</vt:lpstr>
      <vt:lpstr>Recommendations</vt:lpstr>
      <vt:lpstr>Recommendations</vt:lpstr>
      <vt:lpstr>Acknowledgements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Beizai, Kristin S.</dc:creator>
  <cp:lastModifiedBy>Beizai, Kristin S.</cp:lastModifiedBy>
  <cp:revision>73</cp:revision>
  <dcterms:created xsi:type="dcterms:W3CDTF">2021-09-27T20:49:39Z</dcterms:created>
  <dcterms:modified xsi:type="dcterms:W3CDTF">2021-10-12T18:53:57Z</dcterms:modified>
</cp:coreProperties>
</file>